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7" r:id="rId2"/>
    <p:sldId id="259" r:id="rId3"/>
    <p:sldId id="260" r:id="rId4"/>
    <p:sldId id="261" r:id="rId5"/>
    <p:sldId id="262" r:id="rId6"/>
    <p:sldId id="263" r:id="rId7"/>
    <p:sldId id="264" r:id="rId8"/>
    <p:sldId id="265" r:id="rId9"/>
    <p:sldId id="337" r:id="rId10"/>
    <p:sldId id="266" r:id="rId11"/>
    <p:sldId id="267" r:id="rId12"/>
    <p:sldId id="268" r:id="rId13"/>
    <p:sldId id="269" r:id="rId14"/>
    <p:sldId id="270" r:id="rId15"/>
    <p:sldId id="271" r:id="rId16"/>
    <p:sldId id="275" r:id="rId17"/>
    <p:sldId id="338" r:id="rId18"/>
    <p:sldId id="339" r:id="rId19"/>
    <p:sldId id="276" r:id="rId20"/>
    <p:sldId id="277" r:id="rId21"/>
    <p:sldId id="278" r:id="rId22"/>
    <p:sldId id="279" r:id="rId23"/>
    <p:sldId id="280" r:id="rId24"/>
    <p:sldId id="281" r:id="rId25"/>
    <p:sldId id="282" r:id="rId26"/>
    <p:sldId id="283" r:id="rId27"/>
    <p:sldId id="284" r:id="rId28"/>
    <p:sldId id="286" r:id="rId29"/>
    <p:sldId id="285" r:id="rId30"/>
    <p:sldId id="287" r:id="rId31"/>
    <p:sldId id="288" r:id="rId32"/>
    <p:sldId id="289" r:id="rId33"/>
    <p:sldId id="290" r:id="rId34"/>
    <p:sldId id="291" r:id="rId35"/>
    <p:sldId id="292" r:id="rId36"/>
    <p:sldId id="293" r:id="rId37"/>
    <p:sldId id="294" r:id="rId38"/>
    <p:sldId id="295" r:id="rId39"/>
    <p:sldId id="340"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7" d="100"/>
          <a:sy n="107" d="100"/>
        </p:scale>
        <p:origin x="-84"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3E25D6-8B2C-4B10-B37A-969C249D86EA}" type="datetimeFigureOut">
              <a:rPr lang="en-US" smtClean="0"/>
              <a:t>10/22/2015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D4411F-20C9-4FD7-843F-077D8CD37788}" type="slidenum">
              <a:rPr lang="en-US" smtClean="0"/>
              <a:t>‹#›</a:t>
            </a:fld>
            <a:endParaRPr lang="en-US"/>
          </a:p>
        </p:txBody>
      </p:sp>
    </p:spTree>
    <p:extLst>
      <p:ext uri="{BB962C8B-B14F-4D97-AF65-F5344CB8AC3E}">
        <p14:creationId xmlns:p14="http://schemas.microsoft.com/office/powerpoint/2010/main" val="3295192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C102DDC5-0E2E-4C8A-BB11-43C3C1795D3C}" type="slidenum">
              <a:rPr lang="en-US" altLang="en-US" sz="1200"/>
              <a:pPr eaLnBrk="1" hangingPunct="1"/>
              <a:t>1</a:t>
            </a:fld>
            <a:endParaRPr lang="en-US" altLang="en-US" sz="120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0004C1-9D1F-45CF-AE53-B4D12FC0C121}" type="datetimeFigureOut">
              <a:rPr lang="en-US" smtClean="0"/>
              <a:t>10/22/2015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662366-FD56-46A3-B0EF-991CDDF537DE}" type="slidenum">
              <a:rPr lang="en-US" smtClean="0"/>
              <a:t>‹#›</a:t>
            </a:fld>
            <a:endParaRPr lang="en-US"/>
          </a:p>
        </p:txBody>
      </p:sp>
    </p:spTree>
    <p:extLst>
      <p:ext uri="{BB962C8B-B14F-4D97-AF65-F5344CB8AC3E}">
        <p14:creationId xmlns:p14="http://schemas.microsoft.com/office/powerpoint/2010/main" val="2357882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0004C1-9D1F-45CF-AE53-B4D12FC0C121}" type="datetimeFigureOut">
              <a:rPr lang="en-US" smtClean="0"/>
              <a:t>10/22/2015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662366-FD56-46A3-B0EF-991CDDF537DE}" type="slidenum">
              <a:rPr lang="en-US" smtClean="0"/>
              <a:t>‹#›</a:t>
            </a:fld>
            <a:endParaRPr lang="en-US"/>
          </a:p>
        </p:txBody>
      </p:sp>
    </p:spTree>
    <p:extLst>
      <p:ext uri="{BB962C8B-B14F-4D97-AF65-F5344CB8AC3E}">
        <p14:creationId xmlns:p14="http://schemas.microsoft.com/office/powerpoint/2010/main" val="2293586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0004C1-9D1F-45CF-AE53-B4D12FC0C121}" type="datetimeFigureOut">
              <a:rPr lang="en-US" smtClean="0"/>
              <a:t>10/22/2015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662366-FD56-46A3-B0EF-991CDDF537DE}" type="slidenum">
              <a:rPr lang="en-US" smtClean="0"/>
              <a:t>‹#›</a:t>
            </a:fld>
            <a:endParaRPr lang="en-US"/>
          </a:p>
        </p:txBody>
      </p:sp>
    </p:spTree>
    <p:extLst>
      <p:ext uri="{BB962C8B-B14F-4D97-AF65-F5344CB8AC3E}">
        <p14:creationId xmlns:p14="http://schemas.microsoft.com/office/powerpoint/2010/main" val="1107182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0004C1-9D1F-45CF-AE53-B4D12FC0C121}" type="datetimeFigureOut">
              <a:rPr lang="en-US" smtClean="0"/>
              <a:t>10/22/2015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662366-FD56-46A3-B0EF-991CDDF537DE}" type="slidenum">
              <a:rPr lang="en-US" smtClean="0"/>
              <a:t>‹#›</a:t>
            </a:fld>
            <a:endParaRPr lang="en-US"/>
          </a:p>
        </p:txBody>
      </p:sp>
    </p:spTree>
    <p:extLst>
      <p:ext uri="{BB962C8B-B14F-4D97-AF65-F5344CB8AC3E}">
        <p14:creationId xmlns:p14="http://schemas.microsoft.com/office/powerpoint/2010/main" val="1768655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0004C1-9D1F-45CF-AE53-B4D12FC0C121}" type="datetimeFigureOut">
              <a:rPr lang="en-US" smtClean="0"/>
              <a:t>10/22/2015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662366-FD56-46A3-B0EF-991CDDF537DE}" type="slidenum">
              <a:rPr lang="en-US" smtClean="0"/>
              <a:t>‹#›</a:t>
            </a:fld>
            <a:endParaRPr lang="en-US"/>
          </a:p>
        </p:txBody>
      </p:sp>
    </p:spTree>
    <p:extLst>
      <p:ext uri="{BB962C8B-B14F-4D97-AF65-F5344CB8AC3E}">
        <p14:creationId xmlns:p14="http://schemas.microsoft.com/office/powerpoint/2010/main" val="2805669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0004C1-9D1F-45CF-AE53-B4D12FC0C121}" type="datetimeFigureOut">
              <a:rPr lang="en-US" smtClean="0"/>
              <a:t>10/22/2015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662366-FD56-46A3-B0EF-991CDDF537DE}" type="slidenum">
              <a:rPr lang="en-US" smtClean="0"/>
              <a:t>‹#›</a:t>
            </a:fld>
            <a:endParaRPr lang="en-US"/>
          </a:p>
        </p:txBody>
      </p:sp>
    </p:spTree>
    <p:extLst>
      <p:ext uri="{BB962C8B-B14F-4D97-AF65-F5344CB8AC3E}">
        <p14:creationId xmlns:p14="http://schemas.microsoft.com/office/powerpoint/2010/main" val="7290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0004C1-9D1F-45CF-AE53-B4D12FC0C121}" type="datetimeFigureOut">
              <a:rPr lang="en-US" smtClean="0"/>
              <a:t>10/22/2015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662366-FD56-46A3-B0EF-991CDDF537DE}" type="slidenum">
              <a:rPr lang="en-US" smtClean="0"/>
              <a:t>‹#›</a:t>
            </a:fld>
            <a:endParaRPr lang="en-US"/>
          </a:p>
        </p:txBody>
      </p:sp>
    </p:spTree>
    <p:extLst>
      <p:ext uri="{BB962C8B-B14F-4D97-AF65-F5344CB8AC3E}">
        <p14:creationId xmlns:p14="http://schemas.microsoft.com/office/powerpoint/2010/main" val="3461622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0004C1-9D1F-45CF-AE53-B4D12FC0C121}" type="datetimeFigureOut">
              <a:rPr lang="en-US" smtClean="0"/>
              <a:t>10/22/2015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662366-FD56-46A3-B0EF-991CDDF537DE}" type="slidenum">
              <a:rPr lang="en-US" smtClean="0"/>
              <a:t>‹#›</a:t>
            </a:fld>
            <a:endParaRPr lang="en-US"/>
          </a:p>
        </p:txBody>
      </p:sp>
    </p:spTree>
    <p:extLst>
      <p:ext uri="{BB962C8B-B14F-4D97-AF65-F5344CB8AC3E}">
        <p14:creationId xmlns:p14="http://schemas.microsoft.com/office/powerpoint/2010/main" val="341218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0004C1-9D1F-45CF-AE53-B4D12FC0C121}" type="datetimeFigureOut">
              <a:rPr lang="en-US" smtClean="0"/>
              <a:t>10/22/2015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662366-FD56-46A3-B0EF-991CDDF537DE}" type="slidenum">
              <a:rPr lang="en-US" smtClean="0"/>
              <a:t>‹#›</a:t>
            </a:fld>
            <a:endParaRPr lang="en-US"/>
          </a:p>
        </p:txBody>
      </p:sp>
    </p:spTree>
    <p:extLst>
      <p:ext uri="{BB962C8B-B14F-4D97-AF65-F5344CB8AC3E}">
        <p14:creationId xmlns:p14="http://schemas.microsoft.com/office/powerpoint/2010/main" val="1688435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0004C1-9D1F-45CF-AE53-B4D12FC0C121}" type="datetimeFigureOut">
              <a:rPr lang="en-US" smtClean="0"/>
              <a:t>10/22/2015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662366-FD56-46A3-B0EF-991CDDF537DE}" type="slidenum">
              <a:rPr lang="en-US" smtClean="0"/>
              <a:t>‹#›</a:t>
            </a:fld>
            <a:endParaRPr lang="en-US"/>
          </a:p>
        </p:txBody>
      </p:sp>
    </p:spTree>
    <p:extLst>
      <p:ext uri="{BB962C8B-B14F-4D97-AF65-F5344CB8AC3E}">
        <p14:creationId xmlns:p14="http://schemas.microsoft.com/office/powerpoint/2010/main" val="263618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0004C1-9D1F-45CF-AE53-B4D12FC0C121}" type="datetimeFigureOut">
              <a:rPr lang="en-US" smtClean="0"/>
              <a:t>10/22/2015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662366-FD56-46A3-B0EF-991CDDF537DE}" type="slidenum">
              <a:rPr lang="en-US" smtClean="0"/>
              <a:t>‹#›</a:t>
            </a:fld>
            <a:endParaRPr lang="en-US"/>
          </a:p>
        </p:txBody>
      </p:sp>
    </p:spTree>
    <p:extLst>
      <p:ext uri="{BB962C8B-B14F-4D97-AF65-F5344CB8AC3E}">
        <p14:creationId xmlns:p14="http://schemas.microsoft.com/office/powerpoint/2010/main" val="247330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0004C1-9D1F-45CF-AE53-B4D12FC0C121}" type="datetimeFigureOut">
              <a:rPr lang="en-US" smtClean="0"/>
              <a:t>10/22/2015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662366-FD56-46A3-B0EF-991CDDF537DE}" type="slidenum">
              <a:rPr lang="en-US" smtClean="0"/>
              <a:t>‹#›</a:t>
            </a:fld>
            <a:endParaRPr lang="en-US"/>
          </a:p>
        </p:txBody>
      </p:sp>
    </p:spTree>
    <p:extLst>
      <p:ext uri="{BB962C8B-B14F-4D97-AF65-F5344CB8AC3E}">
        <p14:creationId xmlns:p14="http://schemas.microsoft.com/office/powerpoint/2010/main" val="1834828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6E244453-6446-47C5-A1F2-5AA9A6E78B5A}" type="slidenum">
              <a:rPr lang="en-US" altLang="en-US" sz="1400"/>
              <a:pPr eaLnBrk="1" hangingPunct="1"/>
              <a:t>1</a:t>
            </a:fld>
            <a:endParaRPr lang="en-US" altLang="en-US" sz="1400"/>
          </a:p>
        </p:txBody>
      </p:sp>
      <p:sp>
        <p:nvSpPr>
          <p:cNvPr id="2051" name="Rectangle 4"/>
          <p:cNvSpPr>
            <a:spLocks noChangeArrowheads="1"/>
          </p:cNvSpPr>
          <p:nvPr/>
        </p:nvSpPr>
        <p:spPr bwMode="auto">
          <a:xfrm>
            <a:off x="0" y="3108325"/>
            <a:ext cx="9144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600" b="1" dirty="0" smtClean="0">
                <a:solidFill>
                  <a:schemeClr val="accent2"/>
                </a:solidFill>
              </a:rPr>
              <a:t>Shared-Memory Programming </a:t>
            </a:r>
            <a:r>
              <a:rPr lang="en-US" altLang="en-US" sz="3600" b="1" dirty="0">
                <a:solidFill>
                  <a:schemeClr val="accent2"/>
                </a:solidFill>
              </a:rPr>
              <a:t>with </a:t>
            </a:r>
            <a:r>
              <a:rPr lang="en-US" altLang="en-US" sz="3600" b="1" dirty="0" err="1" smtClean="0">
                <a:solidFill>
                  <a:schemeClr val="accent2"/>
                </a:solidFill>
              </a:rPr>
              <a:t>Pthreads</a:t>
            </a:r>
            <a:endParaRPr lang="en-US" altLang="en-US" sz="3600" b="1" dirty="0">
              <a:solidFill>
                <a:schemeClr val="accent2"/>
              </a:solidFill>
            </a:endParaRPr>
          </a:p>
        </p:txBody>
      </p:sp>
      <p:sp>
        <p:nvSpPr>
          <p:cNvPr id="2052" name="Rectangle 5"/>
          <p:cNvSpPr>
            <a:spLocks noChangeArrowheads="1"/>
          </p:cNvSpPr>
          <p:nvPr/>
        </p:nvSpPr>
        <p:spPr bwMode="auto">
          <a:xfrm>
            <a:off x="0" y="0"/>
            <a:ext cx="1749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altLang="en-US" sz="2800" dirty="0">
                <a:solidFill>
                  <a:schemeClr val="accent2"/>
                </a:solidFill>
              </a:rPr>
              <a:t>Chapter </a:t>
            </a:r>
            <a:r>
              <a:rPr lang="en-US" altLang="en-US" sz="2800" dirty="0" smtClean="0">
                <a:solidFill>
                  <a:schemeClr val="accent2"/>
                </a:solidFill>
              </a:rPr>
              <a:t>4</a:t>
            </a:r>
            <a:endParaRPr lang="en-US" altLang="en-US" sz="2800" dirty="0">
              <a:solidFill>
                <a:schemeClr val="accent2"/>
              </a:solidFill>
            </a:endParaRPr>
          </a:p>
        </p:txBody>
      </p:sp>
    </p:spTree>
    <p:extLst>
      <p:ext uri="{BB962C8B-B14F-4D97-AF65-F5344CB8AC3E}">
        <p14:creationId xmlns:p14="http://schemas.microsoft.com/office/powerpoint/2010/main" val="35199831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16C659CF-CD1C-450C-94BB-7413B85C478B}" type="slidenum">
              <a:rPr lang="en-US" altLang="en-US" sz="1400"/>
              <a:pPr eaLnBrk="1" hangingPunct="1"/>
              <a:t>10</a:t>
            </a:fld>
            <a:endParaRPr lang="en-US" altLang="en-US" sz="1400"/>
          </a:p>
        </p:txBody>
      </p:sp>
      <p:sp>
        <p:nvSpPr>
          <p:cNvPr id="10243" name="Rectangle 4"/>
          <p:cNvSpPr>
            <a:spLocks noChangeArrowheads="1"/>
          </p:cNvSpPr>
          <p:nvPr/>
        </p:nvSpPr>
        <p:spPr bwMode="auto">
          <a:xfrm>
            <a:off x="342900" y="228600"/>
            <a:ext cx="8458200"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200" b="1" dirty="0" smtClean="0"/>
              <a:t>UNIX/Linux Style Fork/Join System Calls</a:t>
            </a:r>
          </a:p>
          <a:p>
            <a:pPr algn="ctr" eaLnBrk="1" hangingPunct="1"/>
            <a:endParaRPr lang="en-US" altLang="en-US" sz="3600" b="1" dirty="0"/>
          </a:p>
          <a:p>
            <a:pPr eaLnBrk="1" hangingPunct="1"/>
            <a:r>
              <a:rPr lang="en-US" altLang="en-US" dirty="0"/>
              <a:t>SPMD model with different code for master process and forked slave process.</a:t>
            </a:r>
          </a:p>
        </p:txBody>
      </p:sp>
      <p:pic>
        <p:nvPicPr>
          <p:cNvPr id="10244" name="Picture 5"/>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533400" y="2209800"/>
            <a:ext cx="7162800" cy="369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24390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6E7B7C7F-4D6F-4F7F-ACD2-E1A4130CBCF2}" type="slidenum">
              <a:rPr lang="en-US" altLang="en-US" sz="1400"/>
              <a:pPr eaLnBrk="1" hangingPunct="1"/>
              <a:t>11</a:t>
            </a:fld>
            <a:endParaRPr lang="en-US" altLang="en-US" sz="1400"/>
          </a:p>
        </p:txBody>
      </p:sp>
      <p:pic>
        <p:nvPicPr>
          <p:cNvPr id="11267" name="Picture 4"/>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228600" y="685800"/>
            <a:ext cx="8534400" cy="564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Rectangle 5"/>
          <p:cNvSpPr>
            <a:spLocks noChangeArrowheads="1"/>
          </p:cNvSpPr>
          <p:nvPr/>
        </p:nvSpPr>
        <p:spPr bwMode="auto">
          <a:xfrm>
            <a:off x="228600" y="0"/>
            <a:ext cx="85471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altLang="en-US" sz="3200" b="1"/>
              <a:t>Differences between a process and threads</a:t>
            </a:r>
          </a:p>
        </p:txBody>
      </p:sp>
    </p:spTree>
    <p:extLst>
      <p:ext uri="{BB962C8B-B14F-4D97-AF65-F5344CB8AC3E}">
        <p14:creationId xmlns:p14="http://schemas.microsoft.com/office/powerpoint/2010/main" val="40341807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527902A1-1253-44F5-8A6B-D11C7C350472}" type="slidenum">
              <a:rPr lang="en-US" altLang="en-US" sz="1400"/>
              <a:pPr eaLnBrk="1" hangingPunct="1"/>
              <a:t>12</a:t>
            </a:fld>
            <a:endParaRPr lang="en-US" altLang="en-US" sz="1400"/>
          </a:p>
        </p:txBody>
      </p:sp>
      <p:sp>
        <p:nvSpPr>
          <p:cNvPr id="184322" name="Rectangle 2"/>
          <p:cNvSpPr>
            <a:spLocks noGrp="1" noChangeArrowheads="1"/>
          </p:cNvSpPr>
          <p:nvPr>
            <p:ph type="title"/>
          </p:nvPr>
        </p:nvSpPr>
        <p:spPr bwMode="auto">
          <a:xfrm>
            <a:off x="457200" y="274638"/>
            <a:ext cx="8229600" cy="715962"/>
          </a:xfrm>
          <a:solidFill>
            <a:srgbClr val="FFFFFF"/>
          </a:solidFill>
          <a:ln>
            <a:solidFill>
              <a:schemeClr val="bg1"/>
            </a:solidFill>
            <a:miter lim="800000"/>
            <a:headEnd/>
            <a:tailEnd/>
          </a:ln>
        </p:spPr>
        <p:txBody>
          <a:bodyPr vert="horz" wrap="square" lIns="91440" tIns="45720" rIns="91440" bIns="45720" numCol="1" anchor="t" anchorCtr="0" compatLnSpc="1">
            <a:prstTxWarp prst="textNoShape">
              <a:avLst/>
            </a:prstTxWarp>
            <a:normAutofit fontScale="90000"/>
          </a:bodyPr>
          <a:lstStyle/>
          <a:p>
            <a:pPr eaLnBrk="1" hangingPunct="1"/>
            <a:r>
              <a:rPr lang="en-US" altLang="en-US" smtClean="0">
                <a:solidFill>
                  <a:srgbClr val="29297B"/>
                </a:solidFill>
              </a:rPr>
              <a:t>What is a thread?</a:t>
            </a:r>
          </a:p>
        </p:txBody>
      </p:sp>
      <p:sp>
        <p:nvSpPr>
          <p:cNvPr id="184323" name="Rectangle 3"/>
          <p:cNvSpPr>
            <a:spLocks noGrp="1" noChangeArrowheads="1"/>
          </p:cNvSpPr>
          <p:nvPr>
            <p:ph type="body" idx="1"/>
          </p:nvPr>
        </p:nvSpPr>
        <p:spPr bwMode="auto">
          <a:xfrm>
            <a:off x="457200" y="1143000"/>
            <a:ext cx="8229600" cy="4983163"/>
          </a:xfrm>
          <a:solidFill>
            <a:srgbClr val="FFFFFF"/>
          </a:solidFill>
          <a:ln>
            <a:solidFill>
              <a:schemeClr val="bg1"/>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dirty="0" smtClean="0">
                <a:solidFill>
                  <a:srgbClr val="29297B"/>
                </a:solidFill>
              </a:rPr>
              <a:t>process: </a:t>
            </a:r>
          </a:p>
          <a:p>
            <a:pPr lvl="1" eaLnBrk="1" hangingPunct="1">
              <a:buFontTx/>
              <a:buChar char="•"/>
            </a:pPr>
            <a:r>
              <a:rPr lang="en-US" altLang="en-US" dirty="0" smtClean="0">
                <a:solidFill>
                  <a:srgbClr val="29297B"/>
                </a:solidFill>
              </a:rPr>
              <a:t> an address space with 1 or more </a:t>
            </a:r>
            <a:r>
              <a:rPr lang="en-US" altLang="en-US" dirty="0" smtClean="0">
                <a:solidFill>
                  <a:schemeClr val="folHlink"/>
                </a:solidFill>
              </a:rPr>
              <a:t>threads</a:t>
            </a:r>
            <a:r>
              <a:rPr lang="en-US" altLang="en-US" dirty="0" smtClean="0">
                <a:solidFill>
                  <a:srgbClr val="29297B"/>
                </a:solidFill>
              </a:rPr>
              <a:t> executing within that </a:t>
            </a:r>
            <a:r>
              <a:rPr lang="en-US" altLang="en-US" dirty="0" smtClean="0">
                <a:solidFill>
                  <a:schemeClr val="folHlink"/>
                </a:solidFill>
              </a:rPr>
              <a:t>address space</a:t>
            </a:r>
            <a:r>
              <a:rPr lang="en-US" altLang="en-US" dirty="0" smtClean="0">
                <a:solidFill>
                  <a:srgbClr val="29297B"/>
                </a:solidFill>
              </a:rPr>
              <a:t>, and the required system resources for those threads</a:t>
            </a:r>
          </a:p>
          <a:p>
            <a:pPr lvl="1" eaLnBrk="1" hangingPunct="1">
              <a:buFontTx/>
              <a:buChar char="•"/>
            </a:pPr>
            <a:r>
              <a:rPr lang="en-US" altLang="en-US" dirty="0" smtClean="0">
                <a:solidFill>
                  <a:srgbClr val="29297B"/>
                </a:solidFill>
              </a:rPr>
              <a:t>a </a:t>
            </a:r>
            <a:r>
              <a:rPr lang="en-US" altLang="en-US" i="1" dirty="0" smtClean="0">
                <a:solidFill>
                  <a:srgbClr val="29297B"/>
                </a:solidFill>
              </a:rPr>
              <a:t>program</a:t>
            </a:r>
            <a:r>
              <a:rPr lang="en-US" altLang="en-US" dirty="0" smtClean="0">
                <a:solidFill>
                  <a:srgbClr val="29297B"/>
                </a:solidFill>
              </a:rPr>
              <a:t> that is running</a:t>
            </a:r>
          </a:p>
          <a:p>
            <a:pPr eaLnBrk="1" hangingPunct="1"/>
            <a:r>
              <a:rPr lang="en-US" altLang="en-US" dirty="0" smtClean="0">
                <a:solidFill>
                  <a:srgbClr val="29297B"/>
                </a:solidFill>
              </a:rPr>
              <a:t>thread:</a:t>
            </a:r>
          </a:p>
          <a:p>
            <a:pPr lvl="1" eaLnBrk="1" hangingPunct="1">
              <a:buFontTx/>
              <a:buChar char="•"/>
            </a:pPr>
            <a:r>
              <a:rPr lang="en-US" altLang="en-US" dirty="0" smtClean="0">
                <a:solidFill>
                  <a:srgbClr val="29297B"/>
                </a:solidFill>
              </a:rPr>
              <a:t>a sequence of control within a process</a:t>
            </a:r>
          </a:p>
          <a:p>
            <a:pPr lvl="1" eaLnBrk="1" hangingPunct="1">
              <a:buFontTx/>
              <a:buChar char="•"/>
            </a:pPr>
            <a:r>
              <a:rPr lang="en-US" altLang="en-US" dirty="0" smtClean="0">
                <a:solidFill>
                  <a:srgbClr val="29297B"/>
                </a:solidFill>
              </a:rPr>
              <a:t>shares the resources in that process</a:t>
            </a:r>
          </a:p>
        </p:txBody>
      </p:sp>
    </p:spTree>
    <p:extLst>
      <p:ext uri="{BB962C8B-B14F-4D97-AF65-F5344CB8AC3E}">
        <p14:creationId xmlns:p14="http://schemas.microsoft.com/office/powerpoint/2010/main" val="29394725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84322"/>
                                        </p:tgtEl>
                                        <p:attrNameLst>
                                          <p:attrName>style.visibility</p:attrName>
                                        </p:attrNameLst>
                                      </p:cBhvr>
                                      <p:to>
                                        <p:strVal val="visible"/>
                                      </p:to>
                                    </p:set>
                                    <p:anim calcmode="lin" valueType="num">
                                      <p:cBhvr additive="base">
                                        <p:cTn id="7" dur="500" fill="hold"/>
                                        <p:tgtEl>
                                          <p:spTgt spid="184322"/>
                                        </p:tgtEl>
                                        <p:attrNameLst>
                                          <p:attrName>ppt_x</p:attrName>
                                        </p:attrNameLst>
                                      </p:cBhvr>
                                      <p:tavLst>
                                        <p:tav tm="0">
                                          <p:val>
                                            <p:strVal val="#ppt_x"/>
                                          </p:val>
                                        </p:tav>
                                        <p:tav tm="100000">
                                          <p:val>
                                            <p:strVal val="#ppt_x"/>
                                          </p:val>
                                        </p:tav>
                                      </p:tavLst>
                                    </p:anim>
                                    <p:anim calcmode="lin" valueType="num">
                                      <p:cBhvr additive="base">
                                        <p:cTn id="8" dur="500" fill="hold"/>
                                        <p:tgtEl>
                                          <p:spTgt spid="18432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23">
                                            <p:txEl>
                                              <p:pRg st="0" end="0"/>
                                            </p:txEl>
                                          </p:spTgt>
                                        </p:tgtEl>
                                        <p:attrNameLst>
                                          <p:attrName>style.visibility</p:attrName>
                                        </p:attrNameLst>
                                      </p:cBhvr>
                                      <p:to>
                                        <p:strVal val="visible"/>
                                      </p:to>
                                    </p:set>
                                    <p:anim calcmode="lin" valueType="num">
                                      <p:cBhvr additive="base">
                                        <p:cTn id="13" dur="500" fill="hold"/>
                                        <p:tgtEl>
                                          <p:spTgt spid="18432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2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32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32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43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2" grpId="0" animBg="1" autoUpdateAnimBg="0"/>
      <p:bldP spid="184323"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AD03DF3A-1CFA-4450-A569-9A3D3B603ACF}" type="slidenum">
              <a:rPr lang="en-US" altLang="en-US" sz="1400"/>
              <a:pPr eaLnBrk="1" hangingPunct="1"/>
              <a:t>13</a:t>
            </a:fld>
            <a:endParaRPr lang="en-US" altLang="en-US" sz="1400"/>
          </a:p>
        </p:txBody>
      </p:sp>
      <p:sp>
        <p:nvSpPr>
          <p:cNvPr id="13315" name="Rectangle 4"/>
          <p:cNvSpPr>
            <a:spLocks noChangeArrowheads="1"/>
          </p:cNvSpPr>
          <p:nvPr/>
        </p:nvSpPr>
        <p:spPr bwMode="auto">
          <a:xfrm>
            <a:off x="304800" y="228600"/>
            <a:ext cx="84582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600" b="1" dirty="0" err="1"/>
              <a:t>Pthreads</a:t>
            </a:r>
            <a:endParaRPr lang="en-US" altLang="en-US" sz="3600" b="1" dirty="0"/>
          </a:p>
          <a:p>
            <a:pPr algn="ctr" eaLnBrk="1" hangingPunct="1"/>
            <a:endParaRPr lang="en-US" altLang="en-US" sz="3600" b="1" dirty="0"/>
          </a:p>
          <a:p>
            <a:pPr eaLnBrk="1" hangingPunct="1"/>
            <a:r>
              <a:rPr lang="en-US" altLang="en-US" dirty="0"/>
              <a:t>IEEE Portable Operating System Interface, POSIX, sec. 1003.1 standard</a:t>
            </a:r>
          </a:p>
        </p:txBody>
      </p:sp>
      <p:pic>
        <p:nvPicPr>
          <p:cNvPr id="13316" name="Picture 5"/>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609600" y="2286000"/>
            <a:ext cx="7696200" cy="428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80382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60FAEEB0-921E-43A4-B54D-7DC3A3D3A5F1}" type="slidenum">
              <a:rPr lang="en-US" altLang="en-US" sz="1400"/>
              <a:pPr eaLnBrk="1" hangingPunct="1"/>
              <a:t>14</a:t>
            </a:fld>
            <a:endParaRPr lang="en-US" altLang="en-US" sz="1400"/>
          </a:p>
        </p:txBody>
      </p:sp>
      <p:sp>
        <p:nvSpPr>
          <p:cNvPr id="14339" name="Rectangle 4"/>
          <p:cNvSpPr>
            <a:spLocks noChangeArrowheads="1"/>
          </p:cNvSpPr>
          <p:nvPr/>
        </p:nvSpPr>
        <p:spPr bwMode="auto">
          <a:xfrm>
            <a:off x="304800" y="609600"/>
            <a:ext cx="84582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600" b="1" dirty="0"/>
              <a:t>Detached Threads</a:t>
            </a:r>
          </a:p>
          <a:p>
            <a:pPr algn="ctr" eaLnBrk="1" hangingPunct="1"/>
            <a:endParaRPr lang="en-US" altLang="en-US" sz="3600" b="1" dirty="0"/>
          </a:p>
          <a:p>
            <a:pPr eaLnBrk="1" hangingPunct="1"/>
            <a:r>
              <a:rPr lang="en-US" altLang="en-US" sz="2800" dirty="0" smtClean="0"/>
              <a:t>In some cases there is no need for a join.</a:t>
            </a:r>
            <a:endParaRPr lang="en-US" altLang="en-US" sz="2800" dirty="0"/>
          </a:p>
          <a:p>
            <a:pPr eaLnBrk="1" hangingPunct="1"/>
            <a:endParaRPr lang="en-US" altLang="en-US" sz="2800" dirty="0"/>
          </a:p>
          <a:p>
            <a:pPr eaLnBrk="1" hangingPunct="1"/>
            <a:r>
              <a:rPr lang="en-US" altLang="en-US" sz="2800" dirty="0"/>
              <a:t>Threads not joined are called </a:t>
            </a:r>
            <a:r>
              <a:rPr lang="en-US" altLang="en-US" sz="2800" i="1" dirty="0">
                <a:solidFill>
                  <a:schemeClr val="accent2"/>
                </a:solidFill>
              </a:rPr>
              <a:t>detached threads</a:t>
            </a:r>
            <a:r>
              <a:rPr lang="en-US" altLang="en-US" sz="2800" dirty="0"/>
              <a:t>.</a:t>
            </a:r>
          </a:p>
          <a:p>
            <a:pPr eaLnBrk="1" hangingPunct="1"/>
            <a:endParaRPr lang="en-US" altLang="en-US" sz="2800" dirty="0"/>
          </a:p>
          <a:p>
            <a:pPr eaLnBrk="1" hangingPunct="1"/>
            <a:r>
              <a:rPr lang="en-US" altLang="en-US" sz="2800" dirty="0"/>
              <a:t>When detached threads terminate, they are destroyed and their resource released.</a:t>
            </a:r>
          </a:p>
        </p:txBody>
      </p:sp>
    </p:spTree>
    <p:extLst>
      <p:ext uri="{BB962C8B-B14F-4D97-AF65-F5344CB8AC3E}">
        <p14:creationId xmlns:p14="http://schemas.microsoft.com/office/powerpoint/2010/main" val="249957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4E2040F7-1D42-44F6-B5ED-F811912841DD}" type="slidenum">
              <a:rPr lang="en-US" altLang="en-US" sz="1400"/>
              <a:pPr eaLnBrk="1" hangingPunct="1"/>
              <a:t>15</a:t>
            </a:fld>
            <a:endParaRPr lang="en-US" altLang="en-US" sz="1400"/>
          </a:p>
        </p:txBody>
      </p:sp>
      <p:sp>
        <p:nvSpPr>
          <p:cNvPr id="15363" name="Rectangle 4"/>
          <p:cNvSpPr>
            <a:spLocks noChangeArrowheads="1"/>
          </p:cNvSpPr>
          <p:nvPr/>
        </p:nvSpPr>
        <p:spPr bwMode="auto">
          <a:xfrm>
            <a:off x="1457325" y="228600"/>
            <a:ext cx="622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altLang="en-US" sz="3600" b="1"/>
              <a:t>Pthreads Detached Threads</a:t>
            </a:r>
          </a:p>
        </p:txBody>
      </p:sp>
      <p:pic>
        <p:nvPicPr>
          <p:cNvPr id="15364" name="Picture 5"/>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457200" y="838200"/>
            <a:ext cx="7924800" cy="486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9928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AA4E6BEE-86FC-43A2-BC9D-E5559DBC9835}" type="slidenum">
              <a:rPr lang="en-US" altLang="en-US" sz="1400"/>
              <a:pPr eaLnBrk="1" hangingPunct="1"/>
              <a:t>16</a:t>
            </a:fld>
            <a:endParaRPr lang="en-US" altLang="en-US" sz="1400"/>
          </a:p>
        </p:txBody>
      </p:sp>
      <p:sp>
        <p:nvSpPr>
          <p:cNvPr id="19459" name="Rectangle 4"/>
          <p:cNvSpPr>
            <a:spLocks noChangeArrowheads="1"/>
          </p:cNvSpPr>
          <p:nvPr/>
        </p:nvSpPr>
        <p:spPr bwMode="auto">
          <a:xfrm>
            <a:off x="304800" y="304800"/>
            <a:ext cx="85344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600" b="1" dirty="0"/>
              <a:t>Thread-Safe Routines</a:t>
            </a:r>
          </a:p>
          <a:p>
            <a:pPr algn="ctr" eaLnBrk="1" hangingPunct="1"/>
            <a:endParaRPr lang="en-US" altLang="en-US" sz="3600" b="1" dirty="0"/>
          </a:p>
          <a:p>
            <a:pPr eaLnBrk="1" hangingPunct="1"/>
            <a:r>
              <a:rPr lang="en-US" altLang="en-US" i="1" dirty="0">
                <a:solidFill>
                  <a:srgbClr val="FF0000"/>
                </a:solidFill>
              </a:rPr>
              <a:t>Thread safe</a:t>
            </a:r>
            <a:r>
              <a:rPr lang="en-US" altLang="en-US" i="1" dirty="0"/>
              <a:t> </a:t>
            </a:r>
            <a:r>
              <a:rPr lang="en-US" altLang="en-US" dirty="0"/>
              <a:t>if they can be called from multiple threads</a:t>
            </a:r>
          </a:p>
          <a:p>
            <a:pPr eaLnBrk="1" hangingPunct="1"/>
            <a:r>
              <a:rPr lang="en-US" altLang="en-US" dirty="0"/>
              <a:t>simultaneously and always produce correct results.</a:t>
            </a:r>
          </a:p>
          <a:p>
            <a:pPr eaLnBrk="1" hangingPunct="1"/>
            <a:endParaRPr lang="en-US" altLang="en-US" dirty="0"/>
          </a:p>
          <a:p>
            <a:pPr eaLnBrk="1" hangingPunct="1"/>
            <a:endParaRPr lang="en-US" altLang="en-US" dirty="0"/>
          </a:p>
          <a:p>
            <a:pPr eaLnBrk="1" hangingPunct="1"/>
            <a:r>
              <a:rPr lang="en-US" altLang="en-US" dirty="0" smtClean="0">
                <a:solidFill>
                  <a:srgbClr val="FF0000"/>
                </a:solidFill>
              </a:rPr>
              <a:t>Many standard </a:t>
            </a:r>
            <a:r>
              <a:rPr lang="en-US" altLang="en-US" dirty="0">
                <a:solidFill>
                  <a:srgbClr val="FF0000"/>
                </a:solidFill>
              </a:rPr>
              <a:t>I/O </a:t>
            </a:r>
            <a:r>
              <a:rPr lang="en-US" altLang="en-US" dirty="0" smtClean="0">
                <a:solidFill>
                  <a:srgbClr val="FF0000"/>
                </a:solidFill>
              </a:rPr>
              <a:t>functions are thread </a:t>
            </a:r>
            <a:r>
              <a:rPr lang="en-US" altLang="en-US" dirty="0">
                <a:solidFill>
                  <a:srgbClr val="FF0000"/>
                </a:solidFill>
              </a:rPr>
              <a:t>safe (prints messages without interleaving the characters).</a:t>
            </a:r>
          </a:p>
          <a:p>
            <a:pPr eaLnBrk="1" hangingPunct="1"/>
            <a:endParaRPr lang="en-US" altLang="en-US" dirty="0"/>
          </a:p>
          <a:p>
            <a:pPr eaLnBrk="1" hangingPunct="1"/>
            <a:endParaRPr lang="en-US" altLang="en-US" dirty="0"/>
          </a:p>
          <a:p>
            <a:pPr eaLnBrk="1" hangingPunct="1"/>
            <a:r>
              <a:rPr lang="en-US" altLang="en-US" dirty="0"/>
              <a:t>System routines that return time </a:t>
            </a:r>
            <a:r>
              <a:rPr lang="en-US" altLang="en-US" dirty="0">
                <a:solidFill>
                  <a:srgbClr val="FF0000"/>
                </a:solidFill>
              </a:rPr>
              <a:t>may not be thread safe</a:t>
            </a:r>
            <a:r>
              <a:rPr lang="en-US" altLang="en-US" dirty="0"/>
              <a:t>.</a:t>
            </a:r>
          </a:p>
          <a:p>
            <a:pPr eaLnBrk="1" hangingPunct="1"/>
            <a:endParaRPr lang="en-US" altLang="en-US" dirty="0"/>
          </a:p>
          <a:p>
            <a:pPr eaLnBrk="1" hangingPunct="1"/>
            <a:endParaRPr lang="en-US" altLang="en-US" dirty="0"/>
          </a:p>
          <a:p>
            <a:pPr eaLnBrk="1" hangingPunct="1"/>
            <a:r>
              <a:rPr lang="en-US" altLang="en-US" dirty="0"/>
              <a:t>Routines that access shared data may require special care to be made thread safe.</a:t>
            </a:r>
          </a:p>
        </p:txBody>
      </p:sp>
    </p:spTree>
    <p:extLst>
      <p:ext uri="{BB962C8B-B14F-4D97-AF65-F5344CB8AC3E}">
        <p14:creationId xmlns:p14="http://schemas.microsoft.com/office/powerpoint/2010/main" val="235753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45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DCCCFE82-C6D2-4F58-B12D-5B6C2D4720A4}" type="slidenum">
              <a:rPr lang="en-US" altLang="en-US" sz="1400"/>
              <a:pPr eaLnBrk="1" hangingPunct="1"/>
              <a:t>17</a:t>
            </a:fld>
            <a:endParaRPr lang="en-US" altLang="en-US" sz="1400"/>
          </a:p>
        </p:txBody>
      </p:sp>
      <p:sp>
        <p:nvSpPr>
          <p:cNvPr id="16387" name="Rectangle 4"/>
          <p:cNvSpPr>
            <a:spLocks noChangeArrowheads="1"/>
          </p:cNvSpPr>
          <p:nvPr/>
        </p:nvSpPr>
        <p:spPr bwMode="auto">
          <a:xfrm>
            <a:off x="381000" y="249238"/>
            <a:ext cx="8382000" cy="627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200" b="1" dirty="0"/>
              <a:t>Statement Execution Order</a:t>
            </a:r>
          </a:p>
          <a:p>
            <a:pPr eaLnBrk="1" hangingPunct="1"/>
            <a:r>
              <a:rPr lang="en-US" altLang="en-US" sz="2200" dirty="0"/>
              <a:t>Single processor: Processes/threads typically executed until blocked.</a:t>
            </a:r>
          </a:p>
          <a:p>
            <a:pPr eaLnBrk="1" hangingPunct="1"/>
            <a:r>
              <a:rPr lang="en-US" altLang="en-US" sz="2200" dirty="0"/>
              <a:t>Multiprocessor: Instructions of processes/threads interleaved in time.</a:t>
            </a:r>
          </a:p>
          <a:p>
            <a:pPr algn="ctr" eaLnBrk="1" hangingPunct="1"/>
            <a:r>
              <a:rPr lang="en-US" altLang="en-US" sz="2200" b="1" dirty="0"/>
              <a:t>Example</a:t>
            </a:r>
          </a:p>
          <a:p>
            <a:pPr eaLnBrk="1" hangingPunct="1"/>
            <a:r>
              <a:rPr lang="en-US" altLang="en-US" sz="2200" dirty="0"/>
              <a:t>		Process 1 			Process 2</a:t>
            </a:r>
          </a:p>
          <a:p>
            <a:pPr eaLnBrk="1" hangingPunct="1"/>
            <a:r>
              <a:rPr lang="en-US" altLang="en-US" sz="2200" dirty="0"/>
              <a:t>		Instruction 1.1 		Instruction 2.1</a:t>
            </a:r>
          </a:p>
          <a:p>
            <a:pPr eaLnBrk="1" hangingPunct="1"/>
            <a:r>
              <a:rPr lang="en-US" altLang="en-US" sz="2200" dirty="0"/>
              <a:t>		Instruction 1.2 		Instruction 2.2</a:t>
            </a:r>
          </a:p>
          <a:p>
            <a:pPr eaLnBrk="1" hangingPunct="1"/>
            <a:r>
              <a:rPr lang="en-US" altLang="en-US" sz="2200" dirty="0"/>
              <a:t>		Instruction 1.3 		Instruction 2.3</a:t>
            </a:r>
          </a:p>
          <a:p>
            <a:pPr eaLnBrk="1" hangingPunct="1"/>
            <a:r>
              <a:rPr lang="en-US" altLang="en-US" sz="2200" dirty="0"/>
              <a:t>Several possible orderings, including</a:t>
            </a:r>
          </a:p>
          <a:p>
            <a:pPr eaLnBrk="1" hangingPunct="1"/>
            <a:r>
              <a:rPr lang="en-US" altLang="en-US" sz="2200" dirty="0"/>
              <a:t>		Instruction 1.1</a:t>
            </a:r>
          </a:p>
          <a:p>
            <a:pPr eaLnBrk="1" hangingPunct="1"/>
            <a:r>
              <a:rPr lang="en-US" altLang="en-US" sz="2200" dirty="0"/>
              <a:t>		Instruction 1.2</a:t>
            </a:r>
          </a:p>
          <a:p>
            <a:pPr eaLnBrk="1" hangingPunct="1"/>
            <a:r>
              <a:rPr lang="en-US" altLang="en-US" sz="2200" dirty="0"/>
              <a:t>		Instruction 2.1</a:t>
            </a:r>
          </a:p>
          <a:p>
            <a:pPr eaLnBrk="1" hangingPunct="1"/>
            <a:r>
              <a:rPr lang="en-US" altLang="en-US" sz="2200" dirty="0"/>
              <a:t>		Instruction 1.3</a:t>
            </a:r>
          </a:p>
          <a:p>
            <a:pPr eaLnBrk="1" hangingPunct="1"/>
            <a:r>
              <a:rPr lang="en-US" altLang="en-US" sz="2200" dirty="0"/>
              <a:t>		Instruction 2.2</a:t>
            </a:r>
          </a:p>
          <a:p>
            <a:pPr eaLnBrk="1" hangingPunct="1"/>
            <a:r>
              <a:rPr lang="en-US" altLang="en-US" sz="2200" dirty="0"/>
              <a:t>		Instruction 2.3</a:t>
            </a:r>
          </a:p>
          <a:p>
            <a:pPr eaLnBrk="1" hangingPunct="1"/>
            <a:r>
              <a:rPr lang="en-US" altLang="en-US" sz="2200" dirty="0"/>
              <a:t>assuming instructions cannot be divided into smaller steps.</a:t>
            </a:r>
          </a:p>
        </p:txBody>
      </p:sp>
    </p:spTree>
    <p:extLst>
      <p:ext uri="{BB962C8B-B14F-4D97-AF65-F5344CB8AC3E}">
        <p14:creationId xmlns:p14="http://schemas.microsoft.com/office/powerpoint/2010/main" val="34337669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5A2173A0-AB5D-41F7-BB4B-6C550EF6E61D}" type="slidenum">
              <a:rPr lang="en-US" altLang="en-US" sz="1400"/>
              <a:pPr eaLnBrk="1" hangingPunct="1"/>
              <a:t>18</a:t>
            </a:fld>
            <a:endParaRPr lang="en-US" altLang="en-US" sz="1400"/>
          </a:p>
        </p:txBody>
      </p:sp>
      <p:sp>
        <p:nvSpPr>
          <p:cNvPr id="17411" name="Rectangle 4"/>
          <p:cNvSpPr>
            <a:spLocks noChangeArrowheads="1"/>
          </p:cNvSpPr>
          <p:nvPr/>
        </p:nvSpPr>
        <p:spPr bwMode="auto">
          <a:xfrm>
            <a:off x="609600" y="1066800"/>
            <a:ext cx="8001000"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altLang="en-US" sz="2800" dirty="0"/>
              <a:t>If two processes were to print messages, for example, the messages could appear in different orders depending upon the scheduling of processes calling the print routine.</a:t>
            </a:r>
          </a:p>
          <a:p>
            <a:pPr eaLnBrk="1" hangingPunct="1"/>
            <a:endParaRPr lang="en-US" altLang="en-US" sz="2800" dirty="0"/>
          </a:p>
          <a:p>
            <a:pPr eaLnBrk="1" hangingPunct="1"/>
            <a:endParaRPr lang="en-US" altLang="en-US" sz="2800" dirty="0"/>
          </a:p>
          <a:p>
            <a:pPr eaLnBrk="1" hangingPunct="1"/>
            <a:r>
              <a:rPr lang="en-US" altLang="en-US" sz="2800" dirty="0"/>
              <a:t>Worse, the individual characters of each message could be interleaved if the machine instructions of instances of the print routine could be interleaved.</a:t>
            </a:r>
          </a:p>
        </p:txBody>
      </p:sp>
    </p:spTree>
    <p:extLst>
      <p:ext uri="{BB962C8B-B14F-4D97-AF65-F5344CB8AC3E}">
        <p14:creationId xmlns:p14="http://schemas.microsoft.com/office/powerpoint/2010/main" val="348449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EC59B023-51EB-4606-AF81-5E601D423B6C}" type="slidenum">
              <a:rPr lang="en-US" altLang="en-US" sz="1400"/>
              <a:pPr eaLnBrk="1" hangingPunct="1"/>
              <a:t>19</a:t>
            </a:fld>
            <a:endParaRPr lang="en-US" altLang="en-US" sz="1400"/>
          </a:p>
        </p:txBody>
      </p:sp>
      <p:sp>
        <p:nvSpPr>
          <p:cNvPr id="20483" name="Rectangle 4"/>
          <p:cNvSpPr>
            <a:spLocks noChangeArrowheads="1"/>
          </p:cNvSpPr>
          <p:nvPr/>
        </p:nvSpPr>
        <p:spPr bwMode="auto">
          <a:xfrm>
            <a:off x="381000" y="152400"/>
            <a:ext cx="8458200"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600" b="1" dirty="0"/>
              <a:t>Accessing Shared Data</a:t>
            </a:r>
          </a:p>
          <a:p>
            <a:pPr algn="ctr" eaLnBrk="1" hangingPunct="1"/>
            <a:endParaRPr lang="en-US" altLang="en-US" sz="3600" b="1" dirty="0"/>
          </a:p>
          <a:p>
            <a:pPr eaLnBrk="1" hangingPunct="1"/>
            <a:r>
              <a:rPr lang="en-US" altLang="en-US" dirty="0"/>
              <a:t>Accessing shared data needs careful control.</a:t>
            </a:r>
          </a:p>
          <a:p>
            <a:pPr eaLnBrk="1" hangingPunct="1"/>
            <a:endParaRPr lang="en-US" altLang="en-US" dirty="0"/>
          </a:p>
          <a:p>
            <a:pPr eaLnBrk="1" hangingPunct="1"/>
            <a:r>
              <a:rPr lang="en-US" altLang="en-US" dirty="0"/>
              <a:t>Consider two processes each of which is to add one to a shared data item, x. Necessary for the contents of the location x to be read, x + 1 computed, and the result written back to the location:</a:t>
            </a:r>
          </a:p>
        </p:txBody>
      </p:sp>
      <p:pic>
        <p:nvPicPr>
          <p:cNvPr id="20484" name="Picture 5"/>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762000" y="3886200"/>
            <a:ext cx="76962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045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78B49B39-264D-4A1B-8F70-771AC2B45CDA}" type="slidenum">
              <a:rPr lang="en-US" altLang="en-US" sz="1400"/>
              <a:pPr eaLnBrk="1" hangingPunct="1"/>
              <a:t>2</a:t>
            </a:fld>
            <a:endParaRPr lang="en-US" altLang="en-US" sz="1400"/>
          </a:p>
        </p:txBody>
      </p:sp>
      <p:sp>
        <p:nvSpPr>
          <p:cNvPr id="3075" name="Rectangle 4"/>
          <p:cNvSpPr>
            <a:spLocks noChangeArrowheads="1"/>
          </p:cNvSpPr>
          <p:nvPr/>
        </p:nvSpPr>
        <p:spPr bwMode="auto">
          <a:xfrm>
            <a:off x="228600" y="304800"/>
            <a:ext cx="8534400"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600" b="1" dirty="0"/>
              <a:t>Shared memory multiprocessor system</a:t>
            </a:r>
          </a:p>
          <a:p>
            <a:pPr algn="ctr" eaLnBrk="1" hangingPunct="1"/>
            <a:endParaRPr lang="en-US" altLang="en-US" sz="3600" b="1" dirty="0"/>
          </a:p>
          <a:p>
            <a:pPr eaLnBrk="1" hangingPunct="1"/>
            <a:r>
              <a:rPr lang="en-US" altLang="en-US" dirty="0"/>
              <a:t>Any memory location can be accessible by any of the processors</a:t>
            </a:r>
            <a:r>
              <a:rPr lang="en-US" altLang="en-US" dirty="0" smtClean="0"/>
              <a:t>.</a:t>
            </a:r>
            <a:endParaRPr lang="en-US" altLang="en-US" dirty="0"/>
          </a:p>
          <a:p>
            <a:pPr eaLnBrk="1" hangingPunct="1"/>
            <a:endParaRPr lang="en-US" altLang="en-US" dirty="0"/>
          </a:p>
          <a:p>
            <a:pPr eaLnBrk="1" hangingPunct="1"/>
            <a:r>
              <a:rPr lang="en-US" altLang="en-US" dirty="0"/>
              <a:t>A </a:t>
            </a:r>
            <a:r>
              <a:rPr lang="en-US" altLang="en-US" i="1" dirty="0">
                <a:solidFill>
                  <a:schemeClr val="accent2"/>
                </a:solidFill>
              </a:rPr>
              <a:t>single address space</a:t>
            </a:r>
            <a:r>
              <a:rPr lang="en-US" altLang="en-US" i="1" dirty="0"/>
              <a:t> </a:t>
            </a:r>
            <a:r>
              <a:rPr lang="en-US" altLang="en-US" dirty="0"/>
              <a:t>exists, meaning that each memory location is given a unique address within a single range of addresses</a:t>
            </a:r>
            <a:r>
              <a:rPr lang="en-US" altLang="en-US" dirty="0" smtClean="0"/>
              <a:t>.</a:t>
            </a:r>
            <a:endParaRPr lang="en-US" altLang="en-US" dirty="0"/>
          </a:p>
          <a:p>
            <a:pPr eaLnBrk="1" hangingPunct="1"/>
            <a:endParaRPr lang="en-US" altLang="en-US" dirty="0"/>
          </a:p>
          <a:p>
            <a:pPr eaLnBrk="1" hangingPunct="1"/>
            <a:r>
              <a:rPr lang="en-US" altLang="en-US" dirty="0"/>
              <a:t>Generally, shared memory programming more convenient although it does require access to shared data to be controlled by the programmer (using critical sections etc.)</a:t>
            </a:r>
          </a:p>
        </p:txBody>
      </p:sp>
    </p:spTree>
    <p:extLst>
      <p:ext uri="{BB962C8B-B14F-4D97-AF65-F5344CB8AC3E}">
        <p14:creationId xmlns:p14="http://schemas.microsoft.com/office/powerpoint/2010/main" val="306485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98839FF3-F139-4FD8-832C-713C5C3769F0}" type="slidenum">
              <a:rPr lang="en-US" altLang="en-US" sz="1400"/>
              <a:pPr eaLnBrk="1" hangingPunct="1"/>
              <a:t>20</a:t>
            </a:fld>
            <a:endParaRPr lang="en-US" altLang="en-US" sz="1400"/>
          </a:p>
        </p:txBody>
      </p:sp>
      <p:pic>
        <p:nvPicPr>
          <p:cNvPr id="21507" name="Picture 4"/>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2362200" y="990600"/>
            <a:ext cx="4381500" cy="453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Rectangle 5"/>
          <p:cNvSpPr>
            <a:spLocks noChangeArrowheads="1"/>
          </p:cNvSpPr>
          <p:nvPr/>
        </p:nvSpPr>
        <p:spPr bwMode="auto">
          <a:xfrm>
            <a:off x="533400" y="381000"/>
            <a:ext cx="8235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altLang="en-US" sz="3600" b="1"/>
              <a:t>Conflict in accessing shared variable</a:t>
            </a:r>
          </a:p>
        </p:txBody>
      </p:sp>
    </p:spTree>
    <p:extLst>
      <p:ext uri="{BB962C8B-B14F-4D97-AF65-F5344CB8AC3E}">
        <p14:creationId xmlns:p14="http://schemas.microsoft.com/office/powerpoint/2010/main" val="33267150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FC418666-BD43-449F-BAA9-9B4839C7B632}" type="slidenum">
              <a:rPr lang="en-US" altLang="en-US" sz="1400"/>
              <a:pPr eaLnBrk="1" hangingPunct="1"/>
              <a:t>21</a:t>
            </a:fld>
            <a:endParaRPr lang="en-US" altLang="en-US" sz="1400"/>
          </a:p>
        </p:txBody>
      </p:sp>
      <p:sp>
        <p:nvSpPr>
          <p:cNvPr id="22531" name="Rectangle 4"/>
          <p:cNvSpPr>
            <a:spLocks noChangeArrowheads="1"/>
          </p:cNvSpPr>
          <p:nvPr/>
        </p:nvSpPr>
        <p:spPr bwMode="auto">
          <a:xfrm>
            <a:off x="609600" y="533400"/>
            <a:ext cx="7848600" cy="520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600" b="1" dirty="0"/>
              <a:t>Critical Section</a:t>
            </a:r>
          </a:p>
          <a:p>
            <a:pPr algn="ctr" eaLnBrk="1" hangingPunct="1"/>
            <a:endParaRPr lang="en-US" altLang="en-US" sz="3600" b="1" dirty="0"/>
          </a:p>
          <a:p>
            <a:pPr eaLnBrk="1" hangingPunct="1"/>
            <a:r>
              <a:rPr lang="en-US" altLang="en-US" dirty="0"/>
              <a:t>A mechanism for ensuring that only one process accesses a particular resource at a time is to establish sections of code involving the resource as so-called </a:t>
            </a:r>
            <a:r>
              <a:rPr lang="en-US" altLang="en-US" i="1" dirty="0">
                <a:solidFill>
                  <a:srgbClr val="FF0000"/>
                </a:solidFill>
              </a:rPr>
              <a:t>critical sections</a:t>
            </a:r>
            <a:r>
              <a:rPr lang="en-US" altLang="en-US" i="1" dirty="0"/>
              <a:t> </a:t>
            </a:r>
            <a:r>
              <a:rPr lang="en-US" altLang="en-US" dirty="0"/>
              <a:t>and arrange that only one such critical section is executed at a time</a:t>
            </a:r>
          </a:p>
          <a:p>
            <a:pPr eaLnBrk="1" hangingPunct="1"/>
            <a:endParaRPr lang="en-US" altLang="en-US" dirty="0"/>
          </a:p>
          <a:p>
            <a:pPr eaLnBrk="1" hangingPunct="1"/>
            <a:endParaRPr lang="en-US" altLang="en-US" dirty="0"/>
          </a:p>
          <a:p>
            <a:pPr eaLnBrk="1" hangingPunct="1"/>
            <a:r>
              <a:rPr lang="en-US" altLang="en-US" dirty="0"/>
              <a:t>This mechanism is known as </a:t>
            </a:r>
            <a:r>
              <a:rPr lang="en-US" altLang="en-US" i="1" dirty="0">
                <a:solidFill>
                  <a:srgbClr val="FF0000"/>
                </a:solidFill>
              </a:rPr>
              <a:t>mutual exclusion</a:t>
            </a:r>
            <a:r>
              <a:rPr lang="en-US" altLang="en-US" dirty="0"/>
              <a:t>.</a:t>
            </a:r>
          </a:p>
          <a:p>
            <a:pPr eaLnBrk="1" hangingPunct="1"/>
            <a:endParaRPr lang="en-US" altLang="en-US" dirty="0"/>
          </a:p>
          <a:p>
            <a:pPr eaLnBrk="1" hangingPunct="1"/>
            <a:endParaRPr lang="en-US" altLang="en-US" dirty="0"/>
          </a:p>
          <a:p>
            <a:pPr eaLnBrk="1" hangingPunct="1"/>
            <a:r>
              <a:rPr lang="en-US" altLang="en-US" dirty="0"/>
              <a:t>This concept also appears in an operating systems.</a:t>
            </a:r>
          </a:p>
        </p:txBody>
      </p:sp>
    </p:spTree>
    <p:extLst>
      <p:ext uri="{BB962C8B-B14F-4D97-AF65-F5344CB8AC3E}">
        <p14:creationId xmlns:p14="http://schemas.microsoft.com/office/powerpoint/2010/main" val="91501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5E472837-9695-438F-8BCE-3A3C8B09A185}" type="slidenum">
              <a:rPr lang="en-US" altLang="en-US" sz="1400"/>
              <a:pPr eaLnBrk="1" hangingPunct="1"/>
              <a:t>22</a:t>
            </a:fld>
            <a:endParaRPr lang="en-US" altLang="en-US" sz="1400"/>
          </a:p>
        </p:txBody>
      </p:sp>
      <p:sp>
        <p:nvSpPr>
          <p:cNvPr id="23555" name="Rectangle 4"/>
          <p:cNvSpPr>
            <a:spLocks noChangeArrowheads="1"/>
          </p:cNvSpPr>
          <p:nvPr/>
        </p:nvSpPr>
        <p:spPr bwMode="auto">
          <a:xfrm>
            <a:off x="304800" y="228600"/>
            <a:ext cx="8458200" cy="630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600" b="1" dirty="0"/>
              <a:t>Locks</a:t>
            </a:r>
          </a:p>
          <a:p>
            <a:pPr algn="ctr" eaLnBrk="1" hangingPunct="1"/>
            <a:endParaRPr lang="en-US" altLang="en-US" sz="3600" b="1" dirty="0"/>
          </a:p>
          <a:p>
            <a:pPr eaLnBrk="1" hangingPunct="1"/>
            <a:r>
              <a:rPr lang="en-US" altLang="en-US" dirty="0"/>
              <a:t>Simplest mechanism for ensuring mutual exclusion of critical</a:t>
            </a:r>
          </a:p>
          <a:p>
            <a:pPr eaLnBrk="1" hangingPunct="1"/>
            <a:r>
              <a:rPr lang="en-US" altLang="en-US" dirty="0"/>
              <a:t>sections.</a:t>
            </a:r>
          </a:p>
          <a:p>
            <a:pPr eaLnBrk="1" hangingPunct="1"/>
            <a:endParaRPr lang="en-US" altLang="en-US" dirty="0"/>
          </a:p>
          <a:p>
            <a:pPr eaLnBrk="1" hangingPunct="1"/>
            <a:r>
              <a:rPr lang="en-US" altLang="en-US" dirty="0"/>
              <a:t>A lock is a 1-bit variable that is a 1 to indicate that a process has entered the critical section and a 0 to indicate that no process is in the critical section.</a:t>
            </a:r>
          </a:p>
          <a:p>
            <a:pPr eaLnBrk="1" hangingPunct="1"/>
            <a:endParaRPr lang="en-US" altLang="en-US" dirty="0"/>
          </a:p>
          <a:p>
            <a:pPr eaLnBrk="1" hangingPunct="1"/>
            <a:r>
              <a:rPr lang="en-US" altLang="en-US" dirty="0"/>
              <a:t>Operates much like that of a door lock:</a:t>
            </a:r>
          </a:p>
          <a:p>
            <a:pPr eaLnBrk="1" hangingPunct="1"/>
            <a:endParaRPr lang="en-US" altLang="en-US" dirty="0"/>
          </a:p>
          <a:p>
            <a:pPr eaLnBrk="1" hangingPunct="1"/>
            <a:r>
              <a:rPr lang="en-US" altLang="en-US" dirty="0"/>
              <a:t>A process coming to the “door” of a critical section and finding it open may enter the critical section, locking the door behind it to prevent other processes from entering. Once the process has finished the critical section, it unlocks the door and leaves.</a:t>
            </a:r>
          </a:p>
        </p:txBody>
      </p:sp>
    </p:spTree>
    <p:extLst>
      <p:ext uri="{BB962C8B-B14F-4D97-AF65-F5344CB8AC3E}">
        <p14:creationId xmlns:p14="http://schemas.microsoft.com/office/powerpoint/2010/main" val="1170756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55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5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A0C423BA-75CB-4559-9B6D-360A7F0CB1C3}" type="slidenum">
              <a:rPr lang="en-US" altLang="en-US" sz="1400"/>
              <a:pPr eaLnBrk="1" hangingPunct="1"/>
              <a:t>23</a:t>
            </a:fld>
            <a:endParaRPr lang="en-US" altLang="en-US" sz="1400"/>
          </a:p>
        </p:txBody>
      </p:sp>
      <p:sp>
        <p:nvSpPr>
          <p:cNvPr id="24579" name="Rectangle 4"/>
          <p:cNvSpPr>
            <a:spLocks noChangeArrowheads="1"/>
          </p:cNvSpPr>
          <p:nvPr/>
        </p:nvSpPr>
        <p:spPr bwMode="auto">
          <a:xfrm>
            <a:off x="304800" y="304800"/>
            <a:ext cx="8382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600" b="1" dirty="0"/>
              <a:t>Control of critical sections through busy waiting</a:t>
            </a:r>
          </a:p>
        </p:txBody>
      </p:sp>
      <p:pic>
        <p:nvPicPr>
          <p:cNvPr id="24580" name="Picture 5"/>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457200" y="2133600"/>
            <a:ext cx="7829550"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93063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996CD845-8F97-49B1-BD94-57DAEB289BFA}" type="slidenum">
              <a:rPr lang="en-US" altLang="en-US" sz="1400"/>
              <a:pPr eaLnBrk="1" hangingPunct="1"/>
              <a:t>24</a:t>
            </a:fld>
            <a:endParaRPr lang="en-US" altLang="en-US" sz="1400"/>
          </a:p>
        </p:txBody>
      </p:sp>
      <p:sp>
        <p:nvSpPr>
          <p:cNvPr id="25603" name="Rectangle 4"/>
          <p:cNvSpPr>
            <a:spLocks noChangeArrowheads="1"/>
          </p:cNvSpPr>
          <p:nvPr/>
        </p:nvSpPr>
        <p:spPr bwMode="auto">
          <a:xfrm>
            <a:off x="381000" y="228600"/>
            <a:ext cx="8382000" cy="630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600" b="1" dirty="0" err="1"/>
              <a:t>Pthread</a:t>
            </a:r>
            <a:r>
              <a:rPr lang="en-US" altLang="en-US" sz="3600" b="1" dirty="0"/>
              <a:t> Lock Routines</a:t>
            </a:r>
          </a:p>
          <a:p>
            <a:pPr algn="ctr" eaLnBrk="1" hangingPunct="1"/>
            <a:endParaRPr lang="en-US" altLang="en-US" sz="3600" b="1" dirty="0"/>
          </a:p>
          <a:p>
            <a:pPr eaLnBrk="1" hangingPunct="1"/>
            <a:r>
              <a:rPr lang="en-US" altLang="en-US" dirty="0"/>
              <a:t>Locks are implemented in </a:t>
            </a:r>
            <a:r>
              <a:rPr lang="en-US" altLang="en-US" dirty="0" err="1"/>
              <a:t>Pthreads</a:t>
            </a:r>
            <a:r>
              <a:rPr lang="en-US" altLang="en-US" dirty="0"/>
              <a:t> with </a:t>
            </a:r>
            <a:r>
              <a:rPr lang="en-US" altLang="en-US" i="1" dirty="0">
                <a:solidFill>
                  <a:srgbClr val="FF0000"/>
                </a:solidFill>
              </a:rPr>
              <a:t>mutually exclusive</a:t>
            </a:r>
            <a:r>
              <a:rPr lang="en-US" altLang="en-US" i="1" dirty="0"/>
              <a:t> </a:t>
            </a:r>
            <a:r>
              <a:rPr lang="en-US" altLang="en-US" i="1" dirty="0">
                <a:solidFill>
                  <a:srgbClr val="FF0000"/>
                </a:solidFill>
              </a:rPr>
              <a:t>lock </a:t>
            </a:r>
            <a:r>
              <a:rPr lang="en-US" altLang="en-US" dirty="0">
                <a:solidFill>
                  <a:srgbClr val="FF0000"/>
                </a:solidFill>
              </a:rPr>
              <a:t>variables</a:t>
            </a:r>
            <a:r>
              <a:rPr lang="en-US" altLang="en-US" dirty="0"/>
              <a:t>, or </a:t>
            </a:r>
            <a:r>
              <a:rPr lang="en-US" altLang="en-US" dirty="0">
                <a:solidFill>
                  <a:srgbClr val="FF0000"/>
                </a:solidFill>
              </a:rPr>
              <a:t>“</a:t>
            </a:r>
            <a:r>
              <a:rPr lang="en-US" altLang="en-US" dirty="0" err="1">
                <a:solidFill>
                  <a:srgbClr val="FF0000"/>
                </a:solidFill>
              </a:rPr>
              <a:t>mutex</a:t>
            </a:r>
            <a:r>
              <a:rPr lang="en-US" altLang="en-US" dirty="0">
                <a:solidFill>
                  <a:srgbClr val="FF0000"/>
                </a:solidFill>
              </a:rPr>
              <a:t>”</a:t>
            </a:r>
            <a:r>
              <a:rPr lang="en-US" altLang="en-US" dirty="0"/>
              <a:t> variables:</a:t>
            </a:r>
          </a:p>
          <a:p>
            <a:pPr eaLnBrk="1" hangingPunct="1"/>
            <a:r>
              <a:rPr lang="en-US" altLang="en-US" b="1" dirty="0"/>
              <a:t>			</a:t>
            </a:r>
            <a:r>
              <a:rPr lang="en-US" altLang="en-US" b="1" dirty="0">
                <a:solidFill>
                  <a:srgbClr val="FF0000"/>
                </a:solidFill>
              </a:rPr>
              <a:t>	</a:t>
            </a:r>
          </a:p>
          <a:p>
            <a:pPr eaLnBrk="1" hangingPunct="1"/>
            <a:r>
              <a:rPr lang="en-US" altLang="en-US" b="1" dirty="0">
                <a:solidFill>
                  <a:srgbClr val="FF0000"/>
                </a:solidFill>
              </a:rPr>
              <a:t>					.</a:t>
            </a:r>
          </a:p>
          <a:p>
            <a:pPr eaLnBrk="1" hangingPunct="1"/>
            <a:r>
              <a:rPr lang="en-US" altLang="en-US" b="1" dirty="0">
                <a:solidFill>
                  <a:srgbClr val="FF0000"/>
                </a:solidFill>
              </a:rPr>
              <a:t>			</a:t>
            </a:r>
            <a:r>
              <a:rPr lang="en-US" altLang="en-US" b="1" dirty="0" err="1">
                <a:solidFill>
                  <a:srgbClr val="FF0000"/>
                </a:solidFill>
              </a:rPr>
              <a:t>pthread_mutex_lock</a:t>
            </a:r>
            <a:r>
              <a:rPr lang="en-US" altLang="en-US" b="1" dirty="0">
                <a:solidFill>
                  <a:srgbClr val="FF0000"/>
                </a:solidFill>
              </a:rPr>
              <a:t>(&amp;mutex1);</a:t>
            </a:r>
          </a:p>
          <a:p>
            <a:pPr eaLnBrk="1" hangingPunct="1"/>
            <a:r>
              <a:rPr lang="en-US" altLang="en-US" b="1" dirty="0">
                <a:solidFill>
                  <a:srgbClr val="FF0000"/>
                </a:solidFill>
              </a:rPr>
              <a:t>				</a:t>
            </a:r>
            <a:r>
              <a:rPr lang="en-US" altLang="en-US" b="1" dirty="0"/>
              <a:t>critical section</a:t>
            </a:r>
          </a:p>
          <a:p>
            <a:pPr eaLnBrk="1" hangingPunct="1"/>
            <a:r>
              <a:rPr lang="en-US" altLang="en-US" b="1" dirty="0">
                <a:solidFill>
                  <a:srgbClr val="FF0000"/>
                </a:solidFill>
              </a:rPr>
              <a:t>			</a:t>
            </a:r>
            <a:r>
              <a:rPr lang="en-US" altLang="en-US" b="1" dirty="0" err="1">
                <a:solidFill>
                  <a:srgbClr val="FF0000"/>
                </a:solidFill>
              </a:rPr>
              <a:t>pthread_mutex_unlock</a:t>
            </a:r>
            <a:r>
              <a:rPr lang="en-US" altLang="en-US" b="1" dirty="0">
                <a:solidFill>
                  <a:srgbClr val="FF0000"/>
                </a:solidFill>
              </a:rPr>
              <a:t>(&amp;mutex1);</a:t>
            </a:r>
          </a:p>
          <a:p>
            <a:pPr eaLnBrk="1" hangingPunct="1"/>
            <a:r>
              <a:rPr lang="en-US" altLang="en-US" b="1" dirty="0">
                <a:solidFill>
                  <a:srgbClr val="FF0000"/>
                </a:solidFill>
              </a:rPr>
              <a:t>					.</a:t>
            </a:r>
          </a:p>
          <a:p>
            <a:pPr eaLnBrk="1" hangingPunct="1"/>
            <a:endParaRPr lang="en-US" altLang="en-US" b="1" dirty="0">
              <a:solidFill>
                <a:srgbClr val="FF0000"/>
              </a:solidFill>
            </a:endParaRPr>
          </a:p>
          <a:p>
            <a:pPr eaLnBrk="1" hangingPunct="1"/>
            <a:r>
              <a:rPr lang="en-US" altLang="en-US" dirty="0"/>
              <a:t>If a thread reaches a </a:t>
            </a:r>
            <a:r>
              <a:rPr lang="en-US" altLang="en-US" dirty="0" err="1"/>
              <a:t>mutex</a:t>
            </a:r>
            <a:r>
              <a:rPr lang="en-US" altLang="en-US" dirty="0"/>
              <a:t> lock and finds it locked, it will wait for the lock to open. If more than one thread is waiting for the lock to open when it opens, the system will select one thread to be allowed to proceed. Only the thread that locks a </a:t>
            </a:r>
            <a:r>
              <a:rPr lang="en-US" altLang="en-US" dirty="0" err="1"/>
              <a:t>mutex</a:t>
            </a:r>
            <a:r>
              <a:rPr lang="en-US" altLang="en-US" dirty="0"/>
              <a:t> can unlock it.</a:t>
            </a:r>
          </a:p>
        </p:txBody>
      </p:sp>
    </p:spTree>
    <p:extLst>
      <p:ext uri="{BB962C8B-B14F-4D97-AF65-F5344CB8AC3E}">
        <p14:creationId xmlns:p14="http://schemas.microsoft.com/office/powerpoint/2010/main" val="309942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60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60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DEB41A6A-692D-48AE-ABD5-1E8757359D62}" type="slidenum">
              <a:rPr lang="en-US" altLang="en-US" sz="1400"/>
              <a:pPr eaLnBrk="1" hangingPunct="1"/>
              <a:t>25</a:t>
            </a:fld>
            <a:endParaRPr lang="en-US" altLang="en-US" sz="1400"/>
          </a:p>
        </p:txBody>
      </p:sp>
      <p:sp>
        <p:nvSpPr>
          <p:cNvPr id="26627" name="Rectangle 4"/>
          <p:cNvSpPr>
            <a:spLocks noChangeArrowheads="1"/>
          </p:cNvSpPr>
          <p:nvPr/>
        </p:nvSpPr>
        <p:spPr bwMode="auto">
          <a:xfrm>
            <a:off x="228600" y="228600"/>
            <a:ext cx="8610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600" b="1" dirty="0"/>
              <a:t>Deadlock</a:t>
            </a:r>
          </a:p>
          <a:p>
            <a:pPr algn="ctr" eaLnBrk="1" hangingPunct="1"/>
            <a:endParaRPr lang="en-US" altLang="en-US" sz="3600" b="1" dirty="0"/>
          </a:p>
          <a:p>
            <a:pPr eaLnBrk="1" hangingPunct="1"/>
            <a:r>
              <a:rPr lang="en-US" altLang="en-US" dirty="0"/>
              <a:t>Can occur with two processes when one requires a resource held by the other, and this process requires a resource held by the first process.</a:t>
            </a:r>
          </a:p>
        </p:txBody>
      </p:sp>
      <p:pic>
        <p:nvPicPr>
          <p:cNvPr id="26628" name="Picture 5"/>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381000" y="2438400"/>
            <a:ext cx="8153400"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544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A7A3CDA6-DCF5-4C7E-88D9-D90B0E0E6A64}" type="slidenum">
              <a:rPr lang="en-US" altLang="en-US" sz="1400"/>
              <a:pPr eaLnBrk="1" hangingPunct="1"/>
              <a:t>26</a:t>
            </a:fld>
            <a:endParaRPr lang="en-US" altLang="en-US" sz="1400"/>
          </a:p>
        </p:txBody>
      </p:sp>
      <p:pic>
        <p:nvPicPr>
          <p:cNvPr id="27651" name="Picture 4"/>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1219200" y="2209800"/>
            <a:ext cx="6938963" cy="300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Rectangle 5"/>
          <p:cNvSpPr>
            <a:spLocks noChangeArrowheads="1"/>
          </p:cNvSpPr>
          <p:nvPr/>
        </p:nvSpPr>
        <p:spPr bwMode="auto">
          <a:xfrm>
            <a:off x="228600" y="304800"/>
            <a:ext cx="86868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600" b="1" dirty="0"/>
              <a:t>Deadlock (deadly embrace)</a:t>
            </a:r>
          </a:p>
          <a:p>
            <a:pPr algn="ctr" eaLnBrk="1" hangingPunct="1"/>
            <a:endParaRPr lang="en-US" altLang="en-US" sz="3600" b="1" dirty="0"/>
          </a:p>
          <a:p>
            <a:pPr eaLnBrk="1" hangingPunct="1"/>
            <a:r>
              <a:rPr lang="en-US" altLang="en-US" dirty="0"/>
              <a:t>Deadlock can also occur in a circular fashion with several processes having a resource wanted by another.</a:t>
            </a:r>
          </a:p>
        </p:txBody>
      </p:sp>
    </p:spTree>
    <p:extLst>
      <p:ext uri="{BB962C8B-B14F-4D97-AF65-F5344CB8AC3E}">
        <p14:creationId xmlns:p14="http://schemas.microsoft.com/office/powerpoint/2010/main" val="307792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2B03191D-6147-4717-B064-4BDC5E4AC3AF}" type="slidenum">
              <a:rPr lang="en-US" altLang="en-US" sz="1400"/>
              <a:pPr eaLnBrk="1" hangingPunct="1"/>
              <a:t>27</a:t>
            </a:fld>
            <a:endParaRPr lang="en-US" altLang="en-US" sz="1400"/>
          </a:p>
        </p:txBody>
      </p:sp>
      <p:sp>
        <p:nvSpPr>
          <p:cNvPr id="28675" name="Rectangle 4"/>
          <p:cNvSpPr>
            <a:spLocks noChangeArrowheads="1"/>
          </p:cNvSpPr>
          <p:nvPr/>
        </p:nvSpPr>
        <p:spPr bwMode="auto">
          <a:xfrm>
            <a:off x="304800" y="838200"/>
            <a:ext cx="8534400" cy="484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600" b="1" dirty="0" err="1"/>
              <a:t>Pthreads</a:t>
            </a:r>
            <a:endParaRPr lang="en-US" altLang="en-US" sz="3600" b="1" dirty="0"/>
          </a:p>
          <a:p>
            <a:pPr algn="ctr" eaLnBrk="1" hangingPunct="1"/>
            <a:endParaRPr lang="en-US" altLang="en-US" sz="3600" b="1" dirty="0"/>
          </a:p>
          <a:p>
            <a:pPr eaLnBrk="1" hangingPunct="1"/>
            <a:r>
              <a:rPr lang="en-US" altLang="en-US" dirty="0"/>
              <a:t>Offers one routine that can test whether a lock is actually closed without blocking the thread:</a:t>
            </a:r>
          </a:p>
          <a:p>
            <a:pPr eaLnBrk="1" hangingPunct="1"/>
            <a:endParaRPr lang="en-US" altLang="en-US" dirty="0"/>
          </a:p>
          <a:p>
            <a:pPr eaLnBrk="1" hangingPunct="1"/>
            <a:endParaRPr lang="en-US" altLang="en-US" dirty="0"/>
          </a:p>
          <a:p>
            <a:pPr algn="ctr" eaLnBrk="1" hangingPunct="1"/>
            <a:r>
              <a:rPr lang="en-US" altLang="en-US" b="1" dirty="0" err="1">
                <a:solidFill>
                  <a:schemeClr val="accent2"/>
                </a:solidFill>
              </a:rPr>
              <a:t>pthread_mutex_trylock</a:t>
            </a:r>
            <a:r>
              <a:rPr lang="en-US" altLang="en-US" b="1" dirty="0">
                <a:solidFill>
                  <a:schemeClr val="accent2"/>
                </a:solidFill>
              </a:rPr>
              <a:t>()</a:t>
            </a:r>
          </a:p>
          <a:p>
            <a:pPr algn="ctr" eaLnBrk="1" hangingPunct="1"/>
            <a:endParaRPr lang="en-US" altLang="en-US" b="1" dirty="0">
              <a:solidFill>
                <a:schemeClr val="accent2"/>
              </a:solidFill>
            </a:endParaRPr>
          </a:p>
          <a:p>
            <a:pPr algn="ctr" eaLnBrk="1" hangingPunct="1"/>
            <a:endParaRPr lang="en-US" altLang="en-US" b="1" dirty="0">
              <a:solidFill>
                <a:schemeClr val="accent2"/>
              </a:solidFill>
            </a:endParaRPr>
          </a:p>
          <a:p>
            <a:pPr eaLnBrk="1" hangingPunct="1"/>
            <a:r>
              <a:rPr lang="en-US" altLang="en-US" dirty="0"/>
              <a:t>Will lock an unlocked </a:t>
            </a:r>
            <a:r>
              <a:rPr lang="en-US" altLang="en-US" dirty="0" err="1"/>
              <a:t>mutex</a:t>
            </a:r>
            <a:r>
              <a:rPr lang="en-US" altLang="en-US" dirty="0"/>
              <a:t> and return 0 or will return with </a:t>
            </a:r>
            <a:r>
              <a:rPr lang="en-US" altLang="en-US" b="1" dirty="0">
                <a:solidFill>
                  <a:schemeClr val="accent2"/>
                </a:solidFill>
              </a:rPr>
              <a:t>EBUSY</a:t>
            </a:r>
            <a:r>
              <a:rPr lang="en-US" altLang="en-US" b="1" dirty="0"/>
              <a:t> </a:t>
            </a:r>
            <a:r>
              <a:rPr lang="en-US" altLang="en-US" dirty="0"/>
              <a:t>if the </a:t>
            </a:r>
            <a:r>
              <a:rPr lang="en-US" altLang="en-US" dirty="0" err="1"/>
              <a:t>mutex</a:t>
            </a:r>
            <a:r>
              <a:rPr lang="en-US" altLang="en-US" dirty="0"/>
              <a:t> is already locked – might find a use in overcoming deadlock.</a:t>
            </a:r>
          </a:p>
        </p:txBody>
      </p:sp>
    </p:spTree>
    <p:extLst>
      <p:ext uri="{BB962C8B-B14F-4D97-AF65-F5344CB8AC3E}">
        <p14:creationId xmlns:p14="http://schemas.microsoft.com/office/powerpoint/2010/main" val="175338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1A9205D2-4316-4A90-893C-3602FEF121C2}" type="slidenum">
              <a:rPr lang="en-US" altLang="en-US" sz="1400"/>
              <a:pPr eaLnBrk="1" hangingPunct="1"/>
              <a:t>28</a:t>
            </a:fld>
            <a:endParaRPr lang="en-US" altLang="en-US" sz="1400"/>
          </a:p>
        </p:txBody>
      </p:sp>
      <p:sp>
        <p:nvSpPr>
          <p:cNvPr id="30723" name="Rectangle 2"/>
          <p:cNvSpPr>
            <a:spLocks noChangeArrowheads="1"/>
          </p:cNvSpPr>
          <p:nvPr/>
        </p:nvSpPr>
        <p:spPr bwMode="auto">
          <a:xfrm>
            <a:off x="533400" y="240804"/>
            <a:ext cx="8077200" cy="661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2800" b="1" dirty="0" smtClean="0"/>
              <a:t>Semaphores</a:t>
            </a:r>
          </a:p>
          <a:p>
            <a:pPr eaLnBrk="1" hangingPunct="1"/>
            <a:endParaRPr lang="en-US" altLang="en-US" sz="2800" b="1" dirty="0" smtClean="0"/>
          </a:p>
          <a:p>
            <a:pPr eaLnBrk="1" hangingPunct="1"/>
            <a:r>
              <a:rPr lang="en-US" altLang="en-US" sz="2800" b="1" dirty="0" smtClean="0"/>
              <a:t>P </a:t>
            </a:r>
            <a:r>
              <a:rPr lang="en-US" altLang="en-US" sz="2800" dirty="0"/>
              <a:t>and </a:t>
            </a:r>
            <a:r>
              <a:rPr lang="en-US" altLang="en-US" sz="2800" b="1" dirty="0"/>
              <a:t>V </a:t>
            </a:r>
            <a:r>
              <a:rPr lang="en-US" altLang="en-US" sz="2800" dirty="0"/>
              <a:t>operations are performed indivisibly.</a:t>
            </a:r>
          </a:p>
          <a:p>
            <a:pPr eaLnBrk="1" hangingPunct="1"/>
            <a:endParaRPr lang="en-US" altLang="en-US" sz="2800" dirty="0"/>
          </a:p>
          <a:p>
            <a:pPr eaLnBrk="1" hangingPunct="1"/>
            <a:r>
              <a:rPr lang="en-US" altLang="en-US" sz="2800" dirty="0"/>
              <a:t>Mechanism for activating waiting processes is also implicit in </a:t>
            </a:r>
            <a:r>
              <a:rPr lang="en-US" altLang="en-US" sz="2800" b="1" dirty="0"/>
              <a:t>P </a:t>
            </a:r>
            <a:r>
              <a:rPr lang="en-US" altLang="en-US" sz="2800" dirty="0"/>
              <a:t>and </a:t>
            </a:r>
            <a:r>
              <a:rPr lang="en-US" altLang="en-US" sz="2800" b="1" dirty="0"/>
              <a:t>V </a:t>
            </a:r>
            <a:r>
              <a:rPr lang="en-US" altLang="en-US" sz="2800" dirty="0"/>
              <a:t>operations. Though exact algorithm not specified, algorithm expected to be fair. Processes delayed by </a:t>
            </a:r>
            <a:r>
              <a:rPr lang="en-US" altLang="en-US" sz="2800" b="1" dirty="0"/>
              <a:t>P</a:t>
            </a:r>
            <a:r>
              <a:rPr lang="en-US" altLang="en-US" sz="2800" dirty="0"/>
              <a:t>(s) are kept in abeyance until released by a </a:t>
            </a:r>
            <a:r>
              <a:rPr lang="en-US" altLang="en-US" sz="2800" b="1" dirty="0"/>
              <a:t>V</a:t>
            </a:r>
            <a:r>
              <a:rPr lang="en-US" altLang="en-US" sz="2800" dirty="0"/>
              <a:t>(s) on the same semaphore.</a:t>
            </a:r>
          </a:p>
          <a:p>
            <a:pPr eaLnBrk="1" hangingPunct="1"/>
            <a:endParaRPr lang="en-US" altLang="en-US" sz="2800" dirty="0"/>
          </a:p>
          <a:p>
            <a:pPr eaLnBrk="1" hangingPunct="1"/>
            <a:r>
              <a:rPr lang="en-US" altLang="en-US" sz="2800" dirty="0"/>
              <a:t>Devised by Dijkstra in 1968. Letter </a:t>
            </a:r>
            <a:r>
              <a:rPr lang="en-US" altLang="en-US" sz="2800" b="1" dirty="0"/>
              <a:t>P </a:t>
            </a:r>
            <a:r>
              <a:rPr lang="en-US" altLang="en-US" sz="2800" dirty="0"/>
              <a:t>is from the Dutch word </a:t>
            </a:r>
            <a:r>
              <a:rPr lang="en-US" altLang="en-US" sz="2800" i="1" dirty="0" err="1"/>
              <a:t>passeren</a:t>
            </a:r>
            <a:r>
              <a:rPr lang="en-US" altLang="en-US" sz="2800" dirty="0"/>
              <a:t>, meaning “to pass,” and letter </a:t>
            </a:r>
            <a:r>
              <a:rPr lang="en-US" altLang="en-US" sz="2800" b="1" dirty="0"/>
              <a:t>V </a:t>
            </a:r>
            <a:r>
              <a:rPr lang="en-US" altLang="en-US" sz="2800" dirty="0"/>
              <a:t>is from the Dutch word </a:t>
            </a:r>
            <a:r>
              <a:rPr lang="en-US" altLang="en-US" sz="2800" i="1" dirty="0" err="1"/>
              <a:t>vrijgeven</a:t>
            </a:r>
            <a:r>
              <a:rPr lang="en-US" altLang="en-US" sz="2800" dirty="0"/>
              <a:t>, meaning “to release.”)</a:t>
            </a:r>
          </a:p>
        </p:txBody>
      </p:sp>
    </p:spTree>
    <p:extLst>
      <p:ext uri="{BB962C8B-B14F-4D97-AF65-F5344CB8AC3E}">
        <p14:creationId xmlns:p14="http://schemas.microsoft.com/office/powerpoint/2010/main" val="195888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FACEF879-0E54-4983-8646-8B5A176E1EE2}" type="slidenum">
              <a:rPr lang="en-US" altLang="en-US" sz="1400"/>
              <a:pPr eaLnBrk="1" hangingPunct="1"/>
              <a:t>29</a:t>
            </a:fld>
            <a:endParaRPr lang="en-US" altLang="en-US" sz="1400"/>
          </a:p>
        </p:txBody>
      </p:sp>
      <p:sp>
        <p:nvSpPr>
          <p:cNvPr id="29699" name="Rectangle 4"/>
          <p:cNvSpPr>
            <a:spLocks noChangeArrowheads="1"/>
          </p:cNvSpPr>
          <p:nvPr/>
        </p:nvSpPr>
        <p:spPr bwMode="auto">
          <a:xfrm>
            <a:off x="266700" y="533400"/>
            <a:ext cx="8610600"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200" b="1" dirty="0"/>
              <a:t>Semaphores</a:t>
            </a:r>
          </a:p>
          <a:p>
            <a:pPr algn="ctr" eaLnBrk="1" hangingPunct="1"/>
            <a:endParaRPr lang="en-US" altLang="en-US" sz="2000" b="1" dirty="0"/>
          </a:p>
          <a:p>
            <a:pPr eaLnBrk="1" hangingPunct="1"/>
            <a:r>
              <a:rPr lang="en-US" altLang="en-US" dirty="0"/>
              <a:t>A positive integer (including zero) operated upon by two operations:</a:t>
            </a:r>
          </a:p>
          <a:p>
            <a:pPr eaLnBrk="1" hangingPunct="1"/>
            <a:endParaRPr lang="en-US" altLang="en-US" dirty="0"/>
          </a:p>
          <a:p>
            <a:pPr algn="ctr" eaLnBrk="1" hangingPunct="1"/>
            <a:r>
              <a:rPr lang="en-US" altLang="en-US" b="1" dirty="0"/>
              <a:t>P </a:t>
            </a:r>
            <a:r>
              <a:rPr lang="en-US" altLang="en-US" b="1" dirty="0" smtClean="0"/>
              <a:t>(</a:t>
            </a:r>
            <a:r>
              <a:rPr lang="en-US" altLang="en-US" b="1" dirty="0" err="1" smtClean="0"/>
              <a:t>sem_wait</a:t>
            </a:r>
            <a:r>
              <a:rPr lang="en-US" altLang="en-US" b="1" dirty="0" smtClean="0"/>
              <a:t>) operation </a:t>
            </a:r>
            <a:r>
              <a:rPr lang="en-US" altLang="en-US" b="1" dirty="0"/>
              <a:t>on semaphore </a:t>
            </a:r>
            <a:r>
              <a:rPr lang="en-US" altLang="en-US" b="1" i="1" dirty="0"/>
              <a:t>s</a:t>
            </a:r>
          </a:p>
          <a:p>
            <a:pPr algn="ctr" eaLnBrk="1" hangingPunct="1"/>
            <a:endParaRPr lang="en-US" altLang="en-US" b="1" i="1" dirty="0"/>
          </a:p>
          <a:p>
            <a:pPr lvl="1" eaLnBrk="1" hangingPunct="1"/>
            <a:r>
              <a:rPr lang="en-US" altLang="en-US" dirty="0"/>
              <a:t>Waits until </a:t>
            </a:r>
            <a:r>
              <a:rPr lang="en-US" altLang="en-US" i="1" dirty="0"/>
              <a:t>s </a:t>
            </a:r>
            <a:r>
              <a:rPr lang="en-US" altLang="en-US" dirty="0"/>
              <a:t>is greater than zero and then decrements </a:t>
            </a:r>
            <a:r>
              <a:rPr lang="en-US" altLang="en-US" i="1" dirty="0"/>
              <a:t>s </a:t>
            </a:r>
            <a:r>
              <a:rPr lang="en-US" altLang="en-US" dirty="0"/>
              <a:t>by one and allows the process to continue</a:t>
            </a:r>
            <a:r>
              <a:rPr lang="en-US" altLang="en-US" dirty="0" smtClean="0"/>
              <a:t>.</a:t>
            </a:r>
          </a:p>
          <a:p>
            <a:pPr eaLnBrk="1" hangingPunct="1"/>
            <a:endParaRPr lang="en-US" altLang="en-US" dirty="0"/>
          </a:p>
          <a:p>
            <a:pPr algn="ctr" eaLnBrk="1" hangingPunct="1"/>
            <a:r>
              <a:rPr lang="en-US" altLang="en-US" b="1" dirty="0"/>
              <a:t>V </a:t>
            </a:r>
            <a:r>
              <a:rPr lang="en-US" altLang="en-US" b="1" dirty="0" smtClean="0"/>
              <a:t>(</a:t>
            </a:r>
            <a:r>
              <a:rPr lang="en-US" altLang="en-US" b="1" dirty="0" err="1" smtClean="0"/>
              <a:t>sem_post</a:t>
            </a:r>
            <a:r>
              <a:rPr lang="en-US" altLang="en-US" b="1" dirty="0" smtClean="0"/>
              <a:t>) </a:t>
            </a:r>
            <a:r>
              <a:rPr lang="en-US" altLang="en-US" dirty="0" smtClean="0"/>
              <a:t>operation </a:t>
            </a:r>
            <a:r>
              <a:rPr lang="en-US" altLang="en-US" b="1" dirty="0"/>
              <a:t>on semaphore </a:t>
            </a:r>
            <a:r>
              <a:rPr lang="en-US" altLang="en-US" b="1" i="1" dirty="0"/>
              <a:t>s</a:t>
            </a:r>
          </a:p>
          <a:p>
            <a:pPr algn="ctr" eaLnBrk="1" hangingPunct="1"/>
            <a:endParaRPr lang="en-US" altLang="en-US" b="1" i="1" dirty="0"/>
          </a:p>
          <a:p>
            <a:pPr lvl="1" eaLnBrk="1" hangingPunct="1"/>
            <a:r>
              <a:rPr lang="en-US" altLang="en-US" dirty="0"/>
              <a:t>Increments </a:t>
            </a:r>
            <a:r>
              <a:rPr lang="en-US" altLang="en-US" i="1" dirty="0"/>
              <a:t>s </a:t>
            </a:r>
            <a:r>
              <a:rPr lang="en-US" altLang="en-US" dirty="0"/>
              <a:t>by one and releases one of the waiting processes (if any).</a:t>
            </a:r>
          </a:p>
        </p:txBody>
      </p:sp>
    </p:spTree>
    <p:extLst>
      <p:ext uri="{BB962C8B-B14F-4D97-AF65-F5344CB8AC3E}">
        <p14:creationId xmlns:p14="http://schemas.microsoft.com/office/powerpoint/2010/main" val="146476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969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6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EFBB829A-2DB0-4128-8134-3BE7A233FB62}" type="slidenum">
              <a:rPr lang="en-US" altLang="en-US" sz="1400"/>
              <a:pPr eaLnBrk="1" hangingPunct="1"/>
              <a:t>3</a:t>
            </a:fld>
            <a:endParaRPr lang="en-US" altLang="en-US" sz="1400"/>
          </a:p>
        </p:txBody>
      </p:sp>
      <p:sp>
        <p:nvSpPr>
          <p:cNvPr id="4099" name="Rectangle 4"/>
          <p:cNvSpPr>
            <a:spLocks noChangeArrowheads="1"/>
          </p:cNvSpPr>
          <p:nvPr/>
        </p:nvSpPr>
        <p:spPr bwMode="auto">
          <a:xfrm>
            <a:off x="0" y="381000"/>
            <a:ext cx="9144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600" b="1"/>
              <a:t>Shared memory multiprocessor</a:t>
            </a:r>
          </a:p>
          <a:p>
            <a:pPr algn="ctr" eaLnBrk="1" hangingPunct="1"/>
            <a:r>
              <a:rPr lang="en-US" altLang="en-US" sz="3600" b="1"/>
              <a:t>using a single bus</a:t>
            </a:r>
          </a:p>
        </p:txBody>
      </p:sp>
      <p:pic>
        <p:nvPicPr>
          <p:cNvPr id="4100" name="Picture 5"/>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685800" y="2286000"/>
            <a:ext cx="7472363"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33352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B0A545AB-4188-40D4-929F-6B6947D01236}" type="slidenum">
              <a:rPr lang="en-US" altLang="en-US" sz="1400"/>
              <a:pPr eaLnBrk="1" hangingPunct="1"/>
              <a:t>30</a:t>
            </a:fld>
            <a:endParaRPr lang="en-US" altLang="en-US" sz="1400"/>
          </a:p>
        </p:txBody>
      </p:sp>
      <p:sp>
        <p:nvSpPr>
          <p:cNvPr id="31747" name="Rectangle 4"/>
          <p:cNvSpPr>
            <a:spLocks noChangeArrowheads="1"/>
          </p:cNvSpPr>
          <p:nvPr/>
        </p:nvSpPr>
        <p:spPr bwMode="auto">
          <a:xfrm>
            <a:off x="228600" y="304800"/>
            <a:ext cx="9144000" cy="612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endParaRPr lang="en-US" altLang="en-US" sz="2200" dirty="0"/>
          </a:p>
          <a:p>
            <a:pPr eaLnBrk="1" hangingPunct="1"/>
            <a:r>
              <a:rPr lang="en-US" altLang="en-US" sz="2200" dirty="0"/>
              <a:t>Mutual exclusion of critical sections can be achieved with one</a:t>
            </a:r>
          </a:p>
          <a:p>
            <a:pPr eaLnBrk="1" hangingPunct="1"/>
            <a:r>
              <a:rPr lang="en-US" altLang="en-US" sz="2200" dirty="0"/>
              <a:t>semaphore having the value 0 or 1 (a binary semaphore), which</a:t>
            </a:r>
          </a:p>
          <a:p>
            <a:pPr eaLnBrk="1" hangingPunct="1"/>
            <a:r>
              <a:rPr lang="en-US" altLang="en-US" sz="2200" dirty="0"/>
              <a:t>acts as a lock variable, but the P and V operations include a process</a:t>
            </a:r>
          </a:p>
          <a:p>
            <a:pPr eaLnBrk="1" hangingPunct="1"/>
            <a:r>
              <a:rPr lang="en-US" altLang="en-US" sz="2200" dirty="0"/>
              <a:t>scheduling mechanism:</a:t>
            </a:r>
          </a:p>
          <a:p>
            <a:pPr eaLnBrk="1" hangingPunct="1"/>
            <a:endParaRPr lang="en-US" altLang="en-US" sz="2200" dirty="0"/>
          </a:p>
          <a:p>
            <a:pPr eaLnBrk="1" hangingPunct="1"/>
            <a:r>
              <a:rPr lang="en-US" altLang="en-US" sz="2200" dirty="0"/>
              <a:t>Process 1 			Process 2 		Process 3</a:t>
            </a:r>
          </a:p>
          <a:p>
            <a:pPr eaLnBrk="1" hangingPunct="1"/>
            <a:r>
              <a:rPr lang="en-US" altLang="en-US" sz="2200" dirty="0"/>
              <a:t>Noncritical section 		Noncritical section 	Noncritical section</a:t>
            </a:r>
          </a:p>
          <a:p>
            <a:pPr eaLnBrk="1" hangingPunct="1"/>
            <a:r>
              <a:rPr lang="en-US" altLang="en-US" sz="2200" dirty="0"/>
              <a:t>	. 				. 			. </a:t>
            </a:r>
          </a:p>
          <a:p>
            <a:pPr eaLnBrk="1" hangingPunct="1"/>
            <a:r>
              <a:rPr lang="en-US" altLang="en-US" sz="2200" dirty="0"/>
              <a:t>	. 				. 			. </a:t>
            </a:r>
          </a:p>
          <a:p>
            <a:pPr eaLnBrk="1" hangingPunct="1"/>
            <a:r>
              <a:rPr lang="en-US" altLang="en-US" sz="2200" dirty="0"/>
              <a:t>	.				. 			.</a:t>
            </a:r>
          </a:p>
          <a:p>
            <a:pPr eaLnBrk="1" hangingPunct="1"/>
            <a:r>
              <a:rPr lang="en-US" altLang="en-US" sz="2200" dirty="0">
                <a:solidFill>
                  <a:schemeClr val="accent2"/>
                </a:solidFill>
              </a:rPr>
              <a:t>P(s) 				P(s) 			P(s)</a:t>
            </a:r>
          </a:p>
          <a:p>
            <a:pPr eaLnBrk="1" hangingPunct="1"/>
            <a:r>
              <a:rPr lang="en-US" altLang="en-US" sz="2200" dirty="0"/>
              <a:t>     Critical section 		  Critical section 	Critical section</a:t>
            </a:r>
          </a:p>
          <a:p>
            <a:pPr eaLnBrk="1" hangingPunct="1"/>
            <a:r>
              <a:rPr lang="en-US" altLang="en-US" sz="2200" dirty="0">
                <a:solidFill>
                  <a:schemeClr val="accent2"/>
                </a:solidFill>
              </a:rPr>
              <a:t>V(s) 				V(s) 			V(s)</a:t>
            </a:r>
          </a:p>
          <a:p>
            <a:pPr eaLnBrk="1" hangingPunct="1"/>
            <a:r>
              <a:rPr lang="en-US" altLang="en-US" sz="2200" dirty="0"/>
              <a:t>	. 				. 			. </a:t>
            </a:r>
          </a:p>
          <a:p>
            <a:pPr eaLnBrk="1" hangingPunct="1"/>
            <a:r>
              <a:rPr lang="en-US" altLang="en-US" sz="2200" dirty="0"/>
              <a:t>	. 				. 			. </a:t>
            </a:r>
          </a:p>
          <a:p>
            <a:pPr eaLnBrk="1" hangingPunct="1"/>
            <a:r>
              <a:rPr lang="en-US" altLang="en-US" sz="2200" dirty="0"/>
              <a:t>	. 				. 			.</a:t>
            </a:r>
          </a:p>
          <a:p>
            <a:pPr eaLnBrk="1" hangingPunct="1"/>
            <a:r>
              <a:rPr lang="en-US" altLang="en-US" sz="2200" dirty="0"/>
              <a:t>Noncritical section 		Noncritical section 	Noncritical section</a:t>
            </a:r>
          </a:p>
        </p:txBody>
      </p:sp>
    </p:spTree>
    <p:extLst>
      <p:ext uri="{BB962C8B-B14F-4D97-AF65-F5344CB8AC3E}">
        <p14:creationId xmlns:p14="http://schemas.microsoft.com/office/powerpoint/2010/main" val="579720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4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174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4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4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747">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747">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747">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747">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747">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747">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747">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747">
                                            <p:txEl>
                                              <p:pRg st="16" end="1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747">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0B6C8A2D-33FD-4A27-872A-D3182BD7F112}" type="slidenum">
              <a:rPr lang="en-US" altLang="en-US" sz="1400"/>
              <a:pPr eaLnBrk="1" hangingPunct="1"/>
              <a:t>31</a:t>
            </a:fld>
            <a:endParaRPr lang="en-US" altLang="en-US" sz="1400"/>
          </a:p>
        </p:txBody>
      </p:sp>
      <p:sp>
        <p:nvSpPr>
          <p:cNvPr id="32771" name="Rectangle 4"/>
          <p:cNvSpPr>
            <a:spLocks noChangeArrowheads="1"/>
          </p:cNvSpPr>
          <p:nvPr/>
        </p:nvSpPr>
        <p:spPr bwMode="auto">
          <a:xfrm>
            <a:off x="381000" y="762000"/>
            <a:ext cx="8382000" cy="484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200" b="1" dirty="0"/>
              <a:t>General semaphore</a:t>
            </a:r>
          </a:p>
          <a:p>
            <a:pPr algn="ctr" eaLnBrk="1" hangingPunct="1"/>
            <a:r>
              <a:rPr lang="en-US" altLang="en-US" sz="3200" b="1" dirty="0"/>
              <a:t>(or counting semaphore)</a:t>
            </a:r>
          </a:p>
          <a:p>
            <a:pPr eaLnBrk="1" hangingPunct="1"/>
            <a:endParaRPr lang="en-US" altLang="en-US" sz="3200" b="1" dirty="0"/>
          </a:p>
          <a:p>
            <a:pPr algn="just" eaLnBrk="1" hangingPunct="1"/>
            <a:r>
              <a:rPr lang="en-US" altLang="en-US" dirty="0"/>
              <a:t>Can take on positive values other than zero and one.</a:t>
            </a:r>
          </a:p>
          <a:p>
            <a:pPr algn="just" eaLnBrk="1" hangingPunct="1"/>
            <a:r>
              <a:rPr lang="en-US" altLang="en-US" dirty="0"/>
              <a:t>Provide, for example, a means of recording the number of “resource units” available or used and can be used to solve producer/ consumer problems. - more on that in operating system courses.</a:t>
            </a:r>
          </a:p>
          <a:p>
            <a:pPr algn="just" eaLnBrk="1" hangingPunct="1"/>
            <a:endParaRPr lang="en-US" altLang="en-US" dirty="0"/>
          </a:p>
          <a:p>
            <a:pPr algn="just" eaLnBrk="1" hangingPunct="1"/>
            <a:r>
              <a:rPr lang="en-US" altLang="en-US" dirty="0"/>
              <a:t>Semaphore routines exist for UNIX processes.</a:t>
            </a:r>
          </a:p>
          <a:p>
            <a:pPr algn="just" eaLnBrk="1" hangingPunct="1"/>
            <a:r>
              <a:rPr lang="en-US" altLang="en-US" dirty="0"/>
              <a:t>Not exist in </a:t>
            </a:r>
            <a:r>
              <a:rPr lang="en-US" altLang="en-US" dirty="0" err="1"/>
              <a:t>Pthreads</a:t>
            </a:r>
            <a:r>
              <a:rPr lang="en-US" altLang="en-US" dirty="0"/>
              <a:t> as such, though they can be written</a:t>
            </a:r>
          </a:p>
          <a:p>
            <a:pPr algn="just" eaLnBrk="1" hangingPunct="1"/>
            <a:r>
              <a:rPr lang="en-US" altLang="en-US" dirty="0"/>
              <a:t>Do exist in real-time extension to </a:t>
            </a:r>
            <a:r>
              <a:rPr lang="en-US" altLang="en-US" dirty="0" err="1"/>
              <a:t>Pthreads</a:t>
            </a:r>
            <a:r>
              <a:rPr lang="en-US" altLang="en-US" dirty="0"/>
              <a:t>.</a:t>
            </a:r>
          </a:p>
        </p:txBody>
      </p:sp>
    </p:spTree>
    <p:extLst>
      <p:ext uri="{BB962C8B-B14F-4D97-AF65-F5344CB8AC3E}">
        <p14:creationId xmlns:p14="http://schemas.microsoft.com/office/powerpoint/2010/main" val="312344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3D83385F-EDF6-425B-948B-3AF2542E90FB}" type="slidenum">
              <a:rPr lang="en-US" altLang="en-US" sz="1400"/>
              <a:pPr eaLnBrk="1" hangingPunct="1"/>
              <a:t>32</a:t>
            </a:fld>
            <a:endParaRPr lang="en-US" altLang="en-US" sz="1400"/>
          </a:p>
        </p:txBody>
      </p:sp>
      <p:sp>
        <p:nvSpPr>
          <p:cNvPr id="33795" name="Rectangle 4"/>
          <p:cNvSpPr>
            <a:spLocks noChangeArrowheads="1"/>
          </p:cNvSpPr>
          <p:nvPr/>
        </p:nvSpPr>
        <p:spPr bwMode="auto">
          <a:xfrm>
            <a:off x="304800" y="228600"/>
            <a:ext cx="8534400" cy="639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200" b="1"/>
              <a:t>Monitor</a:t>
            </a:r>
          </a:p>
          <a:p>
            <a:pPr algn="ctr" eaLnBrk="1" hangingPunct="1"/>
            <a:endParaRPr lang="en-US" altLang="en-US" sz="1000" b="1"/>
          </a:p>
          <a:p>
            <a:pPr eaLnBrk="1" hangingPunct="1"/>
            <a:r>
              <a:rPr lang="en-US" altLang="en-US" sz="2600"/>
              <a:t>Suite of procedures that provides only way to access shared resource. Only one process can use a monitor procedure at any instant.</a:t>
            </a:r>
          </a:p>
          <a:p>
            <a:pPr eaLnBrk="1" hangingPunct="1"/>
            <a:endParaRPr lang="en-US" altLang="en-US" sz="2600"/>
          </a:p>
          <a:p>
            <a:pPr eaLnBrk="1" hangingPunct="1"/>
            <a:r>
              <a:rPr lang="en-US" altLang="en-US" sz="2600"/>
              <a:t>Could be implemented using a semaphore or lock to protect entry, i.e.,</a:t>
            </a:r>
          </a:p>
          <a:p>
            <a:pPr eaLnBrk="1" hangingPunct="1"/>
            <a:r>
              <a:rPr lang="en-US" altLang="en-US" b="1"/>
              <a:t>		</a:t>
            </a:r>
            <a:r>
              <a:rPr lang="en-US" altLang="en-US" b="1">
                <a:solidFill>
                  <a:schemeClr val="accent2"/>
                </a:solidFill>
              </a:rPr>
              <a:t>monitor_proc1()</a:t>
            </a:r>
          </a:p>
          <a:p>
            <a:pPr eaLnBrk="1" hangingPunct="1"/>
            <a:r>
              <a:rPr lang="en-US" altLang="en-US" b="1">
                <a:solidFill>
                  <a:schemeClr val="accent2"/>
                </a:solidFill>
              </a:rPr>
              <a:t>		{</a:t>
            </a:r>
          </a:p>
          <a:p>
            <a:pPr eaLnBrk="1" hangingPunct="1"/>
            <a:r>
              <a:rPr lang="en-US" altLang="en-US" b="1">
                <a:solidFill>
                  <a:schemeClr val="accent2"/>
                </a:solidFill>
              </a:rPr>
              <a:t>		lock(x);</a:t>
            </a:r>
          </a:p>
          <a:p>
            <a:pPr eaLnBrk="1" hangingPunct="1"/>
            <a:r>
              <a:rPr lang="en-US" altLang="en-US" b="1">
                <a:solidFill>
                  <a:schemeClr val="accent2"/>
                </a:solidFill>
              </a:rPr>
              <a:t>			</a:t>
            </a:r>
            <a:r>
              <a:rPr lang="en-US" altLang="en-US" b="1"/>
              <a:t>.</a:t>
            </a:r>
          </a:p>
          <a:p>
            <a:pPr eaLnBrk="1" hangingPunct="1"/>
            <a:r>
              <a:rPr lang="en-US" altLang="en-US" b="1"/>
              <a:t>		monitor body</a:t>
            </a:r>
          </a:p>
          <a:p>
            <a:pPr eaLnBrk="1" hangingPunct="1"/>
            <a:r>
              <a:rPr lang="en-US" altLang="en-US" b="1"/>
              <a:t>			.</a:t>
            </a:r>
          </a:p>
          <a:p>
            <a:pPr eaLnBrk="1" hangingPunct="1"/>
            <a:r>
              <a:rPr lang="en-US" altLang="en-US" b="1">
                <a:solidFill>
                  <a:schemeClr val="accent2"/>
                </a:solidFill>
              </a:rPr>
              <a:t>		unlock(x);</a:t>
            </a:r>
          </a:p>
          <a:p>
            <a:pPr eaLnBrk="1" hangingPunct="1"/>
            <a:r>
              <a:rPr lang="en-US" altLang="en-US" b="1">
                <a:solidFill>
                  <a:schemeClr val="accent2"/>
                </a:solidFill>
              </a:rPr>
              <a:t>		return;</a:t>
            </a:r>
          </a:p>
          <a:p>
            <a:pPr eaLnBrk="1" hangingPunct="1"/>
            <a:r>
              <a:rPr lang="en-US" altLang="en-US" b="1">
                <a:solidFill>
                  <a:schemeClr val="accent2"/>
                </a:solidFill>
              </a:rPr>
              <a:t>		}</a:t>
            </a:r>
          </a:p>
        </p:txBody>
      </p:sp>
    </p:spTree>
    <p:extLst>
      <p:ext uri="{BB962C8B-B14F-4D97-AF65-F5344CB8AC3E}">
        <p14:creationId xmlns:p14="http://schemas.microsoft.com/office/powerpoint/2010/main" val="36631784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D2946876-5FA7-4C82-98BE-A829DAC97C9B}" type="slidenum">
              <a:rPr lang="en-US" altLang="en-US" sz="1400"/>
              <a:pPr eaLnBrk="1" hangingPunct="1"/>
              <a:t>33</a:t>
            </a:fld>
            <a:endParaRPr lang="en-US" altLang="en-US" sz="1400"/>
          </a:p>
        </p:txBody>
      </p:sp>
      <p:sp>
        <p:nvSpPr>
          <p:cNvPr id="34819" name="Rectangle 4"/>
          <p:cNvSpPr>
            <a:spLocks noChangeArrowheads="1"/>
          </p:cNvSpPr>
          <p:nvPr/>
        </p:nvSpPr>
        <p:spPr bwMode="auto">
          <a:xfrm>
            <a:off x="381000" y="914400"/>
            <a:ext cx="8534400" cy="520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600" b="1"/>
              <a:t>Condition Variables</a:t>
            </a:r>
          </a:p>
          <a:p>
            <a:pPr algn="ctr" eaLnBrk="1" hangingPunct="1"/>
            <a:endParaRPr lang="en-US" altLang="en-US" sz="3600" b="1"/>
          </a:p>
          <a:p>
            <a:pPr eaLnBrk="1" hangingPunct="1"/>
            <a:r>
              <a:rPr lang="en-US" altLang="en-US"/>
              <a:t>Often, a critical section is to be executed if a specific global</a:t>
            </a:r>
          </a:p>
          <a:p>
            <a:pPr eaLnBrk="1" hangingPunct="1"/>
            <a:r>
              <a:rPr lang="en-US" altLang="en-US"/>
              <a:t>condition exists; for example, if a certain value of a variable has been reached.</a:t>
            </a:r>
          </a:p>
          <a:p>
            <a:pPr eaLnBrk="1" hangingPunct="1"/>
            <a:endParaRPr lang="en-US" altLang="en-US"/>
          </a:p>
          <a:p>
            <a:pPr eaLnBrk="1" hangingPunct="1"/>
            <a:r>
              <a:rPr lang="en-US" altLang="en-US"/>
              <a:t>With locks, the global variable would need to be examined at</a:t>
            </a:r>
          </a:p>
          <a:p>
            <a:pPr eaLnBrk="1" hangingPunct="1"/>
            <a:r>
              <a:rPr lang="en-US" altLang="en-US"/>
              <a:t>frequent intervals (“polled”) within a critical section.</a:t>
            </a:r>
          </a:p>
          <a:p>
            <a:pPr eaLnBrk="1" hangingPunct="1"/>
            <a:endParaRPr lang="en-US" altLang="en-US"/>
          </a:p>
          <a:p>
            <a:pPr eaLnBrk="1" hangingPunct="1"/>
            <a:r>
              <a:rPr lang="en-US" altLang="en-US"/>
              <a:t>Very time-consuming and unproductive exercise.</a:t>
            </a:r>
          </a:p>
          <a:p>
            <a:pPr eaLnBrk="1" hangingPunct="1"/>
            <a:endParaRPr lang="en-US" altLang="en-US"/>
          </a:p>
          <a:p>
            <a:pPr eaLnBrk="1" hangingPunct="1"/>
            <a:r>
              <a:rPr lang="en-US" altLang="en-US"/>
              <a:t>Can be overcome by introducing so-called </a:t>
            </a:r>
            <a:r>
              <a:rPr lang="en-US" altLang="en-US" i="1">
                <a:solidFill>
                  <a:srgbClr val="FF0000"/>
                </a:solidFill>
              </a:rPr>
              <a:t>condition variables</a:t>
            </a:r>
            <a:r>
              <a:rPr lang="en-US" altLang="en-US"/>
              <a:t>.</a:t>
            </a:r>
          </a:p>
        </p:txBody>
      </p:sp>
    </p:spTree>
    <p:extLst>
      <p:ext uri="{BB962C8B-B14F-4D97-AF65-F5344CB8AC3E}">
        <p14:creationId xmlns:p14="http://schemas.microsoft.com/office/powerpoint/2010/main" val="27741070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4B8ED2D8-8B27-4814-AF1C-C1FE46E5D134}" type="slidenum">
              <a:rPr lang="en-US" altLang="en-US" sz="1400"/>
              <a:pPr eaLnBrk="1" hangingPunct="1"/>
              <a:t>34</a:t>
            </a:fld>
            <a:endParaRPr lang="en-US" altLang="en-US" sz="1400"/>
          </a:p>
        </p:txBody>
      </p:sp>
      <p:sp>
        <p:nvSpPr>
          <p:cNvPr id="35843" name="Rectangle 4"/>
          <p:cNvSpPr>
            <a:spLocks noChangeArrowheads="1"/>
          </p:cNvSpPr>
          <p:nvPr/>
        </p:nvSpPr>
        <p:spPr bwMode="auto">
          <a:xfrm>
            <a:off x="457200" y="381000"/>
            <a:ext cx="82296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600" b="1"/>
              <a:t>Pthread Condition Variables</a:t>
            </a:r>
          </a:p>
          <a:p>
            <a:pPr algn="ctr" eaLnBrk="1" hangingPunct="1"/>
            <a:endParaRPr lang="en-US" altLang="en-US" sz="3600" b="1"/>
          </a:p>
          <a:p>
            <a:pPr eaLnBrk="1" hangingPunct="1"/>
            <a:r>
              <a:rPr lang="en-US" altLang="en-US"/>
              <a:t>Pthreads arrangement for signal and wait:</a:t>
            </a:r>
          </a:p>
        </p:txBody>
      </p:sp>
      <p:sp>
        <p:nvSpPr>
          <p:cNvPr id="35844" name="Rectangle 5"/>
          <p:cNvSpPr>
            <a:spLocks noChangeArrowheads="1"/>
          </p:cNvSpPr>
          <p:nvPr/>
        </p:nvSpPr>
        <p:spPr bwMode="auto">
          <a:xfrm>
            <a:off x="266700" y="5410200"/>
            <a:ext cx="8610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altLang="en-US"/>
              <a:t>Signals </a:t>
            </a:r>
            <a:r>
              <a:rPr lang="en-US" altLang="en-US" i="1"/>
              <a:t>not </a:t>
            </a:r>
            <a:r>
              <a:rPr lang="en-US" altLang="en-US"/>
              <a:t>remembered - threads must already be waiting for a signal to receive it.</a:t>
            </a:r>
          </a:p>
        </p:txBody>
      </p:sp>
      <p:pic>
        <p:nvPicPr>
          <p:cNvPr id="35845" name="Picture 6"/>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152400" y="1981200"/>
            <a:ext cx="899160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04549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BE53A508-4A2D-4680-BC7B-9388BD3CA2E3}" type="slidenum">
              <a:rPr lang="en-US" altLang="en-US" sz="1400"/>
              <a:pPr eaLnBrk="1" hangingPunct="1"/>
              <a:t>35</a:t>
            </a:fld>
            <a:endParaRPr lang="en-US" altLang="en-US" sz="1400"/>
          </a:p>
        </p:txBody>
      </p:sp>
      <p:sp>
        <p:nvSpPr>
          <p:cNvPr id="36867" name="Rectangle 4"/>
          <p:cNvSpPr>
            <a:spLocks noChangeArrowheads="1"/>
          </p:cNvSpPr>
          <p:nvPr/>
        </p:nvSpPr>
        <p:spPr bwMode="auto">
          <a:xfrm>
            <a:off x="457200" y="1295400"/>
            <a:ext cx="83058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600" b="1"/>
              <a:t>Language Constructs for Parallelism</a:t>
            </a:r>
          </a:p>
          <a:p>
            <a:pPr algn="ctr" eaLnBrk="1" hangingPunct="1"/>
            <a:r>
              <a:rPr lang="en-US" altLang="en-US" sz="3600" b="1"/>
              <a:t>Shared Data</a:t>
            </a:r>
          </a:p>
          <a:p>
            <a:pPr algn="ctr" eaLnBrk="1" hangingPunct="1"/>
            <a:endParaRPr lang="en-US" altLang="en-US" sz="3600" b="1"/>
          </a:p>
          <a:p>
            <a:pPr algn="ctr" eaLnBrk="1" hangingPunct="1"/>
            <a:endParaRPr lang="en-US" altLang="en-US" sz="3600" b="1"/>
          </a:p>
          <a:p>
            <a:pPr eaLnBrk="1" hangingPunct="1"/>
            <a:r>
              <a:rPr lang="en-US" altLang="en-US"/>
              <a:t>Shared memory variables might be declared as shared with, say,</a:t>
            </a:r>
          </a:p>
          <a:p>
            <a:pPr eaLnBrk="1" hangingPunct="1"/>
            <a:r>
              <a:rPr lang="en-US" altLang="en-US"/>
              <a:t>		</a:t>
            </a:r>
          </a:p>
          <a:p>
            <a:pPr eaLnBrk="1" hangingPunct="1"/>
            <a:r>
              <a:rPr lang="en-US" altLang="en-US"/>
              <a:t>			</a:t>
            </a:r>
            <a:r>
              <a:rPr lang="en-US" altLang="en-US" b="1">
                <a:solidFill>
                  <a:schemeClr val="accent2"/>
                </a:solidFill>
              </a:rPr>
              <a:t>shared int x;</a:t>
            </a:r>
          </a:p>
        </p:txBody>
      </p:sp>
    </p:spTree>
    <p:extLst>
      <p:ext uri="{BB962C8B-B14F-4D97-AF65-F5344CB8AC3E}">
        <p14:creationId xmlns:p14="http://schemas.microsoft.com/office/powerpoint/2010/main" val="41167441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C63A91B8-1FEA-441F-B4CF-918E9584FF02}" type="slidenum">
              <a:rPr lang="en-US" altLang="en-US" sz="1400"/>
              <a:pPr eaLnBrk="1" hangingPunct="1"/>
              <a:t>36</a:t>
            </a:fld>
            <a:endParaRPr lang="en-US" altLang="en-US" sz="1400"/>
          </a:p>
        </p:txBody>
      </p:sp>
      <p:sp>
        <p:nvSpPr>
          <p:cNvPr id="37891" name="Rectangle 4"/>
          <p:cNvSpPr>
            <a:spLocks noChangeArrowheads="1"/>
          </p:cNvSpPr>
          <p:nvPr/>
        </p:nvSpPr>
        <p:spPr bwMode="auto">
          <a:xfrm>
            <a:off x="533400" y="1066800"/>
            <a:ext cx="8229600"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600" b="1" dirty="0"/>
              <a:t>par Construct</a:t>
            </a:r>
          </a:p>
          <a:p>
            <a:pPr algn="ctr" eaLnBrk="1" hangingPunct="1"/>
            <a:endParaRPr lang="en-US" altLang="en-US" sz="3600" b="1" dirty="0"/>
          </a:p>
          <a:p>
            <a:pPr eaLnBrk="1" hangingPunct="1"/>
            <a:r>
              <a:rPr lang="en-US" altLang="en-US" dirty="0"/>
              <a:t>For specifying concurrent statements:</a:t>
            </a:r>
          </a:p>
          <a:p>
            <a:pPr eaLnBrk="1" hangingPunct="1"/>
            <a:endParaRPr lang="en-US" altLang="en-US" dirty="0">
              <a:solidFill>
                <a:schemeClr val="accent2"/>
              </a:solidFill>
            </a:endParaRPr>
          </a:p>
          <a:p>
            <a:pPr eaLnBrk="1" hangingPunct="1"/>
            <a:r>
              <a:rPr lang="en-US" altLang="en-US" b="1" dirty="0">
                <a:solidFill>
                  <a:schemeClr val="accent2"/>
                </a:solidFill>
              </a:rPr>
              <a:t>	par {</a:t>
            </a:r>
          </a:p>
          <a:p>
            <a:pPr eaLnBrk="1" hangingPunct="1"/>
            <a:r>
              <a:rPr lang="en-US" altLang="en-US" b="1" dirty="0">
                <a:solidFill>
                  <a:schemeClr val="accent2"/>
                </a:solidFill>
              </a:rPr>
              <a:t>		S1;</a:t>
            </a:r>
          </a:p>
          <a:p>
            <a:pPr eaLnBrk="1" hangingPunct="1"/>
            <a:r>
              <a:rPr lang="en-US" altLang="en-US" b="1" dirty="0">
                <a:solidFill>
                  <a:schemeClr val="accent2"/>
                </a:solidFill>
              </a:rPr>
              <a:t>		S2;</a:t>
            </a:r>
          </a:p>
          <a:p>
            <a:pPr eaLnBrk="1" hangingPunct="1"/>
            <a:r>
              <a:rPr lang="en-US" altLang="en-US" b="1" dirty="0">
                <a:solidFill>
                  <a:schemeClr val="accent2"/>
                </a:solidFill>
              </a:rPr>
              <a:t>		.</a:t>
            </a:r>
          </a:p>
          <a:p>
            <a:pPr eaLnBrk="1" hangingPunct="1"/>
            <a:r>
              <a:rPr lang="en-US" altLang="en-US" b="1" dirty="0">
                <a:solidFill>
                  <a:schemeClr val="accent2"/>
                </a:solidFill>
              </a:rPr>
              <a:t>		.</a:t>
            </a:r>
          </a:p>
          <a:p>
            <a:pPr eaLnBrk="1" hangingPunct="1"/>
            <a:r>
              <a:rPr lang="en-US" altLang="en-US" b="1" dirty="0">
                <a:solidFill>
                  <a:schemeClr val="accent2"/>
                </a:solidFill>
              </a:rPr>
              <a:t>		Sn;</a:t>
            </a:r>
          </a:p>
          <a:p>
            <a:pPr eaLnBrk="1" hangingPunct="1"/>
            <a:r>
              <a:rPr lang="en-US" altLang="en-US" b="1" dirty="0">
                <a:solidFill>
                  <a:schemeClr val="accent2"/>
                </a:solidFill>
              </a:rPr>
              <a:t>	}</a:t>
            </a:r>
          </a:p>
        </p:txBody>
      </p:sp>
    </p:spTree>
    <p:extLst>
      <p:ext uri="{BB962C8B-B14F-4D97-AF65-F5344CB8AC3E}">
        <p14:creationId xmlns:p14="http://schemas.microsoft.com/office/powerpoint/2010/main" val="21535260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7325B26C-4241-4B6C-902B-DAEA309A2244}" type="slidenum">
              <a:rPr lang="en-US" altLang="en-US" sz="1400"/>
              <a:pPr eaLnBrk="1" hangingPunct="1"/>
              <a:t>37</a:t>
            </a:fld>
            <a:endParaRPr lang="en-US" altLang="en-US" sz="1400"/>
          </a:p>
        </p:txBody>
      </p:sp>
      <p:sp>
        <p:nvSpPr>
          <p:cNvPr id="38915" name="Rectangle 4"/>
          <p:cNvSpPr>
            <a:spLocks noChangeArrowheads="1"/>
          </p:cNvSpPr>
          <p:nvPr/>
        </p:nvSpPr>
        <p:spPr bwMode="auto">
          <a:xfrm>
            <a:off x="457200" y="228600"/>
            <a:ext cx="8153400" cy="593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600" b="1"/>
              <a:t>forall Construct</a:t>
            </a:r>
          </a:p>
          <a:p>
            <a:pPr algn="ctr" eaLnBrk="1" hangingPunct="1"/>
            <a:endParaRPr lang="en-US" altLang="en-US" sz="3600" b="1"/>
          </a:p>
          <a:p>
            <a:pPr eaLnBrk="1" hangingPunct="1"/>
            <a:r>
              <a:rPr lang="en-US" altLang="en-US"/>
              <a:t>To start multiple similar processes together:</a:t>
            </a:r>
          </a:p>
          <a:p>
            <a:pPr eaLnBrk="1" hangingPunct="1"/>
            <a:endParaRPr lang="en-US" altLang="en-US"/>
          </a:p>
          <a:p>
            <a:pPr eaLnBrk="1" hangingPunct="1"/>
            <a:r>
              <a:rPr lang="en-US" altLang="en-US" b="1">
                <a:solidFill>
                  <a:schemeClr val="accent2"/>
                </a:solidFill>
              </a:rPr>
              <a:t>		forall (i = 0; i &lt; n; i++) {</a:t>
            </a:r>
          </a:p>
          <a:p>
            <a:pPr eaLnBrk="1" hangingPunct="1"/>
            <a:r>
              <a:rPr lang="en-US" altLang="en-US" b="1">
                <a:solidFill>
                  <a:schemeClr val="accent2"/>
                </a:solidFill>
              </a:rPr>
              <a:t>			S1;</a:t>
            </a:r>
          </a:p>
          <a:p>
            <a:pPr eaLnBrk="1" hangingPunct="1"/>
            <a:r>
              <a:rPr lang="en-US" altLang="en-US" b="1">
                <a:solidFill>
                  <a:schemeClr val="accent2"/>
                </a:solidFill>
              </a:rPr>
              <a:t>			S2;</a:t>
            </a:r>
          </a:p>
          <a:p>
            <a:pPr eaLnBrk="1" hangingPunct="1"/>
            <a:r>
              <a:rPr lang="en-US" altLang="en-US" b="1">
                <a:solidFill>
                  <a:schemeClr val="accent2"/>
                </a:solidFill>
              </a:rPr>
              <a:t>			.</a:t>
            </a:r>
          </a:p>
          <a:p>
            <a:pPr eaLnBrk="1" hangingPunct="1"/>
            <a:r>
              <a:rPr lang="en-US" altLang="en-US" b="1">
                <a:solidFill>
                  <a:schemeClr val="accent2"/>
                </a:solidFill>
              </a:rPr>
              <a:t>			.</a:t>
            </a:r>
          </a:p>
          <a:p>
            <a:pPr eaLnBrk="1" hangingPunct="1"/>
            <a:r>
              <a:rPr lang="en-US" altLang="en-US" b="1">
                <a:solidFill>
                  <a:schemeClr val="accent2"/>
                </a:solidFill>
              </a:rPr>
              <a:t>			Sm;</a:t>
            </a:r>
          </a:p>
          <a:p>
            <a:pPr eaLnBrk="1" hangingPunct="1"/>
            <a:r>
              <a:rPr lang="en-US" altLang="en-US" b="1">
                <a:solidFill>
                  <a:schemeClr val="accent2"/>
                </a:solidFill>
              </a:rPr>
              <a:t>		}</a:t>
            </a:r>
          </a:p>
          <a:p>
            <a:pPr eaLnBrk="1" hangingPunct="1"/>
            <a:endParaRPr lang="en-US" altLang="en-US" b="1">
              <a:solidFill>
                <a:schemeClr val="accent2"/>
              </a:solidFill>
            </a:endParaRPr>
          </a:p>
          <a:p>
            <a:pPr eaLnBrk="1" hangingPunct="1"/>
            <a:r>
              <a:rPr lang="en-US" altLang="en-US"/>
              <a:t>which generates </a:t>
            </a:r>
            <a:r>
              <a:rPr lang="en-US" altLang="en-US" i="1"/>
              <a:t>n </a:t>
            </a:r>
            <a:r>
              <a:rPr lang="en-US" altLang="en-US"/>
              <a:t>processes each consisting of the statements forming the body of the for loop, S1, S2, …, Sm. Each process uses a different value of </a:t>
            </a:r>
            <a:r>
              <a:rPr lang="en-US" altLang="en-US" i="1"/>
              <a:t>i</a:t>
            </a:r>
            <a:r>
              <a:rPr lang="en-US" altLang="en-US"/>
              <a:t>.</a:t>
            </a:r>
          </a:p>
        </p:txBody>
      </p:sp>
    </p:spTree>
    <p:extLst>
      <p:ext uri="{BB962C8B-B14F-4D97-AF65-F5344CB8AC3E}">
        <p14:creationId xmlns:p14="http://schemas.microsoft.com/office/powerpoint/2010/main" val="35545982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80AFE2D7-EDD8-4075-952C-4AC5FEB05831}" type="slidenum">
              <a:rPr lang="en-US" altLang="en-US" sz="1400"/>
              <a:pPr eaLnBrk="1" hangingPunct="1"/>
              <a:t>38</a:t>
            </a:fld>
            <a:endParaRPr lang="en-US" altLang="en-US" sz="1400"/>
          </a:p>
        </p:txBody>
      </p:sp>
      <p:sp>
        <p:nvSpPr>
          <p:cNvPr id="39939" name="Rectangle 4"/>
          <p:cNvSpPr>
            <a:spLocks noChangeArrowheads="1"/>
          </p:cNvSpPr>
          <p:nvPr/>
        </p:nvSpPr>
        <p:spPr bwMode="auto">
          <a:xfrm>
            <a:off x="304800" y="533400"/>
            <a:ext cx="8610600"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600" b="1"/>
              <a:t>Example</a:t>
            </a:r>
          </a:p>
          <a:p>
            <a:pPr algn="ctr" eaLnBrk="1" hangingPunct="1"/>
            <a:endParaRPr lang="en-US" altLang="en-US" sz="3600" b="1"/>
          </a:p>
          <a:p>
            <a:pPr algn="ctr" eaLnBrk="1" hangingPunct="1"/>
            <a:endParaRPr lang="en-US" altLang="en-US" sz="3600" b="1"/>
          </a:p>
          <a:p>
            <a:pPr eaLnBrk="1" hangingPunct="1"/>
            <a:r>
              <a:rPr lang="en-US" altLang="en-US" b="1"/>
              <a:t>	</a:t>
            </a:r>
            <a:r>
              <a:rPr lang="en-US" altLang="en-US" b="1">
                <a:solidFill>
                  <a:schemeClr val="accent2"/>
                </a:solidFill>
              </a:rPr>
              <a:t>forall (i = 0; i &lt; 5; i++)</a:t>
            </a:r>
          </a:p>
          <a:p>
            <a:pPr eaLnBrk="1" hangingPunct="1"/>
            <a:r>
              <a:rPr lang="en-US" altLang="en-US" b="1">
                <a:solidFill>
                  <a:schemeClr val="accent2"/>
                </a:solidFill>
              </a:rPr>
              <a:t>		a[i] = 0;</a:t>
            </a:r>
          </a:p>
          <a:p>
            <a:pPr eaLnBrk="1" hangingPunct="1"/>
            <a:endParaRPr lang="en-US" altLang="en-US" b="1">
              <a:solidFill>
                <a:schemeClr val="accent2"/>
              </a:solidFill>
            </a:endParaRPr>
          </a:p>
          <a:p>
            <a:pPr eaLnBrk="1" hangingPunct="1"/>
            <a:endParaRPr lang="en-US" altLang="en-US" b="1">
              <a:solidFill>
                <a:schemeClr val="accent2"/>
              </a:solidFill>
            </a:endParaRPr>
          </a:p>
          <a:p>
            <a:pPr eaLnBrk="1" hangingPunct="1"/>
            <a:r>
              <a:rPr lang="en-US" altLang="en-US"/>
              <a:t>clears </a:t>
            </a:r>
            <a:r>
              <a:rPr lang="en-US" altLang="en-US" b="1"/>
              <a:t>a[0]</a:t>
            </a:r>
            <a:r>
              <a:rPr lang="en-US" altLang="en-US"/>
              <a:t>, </a:t>
            </a:r>
            <a:r>
              <a:rPr lang="en-US" altLang="en-US" b="1"/>
              <a:t>a[1]</a:t>
            </a:r>
            <a:r>
              <a:rPr lang="en-US" altLang="en-US"/>
              <a:t>, </a:t>
            </a:r>
            <a:r>
              <a:rPr lang="en-US" altLang="en-US" b="1"/>
              <a:t>a[2]</a:t>
            </a:r>
            <a:r>
              <a:rPr lang="en-US" altLang="en-US"/>
              <a:t>, </a:t>
            </a:r>
            <a:r>
              <a:rPr lang="en-US" altLang="en-US" b="1"/>
              <a:t>a[3]</a:t>
            </a:r>
            <a:r>
              <a:rPr lang="en-US" altLang="en-US"/>
              <a:t>, and </a:t>
            </a:r>
            <a:r>
              <a:rPr lang="en-US" altLang="en-US" b="1"/>
              <a:t>a[4] </a:t>
            </a:r>
            <a:r>
              <a:rPr lang="en-US" altLang="en-US"/>
              <a:t>to zero concurrently.</a:t>
            </a:r>
          </a:p>
        </p:txBody>
      </p:sp>
    </p:spTree>
    <p:extLst>
      <p:ext uri="{BB962C8B-B14F-4D97-AF65-F5344CB8AC3E}">
        <p14:creationId xmlns:p14="http://schemas.microsoft.com/office/powerpoint/2010/main" val="28683327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1328C812-99F0-4B62-AC5E-D89F4C8923C6}" type="slidenum">
              <a:rPr lang="en-US" altLang="en-US" sz="1400"/>
              <a:pPr eaLnBrk="1" hangingPunct="1"/>
              <a:t>39</a:t>
            </a:fld>
            <a:endParaRPr lang="en-US" altLang="en-US" sz="1400"/>
          </a:p>
        </p:txBody>
      </p:sp>
      <p:sp>
        <p:nvSpPr>
          <p:cNvPr id="18435" name="Rectangle 4"/>
          <p:cNvSpPr>
            <a:spLocks noChangeArrowheads="1"/>
          </p:cNvSpPr>
          <p:nvPr/>
        </p:nvSpPr>
        <p:spPr bwMode="auto">
          <a:xfrm>
            <a:off x="304800" y="228600"/>
            <a:ext cx="8458200" cy="621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600" b="1"/>
              <a:t>Compiler/Processor Optimizations</a:t>
            </a:r>
          </a:p>
          <a:p>
            <a:pPr algn="ctr" eaLnBrk="1" hangingPunct="1"/>
            <a:endParaRPr lang="en-US" altLang="en-US" sz="3600" b="1"/>
          </a:p>
          <a:p>
            <a:pPr eaLnBrk="1" hangingPunct="1"/>
            <a:r>
              <a:rPr lang="en-US" altLang="en-US" sz="2200"/>
              <a:t>Compiler and processor reorder instructions for optimization.</a:t>
            </a:r>
          </a:p>
          <a:p>
            <a:pPr algn="ctr" eaLnBrk="1" hangingPunct="1"/>
            <a:r>
              <a:rPr lang="en-US" altLang="en-US" sz="2200" b="1"/>
              <a:t>Example</a:t>
            </a:r>
          </a:p>
          <a:p>
            <a:pPr eaLnBrk="1" hangingPunct="1"/>
            <a:r>
              <a:rPr lang="en-US" altLang="en-US" sz="2200"/>
              <a:t>The statements</a:t>
            </a:r>
          </a:p>
          <a:p>
            <a:pPr eaLnBrk="1" hangingPunct="1"/>
            <a:r>
              <a:rPr lang="en-US" altLang="en-US" sz="2200" b="1"/>
              <a:t>			</a:t>
            </a:r>
            <a:r>
              <a:rPr lang="en-US" altLang="en-US" sz="2200" b="1">
                <a:solidFill>
                  <a:schemeClr val="accent2"/>
                </a:solidFill>
              </a:rPr>
              <a:t>a = b + 5;</a:t>
            </a:r>
          </a:p>
          <a:p>
            <a:pPr eaLnBrk="1" hangingPunct="1"/>
            <a:r>
              <a:rPr lang="en-US" altLang="en-US" sz="2200" b="1">
                <a:solidFill>
                  <a:schemeClr val="accent2"/>
                </a:solidFill>
              </a:rPr>
              <a:t>			x = y + 4;</a:t>
            </a:r>
          </a:p>
          <a:p>
            <a:pPr eaLnBrk="1" hangingPunct="1"/>
            <a:endParaRPr lang="en-US" altLang="en-US" sz="2200" b="1">
              <a:solidFill>
                <a:schemeClr val="accent2"/>
              </a:solidFill>
            </a:endParaRPr>
          </a:p>
          <a:p>
            <a:pPr eaLnBrk="1" hangingPunct="1"/>
            <a:r>
              <a:rPr lang="en-US" altLang="en-US" sz="2200"/>
              <a:t>could be compiled to execute in reverse order:</a:t>
            </a:r>
          </a:p>
          <a:p>
            <a:pPr eaLnBrk="1" hangingPunct="1"/>
            <a:r>
              <a:rPr lang="en-US" altLang="en-US" sz="2200" b="1"/>
              <a:t>			</a:t>
            </a:r>
            <a:r>
              <a:rPr lang="en-US" altLang="en-US" sz="2200" b="1">
                <a:solidFill>
                  <a:schemeClr val="accent2"/>
                </a:solidFill>
              </a:rPr>
              <a:t>x = y + 4;</a:t>
            </a:r>
          </a:p>
          <a:p>
            <a:pPr eaLnBrk="1" hangingPunct="1"/>
            <a:r>
              <a:rPr lang="en-US" altLang="en-US" sz="2200" b="1">
                <a:solidFill>
                  <a:schemeClr val="accent2"/>
                </a:solidFill>
              </a:rPr>
              <a:t>			a = b + 5;</a:t>
            </a:r>
          </a:p>
          <a:p>
            <a:pPr eaLnBrk="1" hangingPunct="1"/>
            <a:r>
              <a:rPr lang="en-US" altLang="en-US" sz="2200"/>
              <a:t>and still be logically correct.</a:t>
            </a:r>
          </a:p>
          <a:p>
            <a:pPr eaLnBrk="1" hangingPunct="1"/>
            <a:endParaRPr lang="en-US" altLang="en-US" sz="2200"/>
          </a:p>
          <a:p>
            <a:pPr eaLnBrk="1" hangingPunct="1"/>
            <a:r>
              <a:rPr lang="en-US" altLang="en-US" sz="2200"/>
              <a:t>May be advantageous to delay statement </a:t>
            </a:r>
            <a:r>
              <a:rPr lang="en-US" altLang="en-US" sz="2200">
                <a:solidFill>
                  <a:schemeClr val="accent2"/>
                </a:solidFill>
              </a:rPr>
              <a:t>a = b + 5</a:t>
            </a:r>
            <a:r>
              <a:rPr lang="en-US" altLang="en-US" sz="2200"/>
              <a:t> because a</a:t>
            </a:r>
          </a:p>
          <a:p>
            <a:pPr eaLnBrk="1" hangingPunct="1"/>
            <a:r>
              <a:rPr lang="en-US" altLang="en-US" sz="2200"/>
              <a:t>previous instruction currently being executed in processor needs</a:t>
            </a:r>
          </a:p>
          <a:p>
            <a:pPr eaLnBrk="1" hangingPunct="1"/>
            <a:r>
              <a:rPr lang="en-US" altLang="en-US" sz="2200"/>
              <a:t>more time to produce the value for </a:t>
            </a:r>
            <a:r>
              <a:rPr lang="en-US" altLang="en-US" sz="2200">
                <a:solidFill>
                  <a:schemeClr val="accent2"/>
                </a:solidFill>
              </a:rPr>
              <a:t>b</a:t>
            </a:r>
            <a:r>
              <a:rPr lang="en-US" altLang="en-US" sz="2200"/>
              <a:t>. Very common for processors to execute machines instructions out of order for increased speed .</a:t>
            </a:r>
          </a:p>
        </p:txBody>
      </p:sp>
    </p:spTree>
    <p:extLst>
      <p:ext uri="{BB962C8B-B14F-4D97-AF65-F5344CB8AC3E}">
        <p14:creationId xmlns:p14="http://schemas.microsoft.com/office/powerpoint/2010/main" val="42554296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84B963BA-0711-4C67-B8A0-13382E2A00B8}" type="slidenum">
              <a:rPr lang="en-US" altLang="en-US" sz="1400"/>
              <a:pPr eaLnBrk="1" hangingPunct="1"/>
              <a:t>4</a:t>
            </a:fld>
            <a:endParaRPr lang="en-US" altLang="en-US" sz="1400"/>
          </a:p>
        </p:txBody>
      </p:sp>
      <p:pic>
        <p:nvPicPr>
          <p:cNvPr id="5123" name="Picture 4"/>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a:stretch>
            <a:fillRect/>
          </a:stretch>
        </p:blipFill>
        <p:spPr bwMode="auto">
          <a:xfrm>
            <a:off x="1524000" y="1524000"/>
            <a:ext cx="5867400" cy="452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Rectangle 5"/>
          <p:cNvSpPr>
            <a:spLocks noChangeArrowheads="1"/>
          </p:cNvSpPr>
          <p:nvPr/>
        </p:nvSpPr>
        <p:spPr bwMode="auto">
          <a:xfrm>
            <a:off x="0" y="304800"/>
            <a:ext cx="9144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600" b="1"/>
              <a:t>Shared memory multiprocessor</a:t>
            </a:r>
          </a:p>
          <a:p>
            <a:pPr algn="ctr" eaLnBrk="1" hangingPunct="1"/>
            <a:r>
              <a:rPr lang="en-US" altLang="en-US" sz="3600" b="1"/>
              <a:t>using a crossbar switch</a:t>
            </a:r>
          </a:p>
        </p:txBody>
      </p:sp>
    </p:spTree>
    <p:extLst>
      <p:ext uri="{BB962C8B-B14F-4D97-AF65-F5344CB8AC3E}">
        <p14:creationId xmlns:p14="http://schemas.microsoft.com/office/powerpoint/2010/main" val="3056391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47421CA6-ACA9-4A93-B7EC-3D50CAD3CADD}" type="slidenum">
              <a:rPr lang="en-US" altLang="en-US" sz="1400"/>
              <a:pPr eaLnBrk="1" hangingPunct="1"/>
              <a:t>40</a:t>
            </a:fld>
            <a:endParaRPr lang="en-US" altLang="en-US" sz="1400"/>
          </a:p>
        </p:txBody>
      </p:sp>
      <p:sp>
        <p:nvSpPr>
          <p:cNvPr id="40963" name="Rectangle 4"/>
          <p:cNvSpPr>
            <a:spLocks noChangeArrowheads="1"/>
          </p:cNvSpPr>
          <p:nvPr/>
        </p:nvSpPr>
        <p:spPr bwMode="auto">
          <a:xfrm>
            <a:off x="381000" y="228600"/>
            <a:ext cx="8382000" cy="630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600" b="1"/>
              <a:t>Dependency Analysis</a:t>
            </a:r>
          </a:p>
          <a:p>
            <a:pPr algn="ctr" eaLnBrk="1" hangingPunct="1"/>
            <a:endParaRPr lang="en-US" altLang="en-US" sz="3600" b="1"/>
          </a:p>
          <a:p>
            <a:pPr eaLnBrk="1" hangingPunct="1"/>
            <a:r>
              <a:rPr lang="en-US" altLang="en-US"/>
              <a:t>To identify which processes could be executed together.</a:t>
            </a:r>
          </a:p>
          <a:p>
            <a:pPr eaLnBrk="1" hangingPunct="1"/>
            <a:endParaRPr lang="en-US" altLang="en-US"/>
          </a:p>
          <a:p>
            <a:pPr algn="ctr" eaLnBrk="1" hangingPunct="1"/>
            <a:r>
              <a:rPr lang="en-US" altLang="en-US" b="1"/>
              <a:t>Example</a:t>
            </a:r>
          </a:p>
          <a:p>
            <a:pPr algn="ctr" eaLnBrk="1" hangingPunct="1"/>
            <a:endParaRPr lang="en-US" altLang="en-US" b="1"/>
          </a:p>
          <a:p>
            <a:pPr eaLnBrk="1" hangingPunct="1"/>
            <a:r>
              <a:rPr lang="en-US" altLang="en-US"/>
              <a:t>Can see immediately in the code</a:t>
            </a:r>
          </a:p>
          <a:p>
            <a:pPr eaLnBrk="1" hangingPunct="1"/>
            <a:endParaRPr lang="en-US" altLang="en-US"/>
          </a:p>
          <a:p>
            <a:pPr eaLnBrk="1" hangingPunct="1"/>
            <a:r>
              <a:rPr lang="en-US" altLang="en-US" b="1"/>
              <a:t>		</a:t>
            </a:r>
            <a:r>
              <a:rPr lang="en-US" altLang="en-US" b="1">
                <a:solidFill>
                  <a:schemeClr val="accent2"/>
                </a:solidFill>
              </a:rPr>
              <a:t>forall (i = 0; i &lt; 5; i++)</a:t>
            </a:r>
          </a:p>
          <a:p>
            <a:pPr eaLnBrk="1" hangingPunct="1"/>
            <a:r>
              <a:rPr lang="en-US" altLang="en-US" b="1">
                <a:solidFill>
                  <a:schemeClr val="accent2"/>
                </a:solidFill>
              </a:rPr>
              <a:t>			a[i] = 0;</a:t>
            </a:r>
          </a:p>
          <a:p>
            <a:pPr eaLnBrk="1" hangingPunct="1"/>
            <a:endParaRPr lang="en-US" altLang="en-US" b="1">
              <a:solidFill>
                <a:schemeClr val="accent2"/>
              </a:solidFill>
            </a:endParaRPr>
          </a:p>
          <a:p>
            <a:pPr eaLnBrk="1" hangingPunct="1"/>
            <a:r>
              <a:rPr lang="en-US" altLang="en-US"/>
              <a:t>that every instance of the body is independent of other instances and all instances can be executed simultaneously.</a:t>
            </a:r>
          </a:p>
          <a:p>
            <a:pPr eaLnBrk="1" hangingPunct="1"/>
            <a:endParaRPr lang="en-US" altLang="en-US"/>
          </a:p>
          <a:p>
            <a:pPr eaLnBrk="1" hangingPunct="1"/>
            <a:r>
              <a:rPr lang="en-US" altLang="en-US"/>
              <a:t>However, it may not be that obvious. Need algorithmic way of recognizing dependencies, for a </a:t>
            </a:r>
            <a:r>
              <a:rPr lang="en-US" altLang="en-US" i="1"/>
              <a:t>parallelizing compiler</a:t>
            </a:r>
            <a:r>
              <a:rPr lang="en-US" altLang="en-US"/>
              <a:t>.</a:t>
            </a:r>
          </a:p>
        </p:txBody>
      </p:sp>
    </p:spTree>
    <p:extLst>
      <p:ext uri="{BB962C8B-B14F-4D97-AF65-F5344CB8AC3E}">
        <p14:creationId xmlns:p14="http://schemas.microsoft.com/office/powerpoint/2010/main" val="35643439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A9B13C66-28BF-48F5-BF0B-FCBF288F15BC}" type="slidenum">
              <a:rPr lang="en-US" altLang="en-US" sz="1400"/>
              <a:pPr eaLnBrk="1" hangingPunct="1"/>
              <a:t>41</a:t>
            </a:fld>
            <a:endParaRPr lang="en-US" altLang="en-US" sz="1400"/>
          </a:p>
        </p:txBody>
      </p:sp>
      <p:pic>
        <p:nvPicPr>
          <p:cNvPr id="41987" name="Picture 6"/>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228600" y="152400"/>
            <a:ext cx="8686800" cy="640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53860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C08E683E-66BC-4CB0-AA50-D55091067C89}" type="slidenum">
              <a:rPr lang="en-US" altLang="en-US" sz="1400"/>
              <a:pPr eaLnBrk="1" hangingPunct="1"/>
              <a:t>42</a:t>
            </a:fld>
            <a:endParaRPr lang="en-US" altLang="en-US" sz="1400"/>
          </a:p>
        </p:txBody>
      </p:sp>
      <p:pic>
        <p:nvPicPr>
          <p:cNvPr id="43011" name="Picture 4"/>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304800" y="457200"/>
            <a:ext cx="8610600" cy="594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23636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B6061884-DF8B-4037-9211-BCB61298A9EE}" type="slidenum">
              <a:rPr lang="en-US" altLang="en-US" sz="1400"/>
              <a:pPr eaLnBrk="1" hangingPunct="1"/>
              <a:t>43</a:t>
            </a:fld>
            <a:endParaRPr lang="en-US" altLang="en-US" sz="1400"/>
          </a:p>
        </p:txBody>
      </p:sp>
      <p:sp>
        <p:nvSpPr>
          <p:cNvPr id="140290" name="Rectangle 2"/>
          <p:cNvSpPr>
            <a:spLocks noGrp="1" noChangeArrowheads="1"/>
          </p:cNvSpPr>
          <p:nvPr>
            <p:ph type="title"/>
          </p:nvPr>
        </p:nvSpPr>
        <p:spPr bwMode="auto">
          <a:solidFill>
            <a:srgbClr val="FFFFFF"/>
          </a:solidFill>
          <a:ln>
            <a:solidFill>
              <a:schemeClr val="bg1"/>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dirty="0" smtClean="0">
                <a:solidFill>
                  <a:srgbClr val="29297B"/>
                </a:solidFill>
              </a:rPr>
              <a:t>What is a thread?</a:t>
            </a:r>
          </a:p>
        </p:txBody>
      </p:sp>
      <p:sp>
        <p:nvSpPr>
          <p:cNvPr id="140291" name="Rectangle 3"/>
          <p:cNvSpPr>
            <a:spLocks noGrp="1" noChangeArrowheads="1"/>
          </p:cNvSpPr>
          <p:nvPr>
            <p:ph type="body" idx="1"/>
          </p:nvPr>
        </p:nvSpPr>
        <p:spPr bwMode="auto">
          <a:solidFill>
            <a:srgbClr val="FFFFFF"/>
          </a:solidFill>
          <a:ln>
            <a:solidFill>
              <a:schemeClr val="bg1"/>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dirty="0" smtClean="0">
                <a:solidFill>
                  <a:srgbClr val="29297B"/>
                </a:solidFill>
              </a:rPr>
              <a:t>process: </a:t>
            </a:r>
          </a:p>
          <a:p>
            <a:pPr lvl="1" eaLnBrk="1" hangingPunct="1">
              <a:buFontTx/>
              <a:buChar char="•"/>
            </a:pPr>
            <a:r>
              <a:rPr lang="en-US" altLang="en-US" dirty="0" smtClean="0">
                <a:solidFill>
                  <a:srgbClr val="29297B"/>
                </a:solidFill>
              </a:rPr>
              <a:t> an address space with 1 or more </a:t>
            </a:r>
            <a:r>
              <a:rPr lang="en-US" altLang="en-US" dirty="0" smtClean="0">
                <a:solidFill>
                  <a:schemeClr val="folHlink"/>
                </a:solidFill>
              </a:rPr>
              <a:t>threads</a:t>
            </a:r>
            <a:r>
              <a:rPr lang="en-US" altLang="en-US" dirty="0" smtClean="0">
                <a:solidFill>
                  <a:srgbClr val="29297B"/>
                </a:solidFill>
              </a:rPr>
              <a:t> executing within that </a:t>
            </a:r>
            <a:r>
              <a:rPr lang="en-US" altLang="en-US" dirty="0" smtClean="0">
                <a:solidFill>
                  <a:schemeClr val="folHlink"/>
                </a:solidFill>
              </a:rPr>
              <a:t>address space</a:t>
            </a:r>
            <a:r>
              <a:rPr lang="en-US" altLang="en-US" dirty="0" smtClean="0">
                <a:solidFill>
                  <a:srgbClr val="29297B"/>
                </a:solidFill>
              </a:rPr>
              <a:t>, and the required system resources for those threads</a:t>
            </a:r>
          </a:p>
          <a:p>
            <a:pPr lvl="1" eaLnBrk="1" hangingPunct="1">
              <a:buFontTx/>
              <a:buChar char="•"/>
            </a:pPr>
            <a:r>
              <a:rPr lang="en-US" altLang="en-US" dirty="0" smtClean="0">
                <a:solidFill>
                  <a:srgbClr val="29297B"/>
                </a:solidFill>
              </a:rPr>
              <a:t>a </a:t>
            </a:r>
            <a:r>
              <a:rPr lang="en-US" altLang="en-US" i="1" dirty="0" smtClean="0">
                <a:solidFill>
                  <a:srgbClr val="29297B"/>
                </a:solidFill>
              </a:rPr>
              <a:t>program</a:t>
            </a:r>
            <a:r>
              <a:rPr lang="en-US" altLang="en-US" dirty="0" smtClean="0">
                <a:solidFill>
                  <a:srgbClr val="29297B"/>
                </a:solidFill>
              </a:rPr>
              <a:t> that is running</a:t>
            </a:r>
          </a:p>
          <a:p>
            <a:pPr eaLnBrk="1" hangingPunct="1"/>
            <a:r>
              <a:rPr lang="en-US" altLang="en-US" dirty="0" smtClean="0">
                <a:solidFill>
                  <a:srgbClr val="29297B"/>
                </a:solidFill>
              </a:rPr>
              <a:t>thread:</a:t>
            </a:r>
          </a:p>
          <a:p>
            <a:pPr lvl="1" eaLnBrk="1" hangingPunct="1">
              <a:buFontTx/>
              <a:buChar char="•"/>
            </a:pPr>
            <a:r>
              <a:rPr lang="en-US" altLang="en-US" dirty="0" smtClean="0">
                <a:solidFill>
                  <a:srgbClr val="29297B"/>
                </a:solidFill>
              </a:rPr>
              <a:t>a sequence of control within a process</a:t>
            </a:r>
          </a:p>
          <a:p>
            <a:pPr lvl="1" eaLnBrk="1" hangingPunct="1">
              <a:buFontTx/>
              <a:buChar char="•"/>
            </a:pPr>
            <a:r>
              <a:rPr lang="en-US" altLang="en-US" dirty="0" smtClean="0">
                <a:solidFill>
                  <a:srgbClr val="29297B"/>
                </a:solidFill>
              </a:rPr>
              <a:t>shares the resources in that process</a:t>
            </a:r>
          </a:p>
        </p:txBody>
      </p:sp>
    </p:spTree>
    <p:extLst>
      <p:ext uri="{BB962C8B-B14F-4D97-AF65-F5344CB8AC3E}">
        <p14:creationId xmlns:p14="http://schemas.microsoft.com/office/powerpoint/2010/main" val="321070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0291">
                                            <p:txEl>
                                              <p:pRg st="1" end="1"/>
                                            </p:txEl>
                                          </p:spTgt>
                                        </p:tgtEl>
                                        <p:attrNameLst>
                                          <p:attrName>style.visibility</p:attrName>
                                        </p:attrNameLst>
                                      </p:cBhvr>
                                      <p:to>
                                        <p:strVal val="visible"/>
                                      </p:to>
                                    </p:set>
                                    <p:anim calcmode="lin" valueType="num">
                                      <p:cBhvr additive="base">
                                        <p:cTn id="7" dur="500" fill="hold"/>
                                        <p:tgtEl>
                                          <p:spTgt spid="140291">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02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0291">
                                            <p:txEl>
                                              <p:pRg st="2" end="2"/>
                                            </p:txEl>
                                          </p:spTgt>
                                        </p:tgtEl>
                                        <p:attrNameLst>
                                          <p:attrName>style.visibility</p:attrName>
                                        </p:attrNameLst>
                                      </p:cBhvr>
                                      <p:to>
                                        <p:strVal val="visible"/>
                                      </p:to>
                                    </p:set>
                                    <p:anim calcmode="lin" valueType="num">
                                      <p:cBhvr additive="base">
                                        <p:cTn id="13" dur="500" fill="hold"/>
                                        <p:tgtEl>
                                          <p:spTgt spid="14029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02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0291">
                                            <p:txEl>
                                              <p:pRg st="4" end="4"/>
                                            </p:txEl>
                                          </p:spTgt>
                                        </p:tgtEl>
                                        <p:attrNameLst>
                                          <p:attrName>style.visibility</p:attrName>
                                        </p:attrNameLst>
                                      </p:cBhvr>
                                      <p:to>
                                        <p:strVal val="visible"/>
                                      </p:to>
                                    </p:set>
                                    <p:anim calcmode="lin" valueType="num">
                                      <p:cBhvr additive="base">
                                        <p:cTn id="19" dur="500" fill="hold"/>
                                        <p:tgtEl>
                                          <p:spTgt spid="140291">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029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0291">
                                            <p:txEl>
                                              <p:pRg st="5" end="5"/>
                                            </p:txEl>
                                          </p:spTgt>
                                        </p:tgtEl>
                                        <p:attrNameLst>
                                          <p:attrName>style.visibility</p:attrName>
                                        </p:attrNameLst>
                                      </p:cBhvr>
                                      <p:to>
                                        <p:strVal val="visible"/>
                                      </p:to>
                                    </p:set>
                                    <p:anim calcmode="lin" valueType="num">
                                      <p:cBhvr additive="base">
                                        <p:cTn id="25" dur="500" fill="hold"/>
                                        <p:tgtEl>
                                          <p:spTgt spid="140291">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029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880AEB91-6A24-4AD0-9EA4-A83F5C01DD57}" type="slidenum">
              <a:rPr lang="en-US" altLang="en-US" sz="1400"/>
              <a:pPr eaLnBrk="1" hangingPunct="1"/>
              <a:t>44</a:t>
            </a:fld>
            <a:endParaRPr lang="en-US" altLang="en-US" sz="1400"/>
          </a:p>
        </p:txBody>
      </p:sp>
      <p:sp>
        <p:nvSpPr>
          <p:cNvPr id="45059" name="Rectangle 2"/>
          <p:cNvSpPr>
            <a:spLocks noChangeArrowheads="1"/>
          </p:cNvSpPr>
          <p:nvPr/>
        </p:nvSpPr>
        <p:spPr bwMode="auto">
          <a:xfrm>
            <a:off x="1143000" y="0"/>
            <a:ext cx="7793038"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4400">
                <a:solidFill>
                  <a:schemeClr val="tx2"/>
                </a:solidFill>
              </a:rPr>
              <a:t>Hybrid Implementations</a:t>
            </a:r>
          </a:p>
        </p:txBody>
      </p:sp>
      <p:sp>
        <p:nvSpPr>
          <p:cNvPr id="45060" name="Rectangle 3"/>
          <p:cNvSpPr>
            <a:spLocks noChangeArrowheads="1"/>
          </p:cNvSpPr>
          <p:nvPr/>
        </p:nvSpPr>
        <p:spPr bwMode="auto">
          <a:xfrm>
            <a:off x="381000" y="5562600"/>
            <a:ext cx="77724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ct val="20000"/>
              </a:spcBef>
              <a:buFontTx/>
              <a:buChar char="•"/>
            </a:pPr>
            <a:r>
              <a:rPr lang="en-US" altLang="en-US" sz="3200"/>
              <a:t>Multiplexing user-level threads onto kernel-level threads</a:t>
            </a:r>
            <a:endParaRPr lang="en-US" altLang="en-US"/>
          </a:p>
        </p:txBody>
      </p:sp>
      <p:pic>
        <p:nvPicPr>
          <p:cNvPr id="45061" name="Picture 4" descr="2-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600200"/>
            <a:ext cx="6316663" cy="37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17544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DFDFE360-68F9-4F2E-8BE0-42FD897BEF50}" type="slidenum">
              <a:rPr lang="en-US" altLang="en-US" sz="1400"/>
              <a:pPr eaLnBrk="1" hangingPunct="1"/>
              <a:t>45</a:t>
            </a:fld>
            <a:endParaRPr lang="en-US" altLang="en-US" sz="1400"/>
          </a:p>
        </p:txBody>
      </p:sp>
      <p:sp>
        <p:nvSpPr>
          <p:cNvPr id="142338" name="Rectangle 2"/>
          <p:cNvSpPr>
            <a:spLocks noGrp="1" noChangeArrowheads="1"/>
          </p:cNvSpPr>
          <p:nvPr>
            <p:ph type="title"/>
          </p:nvPr>
        </p:nvSpPr>
        <p:spPr bwMode="auto">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90000"/>
          </a:bodyPr>
          <a:lstStyle/>
          <a:p>
            <a:pPr eaLnBrk="1" hangingPunct="1"/>
            <a:r>
              <a:rPr lang="en-US" altLang="en-US" smtClean="0">
                <a:solidFill>
                  <a:srgbClr val="29297B"/>
                </a:solidFill>
              </a:rPr>
              <a:t>Advantages and Drawbacks of Threads</a:t>
            </a:r>
          </a:p>
        </p:txBody>
      </p:sp>
      <p:sp>
        <p:nvSpPr>
          <p:cNvPr id="142339" name="Rectangle 3"/>
          <p:cNvSpPr>
            <a:spLocks noGrp="1" noChangeArrowheads="1"/>
          </p:cNvSpPr>
          <p:nvPr>
            <p:ph type="body" idx="1"/>
          </p:nvPr>
        </p:nvSpPr>
        <p:spPr bwMode="auto">
          <a:solidFill>
            <a:srgbClr val="FFFFFF"/>
          </a:solidFill>
          <a:ln>
            <a:solidFill>
              <a:schemeClr val="bg1"/>
            </a:solidFill>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pPr>
            <a:r>
              <a:rPr lang="en-US" altLang="en-US" smtClean="0">
                <a:solidFill>
                  <a:srgbClr val="29297B"/>
                </a:solidFill>
              </a:rPr>
              <a:t>Advantages:</a:t>
            </a:r>
          </a:p>
          <a:p>
            <a:pPr lvl="1" eaLnBrk="1" hangingPunct="1">
              <a:lnSpc>
                <a:spcPct val="90000"/>
              </a:lnSpc>
              <a:buFontTx/>
              <a:buChar char="•"/>
            </a:pPr>
            <a:r>
              <a:rPr lang="en-US" altLang="en-US" smtClean="0">
                <a:solidFill>
                  <a:srgbClr val="29297B"/>
                </a:solidFill>
              </a:rPr>
              <a:t>the overhead for creating a thread is significantly less than that for creating a process </a:t>
            </a:r>
            <a:r>
              <a:rPr lang="en-US" altLang="en-US" smtClean="0">
                <a:solidFill>
                  <a:schemeClr val="folHlink"/>
                </a:solidFill>
              </a:rPr>
              <a:t>(~ 2 milliseconds for threads)</a:t>
            </a:r>
          </a:p>
          <a:p>
            <a:pPr lvl="1" eaLnBrk="1" hangingPunct="1">
              <a:lnSpc>
                <a:spcPct val="90000"/>
              </a:lnSpc>
              <a:buFontTx/>
              <a:buChar char="•"/>
            </a:pPr>
            <a:r>
              <a:rPr lang="en-US" altLang="en-US" smtClean="0">
                <a:solidFill>
                  <a:srgbClr val="29297B"/>
                </a:solidFill>
              </a:rPr>
              <a:t>multitasking, i.e., one process serves multiple clients</a:t>
            </a:r>
          </a:p>
          <a:p>
            <a:pPr lvl="1" eaLnBrk="1" hangingPunct="1">
              <a:lnSpc>
                <a:spcPct val="90000"/>
              </a:lnSpc>
              <a:buFontTx/>
              <a:buChar char="•"/>
            </a:pPr>
            <a:r>
              <a:rPr lang="en-US" altLang="en-US" smtClean="0">
                <a:solidFill>
                  <a:srgbClr val="29297B"/>
                </a:solidFill>
              </a:rPr>
              <a:t>switching between threads requires the OS to do much less work than switching between processes</a:t>
            </a:r>
          </a:p>
        </p:txBody>
      </p:sp>
    </p:spTree>
    <p:extLst>
      <p:ext uri="{BB962C8B-B14F-4D97-AF65-F5344CB8AC3E}">
        <p14:creationId xmlns:p14="http://schemas.microsoft.com/office/powerpoint/2010/main" val="2247433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2338"/>
                                        </p:tgtEl>
                                        <p:attrNameLst>
                                          <p:attrName>style.visibility</p:attrName>
                                        </p:attrNameLst>
                                      </p:cBhvr>
                                      <p:to>
                                        <p:strVal val="visible"/>
                                      </p:to>
                                    </p:set>
                                    <p:anim calcmode="lin" valueType="num">
                                      <p:cBhvr additive="base">
                                        <p:cTn id="7" dur="500" fill="hold"/>
                                        <p:tgtEl>
                                          <p:spTgt spid="142338"/>
                                        </p:tgtEl>
                                        <p:attrNameLst>
                                          <p:attrName>ppt_x</p:attrName>
                                        </p:attrNameLst>
                                      </p:cBhvr>
                                      <p:tavLst>
                                        <p:tav tm="0">
                                          <p:val>
                                            <p:strVal val="0-#ppt_w/2"/>
                                          </p:val>
                                        </p:tav>
                                        <p:tav tm="100000">
                                          <p:val>
                                            <p:strVal val="#ppt_x"/>
                                          </p:val>
                                        </p:tav>
                                      </p:tavLst>
                                    </p:anim>
                                    <p:anim calcmode="lin" valueType="num">
                                      <p:cBhvr additive="base">
                                        <p:cTn id="8" dur="500" fill="hold"/>
                                        <p:tgtEl>
                                          <p:spTgt spid="1423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2339">
                                            <p:txEl>
                                              <p:pRg st="0" end="0"/>
                                            </p:txEl>
                                          </p:spTgt>
                                        </p:tgtEl>
                                        <p:attrNameLst>
                                          <p:attrName>style.visibility</p:attrName>
                                        </p:attrNameLst>
                                      </p:cBhvr>
                                      <p:to>
                                        <p:strVal val="visible"/>
                                      </p:to>
                                    </p:set>
                                    <p:anim calcmode="lin" valueType="num">
                                      <p:cBhvr additive="base">
                                        <p:cTn id="13" dur="500" fill="hold"/>
                                        <p:tgtEl>
                                          <p:spTgt spid="14233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2339">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42339">
                                            <p:txEl>
                                              <p:pRg st="1" end="1"/>
                                            </p:txEl>
                                          </p:spTgt>
                                        </p:tgtEl>
                                        <p:attrNameLst>
                                          <p:attrName>style.visibility</p:attrName>
                                        </p:attrNameLst>
                                      </p:cBhvr>
                                      <p:to>
                                        <p:strVal val="visible"/>
                                      </p:to>
                                    </p:set>
                                    <p:anim calcmode="lin" valueType="num">
                                      <p:cBhvr additive="base">
                                        <p:cTn id="17" dur="500" fill="hold"/>
                                        <p:tgtEl>
                                          <p:spTgt spid="142339">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42339">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42339">
                                            <p:txEl>
                                              <p:pRg st="2" end="2"/>
                                            </p:txEl>
                                          </p:spTgt>
                                        </p:tgtEl>
                                        <p:attrNameLst>
                                          <p:attrName>style.visibility</p:attrName>
                                        </p:attrNameLst>
                                      </p:cBhvr>
                                      <p:to>
                                        <p:strVal val="visible"/>
                                      </p:to>
                                    </p:set>
                                    <p:anim calcmode="lin" valueType="num">
                                      <p:cBhvr additive="base">
                                        <p:cTn id="21" dur="500" fill="hold"/>
                                        <p:tgtEl>
                                          <p:spTgt spid="142339">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42339">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42339">
                                            <p:txEl>
                                              <p:pRg st="3" end="3"/>
                                            </p:txEl>
                                          </p:spTgt>
                                        </p:tgtEl>
                                        <p:attrNameLst>
                                          <p:attrName>style.visibility</p:attrName>
                                        </p:attrNameLst>
                                      </p:cBhvr>
                                      <p:to>
                                        <p:strVal val="visible"/>
                                      </p:to>
                                    </p:set>
                                    <p:anim calcmode="lin" valueType="num">
                                      <p:cBhvr additive="base">
                                        <p:cTn id="25" dur="500" fill="hold"/>
                                        <p:tgtEl>
                                          <p:spTgt spid="1423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233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animBg="1" autoUpdateAnimBg="0"/>
      <p:bldP spid="142339"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E11336B7-FB05-4C3B-AA27-CF5BA1ED88BB}" type="slidenum">
              <a:rPr lang="en-US" altLang="en-US" sz="1400"/>
              <a:pPr eaLnBrk="1" hangingPunct="1"/>
              <a:t>46</a:t>
            </a:fld>
            <a:endParaRPr lang="en-US" altLang="en-US" sz="1400"/>
          </a:p>
        </p:txBody>
      </p:sp>
      <p:sp>
        <p:nvSpPr>
          <p:cNvPr id="143362" name="Rectangle 2"/>
          <p:cNvSpPr>
            <a:spLocks noGrp="1" noChangeArrowheads="1"/>
          </p:cNvSpPr>
          <p:nvPr>
            <p:ph type="body" idx="1"/>
          </p:nvPr>
        </p:nvSpPr>
        <p:spPr bwMode="auto">
          <a:xfrm>
            <a:off x="685800" y="533400"/>
            <a:ext cx="7772400" cy="5562600"/>
          </a:xfrm>
          <a:solidFill>
            <a:srgbClr val="FFFFFF"/>
          </a:solidFill>
          <a:ln>
            <a:solidFill>
              <a:schemeClr val="bg1"/>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smtClean="0">
                <a:solidFill>
                  <a:srgbClr val="29297B"/>
                </a:solidFill>
              </a:rPr>
              <a:t>Drawbacks:</a:t>
            </a:r>
          </a:p>
          <a:p>
            <a:pPr lvl="1" eaLnBrk="1" hangingPunct="1">
              <a:buFontTx/>
              <a:buChar char="•"/>
            </a:pPr>
            <a:r>
              <a:rPr lang="en-US" altLang="en-US" smtClean="0">
                <a:solidFill>
                  <a:srgbClr val="29297B"/>
                </a:solidFill>
              </a:rPr>
              <a:t>not as widely available as longer established features</a:t>
            </a:r>
          </a:p>
          <a:p>
            <a:pPr lvl="1" eaLnBrk="1" hangingPunct="1">
              <a:buFontTx/>
              <a:buChar char="•"/>
            </a:pPr>
            <a:r>
              <a:rPr lang="en-US" altLang="en-US" smtClean="0">
                <a:solidFill>
                  <a:srgbClr val="29297B"/>
                </a:solidFill>
              </a:rPr>
              <a:t>writing multithreaded programs require more careful thought</a:t>
            </a:r>
          </a:p>
          <a:p>
            <a:pPr lvl="1" eaLnBrk="1" hangingPunct="1">
              <a:buFontTx/>
              <a:buChar char="•"/>
            </a:pPr>
            <a:r>
              <a:rPr lang="en-US" altLang="en-US" smtClean="0">
                <a:solidFill>
                  <a:srgbClr val="29297B"/>
                </a:solidFill>
              </a:rPr>
              <a:t>more </a:t>
            </a:r>
            <a:r>
              <a:rPr lang="en-US" altLang="en-US" smtClean="0">
                <a:solidFill>
                  <a:schemeClr val="folHlink"/>
                </a:solidFill>
              </a:rPr>
              <a:t>difficult to debug</a:t>
            </a:r>
            <a:r>
              <a:rPr lang="en-US" altLang="en-US" smtClean="0">
                <a:solidFill>
                  <a:srgbClr val="29297B"/>
                </a:solidFill>
              </a:rPr>
              <a:t> than single threaded programs</a:t>
            </a:r>
          </a:p>
          <a:p>
            <a:pPr lvl="1" eaLnBrk="1" hangingPunct="1">
              <a:buFontTx/>
              <a:buChar char="•"/>
            </a:pPr>
            <a:r>
              <a:rPr lang="en-US" altLang="en-US" smtClean="0">
                <a:solidFill>
                  <a:srgbClr val="29297B"/>
                </a:solidFill>
              </a:rPr>
              <a:t>for single processor machines, creating several threads in a program may not necessarily produce an increase in performance (only so many </a:t>
            </a:r>
            <a:r>
              <a:rPr lang="en-US" altLang="en-US" smtClean="0">
                <a:solidFill>
                  <a:schemeClr val="folHlink"/>
                </a:solidFill>
              </a:rPr>
              <a:t>CPU cycles</a:t>
            </a:r>
            <a:r>
              <a:rPr lang="en-US" altLang="en-US" smtClean="0">
                <a:solidFill>
                  <a:srgbClr val="29297B"/>
                </a:solidFill>
              </a:rPr>
              <a:t> to be had)</a:t>
            </a:r>
          </a:p>
        </p:txBody>
      </p:sp>
    </p:spTree>
    <p:extLst>
      <p:ext uri="{BB962C8B-B14F-4D97-AF65-F5344CB8AC3E}">
        <p14:creationId xmlns:p14="http://schemas.microsoft.com/office/powerpoint/2010/main" val="501456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43362">
                                            <p:txEl>
                                              <p:pRg st="0" end="0"/>
                                            </p:txEl>
                                          </p:spTgt>
                                        </p:tgtEl>
                                        <p:attrNameLst>
                                          <p:attrName>style.visibility</p:attrName>
                                        </p:attrNameLst>
                                      </p:cBhvr>
                                      <p:to>
                                        <p:strVal val="visible"/>
                                      </p:to>
                                    </p:set>
                                    <p:anim calcmode="lin" valueType="num">
                                      <p:cBhvr additive="base">
                                        <p:cTn id="7" dur="500" fill="hold"/>
                                        <p:tgtEl>
                                          <p:spTgt spid="14336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62">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43362">
                                            <p:txEl>
                                              <p:pRg st="1" end="1"/>
                                            </p:txEl>
                                          </p:spTgt>
                                        </p:tgtEl>
                                        <p:attrNameLst>
                                          <p:attrName>style.visibility</p:attrName>
                                        </p:attrNameLst>
                                      </p:cBhvr>
                                      <p:to>
                                        <p:strVal val="visible"/>
                                      </p:to>
                                    </p:set>
                                    <p:anim calcmode="lin" valueType="num">
                                      <p:cBhvr additive="base">
                                        <p:cTn id="11" dur="500" fill="hold"/>
                                        <p:tgtEl>
                                          <p:spTgt spid="14336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3362">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43362">
                                            <p:txEl>
                                              <p:pRg st="2" end="2"/>
                                            </p:txEl>
                                          </p:spTgt>
                                        </p:tgtEl>
                                        <p:attrNameLst>
                                          <p:attrName>style.visibility</p:attrName>
                                        </p:attrNameLst>
                                      </p:cBhvr>
                                      <p:to>
                                        <p:strVal val="visible"/>
                                      </p:to>
                                    </p:set>
                                    <p:anim calcmode="lin" valueType="num">
                                      <p:cBhvr additive="base">
                                        <p:cTn id="15" dur="500" fill="hold"/>
                                        <p:tgtEl>
                                          <p:spTgt spid="14336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3362">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43362">
                                            <p:txEl>
                                              <p:pRg st="3" end="3"/>
                                            </p:txEl>
                                          </p:spTgt>
                                        </p:tgtEl>
                                        <p:attrNameLst>
                                          <p:attrName>style.visibility</p:attrName>
                                        </p:attrNameLst>
                                      </p:cBhvr>
                                      <p:to>
                                        <p:strVal val="visible"/>
                                      </p:to>
                                    </p:set>
                                    <p:anim calcmode="lin" valueType="num">
                                      <p:cBhvr additive="base">
                                        <p:cTn id="19" dur="500" fill="hold"/>
                                        <p:tgtEl>
                                          <p:spTgt spid="14336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362">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143362">
                                            <p:txEl>
                                              <p:pRg st="4" end="4"/>
                                            </p:txEl>
                                          </p:spTgt>
                                        </p:tgtEl>
                                        <p:attrNameLst>
                                          <p:attrName>style.visibility</p:attrName>
                                        </p:attrNameLst>
                                      </p:cBhvr>
                                      <p:to>
                                        <p:strVal val="visible"/>
                                      </p:to>
                                    </p:set>
                                    <p:anim calcmode="lin" valueType="num">
                                      <p:cBhvr additive="base">
                                        <p:cTn id="23" dur="500" fill="hold"/>
                                        <p:tgtEl>
                                          <p:spTgt spid="14336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3362">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3B4E4075-7B2E-4821-A5E2-E502D6A9FC3C}" type="slidenum">
              <a:rPr lang="en-US" altLang="en-US" sz="1400"/>
              <a:pPr eaLnBrk="1" hangingPunct="1"/>
              <a:t>47</a:t>
            </a:fld>
            <a:endParaRPr lang="en-US" altLang="en-US" sz="1400"/>
          </a:p>
        </p:txBody>
      </p:sp>
      <p:sp>
        <p:nvSpPr>
          <p:cNvPr id="144386" name="Rectangle 2"/>
          <p:cNvSpPr>
            <a:spLocks noGrp="1" noChangeArrowheads="1"/>
          </p:cNvSpPr>
          <p:nvPr>
            <p:ph type="title"/>
          </p:nvPr>
        </p:nvSpPr>
        <p:spPr bwMode="auto">
          <a:solidFill>
            <a:srgbClr val="FFFFFF"/>
          </a:solidFill>
          <a:ln>
            <a:solidFill>
              <a:schemeClr val="bg1"/>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smtClean="0">
                <a:solidFill>
                  <a:srgbClr val="29297B"/>
                </a:solidFill>
              </a:rPr>
              <a:t>POSIX Threads (pthreads)</a:t>
            </a:r>
          </a:p>
        </p:txBody>
      </p:sp>
      <p:sp>
        <p:nvSpPr>
          <p:cNvPr id="144387" name="Rectangle 3"/>
          <p:cNvSpPr>
            <a:spLocks noGrp="1" noChangeArrowheads="1"/>
          </p:cNvSpPr>
          <p:nvPr>
            <p:ph type="body" idx="1"/>
          </p:nvPr>
        </p:nvSpPr>
        <p:spPr bwMode="auto">
          <a:solidFill>
            <a:srgbClr val="FFFFFF"/>
          </a:solidFill>
          <a:ln>
            <a:solidFill>
              <a:schemeClr val="bg1"/>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sz="2800" smtClean="0">
                <a:solidFill>
                  <a:srgbClr val="29297B"/>
                </a:solidFill>
              </a:rPr>
              <a:t>IEEE's POSIX Threads Model:</a:t>
            </a:r>
          </a:p>
          <a:p>
            <a:pPr lvl="1" eaLnBrk="1" hangingPunct="1">
              <a:buFontTx/>
              <a:buChar char="•"/>
            </a:pPr>
            <a:r>
              <a:rPr lang="en-US" altLang="en-US" sz="2400" smtClean="0">
                <a:solidFill>
                  <a:srgbClr val="29297B"/>
                </a:solidFill>
              </a:rPr>
              <a:t>programming models for threads in a UNIX platform</a:t>
            </a:r>
          </a:p>
          <a:p>
            <a:pPr lvl="1" eaLnBrk="1" hangingPunct="1">
              <a:buFontTx/>
              <a:buChar char="•"/>
            </a:pPr>
            <a:r>
              <a:rPr lang="en-US" altLang="en-US" sz="2400" smtClean="0">
                <a:solidFill>
                  <a:srgbClr val="29297B"/>
                </a:solidFill>
              </a:rPr>
              <a:t>pthreads are included in the international standards ISO/IEC9945-1</a:t>
            </a:r>
          </a:p>
          <a:p>
            <a:pPr eaLnBrk="1" hangingPunct="1"/>
            <a:r>
              <a:rPr lang="en-US" altLang="en-US" sz="2800" smtClean="0">
                <a:solidFill>
                  <a:srgbClr val="29297B"/>
                </a:solidFill>
              </a:rPr>
              <a:t>pthreads programming model:</a:t>
            </a:r>
          </a:p>
          <a:p>
            <a:pPr lvl="1" eaLnBrk="1" hangingPunct="1">
              <a:buFontTx/>
              <a:buChar char="•"/>
            </a:pPr>
            <a:r>
              <a:rPr lang="en-US" altLang="en-US" sz="2400" smtClean="0">
                <a:solidFill>
                  <a:srgbClr val="29297B"/>
                </a:solidFill>
              </a:rPr>
              <a:t>creation of threads</a:t>
            </a:r>
          </a:p>
          <a:p>
            <a:pPr lvl="1" eaLnBrk="1" hangingPunct="1">
              <a:buFontTx/>
              <a:buChar char="•"/>
            </a:pPr>
            <a:r>
              <a:rPr lang="en-US" altLang="en-US" sz="2400" smtClean="0">
                <a:solidFill>
                  <a:srgbClr val="29297B"/>
                </a:solidFill>
              </a:rPr>
              <a:t>managing thread execution</a:t>
            </a:r>
          </a:p>
          <a:p>
            <a:pPr lvl="1" eaLnBrk="1" hangingPunct="1">
              <a:buFontTx/>
              <a:buChar char="•"/>
            </a:pPr>
            <a:r>
              <a:rPr lang="en-US" altLang="en-US" sz="2400" smtClean="0">
                <a:solidFill>
                  <a:srgbClr val="29297B"/>
                </a:solidFill>
              </a:rPr>
              <a:t>managing the shared resources of the process</a:t>
            </a:r>
          </a:p>
        </p:txBody>
      </p:sp>
    </p:spTree>
    <p:extLst>
      <p:ext uri="{BB962C8B-B14F-4D97-AF65-F5344CB8AC3E}">
        <p14:creationId xmlns:p14="http://schemas.microsoft.com/office/powerpoint/2010/main" val="3513808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44386"/>
                                        </p:tgtEl>
                                        <p:attrNameLst>
                                          <p:attrName>style.visibility</p:attrName>
                                        </p:attrNameLst>
                                      </p:cBhvr>
                                      <p:to>
                                        <p:strVal val="visible"/>
                                      </p:to>
                                    </p:set>
                                    <p:anim calcmode="lin" valueType="num">
                                      <p:cBhvr additive="base">
                                        <p:cTn id="7" dur="500" fill="hold"/>
                                        <p:tgtEl>
                                          <p:spTgt spid="144386"/>
                                        </p:tgtEl>
                                        <p:attrNameLst>
                                          <p:attrName>ppt_x</p:attrName>
                                        </p:attrNameLst>
                                      </p:cBhvr>
                                      <p:tavLst>
                                        <p:tav tm="0">
                                          <p:val>
                                            <p:strVal val="#ppt_x"/>
                                          </p:val>
                                        </p:tav>
                                        <p:tav tm="100000">
                                          <p:val>
                                            <p:strVal val="#ppt_x"/>
                                          </p:val>
                                        </p:tav>
                                      </p:tavLst>
                                    </p:anim>
                                    <p:anim calcmode="lin" valueType="num">
                                      <p:cBhvr additive="base">
                                        <p:cTn id="8" dur="500" fill="hold"/>
                                        <p:tgtEl>
                                          <p:spTgt spid="14438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4387">
                                            <p:txEl>
                                              <p:pRg st="0" end="0"/>
                                            </p:txEl>
                                          </p:spTgt>
                                        </p:tgtEl>
                                        <p:attrNameLst>
                                          <p:attrName>style.visibility</p:attrName>
                                        </p:attrNameLst>
                                      </p:cBhvr>
                                      <p:to>
                                        <p:strVal val="visible"/>
                                      </p:to>
                                    </p:set>
                                    <p:anim calcmode="lin" valueType="num">
                                      <p:cBhvr additive="base">
                                        <p:cTn id="13" dur="500" fill="hold"/>
                                        <p:tgtEl>
                                          <p:spTgt spid="14438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4387">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44387">
                                            <p:txEl>
                                              <p:pRg st="1" end="1"/>
                                            </p:txEl>
                                          </p:spTgt>
                                        </p:tgtEl>
                                        <p:attrNameLst>
                                          <p:attrName>style.visibility</p:attrName>
                                        </p:attrNameLst>
                                      </p:cBhvr>
                                      <p:to>
                                        <p:strVal val="visible"/>
                                      </p:to>
                                    </p:set>
                                    <p:anim calcmode="lin" valueType="num">
                                      <p:cBhvr additive="base">
                                        <p:cTn id="17" dur="500" fill="hold"/>
                                        <p:tgtEl>
                                          <p:spTgt spid="144387">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44387">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44387">
                                            <p:txEl>
                                              <p:pRg st="2" end="2"/>
                                            </p:txEl>
                                          </p:spTgt>
                                        </p:tgtEl>
                                        <p:attrNameLst>
                                          <p:attrName>style.visibility</p:attrName>
                                        </p:attrNameLst>
                                      </p:cBhvr>
                                      <p:to>
                                        <p:strVal val="visible"/>
                                      </p:to>
                                    </p:set>
                                    <p:anim calcmode="lin" valueType="num">
                                      <p:cBhvr additive="base">
                                        <p:cTn id="21" dur="500" fill="hold"/>
                                        <p:tgtEl>
                                          <p:spTgt spid="144387">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443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44387">
                                            <p:txEl>
                                              <p:pRg st="3" end="3"/>
                                            </p:txEl>
                                          </p:spTgt>
                                        </p:tgtEl>
                                        <p:attrNameLst>
                                          <p:attrName>style.visibility</p:attrName>
                                        </p:attrNameLst>
                                      </p:cBhvr>
                                      <p:to>
                                        <p:strVal val="visible"/>
                                      </p:to>
                                    </p:set>
                                    <p:anim calcmode="lin" valueType="num">
                                      <p:cBhvr additive="base">
                                        <p:cTn id="27" dur="500" fill="hold"/>
                                        <p:tgtEl>
                                          <p:spTgt spid="144387">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44387">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44387">
                                            <p:txEl>
                                              <p:pRg st="4" end="4"/>
                                            </p:txEl>
                                          </p:spTgt>
                                        </p:tgtEl>
                                        <p:attrNameLst>
                                          <p:attrName>style.visibility</p:attrName>
                                        </p:attrNameLst>
                                      </p:cBhvr>
                                      <p:to>
                                        <p:strVal val="visible"/>
                                      </p:to>
                                    </p:set>
                                    <p:anim calcmode="lin" valueType="num">
                                      <p:cBhvr additive="base">
                                        <p:cTn id="31" dur="500" fill="hold"/>
                                        <p:tgtEl>
                                          <p:spTgt spid="14438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4387">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44387">
                                            <p:txEl>
                                              <p:pRg st="5" end="5"/>
                                            </p:txEl>
                                          </p:spTgt>
                                        </p:tgtEl>
                                        <p:attrNameLst>
                                          <p:attrName>style.visibility</p:attrName>
                                        </p:attrNameLst>
                                      </p:cBhvr>
                                      <p:to>
                                        <p:strVal val="visible"/>
                                      </p:to>
                                    </p:set>
                                    <p:anim calcmode="lin" valueType="num">
                                      <p:cBhvr additive="base">
                                        <p:cTn id="35" dur="500" fill="hold"/>
                                        <p:tgtEl>
                                          <p:spTgt spid="144387">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44387">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44387">
                                            <p:txEl>
                                              <p:pRg st="6" end="6"/>
                                            </p:txEl>
                                          </p:spTgt>
                                        </p:tgtEl>
                                        <p:attrNameLst>
                                          <p:attrName>style.visibility</p:attrName>
                                        </p:attrNameLst>
                                      </p:cBhvr>
                                      <p:to>
                                        <p:strVal val="visible"/>
                                      </p:to>
                                    </p:set>
                                    <p:anim calcmode="lin" valueType="num">
                                      <p:cBhvr additive="base">
                                        <p:cTn id="39" dur="500" fill="hold"/>
                                        <p:tgtEl>
                                          <p:spTgt spid="144387">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4438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animBg="1" autoUpdateAnimBg="0"/>
      <p:bldP spid="144387"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68ED5148-DEF2-43BF-84BE-6D4220FCAFC1}" type="slidenum">
              <a:rPr lang="en-US" altLang="en-US" sz="1400"/>
              <a:pPr eaLnBrk="1" hangingPunct="1"/>
              <a:t>48</a:t>
            </a:fld>
            <a:endParaRPr lang="en-US" altLang="en-US" sz="1400"/>
          </a:p>
        </p:txBody>
      </p:sp>
      <p:sp>
        <p:nvSpPr>
          <p:cNvPr id="49155" name="Rectangle 2"/>
          <p:cNvSpPr>
            <a:spLocks noChangeArrowheads="1"/>
          </p:cNvSpPr>
          <p:nvPr/>
        </p:nvSpPr>
        <p:spPr bwMode="auto">
          <a:xfrm>
            <a:off x="1150938" y="214313"/>
            <a:ext cx="7793037" cy="731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4400" dirty="0" err="1">
                <a:solidFill>
                  <a:schemeClr val="tx2"/>
                </a:solidFill>
              </a:rPr>
              <a:t>Pthread</a:t>
            </a:r>
            <a:r>
              <a:rPr lang="en-US" altLang="en-US" sz="4400" dirty="0">
                <a:solidFill>
                  <a:schemeClr val="tx2"/>
                </a:solidFill>
              </a:rPr>
              <a:t> Operations</a:t>
            </a:r>
          </a:p>
        </p:txBody>
      </p:sp>
      <p:sp>
        <p:nvSpPr>
          <p:cNvPr id="49156" name="Rectangle 3"/>
          <p:cNvSpPr>
            <a:spLocks noChangeArrowheads="1"/>
          </p:cNvSpPr>
          <p:nvPr/>
        </p:nvSpPr>
        <p:spPr bwMode="auto">
          <a:xfrm>
            <a:off x="0" y="990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endParaRPr lang="en-US" altLang="en-US"/>
          </a:p>
        </p:txBody>
      </p:sp>
      <p:graphicFrame>
        <p:nvGraphicFramePr>
          <p:cNvPr id="145412" name="Group 4"/>
          <p:cNvGraphicFramePr>
            <a:graphicFrameLocks noGrp="1"/>
          </p:cNvGraphicFramePr>
          <p:nvPr>
            <p:extLst>
              <p:ext uri="{D42A27DB-BD31-4B8C-83A1-F6EECF244321}">
                <p14:modId xmlns:p14="http://schemas.microsoft.com/office/powerpoint/2010/main" val="1020654396"/>
              </p:ext>
            </p:extLst>
          </p:nvPr>
        </p:nvGraphicFramePr>
        <p:xfrm>
          <a:off x="457200" y="1114720"/>
          <a:ext cx="8229600" cy="4389435"/>
        </p:xfrm>
        <a:graphic>
          <a:graphicData uri="http://schemas.openxmlformats.org/drawingml/2006/table">
            <a:tbl>
              <a:tblPr/>
              <a:tblGrid>
                <a:gridCol w="2540000"/>
                <a:gridCol w="5689600"/>
              </a:tblGrid>
              <a:tr h="48771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Times New Roman" pitchFamily="18" charset="0"/>
                          <a:cs typeface="Arial" pitchFamily="34" charset="0"/>
                        </a:rPr>
                        <a:t>POSIX function</a:t>
                      </a: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Times New Roman" pitchFamily="18" charset="0"/>
                          <a:cs typeface="Arial" pitchFamily="34" charset="0"/>
                        </a:rPr>
                        <a:t>description</a:t>
                      </a: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8771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Unicode MS" pitchFamily="34" charset="-128"/>
                          <a:cs typeface="Arial" pitchFamily="34" charset="0"/>
                        </a:rPr>
                        <a:t>pthread_cancel</a:t>
                      </a:r>
                      <a:endParaRPr kumimoji="0" lang="en-US" sz="2600" b="0" i="0" u="none" strike="noStrike" cap="none" normalizeH="0" baseline="0" smtClean="0">
                        <a:ln>
                          <a:noFill/>
                        </a:ln>
                        <a:solidFill>
                          <a:schemeClr val="tx1"/>
                        </a:solidFill>
                        <a:effectLst/>
                        <a:latin typeface="Times New Roman" pitchFamily="18" charset="0"/>
                        <a:cs typeface="Arial" pitchFamily="34" charset="0"/>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Times New Roman" pitchFamily="18" charset="0"/>
                          <a:cs typeface="Arial" pitchFamily="34" charset="0"/>
                        </a:rPr>
                        <a:t>terminate another thread</a:t>
                      </a: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8771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Unicode MS" pitchFamily="34" charset="-128"/>
                          <a:cs typeface="Arial" pitchFamily="34" charset="0"/>
                        </a:rPr>
                        <a:t>pthread_create</a:t>
                      </a:r>
                      <a:endParaRPr kumimoji="0" lang="en-US" sz="2600" b="0" i="0" u="none" strike="noStrike" cap="none" normalizeH="0" baseline="0" smtClean="0">
                        <a:ln>
                          <a:noFill/>
                        </a:ln>
                        <a:solidFill>
                          <a:schemeClr val="tx1"/>
                        </a:solidFill>
                        <a:effectLst/>
                        <a:latin typeface="Times New Roman" pitchFamily="18" charset="0"/>
                        <a:cs typeface="Arial" pitchFamily="34" charset="0"/>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Times New Roman" pitchFamily="18" charset="0"/>
                          <a:cs typeface="Arial" pitchFamily="34" charset="0"/>
                        </a:rPr>
                        <a:t>create a thread</a:t>
                      </a: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8771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Unicode MS" pitchFamily="34" charset="-128"/>
                          <a:cs typeface="Arial" pitchFamily="34" charset="0"/>
                        </a:rPr>
                        <a:t>pthread_detach</a:t>
                      </a:r>
                      <a:endParaRPr kumimoji="0" lang="en-US" sz="2600" b="0" i="0" u="none" strike="noStrike" cap="none" normalizeH="0" baseline="0" smtClean="0">
                        <a:ln>
                          <a:noFill/>
                        </a:ln>
                        <a:solidFill>
                          <a:schemeClr val="tx1"/>
                        </a:solidFill>
                        <a:effectLst/>
                        <a:latin typeface="Times New Roman" pitchFamily="18" charset="0"/>
                        <a:cs typeface="Arial" pitchFamily="34" charset="0"/>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Times New Roman" pitchFamily="18" charset="0"/>
                          <a:cs typeface="Arial" pitchFamily="34" charset="0"/>
                        </a:rPr>
                        <a:t>set thread to release resources</a:t>
                      </a: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8771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Unicode MS" pitchFamily="34" charset="-128"/>
                          <a:cs typeface="Arial" pitchFamily="34" charset="0"/>
                        </a:rPr>
                        <a:t>pthread_equal</a:t>
                      </a:r>
                      <a:endParaRPr kumimoji="0" lang="en-US" sz="2600" b="0" i="0" u="none" strike="noStrike" cap="none" normalizeH="0" baseline="0" smtClean="0">
                        <a:ln>
                          <a:noFill/>
                        </a:ln>
                        <a:solidFill>
                          <a:schemeClr val="tx1"/>
                        </a:solidFill>
                        <a:effectLst/>
                        <a:latin typeface="Times New Roman" pitchFamily="18" charset="0"/>
                        <a:cs typeface="Arial" pitchFamily="34" charset="0"/>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Times New Roman" pitchFamily="18" charset="0"/>
                          <a:cs typeface="Arial" pitchFamily="34" charset="0"/>
                        </a:rPr>
                        <a:t>test two thread IDs for equality</a:t>
                      </a: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8771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Unicode MS" pitchFamily="34" charset="-128"/>
                          <a:cs typeface="Arial" pitchFamily="34" charset="0"/>
                        </a:rPr>
                        <a:t>pthread_exit</a:t>
                      </a:r>
                      <a:endParaRPr kumimoji="0" lang="en-US" sz="2600" b="0" i="0" u="none" strike="noStrike" cap="none" normalizeH="0" baseline="0" smtClean="0">
                        <a:ln>
                          <a:noFill/>
                        </a:ln>
                        <a:solidFill>
                          <a:schemeClr val="tx1"/>
                        </a:solidFill>
                        <a:effectLst/>
                        <a:latin typeface="Times New Roman" pitchFamily="18" charset="0"/>
                        <a:cs typeface="Arial" pitchFamily="34" charset="0"/>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Times New Roman" pitchFamily="18" charset="0"/>
                          <a:cs typeface="Arial" pitchFamily="34" charset="0"/>
                        </a:rPr>
                        <a:t>exit a thread without exiting process</a:t>
                      </a: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8771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Unicode MS" pitchFamily="34" charset="-128"/>
                          <a:cs typeface="Arial" pitchFamily="34" charset="0"/>
                        </a:rPr>
                        <a:t>pthread_kill</a:t>
                      </a:r>
                      <a:endParaRPr kumimoji="0" lang="en-US" sz="2600" b="0" i="0" u="none" strike="noStrike" cap="none" normalizeH="0" baseline="0" smtClean="0">
                        <a:ln>
                          <a:noFill/>
                        </a:ln>
                        <a:solidFill>
                          <a:schemeClr val="tx1"/>
                        </a:solidFill>
                        <a:effectLst/>
                        <a:latin typeface="Times New Roman" pitchFamily="18" charset="0"/>
                        <a:cs typeface="Arial" pitchFamily="34" charset="0"/>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Times New Roman" pitchFamily="18" charset="0"/>
                          <a:cs typeface="Arial" pitchFamily="34" charset="0"/>
                        </a:rPr>
                        <a:t>send a signal to a thread</a:t>
                      </a: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8771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Unicode MS" pitchFamily="34" charset="-128"/>
                          <a:cs typeface="Arial" pitchFamily="34" charset="0"/>
                        </a:rPr>
                        <a:t>pthread_join</a:t>
                      </a:r>
                      <a:endParaRPr kumimoji="0" lang="en-US" sz="2600" b="0" i="0" u="none" strike="noStrike" cap="none" normalizeH="0" baseline="0" smtClean="0">
                        <a:ln>
                          <a:noFill/>
                        </a:ln>
                        <a:solidFill>
                          <a:schemeClr val="tx1"/>
                        </a:solidFill>
                        <a:effectLst/>
                        <a:latin typeface="Times New Roman" pitchFamily="18" charset="0"/>
                        <a:cs typeface="Arial" pitchFamily="34" charset="0"/>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Times New Roman" pitchFamily="18" charset="0"/>
                          <a:cs typeface="Arial" pitchFamily="34" charset="0"/>
                        </a:rPr>
                        <a:t>wait for a thread</a:t>
                      </a: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8771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Unicode MS" pitchFamily="34" charset="-128"/>
                          <a:cs typeface="Arial" pitchFamily="34" charset="0"/>
                        </a:rPr>
                        <a:t>pthread_self</a:t>
                      </a:r>
                      <a:endParaRPr kumimoji="0" lang="en-US" sz="2600" b="0" i="0" u="none" strike="noStrike" cap="none" normalizeH="0" baseline="0" smtClean="0">
                        <a:ln>
                          <a:noFill/>
                        </a:ln>
                        <a:solidFill>
                          <a:schemeClr val="tx1"/>
                        </a:solidFill>
                        <a:effectLst/>
                        <a:latin typeface="Times New Roman" pitchFamily="18" charset="0"/>
                        <a:cs typeface="Arial" pitchFamily="34" charset="0"/>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Times New Roman" pitchFamily="18" charset="0"/>
                          <a:cs typeface="Arial" pitchFamily="34" charset="0"/>
                        </a:rPr>
                        <a:t>find out own thread ID</a:t>
                      </a: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9189" name="Rectangle 36"/>
          <p:cNvSpPr>
            <a:spLocks noChangeArrowheads="1"/>
          </p:cNvSpPr>
          <p:nvPr/>
        </p:nvSpPr>
        <p:spPr bwMode="auto">
          <a:xfrm>
            <a:off x="4479925" y="5075238"/>
            <a:ext cx="1841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a:endParaRPr lang="en-US" altLang="en-US">
              <a:latin typeface="Times New Roman" pitchFamily="18" charset="0"/>
            </a:endParaRPr>
          </a:p>
          <a:p>
            <a:pPr algn="ctr"/>
            <a:endParaRPr lang="en-US" altLang="en-US">
              <a:latin typeface="Times New Roman" pitchFamily="18" charset="0"/>
            </a:endParaRPr>
          </a:p>
        </p:txBody>
      </p:sp>
    </p:spTree>
    <p:extLst>
      <p:ext uri="{BB962C8B-B14F-4D97-AF65-F5344CB8AC3E}">
        <p14:creationId xmlns:p14="http://schemas.microsoft.com/office/powerpoint/2010/main" val="10910266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F7542130-5E6A-4DF5-8918-A98F5712C405}" type="slidenum">
              <a:rPr lang="en-US" altLang="en-US" sz="1400"/>
              <a:pPr eaLnBrk="1" hangingPunct="1"/>
              <a:t>49</a:t>
            </a:fld>
            <a:endParaRPr lang="en-US" altLang="en-US" sz="1400"/>
          </a:p>
        </p:txBody>
      </p:sp>
      <p:sp>
        <p:nvSpPr>
          <p:cNvPr id="146434" name="Rectangle 2"/>
          <p:cNvSpPr>
            <a:spLocks noGrp="1" noChangeArrowheads="1"/>
          </p:cNvSpPr>
          <p:nvPr>
            <p:ph type="body" idx="1"/>
          </p:nvPr>
        </p:nvSpPr>
        <p:spPr bwMode="auto">
          <a:xfrm>
            <a:off x="685800" y="533400"/>
            <a:ext cx="7772400" cy="5562600"/>
          </a:xfrm>
          <a:solidFill>
            <a:srgbClr val="FFFFFF"/>
          </a:solidFill>
          <a:ln>
            <a:solidFill>
              <a:schemeClr val="bg1"/>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dirty="0" smtClean="0">
                <a:solidFill>
                  <a:srgbClr val="29297B"/>
                </a:solidFill>
              </a:rPr>
              <a:t>main thread:</a:t>
            </a:r>
          </a:p>
          <a:p>
            <a:pPr lvl="1" eaLnBrk="1" hangingPunct="1">
              <a:buFontTx/>
              <a:buChar char="•"/>
            </a:pPr>
            <a:r>
              <a:rPr lang="en-US" altLang="en-US" dirty="0" smtClean="0">
                <a:solidFill>
                  <a:srgbClr val="29297B"/>
                </a:solidFill>
              </a:rPr>
              <a:t>initial thread created when </a:t>
            </a:r>
            <a:r>
              <a:rPr lang="en-US" altLang="en-US" dirty="0" smtClean="0">
                <a:solidFill>
                  <a:schemeClr val="folHlink"/>
                </a:solidFill>
              </a:rPr>
              <a:t>main() (in C++)</a:t>
            </a:r>
            <a:r>
              <a:rPr lang="en-US" altLang="en-US" dirty="0" smtClean="0">
                <a:solidFill>
                  <a:srgbClr val="29297B"/>
                </a:solidFill>
              </a:rPr>
              <a:t> are invoked by the process loader</a:t>
            </a:r>
          </a:p>
          <a:p>
            <a:pPr lvl="1" eaLnBrk="1" hangingPunct="1">
              <a:buFontTx/>
              <a:buChar char="•"/>
            </a:pPr>
            <a:r>
              <a:rPr lang="en-US" altLang="en-US" dirty="0" smtClean="0">
                <a:solidFill>
                  <a:srgbClr val="29297B"/>
                </a:solidFill>
              </a:rPr>
              <a:t>once in the main(), the application has the ability to create </a:t>
            </a:r>
            <a:r>
              <a:rPr lang="en-US" altLang="en-US" dirty="0" smtClean="0">
                <a:solidFill>
                  <a:schemeClr val="folHlink"/>
                </a:solidFill>
              </a:rPr>
              <a:t>daughter threads</a:t>
            </a:r>
          </a:p>
          <a:p>
            <a:pPr lvl="1" eaLnBrk="1" hangingPunct="1">
              <a:buFontTx/>
              <a:buChar char="•"/>
            </a:pPr>
            <a:r>
              <a:rPr lang="en-US" altLang="en-US" dirty="0" smtClean="0">
                <a:solidFill>
                  <a:srgbClr val="29297B"/>
                </a:solidFill>
              </a:rPr>
              <a:t>if the main thread returns, the process terminates even if there are running threads in that process, unless special precautions are taken</a:t>
            </a:r>
          </a:p>
          <a:p>
            <a:pPr lvl="1" eaLnBrk="1" hangingPunct="1">
              <a:buFontTx/>
              <a:buChar char="•"/>
            </a:pPr>
            <a:r>
              <a:rPr lang="en-US" altLang="en-US" dirty="0" smtClean="0">
                <a:solidFill>
                  <a:srgbClr val="29297B"/>
                </a:solidFill>
              </a:rPr>
              <a:t>to explicitly avoid terminating the entire process, use </a:t>
            </a:r>
            <a:r>
              <a:rPr lang="en-US" altLang="en-US" dirty="0" err="1" smtClean="0">
                <a:solidFill>
                  <a:schemeClr val="folHlink"/>
                </a:solidFill>
              </a:rPr>
              <a:t>pthread_exit</a:t>
            </a:r>
            <a:r>
              <a:rPr lang="en-US" altLang="en-US" dirty="0" smtClean="0">
                <a:solidFill>
                  <a:schemeClr val="folHlink"/>
                </a:solidFill>
              </a:rPr>
              <a:t>()</a:t>
            </a:r>
          </a:p>
        </p:txBody>
      </p:sp>
    </p:spTree>
    <p:extLst>
      <p:ext uri="{BB962C8B-B14F-4D97-AF65-F5344CB8AC3E}">
        <p14:creationId xmlns:p14="http://schemas.microsoft.com/office/powerpoint/2010/main" val="13370592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6434">
                                            <p:txEl>
                                              <p:pRg st="0" end="0"/>
                                            </p:txEl>
                                          </p:spTgt>
                                        </p:tgtEl>
                                        <p:attrNameLst>
                                          <p:attrName>style.visibility</p:attrName>
                                        </p:attrNameLst>
                                      </p:cBhvr>
                                      <p:to>
                                        <p:strVal val="visible"/>
                                      </p:to>
                                    </p:set>
                                    <p:anim calcmode="lin" valueType="num">
                                      <p:cBhvr additive="base">
                                        <p:cTn id="7" dur="500" fill="hold"/>
                                        <p:tgtEl>
                                          <p:spTgt spid="1464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643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6434">
                                            <p:txEl>
                                              <p:pRg st="1" end="1"/>
                                            </p:txEl>
                                          </p:spTgt>
                                        </p:tgtEl>
                                        <p:attrNameLst>
                                          <p:attrName>style.visibility</p:attrName>
                                        </p:attrNameLst>
                                      </p:cBhvr>
                                      <p:to>
                                        <p:strVal val="visible"/>
                                      </p:to>
                                    </p:set>
                                    <p:anim calcmode="lin" valueType="num">
                                      <p:cBhvr additive="base">
                                        <p:cTn id="13" dur="500" fill="hold"/>
                                        <p:tgtEl>
                                          <p:spTgt spid="14643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643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6434">
                                            <p:txEl>
                                              <p:pRg st="2" end="2"/>
                                            </p:txEl>
                                          </p:spTgt>
                                        </p:tgtEl>
                                        <p:attrNameLst>
                                          <p:attrName>style.visibility</p:attrName>
                                        </p:attrNameLst>
                                      </p:cBhvr>
                                      <p:to>
                                        <p:strVal val="visible"/>
                                      </p:to>
                                    </p:set>
                                    <p:anim calcmode="lin" valueType="num">
                                      <p:cBhvr additive="base">
                                        <p:cTn id="19" dur="500" fill="hold"/>
                                        <p:tgtEl>
                                          <p:spTgt spid="14643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643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6434">
                                            <p:txEl>
                                              <p:pRg st="3" end="3"/>
                                            </p:txEl>
                                          </p:spTgt>
                                        </p:tgtEl>
                                        <p:attrNameLst>
                                          <p:attrName>style.visibility</p:attrName>
                                        </p:attrNameLst>
                                      </p:cBhvr>
                                      <p:to>
                                        <p:strVal val="visible"/>
                                      </p:to>
                                    </p:set>
                                    <p:anim calcmode="lin" valueType="num">
                                      <p:cBhvr additive="base">
                                        <p:cTn id="25" dur="500" fill="hold"/>
                                        <p:tgtEl>
                                          <p:spTgt spid="14643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643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6434">
                                            <p:txEl>
                                              <p:pRg st="4" end="4"/>
                                            </p:txEl>
                                          </p:spTgt>
                                        </p:tgtEl>
                                        <p:attrNameLst>
                                          <p:attrName>style.visibility</p:attrName>
                                        </p:attrNameLst>
                                      </p:cBhvr>
                                      <p:to>
                                        <p:strVal val="visible"/>
                                      </p:to>
                                    </p:set>
                                    <p:anim calcmode="lin" valueType="num">
                                      <p:cBhvr additive="base">
                                        <p:cTn id="31" dur="500" fill="hold"/>
                                        <p:tgtEl>
                                          <p:spTgt spid="14643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643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16AE189D-C3B5-4E38-BC90-07883C7CA45D}" type="slidenum">
              <a:rPr lang="en-US" altLang="en-US" sz="1400"/>
              <a:pPr eaLnBrk="1" hangingPunct="1"/>
              <a:t>5</a:t>
            </a:fld>
            <a:endParaRPr lang="en-US" altLang="en-US" sz="1400"/>
          </a:p>
        </p:txBody>
      </p:sp>
      <p:sp>
        <p:nvSpPr>
          <p:cNvPr id="6147" name="Rectangle 4"/>
          <p:cNvSpPr>
            <a:spLocks noChangeArrowheads="1"/>
          </p:cNvSpPr>
          <p:nvPr/>
        </p:nvSpPr>
        <p:spPr bwMode="auto">
          <a:xfrm>
            <a:off x="533400" y="304800"/>
            <a:ext cx="8077200" cy="581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200" b="1" dirty="0"/>
              <a:t>Alternatives for Programming Shared</a:t>
            </a:r>
          </a:p>
          <a:p>
            <a:pPr algn="ctr" eaLnBrk="1" hangingPunct="1"/>
            <a:r>
              <a:rPr lang="en-US" altLang="en-US" sz="3200" b="1" dirty="0"/>
              <a:t>Memory Multiprocessors:</a:t>
            </a:r>
          </a:p>
          <a:p>
            <a:pPr eaLnBrk="1" hangingPunct="1"/>
            <a:endParaRPr lang="en-US" altLang="en-US" dirty="0"/>
          </a:p>
          <a:p>
            <a:pPr eaLnBrk="1" hangingPunct="1"/>
            <a:r>
              <a:rPr lang="en-US" altLang="en-US" dirty="0"/>
              <a:t>• Using heavy weight processes.</a:t>
            </a:r>
          </a:p>
          <a:p>
            <a:pPr eaLnBrk="1" hangingPunct="1"/>
            <a:r>
              <a:rPr lang="en-US" altLang="en-US" dirty="0"/>
              <a:t>• Using threads. Example </a:t>
            </a:r>
            <a:r>
              <a:rPr lang="en-US" altLang="en-US" dirty="0" err="1"/>
              <a:t>Pthreads</a:t>
            </a:r>
            <a:endParaRPr lang="en-US" altLang="en-US" dirty="0"/>
          </a:p>
          <a:p>
            <a:pPr eaLnBrk="1" hangingPunct="1"/>
            <a:r>
              <a:rPr lang="en-US" altLang="en-US" dirty="0"/>
              <a:t>• Using a completely new programming language for</a:t>
            </a:r>
          </a:p>
          <a:p>
            <a:pPr eaLnBrk="1" hangingPunct="1"/>
            <a:r>
              <a:rPr lang="en-US" altLang="en-US" dirty="0"/>
              <a:t>  parallel programming - not popular. Example Ada.</a:t>
            </a:r>
          </a:p>
          <a:p>
            <a:pPr eaLnBrk="1" hangingPunct="1"/>
            <a:r>
              <a:rPr lang="en-US" altLang="en-US" dirty="0"/>
              <a:t>• Using library routines with an existing sequential</a:t>
            </a:r>
          </a:p>
          <a:p>
            <a:pPr eaLnBrk="1" hangingPunct="1"/>
            <a:r>
              <a:rPr lang="en-US" altLang="en-US" dirty="0"/>
              <a:t>  programming language.</a:t>
            </a:r>
          </a:p>
          <a:p>
            <a:pPr eaLnBrk="1" hangingPunct="1"/>
            <a:r>
              <a:rPr lang="en-US" altLang="en-US" dirty="0"/>
              <a:t>• Modifying the syntax of an existing sequential</a:t>
            </a:r>
          </a:p>
          <a:p>
            <a:pPr eaLnBrk="1" hangingPunct="1"/>
            <a:r>
              <a:rPr lang="en-US" altLang="en-US" dirty="0"/>
              <a:t>  programming language to create a parallel programing</a:t>
            </a:r>
          </a:p>
          <a:p>
            <a:pPr eaLnBrk="1" hangingPunct="1"/>
            <a:r>
              <a:rPr lang="en-US" altLang="en-US" dirty="0"/>
              <a:t>  language. Example UPC</a:t>
            </a:r>
          </a:p>
          <a:p>
            <a:pPr eaLnBrk="1" hangingPunct="1"/>
            <a:r>
              <a:rPr lang="en-US" altLang="en-US" dirty="0"/>
              <a:t>• Using an existing sequential programming language</a:t>
            </a:r>
          </a:p>
          <a:p>
            <a:pPr eaLnBrk="1" hangingPunct="1"/>
            <a:r>
              <a:rPr lang="en-US" altLang="en-US" dirty="0"/>
              <a:t>  supplemented with compiler directives for specifying</a:t>
            </a:r>
          </a:p>
          <a:p>
            <a:pPr eaLnBrk="1" hangingPunct="1"/>
            <a:r>
              <a:rPr lang="en-US" altLang="en-US" dirty="0"/>
              <a:t>  parallelism. Example </a:t>
            </a:r>
            <a:r>
              <a:rPr lang="en-US" altLang="en-US" dirty="0" err="1"/>
              <a:t>OpenMP</a:t>
            </a:r>
            <a:endParaRPr lang="en-US" altLang="en-US" dirty="0"/>
          </a:p>
        </p:txBody>
      </p:sp>
    </p:spTree>
    <p:extLst>
      <p:ext uri="{BB962C8B-B14F-4D97-AF65-F5344CB8AC3E}">
        <p14:creationId xmlns:p14="http://schemas.microsoft.com/office/powerpoint/2010/main" val="302998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7">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147">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147">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7">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47">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14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2D644094-CFBF-43B0-83D2-7401C0FDE2BE}" type="slidenum">
              <a:rPr lang="en-US" altLang="en-US" sz="1400"/>
              <a:pPr eaLnBrk="1" hangingPunct="1"/>
              <a:t>50</a:t>
            </a:fld>
            <a:endParaRPr lang="en-US" altLang="en-US" sz="1400"/>
          </a:p>
        </p:txBody>
      </p:sp>
      <p:sp>
        <p:nvSpPr>
          <p:cNvPr id="147458" name="Rectangle 2"/>
          <p:cNvSpPr>
            <a:spLocks noGrp="1" noChangeArrowheads="1"/>
          </p:cNvSpPr>
          <p:nvPr>
            <p:ph type="body" idx="1"/>
          </p:nvPr>
        </p:nvSpPr>
        <p:spPr bwMode="auto">
          <a:xfrm>
            <a:off x="685800" y="457200"/>
            <a:ext cx="7772400" cy="5638800"/>
          </a:xfrm>
          <a:solidFill>
            <a:srgbClr val="FFFFFF"/>
          </a:solidFill>
          <a:ln>
            <a:solidFill>
              <a:schemeClr val="bg1"/>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dirty="0" smtClean="0">
                <a:solidFill>
                  <a:srgbClr val="29297B"/>
                </a:solidFill>
              </a:rPr>
              <a:t>thread termination methods:</a:t>
            </a:r>
          </a:p>
          <a:p>
            <a:pPr lvl="1" eaLnBrk="1" hangingPunct="1">
              <a:buClr>
                <a:srgbClr val="29297B"/>
              </a:buClr>
              <a:buFontTx/>
              <a:buChar char="•"/>
            </a:pPr>
            <a:r>
              <a:rPr lang="en-US" altLang="en-US" dirty="0" smtClean="0">
                <a:solidFill>
                  <a:schemeClr val="folHlink"/>
                </a:solidFill>
              </a:rPr>
              <a:t>implicit</a:t>
            </a:r>
            <a:r>
              <a:rPr lang="en-US" altLang="en-US" dirty="0" smtClean="0">
                <a:solidFill>
                  <a:srgbClr val="29297B"/>
                </a:solidFill>
              </a:rPr>
              <a:t> termination:</a:t>
            </a:r>
          </a:p>
          <a:p>
            <a:pPr lvl="2" eaLnBrk="1" hangingPunct="1"/>
            <a:r>
              <a:rPr lang="en-US" altLang="en-US" dirty="0" smtClean="0">
                <a:solidFill>
                  <a:srgbClr val="29297B"/>
                </a:solidFill>
              </a:rPr>
              <a:t>thread function execution is completed</a:t>
            </a:r>
          </a:p>
          <a:p>
            <a:pPr lvl="1" eaLnBrk="1" hangingPunct="1">
              <a:buClr>
                <a:srgbClr val="29297B"/>
              </a:buClr>
              <a:buFontTx/>
              <a:buChar char="•"/>
            </a:pPr>
            <a:r>
              <a:rPr lang="en-US" altLang="en-US" dirty="0" smtClean="0">
                <a:solidFill>
                  <a:schemeClr val="folHlink"/>
                </a:solidFill>
              </a:rPr>
              <a:t>explicit</a:t>
            </a:r>
            <a:r>
              <a:rPr lang="en-US" altLang="en-US" dirty="0" smtClean="0">
                <a:solidFill>
                  <a:srgbClr val="29297B"/>
                </a:solidFill>
              </a:rPr>
              <a:t> termination:</a:t>
            </a:r>
          </a:p>
          <a:p>
            <a:pPr lvl="2" eaLnBrk="1" hangingPunct="1"/>
            <a:r>
              <a:rPr lang="en-US" altLang="en-US" dirty="0" smtClean="0">
                <a:solidFill>
                  <a:srgbClr val="29297B"/>
                </a:solidFill>
              </a:rPr>
              <a:t>calling </a:t>
            </a:r>
            <a:r>
              <a:rPr lang="en-US" altLang="en-US" dirty="0" err="1" smtClean="0">
                <a:solidFill>
                  <a:srgbClr val="29297B"/>
                </a:solidFill>
              </a:rPr>
              <a:t>pthread_exit</a:t>
            </a:r>
            <a:r>
              <a:rPr lang="en-US" altLang="en-US" dirty="0" smtClean="0">
                <a:solidFill>
                  <a:srgbClr val="29297B"/>
                </a:solidFill>
              </a:rPr>
              <a:t>() within the thread</a:t>
            </a:r>
          </a:p>
          <a:p>
            <a:pPr lvl="2" eaLnBrk="1" hangingPunct="1"/>
            <a:r>
              <a:rPr lang="en-US" altLang="en-US" dirty="0" smtClean="0">
                <a:solidFill>
                  <a:srgbClr val="29297B"/>
                </a:solidFill>
              </a:rPr>
              <a:t>calling </a:t>
            </a:r>
            <a:r>
              <a:rPr lang="en-US" altLang="en-US" dirty="0" err="1" smtClean="0">
                <a:solidFill>
                  <a:srgbClr val="29297B"/>
                </a:solidFill>
              </a:rPr>
              <a:t>pthread_cancel</a:t>
            </a:r>
            <a:r>
              <a:rPr lang="en-US" altLang="en-US" dirty="0" smtClean="0">
                <a:solidFill>
                  <a:srgbClr val="29297B"/>
                </a:solidFill>
              </a:rPr>
              <a:t>() to terminate other threads</a:t>
            </a:r>
          </a:p>
          <a:p>
            <a:pPr lvl="2" eaLnBrk="1" hangingPunct="1"/>
            <a:endParaRPr lang="en-US" altLang="en-US" dirty="0" smtClean="0">
              <a:solidFill>
                <a:srgbClr val="29297B"/>
              </a:solidFill>
            </a:endParaRPr>
          </a:p>
          <a:p>
            <a:pPr eaLnBrk="1" hangingPunct="1"/>
            <a:r>
              <a:rPr lang="en-US" altLang="en-US" dirty="0" smtClean="0">
                <a:solidFill>
                  <a:srgbClr val="29297B"/>
                </a:solidFill>
              </a:rPr>
              <a:t>for numerically intensive routines, it is suggested that the application creates </a:t>
            </a:r>
            <a:r>
              <a:rPr lang="en-US" altLang="en-US" i="1" dirty="0" smtClean="0">
                <a:solidFill>
                  <a:srgbClr val="29297B"/>
                </a:solidFill>
              </a:rPr>
              <a:t>p</a:t>
            </a:r>
            <a:r>
              <a:rPr lang="en-US" altLang="en-US" dirty="0" smtClean="0">
                <a:solidFill>
                  <a:srgbClr val="29297B"/>
                </a:solidFill>
              </a:rPr>
              <a:t> threads if there are </a:t>
            </a:r>
            <a:r>
              <a:rPr lang="en-US" altLang="en-US" i="1" dirty="0" smtClean="0">
                <a:solidFill>
                  <a:srgbClr val="29297B"/>
                </a:solidFill>
              </a:rPr>
              <a:t>p</a:t>
            </a:r>
            <a:r>
              <a:rPr lang="en-US" altLang="en-US" dirty="0" smtClean="0">
                <a:solidFill>
                  <a:srgbClr val="29297B"/>
                </a:solidFill>
              </a:rPr>
              <a:t> available processor cores</a:t>
            </a:r>
          </a:p>
          <a:p>
            <a:pPr lvl="1" eaLnBrk="1" hangingPunct="1"/>
            <a:endParaRPr lang="en-US" altLang="en-US" dirty="0" smtClean="0"/>
          </a:p>
        </p:txBody>
      </p:sp>
    </p:spTree>
    <p:extLst>
      <p:ext uri="{BB962C8B-B14F-4D97-AF65-F5344CB8AC3E}">
        <p14:creationId xmlns:p14="http://schemas.microsoft.com/office/powerpoint/2010/main" val="9756174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7458">
                                            <p:txEl>
                                              <p:pRg st="1" end="1"/>
                                            </p:txEl>
                                          </p:spTgt>
                                        </p:tgtEl>
                                        <p:attrNameLst>
                                          <p:attrName>style.visibility</p:attrName>
                                        </p:attrNameLst>
                                      </p:cBhvr>
                                      <p:to>
                                        <p:strVal val="visible"/>
                                      </p:to>
                                    </p:set>
                                    <p:anim calcmode="lin" valueType="num">
                                      <p:cBhvr additive="base">
                                        <p:cTn id="7" dur="500" fill="hold"/>
                                        <p:tgtEl>
                                          <p:spTgt spid="147458">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745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7458">
                                            <p:txEl>
                                              <p:pRg st="2" end="2"/>
                                            </p:txEl>
                                          </p:spTgt>
                                        </p:tgtEl>
                                        <p:attrNameLst>
                                          <p:attrName>style.visibility</p:attrName>
                                        </p:attrNameLst>
                                      </p:cBhvr>
                                      <p:to>
                                        <p:strVal val="visible"/>
                                      </p:to>
                                    </p:set>
                                    <p:anim calcmode="lin" valueType="num">
                                      <p:cBhvr additive="base">
                                        <p:cTn id="13" dur="500" fill="hold"/>
                                        <p:tgtEl>
                                          <p:spTgt spid="147458">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745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7458">
                                            <p:txEl>
                                              <p:pRg st="3" end="3"/>
                                            </p:txEl>
                                          </p:spTgt>
                                        </p:tgtEl>
                                        <p:attrNameLst>
                                          <p:attrName>style.visibility</p:attrName>
                                        </p:attrNameLst>
                                      </p:cBhvr>
                                      <p:to>
                                        <p:strVal val="visible"/>
                                      </p:to>
                                    </p:set>
                                    <p:anim calcmode="lin" valueType="num">
                                      <p:cBhvr additive="base">
                                        <p:cTn id="19" dur="500" fill="hold"/>
                                        <p:tgtEl>
                                          <p:spTgt spid="147458">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745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7458">
                                            <p:txEl>
                                              <p:pRg st="4" end="4"/>
                                            </p:txEl>
                                          </p:spTgt>
                                        </p:tgtEl>
                                        <p:attrNameLst>
                                          <p:attrName>style.visibility</p:attrName>
                                        </p:attrNameLst>
                                      </p:cBhvr>
                                      <p:to>
                                        <p:strVal val="visible"/>
                                      </p:to>
                                    </p:set>
                                    <p:anim calcmode="lin" valueType="num">
                                      <p:cBhvr additive="base">
                                        <p:cTn id="25" dur="500" fill="hold"/>
                                        <p:tgtEl>
                                          <p:spTgt spid="147458">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745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7458">
                                            <p:txEl>
                                              <p:pRg st="5" end="5"/>
                                            </p:txEl>
                                          </p:spTgt>
                                        </p:tgtEl>
                                        <p:attrNameLst>
                                          <p:attrName>style.visibility</p:attrName>
                                        </p:attrNameLst>
                                      </p:cBhvr>
                                      <p:to>
                                        <p:strVal val="visible"/>
                                      </p:to>
                                    </p:set>
                                    <p:anim calcmode="lin" valueType="num">
                                      <p:cBhvr additive="base">
                                        <p:cTn id="31" dur="500" fill="hold"/>
                                        <p:tgtEl>
                                          <p:spTgt spid="147458">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745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7458">
                                            <p:txEl>
                                              <p:pRg st="7" end="7"/>
                                            </p:txEl>
                                          </p:spTgt>
                                        </p:tgtEl>
                                        <p:attrNameLst>
                                          <p:attrName>style.visibility</p:attrName>
                                        </p:attrNameLst>
                                      </p:cBhvr>
                                      <p:to>
                                        <p:strVal val="visible"/>
                                      </p:to>
                                    </p:set>
                                    <p:anim calcmode="lin" valueType="num">
                                      <p:cBhvr additive="base">
                                        <p:cTn id="37" dur="500" fill="hold"/>
                                        <p:tgtEl>
                                          <p:spTgt spid="147458">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7458">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8"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8DC7A9F4-990A-4A9E-AF6B-74C684321AF3}" type="slidenum">
              <a:rPr lang="en-US" altLang="en-US" sz="1400"/>
              <a:pPr eaLnBrk="1" hangingPunct="1"/>
              <a:t>51</a:t>
            </a:fld>
            <a:endParaRPr lang="en-US" altLang="en-US" sz="1400"/>
          </a:p>
        </p:txBody>
      </p:sp>
      <p:sp>
        <p:nvSpPr>
          <p:cNvPr id="52227" name="Rectangle 2"/>
          <p:cNvSpPr>
            <a:spLocks noChangeArrowheads="1"/>
          </p:cNvSpPr>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4400">
                <a:solidFill>
                  <a:schemeClr val="tx2"/>
                </a:solidFill>
              </a:rPr>
              <a:t>Exiting and Cancellation</a:t>
            </a:r>
          </a:p>
        </p:txBody>
      </p:sp>
      <p:sp>
        <p:nvSpPr>
          <p:cNvPr id="148483" name="Rectangle 3"/>
          <p:cNvSpPr>
            <a:spLocks noChangeArrowheads="1"/>
          </p:cNvSpPr>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lnSpc>
                <a:spcPct val="90000"/>
              </a:lnSpc>
              <a:spcBef>
                <a:spcPct val="20000"/>
              </a:spcBef>
              <a:buFontTx/>
              <a:buChar char="•"/>
            </a:pPr>
            <a:r>
              <a:rPr lang="en-US" altLang="en-US" sz="3200" dirty="0"/>
              <a:t>A process can terminate when: </a:t>
            </a:r>
          </a:p>
          <a:p>
            <a:pPr lvl="1" eaLnBrk="1" hangingPunct="1">
              <a:lnSpc>
                <a:spcPct val="90000"/>
              </a:lnSpc>
              <a:spcBef>
                <a:spcPct val="20000"/>
              </a:spcBef>
              <a:buFontTx/>
              <a:buChar char="–"/>
            </a:pPr>
            <a:r>
              <a:rPr lang="en-US" altLang="en-US" sz="2800" dirty="0"/>
              <a:t>it calls exit directly </a:t>
            </a:r>
          </a:p>
          <a:p>
            <a:pPr lvl="1" eaLnBrk="1" hangingPunct="1">
              <a:lnSpc>
                <a:spcPct val="90000"/>
              </a:lnSpc>
              <a:spcBef>
                <a:spcPct val="20000"/>
              </a:spcBef>
              <a:buFontTx/>
              <a:buChar char="–"/>
            </a:pPr>
            <a:r>
              <a:rPr lang="en-US" altLang="en-US" sz="2800" dirty="0"/>
              <a:t>one of its threads calls exit() </a:t>
            </a:r>
          </a:p>
          <a:p>
            <a:pPr lvl="1" eaLnBrk="1" hangingPunct="1">
              <a:lnSpc>
                <a:spcPct val="90000"/>
              </a:lnSpc>
              <a:spcBef>
                <a:spcPct val="20000"/>
              </a:spcBef>
              <a:buFontTx/>
              <a:buChar char="–"/>
            </a:pPr>
            <a:r>
              <a:rPr lang="en-US" altLang="en-US" sz="2800" dirty="0"/>
              <a:t>it returns from main() </a:t>
            </a:r>
          </a:p>
          <a:p>
            <a:pPr lvl="1" eaLnBrk="1" hangingPunct="1">
              <a:lnSpc>
                <a:spcPct val="90000"/>
              </a:lnSpc>
              <a:spcBef>
                <a:spcPct val="20000"/>
              </a:spcBef>
              <a:buFontTx/>
              <a:buChar char="–"/>
            </a:pPr>
            <a:r>
              <a:rPr lang="en-US" altLang="en-US" sz="2800" dirty="0"/>
              <a:t>it receives a termination signal </a:t>
            </a:r>
          </a:p>
          <a:p>
            <a:pPr eaLnBrk="1" hangingPunct="1">
              <a:lnSpc>
                <a:spcPct val="90000"/>
              </a:lnSpc>
              <a:spcBef>
                <a:spcPct val="20000"/>
              </a:spcBef>
              <a:buFontTx/>
              <a:buChar char="•"/>
            </a:pPr>
            <a:r>
              <a:rPr lang="en-US" altLang="en-US" sz="3200" dirty="0"/>
              <a:t>In any of these cases, all threads of the process terminate. </a:t>
            </a:r>
          </a:p>
          <a:p>
            <a:pPr eaLnBrk="1" hangingPunct="1">
              <a:lnSpc>
                <a:spcPct val="90000"/>
              </a:lnSpc>
              <a:spcBef>
                <a:spcPct val="20000"/>
              </a:spcBef>
              <a:buFontTx/>
              <a:buChar char="•"/>
            </a:pPr>
            <a:endParaRPr lang="en-US" altLang="en-US" sz="3200" dirty="0"/>
          </a:p>
        </p:txBody>
      </p:sp>
    </p:spTree>
    <p:extLst>
      <p:ext uri="{BB962C8B-B14F-4D97-AF65-F5344CB8AC3E}">
        <p14:creationId xmlns:p14="http://schemas.microsoft.com/office/powerpoint/2010/main" val="3411972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8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84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84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84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84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F10DEE04-78C0-438E-A507-FDAD68D8C79B}" type="slidenum">
              <a:rPr lang="en-US" altLang="en-US" sz="1400"/>
              <a:pPr eaLnBrk="1" hangingPunct="1"/>
              <a:t>52</a:t>
            </a:fld>
            <a:endParaRPr lang="en-US" altLang="en-US" sz="1400"/>
          </a:p>
        </p:txBody>
      </p:sp>
      <p:sp>
        <p:nvSpPr>
          <p:cNvPr id="53251" name="Rectangle 2"/>
          <p:cNvSpPr>
            <a:spLocks noChangeArrowheads="1"/>
          </p:cNvSpPr>
          <p:nvPr/>
        </p:nvSpPr>
        <p:spPr bwMode="auto">
          <a:xfrm>
            <a:off x="854476" y="304800"/>
            <a:ext cx="7793038"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4400" dirty="0">
                <a:solidFill>
                  <a:schemeClr val="tx2"/>
                </a:solidFill>
              </a:rPr>
              <a:t>Thread Exit</a:t>
            </a:r>
          </a:p>
        </p:txBody>
      </p:sp>
      <p:sp>
        <p:nvSpPr>
          <p:cNvPr id="53252" name="Text Box 3"/>
          <p:cNvSpPr txBox="1">
            <a:spLocks noChangeArrowheads="1"/>
          </p:cNvSpPr>
          <p:nvPr/>
        </p:nvSpPr>
        <p:spPr bwMode="auto">
          <a:xfrm>
            <a:off x="381000" y="1447800"/>
            <a:ext cx="8321675"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r>
              <a:rPr lang="en-US" altLang="en-US" dirty="0">
                <a:latin typeface="Verdana" pitchFamily="34" charset="0"/>
              </a:rPr>
              <a:t>When a thread is done, it can </a:t>
            </a:r>
            <a:r>
              <a:rPr lang="en-US" altLang="en-US" u="sng" dirty="0">
                <a:latin typeface="Verdana" pitchFamily="34" charset="0"/>
              </a:rPr>
              <a:t>return</a:t>
            </a:r>
            <a:r>
              <a:rPr lang="en-US" altLang="en-US" dirty="0">
                <a:latin typeface="Verdana" pitchFamily="34" charset="0"/>
              </a:rPr>
              <a:t> from its first function (the one used by </a:t>
            </a:r>
            <a:r>
              <a:rPr lang="en-US" altLang="en-US" dirty="0" err="1">
                <a:latin typeface="Verdana" pitchFamily="34" charset="0"/>
              </a:rPr>
              <a:t>pthread_create</a:t>
            </a:r>
            <a:r>
              <a:rPr lang="en-US" altLang="en-US" dirty="0">
                <a:latin typeface="Verdana" pitchFamily="34" charset="0"/>
              </a:rPr>
              <a:t>) or it can call </a:t>
            </a:r>
            <a:r>
              <a:rPr lang="en-US" altLang="en-US" dirty="0" err="1">
                <a:latin typeface="Verdana" pitchFamily="34" charset="0"/>
              </a:rPr>
              <a:t>pthread_exit</a:t>
            </a:r>
            <a:r>
              <a:rPr lang="en-US" altLang="en-US" dirty="0">
                <a:latin typeface="Verdana" pitchFamily="34" charset="0"/>
              </a:rPr>
              <a:t> </a:t>
            </a:r>
          </a:p>
          <a:p>
            <a:endParaRPr lang="en-US" altLang="en-US" dirty="0">
              <a:latin typeface="Verdana" pitchFamily="34" charset="0"/>
            </a:endParaRPr>
          </a:p>
          <a:p>
            <a:r>
              <a:rPr lang="en-US" altLang="en-US" dirty="0">
                <a:solidFill>
                  <a:schemeClr val="hlink"/>
                </a:solidFill>
                <a:latin typeface="Verdana" pitchFamily="34" charset="0"/>
              </a:rPr>
              <a:t>void </a:t>
            </a:r>
            <a:r>
              <a:rPr lang="en-US" altLang="en-US" dirty="0" err="1">
                <a:solidFill>
                  <a:schemeClr val="hlink"/>
                </a:solidFill>
                <a:latin typeface="Verdana" pitchFamily="34" charset="0"/>
              </a:rPr>
              <a:t>pthread_exit</a:t>
            </a:r>
            <a:r>
              <a:rPr lang="en-US" altLang="en-US" dirty="0">
                <a:solidFill>
                  <a:schemeClr val="hlink"/>
                </a:solidFill>
                <a:latin typeface="Verdana" pitchFamily="34" charset="0"/>
              </a:rPr>
              <a:t>(void *</a:t>
            </a:r>
            <a:r>
              <a:rPr lang="en-US" altLang="en-US" dirty="0" err="1">
                <a:solidFill>
                  <a:schemeClr val="hlink"/>
                </a:solidFill>
                <a:latin typeface="Verdana" pitchFamily="34" charset="0"/>
              </a:rPr>
              <a:t>value_ptr</a:t>
            </a:r>
            <a:r>
              <a:rPr lang="en-US" altLang="en-US" dirty="0">
                <a:solidFill>
                  <a:schemeClr val="hlink"/>
                </a:solidFill>
                <a:latin typeface="Verdana" pitchFamily="34" charset="0"/>
              </a:rPr>
              <a:t>); </a:t>
            </a:r>
            <a:endParaRPr lang="en-US" altLang="en-US" dirty="0">
              <a:latin typeface="Verdana" pitchFamily="34" charset="0"/>
            </a:endParaRPr>
          </a:p>
          <a:p>
            <a:endParaRPr lang="en-US" altLang="en-US" dirty="0">
              <a:latin typeface="Verdana" pitchFamily="34" charset="0"/>
            </a:endParaRPr>
          </a:p>
          <a:p>
            <a:r>
              <a:rPr lang="en-US" altLang="en-US" dirty="0">
                <a:latin typeface="Verdana" pitchFamily="34" charset="0"/>
              </a:rPr>
              <a:t>Common uses:</a:t>
            </a:r>
          </a:p>
          <a:p>
            <a:endParaRPr lang="en-US" altLang="en-US" dirty="0">
              <a:latin typeface="Verdana" pitchFamily="34" charset="0"/>
            </a:endParaRPr>
          </a:p>
          <a:p>
            <a:r>
              <a:rPr lang="en-US" altLang="en-US" dirty="0">
                <a:latin typeface="Verdana" pitchFamily="34" charset="0"/>
              </a:rPr>
              <a:t>Return value is often a pointer to the original </a:t>
            </a:r>
            <a:r>
              <a:rPr lang="en-US" altLang="en-US" dirty="0" err="1">
                <a:latin typeface="Verdana" pitchFamily="34" charset="0"/>
              </a:rPr>
              <a:t>struct</a:t>
            </a:r>
            <a:r>
              <a:rPr lang="en-US" altLang="en-US" dirty="0">
                <a:latin typeface="Verdana" pitchFamily="34" charset="0"/>
              </a:rPr>
              <a:t> or a </a:t>
            </a:r>
            <a:r>
              <a:rPr lang="en-US" altLang="en-US" dirty="0" err="1">
                <a:latin typeface="Verdana" pitchFamily="34" charset="0"/>
              </a:rPr>
              <a:t>malloc’d</a:t>
            </a:r>
            <a:r>
              <a:rPr lang="en-US" altLang="en-US" dirty="0">
                <a:latin typeface="Verdana" pitchFamily="34" charset="0"/>
              </a:rPr>
              <a:t> </a:t>
            </a:r>
            <a:r>
              <a:rPr lang="en-US" altLang="en-US" dirty="0" err="1">
                <a:latin typeface="Verdana" pitchFamily="34" charset="0"/>
              </a:rPr>
              <a:t>struct</a:t>
            </a:r>
            <a:r>
              <a:rPr lang="en-US" altLang="en-US" dirty="0">
                <a:latin typeface="Verdana" pitchFamily="34" charset="0"/>
              </a:rPr>
              <a:t> (memory must be </a:t>
            </a:r>
            <a:r>
              <a:rPr lang="en-US" altLang="en-US" dirty="0" err="1">
                <a:latin typeface="Verdana" pitchFamily="34" charset="0"/>
              </a:rPr>
              <a:t>free’d</a:t>
            </a:r>
            <a:r>
              <a:rPr lang="en-US" altLang="en-US" dirty="0">
                <a:latin typeface="Verdana" pitchFamily="34" charset="0"/>
              </a:rPr>
              <a:t> by joining thread)</a:t>
            </a:r>
          </a:p>
          <a:p>
            <a:endParaRPr lang="en-US" altLang="en-US" dirty="0">
              <a:latin typeface="Verdana" pitchFamily="34" charset="0"/>
            </a:endParaRPr>
          </a:p>
          <a:p>
            <a:r>
              <a:rPr lang="en-US" altLang="en-US" i="1" dirty="0">
                <a:latin typeface="Verdana" pitchFamily="34" charset="0"/>
              </a:rPr>
              <a:t>Use the heap not the stack!!!</a:t>
            </a:r>
            <a:endParaRPr lang="en-US" altLang="en-US" sz="1800" dirty="0">
              <a:latin typeface="Verdana" pitchFamily="34" charset="0"/>
            </a:endParaRPr>
          </a:p>
        </p:txBody>
      </p:sp>
    </p:spTree>
    <p:extLst>
      <p:ext uri="{BB962C8B-B14F-4D97-AF65-F5344CB8AC3E}">
        <p14:creationId xmlns:p14="http://schemas.microsoft.com/office/powerpoint/2010/main" val="73112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25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25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25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CF3560B7-41E8-49AF-8F52-F42C006DEB45}" type="slidenum">
              <a:rPr lang="en-US" altLang="en-US" sz="1400"/>
              <a:pPr eaLnBrk="1" hangingPunct="1"/>
              <a:t>53</a:t>
            </a:fld>
            <a:endParaRPr lang="en-US" altLang="en-US" sz="1400"/>
          </a:p>
        </p:txBody>
      </p:sp>
      <p:sp>
        <p:nvSpPr>
          <p:cNvPr id="54275" name="Rectangle 2"/>
          <p:cNvSpPr>
            <a:spLocks noChangeArrowheads="1"/>
          </p:cNvSpPr>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4400">
                <a:solidFill>
                  <a:schemeClr val="tx2"/>
                </a:solidFill>
              </a:rPr>
              <a:t>Canceling a thread!</a:t>
            </a:r>
          </a:p>
        </p:txBody>
      </p:sp>
      <p:sp>
        <p:nvSpPr>
          <p:cNvPr id="54276" name="Rectangle 3"/>
          <p:cNvSpPr>
            <a:spLocks noChangeArrowheads="1"/>
          </p:cNvSpPr>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buFontTx/>
              <a:buChar char="•"/>
            </a:pPr>
            <a:r>
              <a:rPr lang="en-US" altLang="en-US" sz="2000" dirty="0">
                <a:latin typeface="Verdana" pitchFamily="34" charset="0"/>
              </a:rPr>
              <a:t>One thread can request that another exit by using </a:t>
            </a:r>
            <a:r>
              <a:rPr lang="en-US" altLang="en-US" sz="2000" dirty="0" err="1">
                <a:latin typeface="Verdana" pitchFamily="34" charset="0"/>
              </a:rPr>
              <a:t>pthread_cancel</a:t>
            </a:r>
            <a:r>
              <a:rPr lang="en-US" altLang="en-US" sz="2000" dirty="0">
                <a:latin typeface="Verdana" pitchFamily="34" charset="0"/>
              </a:rPr>
              <a:t> </a:t>
            </a:r>
          </a:p>
          <a:p>
            <a:pPr>
              <a:buFontTx/>
              <a:buChar char="•"/>
            </a:pPr>
            <a:endParaRPr lang="en-US" altLang="en-US" sz="2000" dirty="0">
              <a:latin typeface="Verdana" pitchFamily="34" charset="0"/>
            </a:endParaRPr>
          </a:p>
          <a:p>
            <a:pPr marL="457200" lvl="1" indent="0"/>
            <a:r>
              <a:rPr lang="en-US" altLang="en-US" sz="2000" dirty="0" err="1">
                <a:latin typeface="Verdana" pitchFamily="34" charset="0"/>
              </a:rPr>
              <a:t>int</a:t>
            </a:r>
            <a:r>
              <a:rPr lang="en-US" altLang="en-US" sz="2000" dirty="0">
                <a:latin typeface="Verdana" pitchFamily="34" charset="0"/>
              </a:rPr>
              <a:t> </a:t>
            </a:r>
            <a:r>
              <a:rPr lang="en-US" altLang="en-US" sz="2000" dirty="0" err="1">
                <a:latin typeface="Verdana" pitchFamily="34" charset="0"/>
              </a:rPr>
              <a:t>pthread_cancel</a:t>
            </a:r>
            <a:r>
              <a:rPr lang="en-US" altLang="en-US" sz="2000" dirty="0">
                <a:latin typeface="Verdana" pitchFamily="34" charset="0"/>
              </a:rPr>
              <a:t>(</a:t>
            </a:r>
            <a:r>
              <a:rPr lang="en-US" altLang="en-US" sz="2000" dirty="0" err="1">
                <a:latin typeface="Verdana" pitchFamily="34" charset="0"/>
              </a:rPr>
              <a:t>pthread_t</a:t>
            </a:r>
            <a:r>
              <a:rPr lang="en-US" altLang="en-US" sz="2000" dirty="0">
                <a:latin typeface="Verdana" pitchFamily="34" charset="0"/>
              </a:rPr>
              <a:t> thread); </a:t>
            </a:r>
          </a:p>
          <a:p>
            <a:pPr>
              <a:buFontTx/>
              <a:buChar char="•"/>
            </a:pPr>
            <a:endParaRPr lang="en-US" altLang="en-US" sz="2000" dirty="0">
              <a:latin typeface="Verdana" pitchFamily="34" charset="0"/>
            </a:endParaRPr>
          </a:p>
          <a:p>
            <a:pPr>
              <a:buFontTx/>
              <a:buChar char="•"/>
            </a:pPr>
            <a:r>
              <a:rPr lang="en-US" altLang="en-US" sz="2000" dirty="0">
                <a:latin typeface="Verdana" pitchFamily="34" charset="0"/>
              </a:rPr>
              <a:t>The </a:t>
            </a:r>
            <a:r>
              <a:rPr lang="en-US" altLang="en-US" sz="2000" dirty="0" err="1">
                <a:latin typeface="Verdana" pitchFamily="34" charset="0"/>
              </a:rPr>
              <a:t>pthread_cancel</a:t>
            </a:r>
            <a:r>
              <a:rPr lang="en-US" altLang="en-US" sz="2000" dirty="0">
                <a:latin typeface="Verdana" pitchFamily="34" charset="0"/>
              </a:rPr>
              <a:t> returns after making the request. </a:t>
            </a:r>
            <a:endParaRPr lang="en-US" altLang="en-US" sz="2000" dirty="0">
              <a:solidFill>
                <a:schemeClr val="accent2"/>
              </a:solidFill>
              <a:latin typeface="Verdana" pitchFamily="34" charset="0"/>
            </a:endParaRPr>
          </a:p>
        </p:txBody>
      </p:sp>
    </p:spTree>
    <p:extLst>
      <p:ext uri="{BB962C8B-B14F-4D97-AF65-F5344CB8AC3E}">
        <p14:creationId xmlns:p14="http://schemas.microsoft.com/office/powerpoint/2010/main" val="193184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27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427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03E09F84-FB89-474F-AC02-7DC33BD4D65A}" type="slidenum">
              <a:rPr lang="en-US" altLang="en-US" sz="1400"/>
              <a:pPr eaLnBrk="1" hangingPunct="1"/>
              <a:t>54</a:t>
            </a:fld>
            <a:endParaRPr lang="en-US" altLang="en-US" sz="1400"/>
          </a:p>
        </p:txBody>
      </p:sp>
      <p:sp>
        <p:nvSpPr>
          <p:cNvPr id="151554" name="Rectangle 2"/>
          <p:cNvSpPr>
            <a:spLocks noGrp="1" noChangeArrowheads="1"/>
          </p:cNvSpPr>
          <p:nvPr>
            <p:ph type="title"/>
          </p:nvPr>
        </p:nvSpPr>
        <p:spPr bwMode="auto">
          <a:solidFill>
            <a:srgbClr val="FFFFFF"/>
          </a:solidFill>
          <a:ln>
            <a:solidFill>
              <a:schemeClr val="bg1"/>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smtClean="0">
                <a:solidFill>
                  <a:srgbClr val="29297B"/>
                </a:solidFill>
              </a:rPr>
              <a:t>Sample Pthreads Program in C++</a:t>
            </a:r>
          </a:p>
        </p:txBody>
      </p:sp>
      <p:sp>
        <p:nvSpPr>
          <p:cNvPr id="151555" name="Rectangle 3"/>
          <p:cNvSpPr>
            <a:spLocks noGrp="1" noChangeArrowheads="1"/>
          </p:cNvSpPr>
          <p:nvPr>
            <p:ph type="body" idx="1"/>
          </p:nvPr>
        </p:nvSpPr>
        <p:spPr bwMode="auto">
          <a:solidFill>
            <a:srgbClr val="FFFFFF"/>
          </a:solidFill>
          <a:ln>
            <a:solidFill>
              <a:schemeClr val="bg1"/>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smtClean="0">
                <a:solidFill>
                  <a:srgbClr val="29297B"/>
                </a:solidFill>
              </a:rPr>
              <a:t>The program in C++ calls the </a:t>
            </a:r>
            <a:r>
              <a:rPr lang="en-US" altLang="en-US" smtClean="0">
                <a:solidFill>
                  <a:schemeClr val="folHlink"/>
                </a:solidFill>
              </a:rPr>
              <a:t>pthread.h</a:t>
            </a:r>
            <a:r>
              <a:rPr lang="en-US" altLang="en-US" smtClean="0">
                <a:solidFill>
                  <a:srgbClr val="29297B"/>
                </a:solidFill>
              </a:rPr>
              <a:t> header file.  Pthreads related statements are preceded by the </a:t>
            </a:r>
            <a:r>
              <a:rPr lang="en-US" altLang="en-US" sz="2800" smtClean="0">
                <a:solidFill>
                  <a:schemeClr val="folHlink"/>
                </a:solidFill>
                <a:latin typeface="Verdana Ref" pitchFamily="34" charset="0"/>
              </a:rPr>
              <a:t>pthread_</a:t>
            </a:r>
            <a:r>
              <a:rPr lang="en-US" altLang="en-US" smtClean="0">
                <a:solidFill>
                  <a:srgbClr val="29297B"/>
                </a:solidFill>
              </a:rPr>
              <a:t> prefix (except for semaphores).  </a:t>
            </a:r>
          </a:p>
          <a:p>
            <a:pPr eaLnBrk="1" hangingPunct="1"/>
            <a:r>
              <a:rPr lang="en-US" altLang="en-US" smtClean="0">
                <a:solidFill>
                  <a:srgbClr val="29297B"/>
                </a:solidFill>
              </a:rPr>
              <a:t>In Pthreads knowing how to manipulate pointers is very important! </a:t>
            </a:r>
          </a:p>
        </p:txBody>
      </p:sp>
    </p:spTree>
    <p:extLst>
      <p:ext uri="{BB962C8B-B14F-4D97-AF65-F5344CB8AC3E}">
        <p14:creationId xmlns:p14="http://schemas.microsoft.com/office/powerpoint/2010/main" val="17767655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1554"/>
                                        </p:tgtEl>
                                        <p:attrNameLst>
                                          <p:attrName>style.visibility</p:attrName>
                                        </p:attrNameLst>
                                      </p:cBhvr>
                                      <p:to>
                                        <p:strVal val="visible"/>
                                      </p:to>
                                    </p:set>
                                    <p:anim calcmode="lin" valueType="num">
                                      <p:cBhvr additive="base">
                                        <p:cTn id="7" dur="500" fill="hold"/>
                                        <p:tgtEl>
                                          <p:spTgt spid="151554"/>
                                        </p:tgtEl>
                                        <p:attrNameLst>
                                          <p:attrName>ppt_x</p:attrName>
                                        </p:attrNameLst>
                                      </p:cBhvr>
                                      <p:tavLst>
                                        <p:tav tm="0">
                                          <p:val>
                                            <p:strVal val="0-#ppt_w/2"/>
                                          </p:val>
                                        </p:tav>
                                        <p:tav tm="100000">
                                          <p:val>
                                            <p:strVal val="#ppt_x"/>
                                          </p:val>
                                        </p:tav>
                                      </p:tavLst>
                                    </p:anim>
                                    <p:anim calcmode="lin" valueType="num">
                                      <p:cBhvr additive="base">
                                        <p:cTn id="8" dur="500" fill="hold"/>
                                        <p:tgtEl>
                                          <p:spTgt spid="1515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1555">
                                            <p:txEl>
                                              <p:pRg st="0" end="0"/>
                                            </p:txEl>
                                          </p:spTgt>
                                        </p:tgtEl>
                                        <p:attrNameLst>
                                          <p:attrName>style.visibility</p:attrName>
                                        </p:attrNameLst>
                                      </p:cBhvr>
                                      <p:to>
                                        <p:strVal val="visible"/>
                                      </p:to>
                                    </p:set>
                                    <p:anim calcmode="lin" valueType="num">
                                      <p:cBhvr additive="base">
                                        <p:cTn id="13" dur="500" fill="hold"/>
                                        <p:tgtEl>
                                          <p:spTgt spid="15155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15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1555">
                                            <p:txEl>
                                              <p:pRg st="1" end="1"/>
                                            </p:txEl>
                                          </p:spTgt>
                                        </p:tgtEl>
                                        <p:attrNameLst>
                                          <p:attrName>style.visibility</p:attrName>
                                        </p:attrNameLst>
                                      </p:cBhvr>
                                      <p:to>
                                        <p:strVal val="visible"/>
                                      </p:to>
                                    </p:set>
                                    <p:anim calcmode="lin" valueType="num">
                                      <p:cBhvr additive="base">
                                        <p:cTn id="19" dur="500" fill="hold"/>
                                        <p:tgtEl>
                                          <p:spTgt spid="15155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155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animBg="1" autoUpdateAnimBg="0"/>
      <p:bldP spid="151555"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2115F68A-9144-4BD2-B445-185B9969CF71}" type="slidenum">
              <a:rPr lang="en-US" altLang="en-US" sz="1400"/>
              <a:pPr eaLnBrk="1" hangingPunct="1"/>
              <a:t>55</a:t>
            </a:fld>
            <a:endParaRPr lang="en-US" altLang="en-US" sz="1400"/>
          </a:p>
        </p:txBody>
      </p:sp>
      <p:sp>
        <p:nvSpPr>
          <p:cNvPr id="56323" name="Rectangle 2"/>
          <p:cNvSpPr>
            <a:spLocks noGrp="1" noChangeArrowheads="1"/>
          </p:cNvSpPr>
          <p:nvPr>
            <p:ph type="body" idx="1"/>
          </p:nvPr>
        </p:nvSpPr>
        <p:spPr bwMode="auto">
          <a:xfrm>
            <a:off x="1066800" y="228600"/>
            <a:ext cx="7162800" cy="6400800"/>
          </a:xfrm>
          <a:solidFill>
            <a:srgbClr val="FFFFFF"/>
          </a:solidFill>
          <a:ln>
            <a:solidFill>
              <a:schemeClr val="bg1"/>
            </a:solidFill>
            <a:miter lim="800000"/>
            <a:headEnd/>
            <a:tailEnd/>
          </a:ln>
        </p:spPr>
        <p:txBody>
          <a:bodyPr vert="horz" wrap="square" lIns="91440" tIns="45720" rIns="91440" bIns="45720" numCol="1" anchor="t" anchorCtr="0" compatLnSpc="1">
            <a:prstTxWarp prst="textNoShape">
              <a:avLst/>
            </a:prstTxWarp>
          </a:bodyPr>
          <a:lstStyle/>
          <a:p>
            <a:pPr marL="533400" indent="-533400" defTabSz="288925" eaLnBrk="1" hangingPunct="1">
              <a:lnSpc>
                <a:spcPct val="80000"/>
              </a:lnSpc>
              <a:buFontTx/>
              <a:buNone/>
            </a:pPr>
            <a:r>
              <a:rPr lang="en-US" altLang="en-US" sz="1000" dirty="0" smtClean="0">
                <a:solidFill>
                  <a:srgbClr val="29297B"/>
                </a:solidFill>
                <a:latin typeface="Verdana Ref" pitchFamily="34" charset="0"/>
              </a:rPr>
              <a:t>/*</a:t>
            </a:r>
          </a:p>
          <a:p>
            <a:pPr marL="533400" indent="-533400" defTabSz="288925" eaLnBrk="1" hangingPunct="1">
              <a:lnSpc>
                <a:spcPct val="80000"/>
              </a:lnSpc>
              <a:buFontTx/>
              <a:buNone/>
            </a:pPr>
            <a:r>
              <a:rPr lang="en-US" altLang="en-US" sz="1000" dirty="0" smtClean="0">
                <a:solidFill>
                  <a:srgbClr val="29297B"/>
                </a:solidFill>
                <a:latin typeface="Verdana Ref" pitchFamily="34" charset="0"/>
              </a:rPr>
              <a:t>  </a:t>
            </a:r>
            <a:r>
              <a:rPr lang="en-US" altLang="en-US" sz="1000" dirty="0" err="1" smtClean="0">
                <a:solidFill>
                  <a:srgbClr val="29297B"/>
                </a:solidFill>
                <a:latin typeface="Verdana Ref" pitchFamily="34" charset="0"/>
              </a:rPr>
              <a:t>Pthreads</a:t>
            </a:r>
            <a:r>
              <a:rPr lang="en-US" altLang="en-US" sz="1000" dirty="0" smtClean="0">
                <a:solidFill>
                  <a:srgbClr val="29297B"/>
                </a:solidFill>
                <a:latin typeface="Verdana Ref" pitchFamily="34" charset="0"/>
              </a:rPr>
              <a:t> Example - Hello World - C/C++ Version</a:t>
            </a:r>
          </a:p>
          <a:p>
            <a:pPr marL="533400" indent="-533400" defTabSz="288925" eaLnBrk="1" hangingPunct="1">
              <a:lnSpc>
                <a:spcPct val="80000"/>
              </a:lnSpc>
              <a:buFontTx/>
              <a:buNone/>
            </a:pPr>
            <a:r>
              <a:rPr lang="en-US" altLang="en-US" sz="1000" dirty="0" smtClean="0">
                <a:solidFill>
                  <a:srgbClr val="29297B"/>
                </a:solidFill>
                <a:latin typeface="Verdana Ref" pitchFamily="34" charset="0"/>
              </a:rPr>
              <a:t>  File: hello_world_PTH2.cpp  </a:t>
            </a:r>
          </a:p>
          <a:p>
            <a:pPr marL="533400" indent="-533400" defTabSz="288925" eaLnBrk="1" hangingPunct="1">
              <a:lnSpc>
                <a:spcPct val="80000"/>
              </a:lnSpc>
              <a:buFontTx/>
              <a:buNone/>
            </a:pPr>
            <a:endParaRPr lang="en-US" altLang="en-US" sz="1000" dirty="0" smtClean="0">
              <a:solidFill>
                <a:srgbClr val="29297B"/>
              </a:solidFill>
              <a:latin typeface="Verdana Ref" pitchFamily="34" charset="0"/>
            </a:endParaRPr>
          </a:p>
          <a:p>
            <a:pPr marL="533400" indent="-533400" defTabSz="288925" eaLnBrk="1" hangingPunct="1">
              <a:lnSpc>
                <a:spcPct val="80000"/>
              </a:lnSpc>
              <a:buFontTx/>
              <a:buNone/>
            </a:pPr>
            <a:r>
              <a:rPr lang="en-US" altLang="en-US" sz="1000" dirty="0" smtClean="0">
                <a:solidFill>
                  <a:srgbClr val="29297B"/>
                </a:solidFill>
                <a:latin typeface="Verdana Ref" pitchFamily="34" charset="0"/>
              </a:rPr>
              <a:t>  Compilation on altix.asc.edu</a:t>
            </a:r>
          </a:p>
          <a:p>
            <a:pPr marL="533400" indent="-533400" defTabSz="288925" eaLnBrk="1" hangingPunct="1">
              <a:lnSpc>
                <a:spcPct val="80000"/>
              </a:lnSpc>
              <a:buFontTx/>
              <a:buNone/>
            </a:pPr>
            <a:r>
              <a:rPr lang="en-US" altLang="en-US" sz="1000" dirty="0" smtClean="0">
                <a:solidFill>
                  <a:srgbClr val="29297B"/>
                </a:solidFill>
                <a:latin typeface="Verdana Ref" pitchFamily="34" charset="0"/>
              </a:rPr>
              <a:t>     to compile the program</a:t>
            </a:r>
          </a:p>
          <a:p>
            <a:pPr marL="533400" indent="-533400" defTabSz="288925" eaLnBrk="1" hangingPunct="1">
              <a:lnSpc>
                <a:spcPct val="80000"/>
              </a:lnSpc>
              <a:buFontTx/>
              <a:buNone/>
            </a:pPr>
            <a:r>
              <a:rPr lang="en-US" altLang="en-US" sz="1000" dirty="0" smtClean="0">
                <a:solidFill>
                  <a:srgbClr val="29297B"/>
                </a:solidFill>
                <a:latin typeface="Verdana Ref" pitchFamily="34" charset="0"/>
              </a:rPr>
              <a:t>         </a:t>
            </a:r>
            <a:r>
              <a:rPr lang="en-US" altLang="en-US" sz="1000" dirty="0" err="1" smtClean="0">
                <a:solidFill>
                  <a:srgbClr val="29297B"/>
                </a:solidFill>
                <a:latin typeface="Verdana Ref" pitchFamily="34" charset="0"/>
              </a:rPr>
              <a:t>icc</a:t>
            </a:r>
            <a:r>
              <a:rPr lang="en-US" altLang="en-US" sz="1000" dirty="0" smtClean="0">
                <a:solidFill>
                  <a:srgbClr val="29297B"/>
                </a:solidFill>
                <a:latin typeface="Verdana Ref" pitchFamily="34" charset="0"/>
              </a:rPr>
              <a:t> hello_world_PTH2.cpp -o hello_world_PTH2 -</a:t>
            </a:r>
            <a:r>
              <a:rPr lang="en-US" altLang="en-US" sz="1000" dirty="0" err="1" smtClean="0">
                <a:solidFill>
                  <a:srgbClr val="29297B"/>
                </a:solidFill>
                <a:latin typeface="Verdana Ref" pitchFamily="34" charset="0"/>
              </a:rPr>
              <a:t>lpthread</a:t>
            </a:r>
            <a:endParaRPr lang="en-US" altLang="en-US" sz="1000" dirty="0" smtClean="0">
              <a:solidFill>
                <a:srgbClr val="29297B"/>
              </a:solidFill>
              <a:latin typeface="Verdana Ref" pitchFamily="34" charset="0"/>
            </a:endParaRPr>
          </a:p>
          <a:p>
            <a:pPr marL="533400" indent="-533400" defTabSz="288925" eaLnBrk="1" hangingPunct="1">
              <a:lnSpc>
                <a:spcPct val="80000"/>
              </a:lnSpc>
              <a:buFontTx/>
              <a:buNone/>
            </a:pPr>
            <a:r>
              <a:rPr lang="en-US" altLang="en-US" sz="1000" dirty="0" smtClean="0">
                <a:solidFill>
                  <a:srgbClr val="29297B"/>
                </a:solidFill>
                <a:latin typeface="Verdana Ref" pitchFamily="34" charset="0"/>
              </a:rPr>
              <a:t>     to run type</a:t>
            </a:r>
          </a:p>
          <a:p>
            <a:pPr marL="533400" indent="-533400" defTabSz="288925" eaLnBrk="1" hangingPunct="1">
              <a:lnSpc>
                <a:spcPct val="80000"/>
              </a:lnSpc>
              <a:buFontTx/>
              <a:buNone/>
            </a:pPr>
            <a:r>
              <a:rPr lang="en-US" altLang="en-US" sz="1000" dirty="0" smtClean="0">
                <a:solidFill>
                  <a:srgbClr val="29297B"/>
                </a:solidFill>
                <a:latin typeface="Verdana Ref" pitchFamily="34" charset="0"/>
              </a:rPr>
              <a:t>       ./hello_world_PTH2</a:t>
            </a:r>
          </a:p>
          <a:p>
            <a:pPr marL="533400" indent="-533400" defTabSz="288925" eaLnBrk="1" hangingPunct="1">
              <a:lnSpc>
                <a:spcPct val="80000"/>
              </a:lnSpc>
              <a:buFontTx/>
              <a:buNone/>
            </a:pPr>
            <a:r>
              <a:rPr lang="en-US" altLang="en-US" sz="1000" dirty="0" smtClean="0">
                <a:solidFill>
                  <a:srgbClr val="29297B"/>
                </a:solidFill>
                <a:latin typeface="Verdana Ref" pitchFamily="34" charset="0"/>
              </a:rPr>
              <a:t>*/</a:t>
            </a:r>
          </a:p>
          <a:p>
            <a:pPr marL="533400" indent="-533400" defTabSz="288925" eaLnBrk="1" hangingPunct="1">
              <a:lnSpc>
                <a:spcPct val="80000"/>
              </a:lnSpc>
              <a:buFontTx/>
              <a:buNone/>
            </a:pPr>
            <a:endParaRPr lang="en-US" altLang="en-US" sz="1000" dirty="0" smtClean="0">
              <a:solidFill>
                <a:srgbClr val="29297B"/>
              </a:solidFill>
              <a:latin typeface="Verdana Ref" pitchFamily="34" charset="0"/>
            </a:endParaRPr>
          </a:p>
          <a:p>
            <a:pPr marL="533400" indent="-533400" defTabSz="288925" eaLnBrk="1" hangingPunct="1">
              <a:lnSpc>
                <a:spcPct val="80000"/>
              </a:lnSpc>
              <a:buFontTx/>
              <a:buNone/>
            </a:pPr>
            <a:r>
              <a:rPr lang="en-US" altLang="en-US" sz="1000" dirty="0" smtClean="0">
                <a:solidFill>
                  <a:srgbClr val="29297B"/>
                </a:solidFill>
                <a:latin typeface="Verdana Ref" pitchFamily="34" charset="0"/>
              </a:rPr>
              <a:t>using namespace </a:t>
            </a:r>
            <a:r>
              <a:rPr lang="en-US" altLang="en-US" sz="1000" dirty="0" err="1" smtClean="0">
                <a:solidFill>
                  <a:srgbClr val="29297B"/>
                </a:solidFill>
                <a:latin typeface="Verdana Ref" pitchFamily="34" charset="0"/>
              </a:rPr>
              <a:t>std</a:t>
            </a:r>
            <a:r>
              <a:rPr lang="en-US" altLang="en-US" sz="1000" dirty="0" smtClean="0">
                <a:solidFill>
                  <a:srgbClr val="29297B"/>
                </a:solidFill>
                <a:latin typeface="Verdana Ref" pitchFamily="34" charset="0"/>
              </a:rPr>
              <a:t>;</a:t>
            </a:r>
          </a:p>
          <a:p>
            <a:pPr marL="533400" indent="-533400" defTabSz="288925" eaLnBrk="1" hangingPunct="1">
              <a:lnSpc>
                <a:spcPct val="80000"/>
              </a:lnSpc>
              <a:buFontTx/>
              <a:buNone/>
            </a:pPr>
            <a:r>
              <a:rPr lang="en-US" altLang="en-US" sz="1000" dirty="0" smtClean="0">
                <a:solidFill>
                  <a:srgbClr val="29297B"/>
                </a:solidFill>
                <a:latin typeface="Verdana Ref" pitchFamily="34" charset="0"/>
              </a:rPr>
              <a:t>#include &lt;</a:t>
            </a:r>
            <a:r>
              <a:rPr lang="en-US" altLang="en-US" sz="1000" dirty="0" err="1" smtClean="0">
                <a:solidFill>
                  <a:srgbClr val="29297B"/>
                </a:solidFill>
                <a:latin typeface="Verdana Ref" pitchFamily="34" charset="0"/>
              </a:rPr>
              <a:t>iostream</a:t>
            </a:r>
            <a:r>
              <a:rPr lang="en-US" altLang="en-US" sz="1000" dirty="0" smtClean="0">
                <a:solidFill>
                  <a:srgbClr val="29297B"/>
                </a:solidFill>
                <a:latin typeface="Verdana Ref" pitchFamily="34" charset="0"/>
              </a:rPr>
              <a:t>&gt;</a:t>
            </a:r>
          </a:p>
          <a:p>
            <a:pPr marL="533400" indent="-533400" defTabSz="288925" eaLnBrk="1" hangingPunct="1">
              <a:lnSpc>
                <a:spcPct val="80000"/>
              </a:lnSpc>
              <a:buFontTx/>
              <a:buNone/>
            </a:pPr>
            <a:r>
              <a:rPr lang="en-US" altLang="en-US" sz="1000" dirty="0" smtClean="0">
                <a:solidFill>
                  <a:srgbClr val="29297B"/>
                </a:solidFill>
                <a:latin typeface="Verdana Ref" pitchFamily="34" charset="0"/>
              </a:rPr>
              <a:t>#include &lt;</a:t>
            </a:r>
            <a:r>
              <a:rPr lang="en-US" altLang="en-US" sz="1000" dirty="0" err="1" smtClean="0">
                <a:solidFill>
                  <a:srgbClr val="29297B"/>
                </a:solidFill>
                <a:latin typeface="Verdana Ref" pitchFamily="34" charset="0"/>
              </a:rPr>
              <a:t>fstream</a:t>
            </a:r>
            <a:r>
              <a:rPr lang="en-US" altLang="en-US" sz="1000" dirty="0" smtClean="0">
                <a:solidFill>
                  <a:srgbClr val="29297B"/>
                </a:solidFill>
                <a:latin typeface="Verdana Ref" pitchFamily="34" charset="0"/>
              </a:rPr>
              <a:t>&gt;</a:t>
            </a:r>
          </a:p>
          <a:p>
            <a:pPr marL="533400" indent="-533400" defTabSz="288925" eaLnBrk="1" hangingPunct="1">
              <a:lnSpc>
                <a:spcPct val="80000"/>
              </a:lnSpc>
              <a:buFontTx/>
              <a:buNone/>
            </a:pPr>
            <a:r>
              <a:rPr lang="en-US" altLang="en-US" sz="1000" dirty="0" smtClean="0">
                <a:solidFill>
                  <a:srgbClr val="29297B"/>
                </a:solidFill>
                <a:latin typeface="Verdana Ref" pitchFamily="34" charset="0"/>
              </a:rPr>
              <a:t>#include &lt;</a:t>
            </a:r>
            <a:r>
              <a:rPr lang="en-US" altLang="en-US" sz="1000" dirty="0" err="1" smtClean="0">
                <a:solidFill>
                  <a:srgbClr val="29297B"/>
                </a:solidFill>
                <a:latin typeface="Verdana Ref" pitchFamily="34" charset="0"/>
              </a:rPr>
              <a:t>pthread.h</a:t>
            </a:r>
            <a:r>
              <a:rPr lang="en-US" altLang="en-US" sz="1000" dirty="0" smtClean="0">
                <a:solidFill>
                  <a:srgbClr val="29297B"/>
                </a:solidFill>
                <a:latin typeface="Verdana Ref" pitchFamily="34" charset="0"/>
              </a:rPr>
              <a:t>&gt;</a:t>
            </a:r>
          </a:p>
          <a:p>
            <a:pPr marL="533400" indent="-533400" defTabSz="288925" eaLnBrk="1" hangingPunct="1">
              <a:lnSpc>
                <a:spcPct val="80000"/>
              </a:lnSpc>
              <a:buFontTx/>
              <a:buNone/>
            </a:pPr>
            <a:r>
              <a:rPr lang="en-US" altLang="en-US" sz="1000" dirty="0" smtClean="0">
                <a:solidFill>
                  <a:srgbClr val="29297B"/>
                </a:solidFill>
                <a:latin typeface="Verdana Ref" pitchFamily="34" charset="0"/>
              </a:rPr>
              <a:t>#define NTHREADS 8 	/* set number of threads to 8 */</a:t>
            </a:r>
          </a:p>
          <a:p>
            <a:pPr marL="533400" indent="-533400" defTabSz="288925" eaLnBrk="1" hangingPunct="1">
              <a:lnSpc>
                <a:spcPct val="80000"/>
              </a:lnSpc>
              <a:buFontTx/>
              <a:buNone/>
            </a:pPr>
            <a:endParaRPr lang="en-US" altLang="en-US" sz="1000" dirty="0" smtClean="0">
              <a:solidFill>
                <a:srgbClr val="29297B"/>
              </a:solidFill>
              <a:latin typeface="Verdana Ref" pitchFamily="34" charset="0"/>
            </a:endParaRPr>
          </a:p>
          <a:p>
            <a:pPr marL="533400" indent="-533400" defTabSz="288925" eaLnBrk="1" hangingPunct="1">
              <a:lnSpc>
                <a:spcPct val="80000"/>
              </a:lnSpc>
              <a:buFontTx/>
              <a:buNone/>
            </a:pPr>
            <a:r>
              <a:rPr lang="en-US" altLang="en-US" sz="1000" dirty="0" err="1" smtClean="0">
                <a:solidFill>
                  <a:srgbClr val="29297B"/>
                </a:solidFill>
                <a:latin typeface="Verdana Ref" pitchFamily="34" charset="0"/>
              </a:rPr>
              <a:t>pthread_mutex_t</a:t>
            </a:r>
            <a:r>
              <a:rPr lang="en-US" altLang="en-US" sz="1000" dirty="0" smtClean="0">
                <a:solidFill>
                  <a:srgbClr val="29297B"/>
                </a:solidFill>
                <a:latin typeface="Verdana Ref" pitchFamily="34" charset="0"/>
              </a:rPr>
              <a:t> MUTEX; 	// </a:t>
            </a:r>
            <a:r>
              <a:rPr lang="en-US" altLang="en-US" sz="1000" dirty="0" err="1" smtClean="0">
                <a:solidFill>
                  <a:srgbClr val="29297B"/>
                </a:solidFill>
                <a:latin typeface="Verdana Ref" pitchFamily="34" charset="0"/>
              </a:rPr>
              <a:t>globaly</a:t>
            </a:r>
            <a:r>
              <a:rPr lang="en-US" altLang="en-US" sz="1000" dirty="0" smtClean="0">
                <a:solidFill>
                  <a:srgbClr val="29297B"/>
                </a:solidFill>
                <a:latin typeface="Verdana Ref" pitchFamily="34" charset="0"/>
              </a:rPr>
              <a:t> defined lock variable used to insure</a:t>
            </a:r>
          </a:p>
          <a:p>
            <a:pPr marL="533400" indent="-533400" defTabSz="288925" eaLnBrk="1" hangingPunct="1">
              <a:lnSpc>
                <a:spcPct val="80000"/>
              </a:lnSpc>
              <a:buFontTx/>
              <a:buNone/>
            </a:pPr>
            <a:r>
              <a:rPr lang="en-US" altLang="en-US" sz="1000" dirty="0" smtClean="0">
                <a:solidFill>
                  <a:srgbClr val="29297B"/>
                </a:solidFill>
                <a:latin typeface="Verdana Ref" pitchFamily="34" charset="0"/>
              </a:rPr>
              <a:t>                      			 // uninterrupted print operations from each thread</a:t>
            </a:r>
          </a:p>
          <a:p>
            <a:pPr marL="533400" indent="-533400" defTabSz="288925" eaLnBrk="1" hangingPunct="1">
              <a:lnSpc>
                <a:spcPct val="80000"/>
              </a:lnSpc>
              <a:buFontTx/>
              <a:buNone/>
            </a:pPr>
            <a:endParaRPr lang="en-US" altLang="en-US" sz="1000" dirty="0" smtClean="0">
              <a:solidFill>
                <a:srgbClr val="29297B"/>
              </a:solidFill>
              <a:latin typeface="Verdana Ref" pitchFamily="34" charset="0"/>
            </a:endParaRPr>
          </a:p>
          <a:p>
            <a:pPr marL="533400" indent="-533400" defTabSz="288925" eaLnBrk="1" hangingPunct="1">
              <a:lnSpc>
                <a:spcPct val="80000"/>
              </a:lnSpc>
              <a:buFontTx/>
              <a:buNone/>
            </a:pPr>
            <a:r>
              <a:rPr lang="en-US" altLang="en-US" sz="1000" dirty="0" err="1" smtClean="0">
                <a:solidFill>
                  <a:srgbClr val="29297B"/>
                </a:solidFill>
                <a:latin typeface="Verdana Ref" pitchFamily="34" charset="0"/>
              </a:rPr>
              <a:t>ofstream</a:t>
            </a:r>
            <a:r>
              <a:rPr lang="en-US" altLang="en-US" sz="1000" dirty="0" smtClean="0">
                <a:solidFill>
                  <a:srgbClr val="29297B"/>
                </a:solidFill>
                <a:latin typeface="Verdana Ref" pitchFamily="34" charset="0"/>
              </a:rPr>
              <a:t> </a:t>
            </a:r>
            <a:r>
              <a:rPr lang="en-US" altLang="en-US" sz="1000" dirty="0" err="1" smtClean="0">
                <a:solidFill>
                  <a:srgbClr val="29297B"/>
                </a:solidFill>
                <a:latin typeface="Verdana Ref" pitchFamily="34" charset="0"/>
              </a:rPr>
              <a:t>filestr</a:t>
            </a:r>
            <a:r>
              <a:rPr lang="en-US" altLang="en-US" sz="1000" dirty="0" smtClean="0">
                <a:solidFill>
                  <a:srgbClr val="29297B"/>
                </a:solidFill>
                <a:latin typeface="Verdana Ref" pitchFamily="34" charset="0"/>
              </a:rPr>
              <a:t>("</a:t>
            </a:r>
            <a:r>
              <a:rPr lang="en-US" altLang="en-US" sz="1000" dirty="0" err="1" smtClean="0">
                <a:solidFill>
                  <a:srgbClr val="29297B"/>
                </a:solidFill>
                <a:latin typeface="Verdana Ref" pitchFamily="34" charset="0"/>
              </a:rPr>
              <a:t>file_nm</a:t>
            </a:r>
            <a:r>
              <a:rPr lang="en-US" altLang="en-US" sz="1000" dirty="0" smtClean="0">
                <a:solidFill>
                  <a:srgbClr val="29297B"/>
                </a:solidFill>
                <a:latin typeface="Verdana Ref" pitchFamily="34" charset="0"/>
              </a:rPr>
              <a:t>"); // </a:t>
            </a:r>
            <a:r>
              <a:rPr lang="en-US" altLang="en-US" sz="1000" dirty="0" err="1" smtClean="0">
                <a:solidFill>
                  <a:srgbClr val="29297B"/>
                </a:solidFill>
                <a:latin typeface="Verdana Ref" pitchFamily="34" charset="0"/>
              </a:rPr>
              <a:t>filestr</a:t>
            </a:r>
            <a:r>
              <a:rPr lang="en-US" altLang="en-US" sz="1000" dirty="0" smtClean="0">
                <a:solidFill>
                  <a:srgbClr val="29297B"/>
                </a:solidFill>
                <a:latin typeface="Verdana Ref" pitchFamily="34" charset="0"/>
              </a:rPr>
              <a:t>: file stream common to all threads</a:t>
            </a:r>
          </a:p>
          <a:p>
            <a:pPr marL="533400" indent="-533400" defTabSz="288925" eaLnBrk="1" hangingPunct="1">
              <a:lnSpc>
                <a:spcPct val="80000"/>
              </a:lnSpc>
              <a:buFontTx/>
              <a:buNone/>
            </a:pPr>
            <a:endParaRPr lang="en-US" altLang="en-US" sz="1000" dirty="0" smtClean="0">
              <a:solidFill>
                <a:srgbClr val="29297B"/>
              </a:solidFill>
              <a:latin typeface="Verdana Ref" pitchFamily="34" charset="0"/>
            </a:endParaRPr>
          </a:p>
          <a:p>
            <a:pPr marL="533400" indent="-533400" defTabSz="288925" eaLnBrk="1" hangingPunct="1">
              <a:lnSpc>
                <a:spcPct val="80000"/>
              </a:lnSpc>
              <a:buFontTx/>
              <a:buNone/>
            </a:pPr>
            <a:r>
              <a:rPr lang="en-US" altLang="en-US" sz="1000" dirty="0" smtClean="0">
                <a:solidFill>
                  <a:srgbClr val="29297B"/>
                </a:solidFill>
                <a:latin typeface="Verdana Ref" pitchFamily="34" charset="0"/>
              </a:rPr>
              <a:t>// This is the worker thread code</a:t>
            </a:r>
          </a:p>
          <a:p>
            <a:pPr marL="533400" indent="-533400" defTabSz="288925" eaLnBrk="1" hangingPunct="1">
              <a:lnSpc>
                <a:spcPct val="80000"/>
              </a:lnSpc>
              <a:buFontTx/>
              <a:buNone/>
            </a:pPr>
            <a:r>
              <a:rPr lang="en-US" altLang="en-US" sz="1000" dirty="0" smtClean="0">
                <a:solidFill>
                  <a:srgbClr val="29297B"/>
                </a:solidFill>
                <a:latin typeface="Verdana Ref" pitchFamily="34" charset="0"/>
              </a:rPr>
              <a:t>void *hello(void * </a:t>
            </a:r>
            <a:r>
              <a:rPr lang="en-US" altLang="en-US" sz="1000" dirty="0" err="1" smtClean="0">
                <a:solidFill>
                  <a:srgbClr val="29297B"/>
                </a:solidFill>
                <a:latin typeface="Verdana Ref" pitchFamily="34" charset="0"/>
              </a:rPr>
              <a:t>arg</a:t>
            </a:r>
            <a:r>
              <a:rPr lang="en-US" altLang="en-US" sz="1000" dirty="0" smtClean="0">
                <a:solidFill>
                  <a:srgbClr val="29297B"/>
                </a:solidFill>
                <a:latin typeface="Verdana Ref" pitchFamily="34" charset="0"/>
              </a:rPr>
              <a:t>) {</a:t>
            </a:r>
          </a:p>
          <a:p>
            <a:pPr marL="533400" indent="-533400" defTabSz="288925" eaLnBrk="1" hangingPunct="1">
              <a:lnSpc>
                <a:spcPct val="80000"/>
              </a:lnSpc>
              <a:buFontTx/>
              <a:buNone/>
            </a:pPr>
            <a:r>
              <a:rPr lang="en-US" altLang="en-US" sz="1000" dirty="0" smtClean="0">
                <a:solidFill>
                  <a:srgbClr val="29297B"/>
                </a:solidFill>
                <a:latin typeface="Verdana Ref" pitchFamily="34" charset="0"/>
              </a:rPr>
              <a:t>   </a:t>
            </a:r>
            <a:r>
              <a:rPr lang="en-US" altLang="en-US" sz="1000" dirty="0" err="1" smtClean="0">
                <a:solidFill>
                  <a:srgbClr val="29297B"/>
                </a:solidFill>
                <a:latin typeface="Verdana Ref" pitchFamily="34" charset="0"/>
              </a:rPr>
              <a:t>int</a:t>
            </a:r>
            <a:r>
              <a:rPr lang="en-US" altLang="en-US" sz="1000" dirty="0" smtClean="0">
                <a:solidFill>
                  <a:srgbClr val="29297B"/>
                </a:solidFill>
                <a:latin typeface="Verdana Ref" pitchFamily="34" charset="0"/>
              </a:rPr>
              <a:t> </a:t>
            </a:r>
            <a:r>
              <a:rPr lang="en-US" altLang="en-US" sz="1000" dirty="0" err="1" smtClean="0">
                <a:solidFill>
                  <a:srgbClr val="29297B"/>
                </a:solidFill>
                <a:latin typeface="Verdana Ref" pitchFamily="34" charset="0"/>
              </a:rPr>
              <a:t>myid</a:t>
            </a:r>
            <a:r>
              <a:rPr lang="en-US" altLang="en-US" sz="1000" dirty="0" smtClean="0">
                <a:solidFill>
                  <a:srgbClr val="29297B"/>
                </a:solidFill>
                <a:latin typeface="Verdana Ref" pitchFamily="34" charset="0"/>
              </a:rPr>
              <a:t>=*(</a:t>
            </a:r>
            <a:r>
              <a:rPr lang="en-US" altLang="en-US" sz="1000" dirty="0" err="1" smtClean="0">
                <a:solidFill>
                  <a:srgbClr val="29297B"/>
                </a:solidFill>
                <a:latin typeface="Verdana Ref" pitchFamily="34" charset="0"/>
              </a:rPr>
              <a:t>int</a:t>
            </a:r>
            <a:r>
              <a:rPr lang="en-US" altLang="en-US" sz="1000" dirty="0" smtClean="0">
                <a:solidFill>
                  <a:srgbClr val="29297B"/>
                </a:solidFill>
                <a:latin typeface="Verdana Ref" pitchFamily="34" charset="0"/>
              </a:rPr>
              <a:t> *) </a:t>
            </a:r>
            <a:r>
              <a:rPr lang="en-US" altLang="en-US" sz="1000" dirty="0" err="1" smtClean="0">
                <a:solidFill>
                  <a:srgbClr val="29297B"/>
                </a:solidFill>
                <a:latin typeface="Verdana Ref" pitchFamily="34" charset="0"/>
              </a:rPr>
              <a:t>arg</a:t>
            </a:r>
            <a:r>
              <a:rPr lang="en-US" altLang="en-US" sz="1000" dirty="0" smtClean="0">
                <a:solidFill>
                  <a:srgbClr val="29297B"/>
                </a:solidFill>
                <a:latin typeface="Verdana Ref" pitchFamily="34" charset="0"/>
              </a:rPr>
              <a:t>;</a:t>
            </a:r>
          </a:p>
          <a:p>
            <a:pPr marL="533400" indent="-533400" defTabSz="288925" eaLnBrk="1" hangingPunct="1">
              <a:lnSpc>
                <a:spcPct val="80000"/>
              </a:lnSpc>
              <a:buFontTx/>
              <a:buNone/>
            </a:pPr>
            <a:r>
              <a:rPr lang="en-US" altLang="en-US" sz="1000" dirty="0" smtClean="0">
                <a:solidFill>
                  <a:srgbClr val="29297B"/>
                </a:solidFill>
                <a:latin typeface="Verdana Ref" pitchFamily="34" charset="0"/>
              </a:rPr>
              <a:t>   sleep(1);</a:t>
            </a:r>
          </a:p>
          <a:p>
            <a:pPr marL="533400" indent="-533400" defTabSz="288925" eaLnBrk="1" hangingPunct="1">
              <a:lnSpc>
                <a:spcPct val="80000"/>
              </a:lnSpc>
              <a:buFontTx/>
              <a:buNone/>
            </a:pPr>
            <a:endParaRPr lang="en-US" altLang="en-US" sz="1000" dirty="0" smtClean="0">
              <a:solidFill>
                <a:srgbClr val="29297B"/>
              </a:solidFill>
              <a:latin typeface="Verdana Ref" pitchFamily="34" charset="0"/>
            </a:endParaRPr>
          </a:p>
          <a:p>
            <a:pPr marL="533400" indent="-533400" defTabSz="288925" eaLnBrk="1" hangingPunct="1">
              <a:lnSpc>
                <a:spcPct val="80000"/>
              </a:lnSpc>
              <a:buFontTx/>
              <a:buNone/>
            </a:pPr>
            <a:r>
              <a:rPr lang="en-US" altLang="en-US" sz="1000" dirty="0" smtClean="0">
                <a:solidFill>
                  <a:srgbClr val="29297B"/>
                </a:solidFill>
                <a:latin typeface="Verdana Ref" pitchFamily="34" charset="0"/>
              </a:rPr>
              <a:t>   // enter critical region</a:t>
            </a:r>
          </a:p>
          <a:p>
            <a:pPr marL="533400" indent="-533400" defTabSz="288925" eaLnBrk="1" hangingPunct="1">
              <a:lnSpc>
                <a:spcPct val="80000"/>
              </a:lnSpc>
              <a:buFontTx/>
              <a:buNone/>
            </a:pPr>
            <a:r>
              <a:rPr lang="en-US" altLang="en-US" sz="1000" dirty="0" smtClean="0">
                <a:solidFill>
                  <a:srgbClr val="29297B"/>
                </a:solidFill>
                <a:latin typeface="Verdana Ref" pitchFamily="34" charset="0"/>
              </a:rPr>
              <a:t>   </a:t>
            </a:r>
            <a:r>
              <a:rPr lang="en-US" altLang="en-US" sz="1000" dirty="0" err="1" smtClean="0">
                <a:solidFill>
                  <a:srgbClr val="29297B"/>
                </a:solidFill>
                <a:latin typeface="Verdana Ref" pitchFamily="34" charset="0"/>
              </a:rPr>
              <a:t>pthread_mutex_lock</a:t>
            </a:r>
            <a:r>
              <a:rPr lang="en-US" altLang="en-US" sz="1000" dirty="0" smtClean="0">
                <a:solidFill>
                  <a:srgbClr val="29297B"/>
                </a:solidFill>
                <a:latin typeface="Verdana Ref" pitchFamily="34" charset="0"/>
              </a:rPr>
              <a:t>(&amp;MUTEX);</a:t>
            </a:r>
          </a:p>
          <a:p>
            <a:pPr marL="533400" indent="-533400" defTabSz="288925" eaLnBrk="1" hangingPunct="1">
              <a:lnSpc>
                <a:spcPct val="80000"/>
              </a:lnSpc>
              <a:buFontTx/>
              <a:buNone/>
            </a:pPr>
            <a:endParaRPr lang="en-US" altLang="en-US" sz="1000" dirty="0" smtClean="0">
              <a:solidFill>
                <a:srgbClr val="29297B"/>
              </a:solidFill>
              <a:latin typeface="Verdana Ref" pitchFamily="34" charset="0"/>
            </a:endParaRPr>
          </a:p>
          <a:p>
            <a:pPr marL="533400" indent="-533400" defTabSz="288925" eaLnBrk="1" hangingPunct="1">
              <a:lnSpc>
                <a:spcPct val="80000"/>
              </a:lnSpc>
              <a:buFontTx/>
              <a:buNone/>
            </a:pPr>
            <a:r>
              <a:rPr lang="en-US" altLang="en-US" sz="1000" dirty="0" smtClean="0">
                <a:solidFill>
                  <a:srgbClr val="29297B"/>
                </a:solidFill>
                <a:latin typeface="Verdana Ref" pitchFamily="34" charset="0"/>
              </a:rPr>
              <a:t>   </a:t>
            </a:r>
            <a:r>
              <a:rPr lang="en-US" altLang="en-US" sz="1000" dirty="0" err="1" smtClean="0">
                <a:solidFill>
                  <a:srgbClr val="29297B"/>
                </a:solidFill>
                <a:latin typeface="Verdana Ref" pitchFamily="34" charset="0"/>
              </a:rPr>
              <a:t>filestr</a:t>
            </a:r>
            <a:r>
              <a:rPr lang="en-US" altLang="en-US" sz="1000" dirty="0" smtClean="0">
                <a:solidFill>
                  <a:srgbClr val="29297B"/>
                </a:solidFill>
                <a:latin typeface="Verdana Ref" pitchFamily="34" charset="0"/>
              </a:rPr>
              <a:t> &lt;&lt; "Hello World, from </a:t>
            </a:r>
            <a:r>
              <a:rPr lang="en-US" altLang="en-US" sz="1000" dirty="0" err="1" smtClean="0">
                <a:solidFill>
                  <a:srgbClr val="29297B"/>
                </a:solidFill>
                <a:latin typeface="Verdana Ref" pitchFamily="34" charset="0"/>
              </a:rPr>
              <a:t>PThread</a:t>
            </a:r>
            <a:r>
              <a:rPr lang="en-US" altLang="en-US" sz="1000" dirty="0" smtClean="0">
                <a:solidFill>
                  <a:srgbClr val="29297B"/>
                </a:solidFill>
                <a:latin typeface="Verdana Ref" pitchFamily="34" charset="0"/>
              </a:rPr>
              <a:t> " &lt;&lt; </a:t>
            </a:r>
            <a:r>
              <a:rPr lang="en-US" altLang="en-US" sz="1000" dirty="0" err="1" smtClean="0">
                <a:solidFill>
                  <a:srgbClr val="29297B"/>
                </a:solidFill>
                <a:latin typeface="Verdana Ref" pitchFamily="34" charset="0"/>
              </a:rPr>
              <a:t>myid</a:t>
            </a:r>
            <a:r>
              <a:rPr lang="en-US" altLang="en-US" sz="1000" dirty="0" smtClean="0">
                <a:solidFill>
                  <a:srgbClr val="29297B"/>
                </a:solidFill>
                <a:latin typeface="Verdana Ref" pitchFamily="34" charset="0"/>
              </a:rPr>
              <a:t> &lt;&lt; </a:t>
            </a:r>
            <a:r>
              <a:rPr lang="en-US" altLang="en-US" sz="1000" dirty="0" err="1" smtClean="0">
                <a:solidFill>
                  <a:srgbClr val="29297B"/>
                </a:solidFill>
                <a:latin typeface="Verdana Ref" pitchFamily="34" charset="0"/>
              </a:rPr>
              <a:t>endl</a:t>
            </a:r>
            <a:r>
              <a:rPr lang="en-US" altLang="en-US" sz="1000" dirty="0" smtClean="0">
                <a:solidFill>
                  <a:srgbClr val="29297B"/>
                </a:solidFill>
                <a:latin typeface="Verdana Ref" pitchFamily="34" charset="0"/>
              </a:rPr>
              <a:t>;</a:t>
            </a:r>
          </a:p>
          <a:p>
            <a:pPr marL="533400" indent="-533400" defTabSz="288925" eaLnBrk="1" hangingPunct="1">
              <a:lnSpc>
                <a:spcPct val="80000"/>
              </a:lnSpc>
              <a:buFontTx/>
              <a:buNone/>
            </a:pPr>
            <a:endParaRPr lang="en-US" altLang="en-US" sz="1000" dirty="0" smtClean="0">
              <a:solidFill>
                <a:srgbClr val="29297B"/>
              </a:solidFill>
              <a:latin typeface="Verdana Ref" pitchFamily="34" charset="0"/>
            </a:endParaRPr>
          </a:p>
          <a:p>
            <a:pPr marL="533400" indent="-533400" defTabSz="288925" eaLnBrk="1" hangingPunct="1">
              <a:lnSpc>
                <a:spcPct val="80000"/>
              </a:lnSpc>
              <a:buFontTx/>
              <a:buNone/>
            </a:pPr>
            <a:r>
              <a:rPr lang="en-US" altLang="en-US" sz="1000" dirty="0" smtClean="0">
                <a:solidFill>
                  <a:srgbClr val="29297B"/>
                </a:solidFill>
                <a:latin typeface="Verdana Ref" pitchFamily="34" charset="0"/>
              </a:rPr>
              <a:t>   // exit critical region</a:t>
            </a:r>
          </a:p>
          <a:p>
            <a:pPr marL="533400" indent="-533400" defTabSz="288925" eaLnBrk="1" hangingPunct="1">
              <a:lnSpc>
                <a:spcPct val="80000"/>
              </a:lnSpc>
              <a:buFontTx/>
              <a:buNone/>
            </a:pPr>
            <a:r>
              <a:rPr lang="en-US" altLang="en-US" sz="1000" dirty="0" smtClean="0">
                <a:solidFill>
                  <a:srgbClr val="29297B"/>
                </a:solidFill>
                <a:latin typeface="Verdana Ref" pitchFamily="34" charset="0"/>
              </a:rPr>
              <a:t>   </a:t>
            </a:r>
            <a:r>
              <a:rPr lang="en-US" altLang="en-US" sz="1000" dirty="0" err="1" smtClean="0">
                <a:solidFill>
                  <a:srgbClr val="29297B"/>
                </a:solidFill>
                <a:latin typeface="Verdana Ref" pitchFamily="34" charset="0"/>
              </a:rPr>
              <a:t>pthread_mutex_unlock</a:t>
            </a:r>
            <a:r>
              <a:rPr lang="en-US" altLang="en-US" sz="1000" dirty="0" smtClean="0">
                <a:solidFill>
                  <a:srgbClr val="29297B"/>
                </a:solidFill>
                <a:latin typeface="Verdana Ref" pitchFamily="34" charset="0"/>
              </a:rPr>
              <a:t>(&amp;MUTEX);</a:t>
            </a:r>
          </a:p>
          <a:p>
            <a:pPr marL="533400" indent="-533400" defTabSz="288925" eaLnBrk="1" hangingPunct="1">
              <a:lnSpc>
                <a:spcPct val="80000"/>
              </a:lnSpc>
              <a:buFontTx/>
              <a:buNone/>
            </a:pPr>
            <a:endParaRPr lang="en-US" altLang="en-US" sz="1000" dirty="0" smtClean="0">
              <a:solidFill>
                <a:srgbClr val="29297B"/>
              </a:solidFill>
              <a:latin typeface="Verdana Ref" pitchFamily="34" charset="0"/>
            </a:endParaRPr>
          </a:p>
          <a:p>
            <a:pPr marL="533400" indent="-533400" defTabSz="288925" eaLnBrk="1" hangingPunct="1">
              <a:lnSpc>
                <a:spcPct val="80000"/>
              </a:lnSpc>
              <a:buFontTx/>
              <a:buNone/>
            </a:pPr>
            <a:r>
              <a:rPr lang="en-US" altLang="en-US" sz="1000" dirty="0" smtClean="0">
                <a:solidFill>
                  <a:srgbClr val="29297B"/>
                </a:solidFill>
                <a:latin typeface="Verdana Ref" pitchFamily="34" charset="0"/>
              </a:rPr>
              <a:t>  return </a:t>
            </a:r>
            <a:r>
              <a:rPr lang="en-US" altLang="en-US" sz="1000" dirty="0" err="1" smtClean="0">
                <a:solidFill>
                  <a:srgbClr val="29297B"/>
                </a:solidFill>
                <a:latin typeface="Verdana Ref" pitchFamily="34" charset="0"/>
              </a:rPr>
              <a:t>arg</a:t>
            </a:r>
            <a:r>
              <a:rPr lang="en-US" altLang="en-US" sz="1000" dirty="0" smtClean="0">
                <a:solidFill>
                  <a:srgbClr val="29297B"/>
                </a:solidFill>
                <a:latin typeface="Verdana Ref" pitchFamily="34" charset="0"/>
              </a:rPr>
              <a:t>; // could use </a:t>
            </a:r>
            <a:r>
              <a:rPr lang="en-US" altLang="en-US" sz="1000" dirty="0" err="1" smtClean="0">
                <a:solidFill>
                  <a:srgbClr val="29297B"/>
                </a:solidFill>
                <a:latin typeface="Verdana Ref" pitchFamily="34" charset="0"/>
              </a:rPr>
              <a:t>pthread_exit</a:t>
            </a:r>
            <a:r>
              <a:rPr lang="en-US" altLang="en-US" sz="1000" dirty="0" smtClean="0">
                <a:solidFill>
                  <a:srgbClr val="29297B"/>
                </a:solidFill>
                <a:latin typeface="Verdana Ref" pitchFamily="34" charset="0"/>
              </a:rPr>
              <a:t>(NULL) function as well</a:t>
            </a:r>
          </a:p>
          <a:p>
            <a:pPr marL="533400" indent="-533400" defTabSz="288925" eaLnBrk="1" hangingPunct="1">
              <a:lnSpc>
                <a:spcPct val="80000"/>
              </a:lnSpc>
              <a:buFontTx/>
              <a:buNone/>
            </a:pPr>
            <a:endParaRPr lang="en-US" altLang="en-US" sz="1000" dirty="0" smtClean="0">
              <a:solidFill>
                <a:srgbClr val="29297B"/>
              </a:solidFill>
              <a:latin typeface="Verdana Ref" pitchFamily="34" charset="0"/>
            </a:endParaRPr>
          </a:p>
          <a:p>
            <a:pPr marL="533400" indent="-533400" defTabSz="288925" eaLnBrk="1" hangingPunct="1">
              <a:lnSpc>
                <a:spcPct val="80000"/>
              </a:lnSpc>
              <a:buFontTx/>
              <a:buNone/>
            </a:pPr>
            <a:r>
              <a:rPr lang="en-US" altLang="en-US" sz="1000" dirty="0" smtClean="0">
                <a:solidFill>
                  <a:srgbClr val="29297B"/>
                </a:solidFill>
                <a:latin typeface="Verdana Ref" pitchFamily="34" charset="0"/>
              </a:rPr>
              <a:t>}</a:t>
            </a:r>
          </a:p>
        </p:txBody>
      </p:sp>
    </p:spTree>
    <p:extLst>
      <p:ext uri="{BB962C8B-B14F-4D97-AF65-F5344CB8AC3E}">
        <p14:creationId xmlns:p14="http://schemas.microsoft.com/office/powerpoint/2010/main" val="38169155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46C06086-91EC-4F77-935D-0B26B6DE1D2C}" type="slidenum">
              <a:rPr lang="en-US" altLang="en-US" sz="1400"/>
              <a:pPr eaLnBrk="1" hangingPunct="1"/>
              <a:t>56</a:t>
            </a:fld>
            <a:endParaRPr lang="en-US" altLang="en-US" sz="1400"/>
          </a:p>
        </p:txBody>
      </p:sp>
      <p:sp>
        <p:nvSpPr>
          <p:cNvPr id="153602" name="Rectangle 2"/>
          <p:cNvSpPr>
            <a:spLocks noGrp="1" noChangeArrowheads="1"/>
          </p:cNvSpPr>
          <p:nvPr>
            <p:ph type="title"/>
          </p:nvPr>
        </p:nvSpPr>
        <p:spPr bwMode="auto">
          <a:solidFill>
            <a:srgbClr val="FFFFFF"/>
          </a:solidFill>
          <a:ln>
            <a:solidFill>
              <a:schemeClr val="bg1"/>
            </a:solidFill>
            <a:miter lim="800000"/>
            <a:headEnd/>
            <a:tailEnd/>
          </a:ln>
        </p:spPr>
        <p:txBody>
          <a:bodyPr vert="horz" wrap="square" lIns="91440" tIns="45720" rIns="91440" bIns="45720" numCol="1" anchor="t" anchorCtr="0" compatLnSpc="1">
            <a:prstTxWarp prst="textNoShape">
              <a:avLst/>
            </a:prstTxWarp>
            <a:normAutofit fontScale="90000"/>
          </a:bodyPr>
          <a:lstStyle/>
          <a:p>
            <a:pPr eaLnBrk="1" hangingPunct="1"/>
            <a:r>
              <a:rPr lang="en-US" altLang="en-US" dirty="0" smtClean="0">
                <a:solidFill>
                  <a:srgbClr val="29297B"/>
                </a:solidFill>
              </a:rPr>
              <a:t>Thread Synchronization Mechanisms</a:t>
            </a:r>
          </a:p>
        </p:txBody>
      </p:sp>
      <p:sp>
        <p:nvSpPr>
          <p:cNvPr id="153603" name="Rectangle 3"/>
          <p:cNvSpPr>
            <a:spLocks noGrp="1" noChangeArrowheads="1"/>
          </p:cNvSpPr>
          <p:nvPr>
            <p:ph type="body" idx="1"/>
          </p:nvPr>
        </p:nvSpPr>
        <p:spPr bwMode="auto">
          <a:solidFill>
            <a:srgbClr val="FFFFFF"/>
          </a:solidFill>
          <a:ln>
            <a:solidFill>
              <a:schemeClr val="bg1"/>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dirty="0" smtClean="0">
                <a:solidFill>
                  <a:srgbClr val="29297B"/>
                </a:solidFill>
              </a:rPr>
              <a:t>Mutual exclusion (</a:t>
            </a:r>
            <a:r>
              <a:rPr lang="en-US" altLang="en-US" dirty="0" err="1" smtClean="0">
                <a:solidFill>
                  <a:schemeClr val="folHlink"/>
                </a:solidFill>
              </a:rPr>
              <a:t>mutex</a:t>
            </a:r>
            <a:r>
              <a:rPr lang="en-US" altLang="en-US" dirty="0" smtClean="0">
                <a:solidFill>
                  <a:srgbClr val="29297B"/>
                </a:solidFill>
              </a:rPr>
              <a:t>):</a:t>
            </a:r>
          </a:p>
          <a:p>
            <a:pPr lvl="1" eaLnBrk="1" hangingPunct="1">
              <a:buFontTx/>
              <a:buChar char="•"/>
            </a:pPr>
            <a:r>
              <a:rPr lang="en-US" altLang="en-US" dirty="0" smtClean="0">
                <a:solidFill>
                  <a:srgbClr val="29297B"/>
                </a:solidFill>
              </a:rPr>
              <a:t>guard against multiple threads modifying the same shared data simultaneously</a:t>
            </a:r>
          </a:p>
          <a:p>
            <a:pPr lvl="1" eaLnBrk="1" hangingPunct="1">
              <a:buFontTx/>
              <a:buChar char="•"/>
            </a:pPr>
            <a:r>
              <a:rPr lang="en-US" altLang="en-US" dirty="0" smtClean="0">
                <a:solidFill>
                  <a:srgbClr val="29297B"/>
                </a:solidFill>
              </a:rPr>
              <a:t>provides </a:t>
            </a:r>
            <a:r>
              <a:rPr lang="en-US" altLang="en-US" dirty="0" smtClean="0">
                <a:solidFill>
                  <a:schemeClr val="folHlink"/>
                </a:solidFill>
              </a:rPr>
              <a:t>locking/unlocking</a:t>
            </a:r>
            <a:r>
              <a:rPr lang="en-US" altLang="en-US" dirty="0" smtClean="0">
                <a:solidFill>
                  <a:srgbClr val="29297B"/>
                </a:solidFill>
              </a:rPr>
              <a:t> critical code sections where shared data is modified</a:t>
            </a:r>
          </a:p>
          <a:p>
            <a:pPr lvl="1" eaLnBrk="1" hangingPunct="1">
              <a:buFontTx/>
              <a:buChar char="•"/>
            </a:pPr>
            <a:r>
              <a:rPr lang="en-US" altLang="en-US" dirty="0" smtClean="0">
                <a:solidFill>
                  <a:srgbClr val="29297B"/>
                </a:solidFill>
              </a:rPr>
              <a:t>each thread waits for the </a:t>
            </a:r>
            <a:r>
              <a:rPr lang="en-US" altLang="en-US" dirty="0" err="1" smtClean="0">
                <a:solidFill>
                  <a:srgbClr val="29297B"/>
                </a:solidFill>
              </a:rPr>
              <a:t>mutex</a:t>
            </a:r>
            <a:r>
              <a:rPr lang="en-US" altLang="en-US" dirty="0" smtClean="0">
                <a:solidFill>
                  <a:srgbClr val="29297B"/>
                </a:solidFill>
              </a:rPr>
              <a:t> to be unlocked (by the thread who locked it) before performing the code section</a:t>
            </a:r>
          </a:p>
        </p:txBody>
      </p:sp>
    </p:spTree>
    <p:extLst>
      <p:ext uri="{BB962C8B-B14F-4D97-AF65-F5344CB8AC3E}">
        <p14:creationId xmlns:p14="http://schemas.microsoft.com/office/powerpoint/2010/main" val="1490675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 calcmode="lin" valueType="num">
                                      <p:cBhvr additive="base">
                                        <p:cTn id="7" dur="500" fill="hold"/>
                                        <p:tgtEl>
                                          <p:spTgt spid="1536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36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603">
                                            <p:txEl>
                                              <p:pRg st="1" end="1"/>
                                            </p:txEl>
                                          </p:spTgt>
                                        </p:tgtEl>
                                        <p:attrNameLst>
                                          <p:attrName>style.visibility</p:attrName>
                                        </p:attrNameLst>
                                      </p:cBhvr>
                                      <p:to>
                                        <p:strVal val="visible"/>
                                      </p:to>
                                    </p:set>
                                    <p:anim calcmode="lin" valueType="num">
                                      <p:cBhvr additive="base">
                                        <p:cTn id="13" dur="500" fill="hold"/>
                                        <p:tgtEl>
                                          <p:spTgt spid="1536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36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3603">
                                            <p:txEl>
                                              <p:pRg st="2" end="2"/>
                                            </p:txEl>
                                          </p:spTgt>
                                        </p:tgtEl>
                                        <p:attrNameLst>
                                          <p:attrName>style.visibility</p:attrName>
                                        </p:attrNameLst>
                                      </p:cBhvr>
                                      <p:to>
                                        <p:strVal val="visible"/>
                                      </p:to>
                                    </p:set>
                                    <p:anim calcmode="lin" valueType="num">
                                      <p:cBhvr additive="base">
                                        <p:cTn id="19" dur="500" fill="hold"/>
                                        <p:tgtEl>
                                          <p:spTgt spid="15360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36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3603">
                                            <p:txEl>
                                              <p:pRg st="3" end="3"/>
                                            </p:txEl>
                                          </p:spTgt>
                                        </p:tgtEl>
                                        <p:attrNameLst>
                                          <p:attrName>style.visibility</p:attrName>
                                        </p:attrNameLst>
                                      </p:cBhvr>
                                      <p:to>
                                        <p:strVal val="visible"/>
                                      </p:to>
                                    </p:set>
                                    <p:anim calcmode="lin" valueType="num">
                                      <p:cBhvr additive="base">
                                        <p:cTn id="25" dur="500" fill="hold"/>
                                        <p:tgtEl>
                                          <p:spTgt spid="15360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360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8DAF3A1E-5A5E-49FB-8CF0-AB78017BF51B}" type="slidenum">
              <a:rPr lang="en-US" altLang="en-US" sz="1400"/>
              <a:pPr eaLnBrk="1" hangingPunct="1"/>
              <a:t>57</a:t>
            </a:fld>
            <a:endParaRPr lang="en-US" altLang="en-US" sz="1400"/>
          </a:p>
        </p:txBody>
      </p:sp>
      <p:sp>
        <p:nvSpPr>
          <p:cNvPr id="154626" name="Rectangle 2"/>
          <p:cNvSpPr>
            <a:spLocks noGrp="1" noChangeArrowheads="1"/>
          </p:cNvSpPr>
          <p:nvPr>
            <p:ph type="body" idx="1"/>
          </p:nvPr>
        </p:nvSpPr>
        <p:spPr bwMode="auto">
          <a:xfrm>
            <a:off x="685800" y="533400"/>
            <a:ext cx="7772400" cy="5562600"/>
          </a:xfrm>
          <a:solidFill>
            <a:srgbClr val="FFFFFF"/>
          </a:solidFill>
          <a:ln>
            <a:solidFill>
              <a:schemeClr val="bg1"/>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dirty="0" smtClean="0">
                <a:solidFill>
                  <a:srgbClr val="29297B"/>
                </a:solidFill>
              </a:rPr>
              <a:t>Basic </a:t>
            </a:r>
            <a:r>
              <a:rPr lang="en-US" altLang="en-US" dirty="0" err="1" smtClean="0">
                <a:solidFill>
                  <a:srgbClr val="29297B"/>
                </a:solidFill>
              </a:rPr>
              <a:t>Mutex</a:t>
            </a:r>
            <a:r>
              <a:rPr lang="en-US" altLang="en-US" dirty="0" smtClean="0">
                <a:solidFill>
                  <a:srgbClr val="29297B"/>
                </a:solidFill>
              </a:rPr>
              <a:t> Functions:</a:t>
            </a:r>
          </a:p>
          <a:p>
            <a:pPr lvl="1" eaLnBrk="1" hangingPunct="1">
              <a:buFontTx/>
              <a:buNone/>
            </a:pPr>
            <a:r>
              <a:rPr lang="en-US" altLang="en-US" sz="1600" dirty="0" err="1" smtClean="0">
                <a:solidFill>
                  <a:schemeClr val="folHlink"/>
                </a:solidFill>
                <a:latin typeface="Verdana Ref" pitchFamily="34" charset="0"/>
              </a:rPr>
              <a:t>int</a:t>
            </a:r>
            <a:r>
              <a:rPr lang="en-US" altLang="en-US" sz="1600" dirty="0" smtClean="0">
                <a:solidFill>
                  <a:schemeClr val="folHlink"/>
                </a:solidFill>
                <a:latin typeface="Verdana Ref" pitchFamily="34" charset="0"/>
              </a:rPr>
              <a:t> </a:t>
            </a:r>
            <a:r>
              <a:rPr lang="en-US" altLang="en-US" sz="1600" dirty="0" err="1" smtClean="0">
                <a:solidFill>
                  <a:schemeClr val="folHlink"/>
                </a:solidFill>
                <a:latin typeface="Verdana Ref" pitchFamily="34" charset="0"/>
              </a:rPr>
              <a:t>pthread_mutex_init</a:t>
            </a:r>
            <a:r>
              <a:rPr lang="en-US" altLang="en-US" sz="1600" dirty="0" smtClean="0">
                <a:solidFill>
                  <a:schemeClr val="folHlink"/>
                </a:solidFill>
                <a:latin typeface="Verdana Ref" pitchFamily="34" charset="0"/>
              </a:rPr>
              <a:t>(</a:t>
            </a:r>
            <a:r>
              <a:rPr lang="en-US" altLang="en-US" sz="1600" dirty="0" err="1" smtClean="0">
                <a:solidFill>
                  <a:schemeClr val="hlink"/>
                </a:solidFill>
                <a:latin typeface="Verdana Ref" pitchFamily="34" charset="0"/>
              </a:rPr>
              <a:t>pthread_mutex_t</a:t>
            </a:r>
            <a:r>
              <a:rPr lang="en-US" altLang="en-US" sz="1600" dirty="0" smtClean="0">
                <a:solidFill>
                  <a:schemeClr val="hlink"/>
                </a:solidFill>
                <a:latin typeface="Verdana Ref" pitchFamily="34" charset="0"/>
              </a:rPr>
              <a:t> *</a:t>
            </a:r>
            <a:r>
              <a:rPr lang="en-US" altLang="en-US" sz="1600" dirty="0" err="1" smtClean="0">
                <a:solidFill>
                  <a:schemeClr val="hlink"/>
                </a:solidFill>
                <a:latin typeface="Verdana Ref" pitchFamily="34" charset="0"/>
              </a:rPr>
              <a:t>mutex</a:t>
            </a:r>
            <a:r>
              <a:rPr lang="en-US" altLang="en-US" sz="1600" dirty="0" smtClean="0">
                <a:solidFill>
                  <a:schemeClr val="folHlink"/>
                </a:solidFill>
                <a:latin typeface="Verdana Ref" pitchFamily="34" charset="0"/>
              </a:rPr>
              <a:t>, </a:t>
            </a:r>
            <a:r>
              <a:rPr lang="en-US" altLang="en-US" sz="1600" dirty="0" err="1" smtClean="0">
                <a:solidFill>
                  <a:schemeClr val="hlink"/>
                </a:solidFill>
                <a:latin typeface="Verdana Ref" pitchFamily="34" charset="0"/>
              </a:rPr>
              <a:t>const</a:t>
            </a:r>
            <a:r>
              <a:rPr lang="en-US" altLang="en-US" sz="1600" dirty="0" smtClean="0">
                <a:solidFill>
                  <a:schemeClr val="hlink"/>
                </a:solidFill>
                <a:latin typeface="Verdana Ref" pitchFamily="34" charset="0"/>
              </a:rPr>
              <a:t> </a:t>
            </a:r>
            <a:r>
              <a:rPr lang="en-US" altLang="en-US" sz="1600" dirty="0" err="1" smtClean="0">
                <a:solidFill>
                  <a:schemeClr val="hlink"/>
                </a:solidFill>
                <a:latin typeface="Verdana Ref" pitchFamily="34" charset="0"/>
              </a:rPr>
              <a:t>pthread_mutexattr_t</a:t>
            </a:r>
            <a:r>
              <a:rPr lang="en-US" altLang="en-US" sz="1600" dirty="0" smtClean="0">
                <a:solidFill>
                  <a:schemeClr val="hlink"/>
                </a:solidFill>
                <a:latin typeface="Verdana Ref" pitchFamily="34" charset="0"/>
              </a:rPr>
              <a:t> *</a:t>
            </a:r>
            <a:r>
              <a:rPr lang="en-US" altLang="en-US" sz="1600" dirty="0" err="1" smtClean="0">
                <a:solidFill>
                  <a:schemeClr val="hlink"/>
                </a:solidFill>
                <a:latin typeface="Verdana Ref" pitchFamily="34" charset="0"/>
              </a:rPr>
              <a:t>mutexattr</a:t>
            </a:r>
            <a:r>
              <a:rPr lang="en-US" altLang="en-US" sz="1600" dirty="0" smtClean="0">
                <a:solidFill>
                  <a:schemeClr val="folHlink"/>
                </a:solidFill>
                <a:latin typeface="Verdana Ref" pitchFamily="34" charset="0"/>
              </a:rPr>
              <a:t>);</a:t>
            </a:r>
          </a:p>
          <a:p>
            <a:pPr lvl="1" eaLnBrk="1" hangingPunct="1">
              <a:buFontTx/>
              <a:buNone/>
            </a:pPr>
            <a:endParaRPr lang="en-US" altLang="en-US" sz="200" dirty="0" smtClean="0">
              <a:solidFill>
                <a:schemeClr val="folHlink"/>
              </a:solidFill>
              <a:latin typeface="Verdana Ref" pitchFamily="34" charset="0"/>
            </a:endParaRPr>
          </a:p>
          <a:p>
            <a:pPr lvl="1" eaLnBrk="1" hangingPunct="1">
              <a:buFontTx/>
              <a:buNone/>
            </a:pPr>
            <a:r>
              <a:rPr lang="en-US" altLang="en-US" sz="1600" dirty="0" err="1" smtClean="0">
                <a:solidFill>
                  <a:schemeClr val="folHlink"/>
                </a:solidFill>
                <a:latin typeface="Verdana Ref" pitchFamily="34" charset="0"/>
              </a:rPr>
              <a:t>int</a:t>
            </a:r>
            <a:r>
              <a:rPr lang="en-US" altLang="en-US" sz="1600" dirty="0" smtClean="0">
                <a:solidFill>
                  <a:schemeClr val="folHlink"/>
                </a:solidFill>
                <a:latin typeface="Verdana Ref" pitchFamily="34" charset="0"/>
              </a:rPr>
              <a:t> </a:t>
            </a:r>
            <a:r>
              <a:rPr lang="en-US" altLang="en-US" sz="1600" dirty="0" err="1" smtClean="0">
                <a:solidFill>
                  <a:schemeClr val="folHlink"/>
                </a:solidFill>
                <a:latin typeface="Verdana Ref" pitchFamily="34" charset="0"/>
              </a:rPr>
              <a:t>pthread_mutex_lock</a:t>
            </a:r>
            <a:r>
              <a:rPr lang="en-US" altLang="en-US" sz="1600" dirty="0" smtClean="0">
                <a:solidFill>
                  <a:schemeClr val="folHlink"/>
                </a:solidFill>
                <a:latin typeface="Verdana Ref" pitchFamily="34" charset="0"/>
              </a:rPr>
              <a:t>(</a:t>
            </a:r>
            <a:r>
              <a:rPr lang="en-US" altLang="en-US" sz="1600" dirty="0" err="1" smtClean="0">
                <a:solidFill>
                  <a:schemeClr val="hlink"/>
                </a:solidFill>
                <a:latin typeface="Verdana Ref" pitchFamily="34" charset="0"/>
              </a:rPr>
              <a:t>pthread_mutex_t</a:t>
            </a:r>
            <a:r>
              <a:rPr lang="en-US" altLang="en-US" sz="1600" dirty="0" smtClean="0">
                <a:solidFill>
                  <a:schemeClr val="hlink"/>
                </a:solidFill>
                <a:latin typeface="Verdana Ref" pitchFamily="34" charset="0"/>
              </a:rPr>
              <a:t> *</a:t>
            </a:r>
            <a:r>
              <a:rPr lang="en-US" altLang="en-US" sz="1600" dirty="0" err="1" smtClean="0">
                <a:solidFill>
                  <a:schemeClr val="hlink"/>
                </a:solidFill>
                <a:latin typeface="Verdana Ref" pitchFamily="34" charset="0"/>
              </a:rPr>
              <a:t>mutex</a:t>
            </a:r>
            <a:r>
              <a:rPr lang="en-US" altLang="en-US" sz="1600" dirty="0" smtClean="0">
                <a:solidFill>
                  <a:schemeClr val="folHlink"/>
                </a:solidFill>
                <a:latin typeface="Verdana Ref" pitchFamily="34" charset="0"/>
              </a:rPr>
              <a:t>);</a:t>
            </a:r>
          </a:p>
          <a:p>
            <a:pPr lvl="1" eaLnBrk="1" hangingPunct="1">
              <a:buFontTx/>
              <a:buNone/>
            </a:pPr>
            <a:endParaRPr lang="en-US" altLang="en-US" sz="200" dirty="0" smtClean="0">
              <a:solidFill>
                <a:schemeClr val="folHlink"/>
              </a:solidFill>
              <a:latin typeface="Verdana Ref" pitchFamily="34" charset="0"/>
            </a:endParaRPr>
          </a:p>
          <a:p>
            <a:pPr lvl="1" eaLnBrk="1" hangingPunct="1">
              <a:buFontTx/>
              <a:buNone/>
            </a:pPr>
            <a:r>
              <a:rPr lang="en-US" altLang="en-US" sz="1600" dirty="0" err="1" smtClean="0">
                <a:solidFill>
                  <a:schemeClr val="folHlink"/>
                </a:solidFill>
                <a:latin typeface="Verdana Ref" pitchFamily="34" charset="0"/>
              </a:rPr>
              <a:t>int</a:t>
            </a:r>
            <a:r>
              <a:rPr lang="en-US" altLang="en-US" sz="1600" dirty="0" smtClean="0">
                <a:solidFill>
                  <a:schemeClr val="folHlink"/>
                </a:solidFill>
                <a:latin typeface="Verdana Ref" pitchFamily="34" charset="0"/>
              </a:rPr>
              <a:t> </a:t>
            </a:r>
            <a:r>
              <a:rPr lang="en-US" altLang="en-US" sz="1600" dirty="0" err="1" smtClean="0">
                <a:solidFill>
                  <a:schemeClr val="folHlink"/>
                </a:solidFill>
                <a:latin typeface="Verdana Ref" pitchFamily="34" charset="0"/>
              </a:rPr>
              <a:t>pthread_mutex_unlock</a:t>
            </a:r>
            <a:r>
              <a:rPr lang="en-US" altLang="en-US" sz="1600" dirty="0" smtClean="0">
                <a:solidFill>
                  <a:schemeClr val="folHlink"/>
                </a:solidFill>
                <a:latin typeface="Verdana Ref" pitchFamily="34" charset="0"/>
              </a:rPr>
              <a:t>(</a:t>
            </a:r>
            <a:r>
              <a:rPr lang="en-US" altLang="en-US" sz="1600" dirty="0" err="1" smtClean="0">
                <a:solidFill>
                  <a:schemeClr val="hlink"/>
                </a:solidFill>
                <a:latin typeface="Verdana Ref" pitchFamily="34" charset="0"/>
              </a:rPr>
              <a:t>pthread_mutex_t</a:t>
            </a:r>
            <a:r>
              <a:rPr lang="en-US" altLang="en-US" sz="1600" dirty="0" smtClean="0">
                <a:solidFill>
                  <a:schemeClr val="hlink"/>
                </a:solidFill>
                <a:latin typeface="Verdana Ref" pitchFamily="34" charset="0"/>
              </a:rPr>
              <a:t> *</a:t>
            </a:r>
            <a:r>
              <a:rPr lang="en-US" altLang="en-US" sz="1600" dirty="0" err="1" smtClean="0">
                <a:solidFill>
                  <a:schemeClr val="hlink"/>
                </a:solidFill>
                <a:latin typeface="Verdana Ref" pitchFamily="34" charset="0"/>
              </a:rPr>
              <a:t>mutex</a:t>
            </a:r>
            <a:r>
              <a:rPr lang="en-US" altLang="en-US" sz="1600" dirty="0" smtClean="0">
                <a:solidFill>
                  <a:schemeClr val="folHlink"/>
                </a:solidFill>
                <a:latin typeface="Verdana Ref" pitchFamily="34" charset="0"/>
              </a:rPr>
              <a:t>);</a:t>
            </a:r>
          </a:p>
          <a:p>
            <a:pPr lvl="1" eaLnBrk="1" hangingPunct="1">
              <a:buFontTx/>
              <a:buNone/>
            </a:pPr>
            <a:endParaRPr lang="en-US" altLang="en-US" sz="200" dirty="0" smtClean="0">
              <a:solidFill>
                <a:schemeClr val="folHlink"/>
              </a:solidFill>
              <a:latin typeface="Verdana Ref" pitchFamily="34" charset="0"/>
            </a:endParaRPr>
          </a:p>
          <a:p>
            <a:pPr lvl="1" eaLnBrk="1" hangingPunct="1">
              <a:buFontTx/>
              <a:buNone/>
            </a:pPr>
            <a:r>
              <a:rPr lang="en-US" altLang="en-US" sz="1600" dirty="0" err="1" smtClean="0">
                <a:solidFill>
                  <a:schemeClr val="folHlink"/>
                </a:solidFill>
                <a:latin typeface="Verdana Ref" pitchFamily="34" charset="0"/>
              </a:rPr>
              <a:t>int</a:t>
            </a:r>
            <a:r>
              <a:rPr lang="en-US" altLang="en-US" sz="1600" dirty="0" smtClean="0">
                <a:solidFill>
                  <a:schemeClr val="folHlink"/>
                </a:solidFill>
                <a:latin typeface="Verdana Ref" pitchFamily="34" charset="0"/>
              </a:rPr>
              <a:t> </a:t>
            </a:r>
            <a:r>
              <a:rPr lang="en-US" altLang="en-US" sz="1600" dirty="0" err="1" smtClean="0">
                <a:solidFill>
                  <a:schemeClr val="folHlink"/>
                </a:solidFill>
                <a:latin typeface="Verdana Ref" pitchFamily="34" charset="0"/>
              </a:rPr>
              <a:t>pthread_mutex_destroy</a:t>
            </a:r>
            <a:r>
              <a:rPr lang="en-US" altLang="en-US" sz="1600" dirty="0" smtClean="0">
                <a:solidFill>
                  <a:schemeClr val="folHlink"/>
                </a:solidFill>
                <a:latin typeface="Verdana Ref" pitchFamily="34" charset="0"/>
              </a:rPr>
              <a:t>(</a:t>
            </a:r>
            <a:r>
              <a:rPr lang="en-US" altLang="en-US" sz="1600" dirty="0" err="1" smtClean="0">
                <a:solidFill>
                  <a:schemeClr val="hlink"/>
                </a:solidFill>
                <a:latin typeface="Verdana Ref" pitchFamily="34" charset="0"/>
              </a:rPr>
              <a:t>pthread_mutex_t</a:t>
            </a:r>
            <a:r>
              <a:rPr lang="en-US" altLang="en-US" sz="1600" dirty="0" smtClean="0">
                <a:solidFill>
                  <a:schemeClr val="hlink"/>
                </a:solidFill>
                <a:latin typeface="Verdana Ref" pitchFamily="34" charset="0"/>
              </a:rPr>
              <a:t> *</a:t>
            </a:r>
            <a:r>
              <a:rPr lang="en-US" altLang="en-US" sz="1600" dirty="0" err="1" smtClean="0">
                <a:solidFill>
                  <a:schemeClr val="hlink"/>
                </a:solidFill>
                <a:latin typeface="Verdana Ref" pitchFamily="34" charset="0"/>
              </a:rPr>
              <a:t>mutex</a:t>
            </a:r>
            <a:r>
              <a:rPr lang="en-US" altLang="en-US" sz="1600" dirty="0" smtClean="0">
                <a:solidFill>
                  <a:schemeClr val="folHlink"/>
                </a:solidFill>
                <a:latin typeface="Verdana Ref" pitchFamily="34" charset="0"/>
              </a:rPr>
              <a:t>);</a:t>
            </a:r>
          </a:p>
          <a:p>
            <a:pPr lvl="1" eaLnBrk="1" hangingPunct="1">
              <a:buFontTx/>
              <a:buNone/>
            </a:pPr>
            <a:endParaRPr lang="en-US" altLang="en-US" sz="1600" dirty="0" smtClean="0">
              <a:solidFill>
                <a:srgbClr val="29297B"/>
              </a:solidFill>
              <a:latin typeface="Verdana Ref" pitchFamily="34" charset="0"/>
            </a:endParaRPr>
          </a:p>
          <a:p>
            <a:pPr lvl="1" eaLnBrk="1" hangingPunct="1">
              <a:buFontTx/>
              <a:buChar char="•"/>
            </a:pPr>
            <a:r>
              <a:rPr lang="en-US" altLang="en-US" sz="2400" dirty="0" smtClean="0">
                <a:solidFill>
                  <a:srgbClr val="29297B"/>
                </a:solidFill>
              </a:rPr>
              <a:t>a new data type named </a:t>
            </a:r>
            <a:r>
              <a:rPr lang="en-US" altLang="en-US" sz="1800" dirty="0" err="1" smtClean="0">
                <a:solidFill>
                  <a:srgbClr val="29297B"/>
                </a:solidFill>
                <a:latin typeface="Verdana Ref" pitchFamily="34" charset="0"/>
              </a:rPr>
              <a:t>pthread_mutex_t</a:t>
            </a:r>
            <a:r>
              <a:rPr lang="en-US" altLang="en-US" sz="2400" dirty="0" smtClean="0">
                <a:solidFill>
                  <a:srgbClr val="29297B"/>
                </a:solidFill>
              </a:rPr>
              <a:t> is designated for </a:t>
            </a:r>
            <a:r>
              <a:rPr lang="en-US" altLang="en-US" sz="2400" dirty="0" err="1" smtClean="0">
                <a:solidFill>
                  <a:srgbClr val="29297B"/>
                </a:solidFill>
              </a:rPr>
              <a:t>mutexes</a:t>
            </a:r>
            <a:endParaRPr lang="en-US" altLang="en-US" sz="2400" dirty="0" smtClean="0">
              <a:solidFill>
                <a:srgbClr val="29297B"/>
              </a:solidFill>
            </a:endParaRPr>
          </a:p>
          <a:p>
            <a:pPr lvl="1" eaLnBrk="1" hangingPunct="1">
              <a:buFontTx/>
              <a:buChar char="•"/>
            </a:pPr>
            <a:r>
              <a:rPr lang="en-US" altLang="en-US" sz="2400" dirty="0" smtClean="0">
                <a:solidFill>
                  <a:srgbClr val="29297B"/>
                </a:solidFill>
              </a:rPr>
              <a:t>a </a:t>
            </a:r>
            <a:r>
              <a:rPr lang="en-US" altLang="en-US" sz="2400" dirty="0" err="1" smtClean="0">
                <a:solidFill>
                  <a:srgbClr val="29297B"/>
                </a:solidFill>
              </a:rPr>
              <a:t>mutex</a:t>
            </a:r>
            <a:r>
              <a:rPr lang="en-US" altLang="en-US" sz="2400" dirty="0" smtClean="0">
                <a:solidFill>
                  <a:srgbClr val="29297B"/>
                </a:solidFill>
              </a:rPr>
              <a:t> is like a key (to access the code section) that is handed to only one thread at a time</a:t>
            </a:r>
          </a:p>
          <a:p>
            <a:pPr lvl="1" eaLnBrk="1" hangingPunct="1">
              <a:buFontTx/>
              <a:buChar char="•"/>
            </a:pPr>
            <a:r>
              <a:rPr lang="en-US" altLang="en-US" sz="2400" dirty="0" smtClean="0">
                <a:solidFill>
                  <a:srgbClr val="29297B"/>
                </a:solidFill>
              </a:rPr>
              <a:t>the attribute of a </a:t>
            </a:r>
            <a:r>
              <a:rPr lang="en-US" altLang="en-US" sz="2400" dirty="0" err="1" smtClean="0">
                <a:solidFill>
                  <a:srgbClr val="29297B"/>
                </a:solidFill>
              </a:rPr>
              <a:t>mutex</a:t>
            </a:r>
            <a:r>
              <a:rPr lang="en-US" altLang="en-US" sz="2400" dirty="0" smtClean="0">
                <a:solidFill>
                  <a:srgbClr val="29297B"/>
                </a:solidFill>
              </a:rPr>
              <a:t> can be controlled by using the </a:t>
            </a:r>
            <a:r>
              <a:rPr lang="en-US" altLang="en-US" sz="1800" dirty="0" err="1" smtClean="0">
                <a:solidFill>
                  <a:srgbClr val="29297B"/>
                </a:solidFill>
                <a:latin typeface="Verdana Ref" pitchFamily="34" charset="0"/>
              </a:rPr>
              <a:t>pthread_mutex_init</a:t>
            </a:r>
            <a:r>
              <a:rPr lang="en-US" altLang="en-US" sz="1800" dirty="0" smtClean="0">
                <a:solidFill>
                  <a:srgbClr val="29297B"/>
                </a:solidFill>
                <a:latin typeface="Verdana Ref" pitchFamily="34" charset="0"/>
              </a:rPr>
              <a:t>()</a:t>
            </a:r>
            <a:r>
              <a:rPr lang="en-US" altLang="en-US" sz="2400" dirty="0" smtClean="0">
                <a:solidFill>
                  <a:srgbClr val="29297B"/>
                </a:solidFill>
              </a:rPr>
              <a:t> function</a:t>
            </a:r>
          </a:p>
          <a:p>
            <a:pPr lvl="1" eaLnBrk="1" hangingPunct="1">
              <a:buFontTx/>
              <a:buChar char="•"/>
            </a:pPr>
            <a:r>
              <a:rPr lang="en-US" altLang="en-US" sz="2400" dirty="0" smtClean="0">
                <a:solidFill>
                  <a:srgbClr val="29297B"/>
                </a:solidFill>
              </a:rPr>
              <a:t>the lock/unlock functions work in tandem</a:t>
            </a:r>
          </a:p>
        </p:txBody>
      </p:sp>
    </p:spTree>
    <p:extLst>
      <p:ext uri="{BB962C8B-B14F-4D97-AF65-F5344CB8AC3E}">
        <p14:creationId xmlns:p14="http://schemas.microsoft.com/office/powerpoint/2010/main" val="27837411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54626">
                                            <p:txEl>
                                              <p:pRg st="1" end="1"/>
                                            </p:txEl>
                                          </p:spTgt>
                                        </p:tgtEl>
                                        <p:attrNameLst>
                                          <p:attrName>style.visibility</p:attrName>
                                        </p:attrNameLst>
                                      </p:cBhvr>
                                      <p:to>
                                        <p:strVal val="visible"/>
                                      </p:to>
                                    </p:set>
                                    <p:anim calcmode="lin" valueType="num">
                                      <p:cBhvr additive="base">
                                        <p:cTn id="7" dur="500" fill="hold"/>
                                        <p:tgtEl>
                                          <p:spTgt spid="15462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4626">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54626">
                                            <p:txEl>
                                              <p:pRg st="3" end="3"/>
                                            </p:txEl>
                                          </p:spTgt>
                                        </p:tgtEl>
                                        <p:attrNameLst>
                                          <p:attrName>style.visibility</p:attrName>
                                        </p:attrNameLst>
                                      </p:cBhvr>
                                      <p:to>
                                        <p:strVal val="visible"/>
                                      </p:to>
                                    </p:set>
                                    <p:anim calcmode="lin" valueType="num">
                                      <p:cBhvr additive="base">
                                        <p:cTn id="13" dur="500" fill="hold"/>
                                        <p:tgtEl>
                                          <p:spTgt spid="15462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4626">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54626">
                                            <p:txEl>
                                              <p:pRg st="5" end="5"/>
                                            </p:txEl>
                                          </p:spTgt>
                                        </p:tgtEl>
                                        <p:attrNameLst>
                                          <p:attrName>style.visibility</p:attrName>
                                        </p:attrNameLst>
                                      </p:cBhvr>
                                      <p:to>
                                        <p:strVal val="visible"/>
                                      </p:to>
                                    </p:set>
                                    <p:anim calcmode="lin" valueType="num">
                                      <p:cBhvr additive="base">
                                        <p:cTn id="19" dur="500" fill="hold"/>
                                        <p:tgtEl>
                                          <p:spTgt spid="154626">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4626">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54626">
                                            <p:txEl>
                                              <p:pRg st="7" end="7"/>
                                            </p:txEl>
                                          </p:spTgt>
                                        </p:tgtEl>
                                        <p:attrNameLst>
                                          <p:attrName>style.visibility</p:attrName>
                                        </p:attrNameLst>
                                      </p:cBhvr>
                                      <p:to>
                                        <p:strVal val="visible"/>
                                      </p:to>
                                    </p:set>
                                    <p:anim calcmode="lin" valueType="num">
                                      <p:cBhvr additive="base">
                                        <p:cTn id="25" dur="500" fill="hold"/>
                                        <p:tgtEl>
                                          <p:spTgt spid="154626">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4626">
                                            <p:txEl>
                                              <p:pRg st="7" end="7"/>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54626">
                                            <p:txEl>
                                              <p:pRg st="9" end="9"/>
                                            </p:txEl>
                                          </p:spTgt>
                                        </p:tgtEl>
                                        <p:attrNameLst>
                                          <p:attrName>style.visibility</p:attrName>
                                        </p:attrNameLst>
                                      </p:cBhvr>
                                      <p:to>
                                        <p:strVal val="visible"/>
                                      </p:to>
                                    </p:set>
                                    <p:anim calcmode="lin" valueType="num">
                                      <p:cBhvr additive="base">
                                        <p:cTn id="31" dur="500" fill="hold"/>
                                        <p:tgtEl>
                                          <p:spTgt spid="154626">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4626">
                                            <p:txEl>
                                              <p:pRg st="9" end="9"/>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154626">
                                            <p:txEl>
                                              <p:pRg st="10" end="10"/>
                                            </p:txEl>
                                          </p:spTgt>
                                        </p:tgtEl>
                                        <p:attrNameLst>
                                          <p:attrName>style.visibility</p:attrName>
                                        </p:attrNameLst>
                                      </p:cBhvr>
                                      <p:to>
                                        <p:strVal val="visible"/>
                                      </p:to>
                                    </p:set>
                                    <p:anim calcmode="lin" valueType="num">
                                      <p:cBhvr additive="base">
                                        <p:cTn id="37" dur="500" fill="hold"/>
                                        <p:tgtEl>
                                          <p:spTgt spid="154626">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4626">
                                            <p:txEl>
                                              <p:pRg st="10" end="10"/>
                                            </p:txEl>
                                          </p:spTgt>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154626">
                                            <p:txEl>
                                              <p:pRg st="11" end="11"/>
                                            </p:txEl>
                                          </p:spTgt>
                                        </p:tgtEl>
                                        <p:attrNameLst>
                                          <p:attrName>style.visibility</p:attrName>
                                        </p:attrNameLst>
                                      </p:cBhvr>
                                      <p:to>
                                        <p:strVal val="visible"/>
                                      </p:to>
                                    </p:set>
                                    <p:anim calcmode="lin" valueType="num">
                                      <p:cBhvr additive="base">
                                        <p:cTn id="43" dur="500" fill="hold"/>
                                        <p:tgtEl>
                                          <p:spTgt spid="154626">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54626">
                                            <p:txEl>
                                              <p:pRg st="11" end="11"/>
                                            </p:txEl>
                                          </p:spTgt>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154626">
                                            <p:txEl>
                                              <p:pRg st="12" end="12"/>
                                            </p:txEl>
                                          </p:spTgt>
                                        </p:tgtEl>
                                        <p:attrNameLst>
                                          <p:attrName>style.visibility</p:attrName>
                                        </p:attrNameLst>
                                      </p:cBhvr>
                                      <p:to>
                                        <p:strVal val="visible"/>
                                      </p:to>
                                    </p:set>
                                    <p:anim calcmode="lin" valueType="num">
                                      <p:cBhvr additive="base">
                                        <p:cTn id="49" dur="500" fill="hold"/>
                                        <p:tgtEl>
                                          <p:spTgt spid="154626">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54626">
                                            <p:txEl>
                                              <p:pRg st="12" end="1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AE75AD5C-8BD9-4A52-9AA2-8538FFD8F625}" type="slidenum">
              <a:rPr lang="en-US" altLang="en-US" sz="1400"/>
              <a:pPr eaLnBrk="1" hangingPunct="1"/>
              <a:t>58</a:t>
            </a:fld>
            <a:endParaRPr lang="en-US" altLang="en-US" sz="1400"/>
          </a:p>
        </p:txBody>
      </p:sp>
      <p:sp>
        <p:nvSpPr>
          <p:cNvPr id="59395" name="Rectangle 2"/>
          <p:cNvSpPr>
            <a:spLocks noGrp="1" noChangeArrowheads="1"/>
          </p:cNvSpPr>
          <p:nvPr>
            <p:ph type="body" idx="1"/>
          </p:nvPr>
        </p:nvSpPr>
        <p:spPr bwMode="auto">
          <a:xfrm>
            <a:off x="685800" y="533400"/>
            <a:ext cx="7772400" cy="5562600"/>
          </a:xfrm>
          <a:solidFill>
            <a:srgbClr val="FFFFFF"/>
          </a:solidFill>
          <a:ln>
            <a:solidFill>
              <a:schemeClr val="bg1"/>
            </a:solidFill>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buFontTx/>
              <a:buNone/>
            </a:pPr>
            <a:r>
              <a:rPr lang="en-US" altLang="en-US" sz="1200" dirty="0" smtClean="0">
                <a:solidFill>
                  <a:srgbClr val="29297B"/>
                </a:solidFill>
                <a:latin typeface="Verdana Ref" pitchFamily="34" charset="0"/>
              </a:rPr>
              <a:t>#include &lt;</a:t>
            </a:r>
            <a:r>
              <a:rPr lang="en-US" altLang="en-US" sz="1200" dirty="0" err="1" smtClean="0">
                <a:solidFill>
                  <a:srgbClr val="29297B"/>
                </a:solidFill>
                <a:latin typeface="Verdana Ref" pitchFamily="34" charset="0"/>
              </a:rPr>
              <a:t>pthread.h</a:t>
            </a:r>
            <a:r>
              <a:rPr lang="en-US" altLang="en-US" sz="1200" dirty="0" smtClean="0">
                <a:solidFill>
                  <a:srgbClr val="29297B"/>
                </a:solidFill>
                <a:latin typeface="Verdana Ref" pitchFamily="34" charset="0"/>
              </a:rPr>
              <a:t>&gt;</a:t>
            </a:r>
          </a:p>
          <a:p>
            <a:pPr eaLnBrk="1" hangingPunct="1">
              <a:lnSpc>
                <a:spcPct val="90000"/>
              </a:lnSpc>
              <a:buFontTx/>
              <a:buNone/>
            </a:pPr>
            <a:r>
              <a:rPr lang="en-US" altLang="en-US" sz="1200" dirty="0" smtClean="0">
                <a:solidFill>
                  <a:srgbClr val="29297B"/>
                </a:solidFill>
                <a:latin typeface="Verdana Ref" pitchFamily="34" charset="0"/>
              </a:rPr>
              <a:t>...</a:t>
            </a:r>
          </a:p>
          <a:p>
            <a:pPr eaLnBrk="1" hangingPunct="1">
              <a:lnSpc>
                <a:spcPct val="90000"/>
              </a:lnSpc>
              <a:buFontTx/>
              <a:buNone/>
            </a:pPr>
            <a:r>
              <a:rPr lang="en-US" altLang="en-US" sz="1200" dirty="0" err="1" smtClean="0">
                <a:solidFill>
                  <a:schemeClr val="folHlink"/>
                </a:solidFill>
                <a:latin typeface="Verdana Ref" pitchFamily="34" charset="0"/>
              </a:rPr>
              <a:t>pthread_mutex_t</a:t>
            </a:r>
            <a:r>
              <a:rPr lang="en-US" altLang="en-US" sz="1200" dirty="0" smtClean="0">
                <a:solidFill>
                  <a:schemeClr val="folHlink"/>
                </a:solidFill>
                <a:latin typeface="Verdana Ref" pitchFamily="34" charset="0"/>
              </a:rPr>
              <a:t> </a:t>
            </a:r>
            <a:r>
              <a:rPr lang="en-US" altLang="en-US" sz="1200" dirty="0" err="1" smtClean="0">
                <a:solidFill>
                  <a:schemeClr val="folHlink"/>
                </a:solidFill>
                <a:latin typeface="Verdana Ref" pitchFamily="34" charset="0"/>
              </a:rPr>
              <a:t>my_mutex</a:t>
            </a:r>
            <a:r>
              <a:rPr lang="en-US" altLang="en-US" sz="1200" dirty="0" smtClean="0">
                <a:solidFill>
                  <a:schemeClr val="folHlink"/>
                </a:solidFill>
                <a:latin typeface="Verdana Ref" pitchFamily="34" charset="0"/>
              </a:rPr>
              <a:t>;</a:t>
            </a:r>
            <a:r>
              <a:rPr lang="en-US" altLang="en-US" sz="1200" dirty="0" smtClean="0">
                <a:solidFill>
                  <a:srgbClr val="29297B"/>
                </a:solidFill>
                <a:latin typeface="Verdana Ref" pitchFamily="34" charset="0"/>
              </a:rPr>
              <a:t>     // should be of global scope</a:t>
            </a:r>
          </a:p>
          <a:p>
            <a:pPr eaLnBrk="1" hangingPunct="1">
              <a:lnSpc>
                <a:spcPct val="90000"/>
              </a:lnSpc>
              <a:buFontTx/>
              <a:buNone/>
            </a:pPr>
            <a:r>
              <a:rPr lang="en-US" altLang="en-US" sz="1200" dirty="0" smtClean="0">
                <a:solidFill>
                  <a:srgbClr val="29297B"/>
                </a:solidFill>
                <a:latin typeface="Verdana Ref" pitchFamily="34" charset="0"/>
              </a:rPr>
              <a:t>...</a:t>
            </a:r>
          </a:p>
          <a:p>
            <a:pPr eaLnBrk="1" hangingPunct="1">
              <a:lnSpc>
                <a:spcPct val="90000"/>
              </a:lnSpc>
              <a:buFontTx/>
              <a:buNone/>
            </a:pPr>
            <a:r>
              <a:rPr lang="en-US" altLang="en-US" sz="1200" dirty="0" err="1" smtClean="0">
                <a:solidFill>
                  <a:srgbClr val="29297B"/>
                </a:solidFill>
                <a:latin typeface="Verdana Ref" pitchFamily="34" charset="0"/>
              </a:rPr>
              <a:t>int</a:t>
            </a:r>
            <a:r>
              <a:rPr lang="en-US" altLang="en-US" sz="1200" dirty="0" smtClean="0">
                <a:solidFill>
                  <a:srgbClr val="29297B"/>
                </a:solidFill>
                <a:latin typeface="Verdana Ref" pitchFamily="34" charset="0"/>
              </a:rPr>
              <a:t> main()</a:t>
            </a:r>
          </a:p>
          <a:p>
            <a:pPr eaLnBrk="1" hangingPunct="1">
              <a:lnSpc>
                <a:spcPct val="90000"/>
              </a:lnSpc>
              <a:buFontTx/>
              <a:buNone/>
            </a:pPr>
            <a:r>
              <a:rPr lang="en-US" altLang="en-US" sz="1200" dirty="0" smtClean="0">
                <a:solidFill>
                  <a:srgbClr val="29297B"/>
                </a:solidFill>
                <a:latin typeface="Verdana Ref" pitchFamily="34" charset="0"/>
              </a:rPr>
              <a:t>{</a:t>
            </a:r>
          </a:p>
          <a:p>
            <a:pPr eaLnBrk="1" hangingPunct="1">
              <a:lnSpc>
                <a:spcPct val="90000"/>
              </a:lnSpc>
              <a:buFontTx/>
              <a:buNone/>
            </a:pPr>
            <a:r>
              <a:rPr lang="en-US" altLang="en-US" sz="1200" dirty="0" smtClean="0">
                <a:solidFill>
                  <a:srgbClr val="29297B"/>
                </a:solidFill>
                <a:latin typeface="Verdana Ref" pitchFamily="34" charset="0"/>
              </a:rPr>
              <a:t> 	</a:t>
            </a:r>
            <a:r>
              <a:rPr lang="en-US" altLang="en-US" sz="1200" dirty="0" err="1" smtClean="0">
                <a:solidFill>
                  <a:srgbClr val="29297B"/>
                </a:solidFill>
                <a:latin typeface="Verdana Ref" pitchFamily="34" charset="0"/>
              </a:rPr>
              <a:t>int</a:t>
            </a:r>
            <a:r>
              <a:rPr lang="en-US" altLang="en-US" sz="1200" dirty="0" smtClean="0">
                <a:solidFill>
                  <a:srgbClr val="29297B"/>
                </a:solidFill>
                <a:latin typeface="Verdana Ref" pitchFamily="34" charset="0"/>
              </a:rPr>
              <a:t> </a:t>
            </a:r>
            <a:r>
              <a:rPr lang="en-US" altLang="en-US" sz="1200" dirty="0" err="1" smtClean="0">
                <a:solidFill>
                  <a:srgbClr val="29297B"/>
                </a:solidFill>
                <a:latin typeface="Verdana Ref" pitchFamily="34" charset="0"/>
              </a:rPr>
              <a:t>tmp</a:t>
            </a:r>
            <a:r>
              <a:rPr lang="en-US" altLang="en-US" sz="1200" dirty="0" smtClean="0">
                <a:solidFill>
                  <a:srgbClr val="29297B"/>
                </a:solidFill>
                <a:latin typeface="Verdana Ref" pitchFamily="34" charset="0"/>
              </a:rPr>
              <a:t>;</a:t>
            </a:r>
          </a:p>
          <a:p>
            <a:pPr eaLnBrk="1" hangingPunct="1">
              <a:lnSpc>
                <a:spcPct val="90000"/>
              </a:lnSpc>
              <a:buFontTx/>
              <a:buNone/>
            </a:pPr>
            <a:r>
              <a:rPr lang="en-US" altLang="en-US" sz="1200" dirty="0" smtClean="0">
                <a:solidFill>
                  <a:srgbClr val="29297B"/>
                </a:solidFill>
                <a:latin typeface="Verdana Ref" pitchFamily="34" charset="0"/>
              </a:rPr>
              <a:t> 	...</a:t>
            </a:r>
          </a:p>
          <a:p>
            <a:pPr eaLnBrk="1" hangingPunct="1">
              <a:lnSpc>
                <a:spcPct val="90000"/>
              </a:lnSpc>
              <a:buFontTx/>
              <a:buNone/>
            </a:pPr>
            <a:r>
              <a:rPr lang="en-US" altLang="en-US" sz="1200" dirty="0" smtClean="0">
                <a:solidFill>
                  <a:srgbClr val="29297B"/>
                </a:solidFill>
                <a:latin typeface="Verdana Ref" pitchFamily="34" charset="0"/>
              </a:rPr>
              <a:t> 	// initialize the </a:t>
            </a:r>
            <a:r>
              <a:rPr lang="en-US" altLang="en-US" sz="1200" dirty="0" err="1" smtClean="0">
                <a:solidFill>
                  <a:srgbClr val="29297B"/>
                </a:solidFill>
                <a:latin typeface="Verdana Ref" pitchFamily="34" charset="0"/>
              </a:rPr>
              <a:t>mutex</a:t>
            </a:r>
            <a:endParaRPr lang="en-US" altLang="en-US" sz="1200" dirty="0" smtClean="0">
              <a:solidFill>
                <a:srgbClr val="29297B"/>
              </a:solidFill>
              <a:latin typeface="Verdana Ref" pitchFamily="34" charset="0"/>
            </a:endParaRPr>
          </a:p>
          <a:p>
            <a:pPr eaLnBrk="1" hangingPunct="1">
              <a:lnSpc>
                <a:spcPct val="90000"/>
              </a:lnSpc>
              <a:buFontTx/>
              <a:buNone/>
            </a:pPr>
            <a:r>
              <a:rPr lang="en-US" altLang="en-US" sz="1200" dirty="0" smtClean="0">
                <a:solidFill>
                  <a:srgbClr val="29297B"/>
                </a:solidFill>
                <a:latin typeface="Verdana Ref" pitchFamily="34" charset="0"/>
              </a:rPr>
              <a:t> 	</a:t>
            </a:r>
            <a:r>
              <a:rPr lang="en-US" altLang="en-US" sz="1200" dirty="0" err="1" smtClean="0">
                <a:solidFill>
                  <a:srgbClr val="29297B"/>
                </a:solidFill>
                <a:latin typeface="Verdana Ref" pitchFamily="34" charset="0"/>
              </a:rPr>
              <a:t>tmp</a:t>
            </a:r>
            <a:r>
              <a:rPr lang="en-US" altLang="en-US" sz="1200" dirty="0" smtClean="0">
                <a:solidFill>
                  <a:srgbClr val="29297B"/>
                </a:solidFill>
                <a:latin typeface="Verdana Ref" pitchFamily="34" charset="0"/>
              </a:rPr>
              <a:t> = </a:t>
            </a:r>
            <a:r>
              <a:rPr lang="en-US" altLang="en-US" sz="1200" dirty="0" err="1" smtClean="0">
                <a:solidFill>
                  <a:srgbClr val="29297B"/>
                </a:solidFill>
                <a:latin typeface="Verdana Ref" pitchFamily="34" charset="0"/>
              </a:rPr>
              <a:t>pthread_mutex_init</a:t>
            </a:r>
            <a:r>
              <a:rPr lang="en-US" altLang="en-US" sz="1200" dirty="0" smtClean="0">
                <a:solidFill>
                  <a:srgbClr val="29297B"/>
                </a:solidFill>
                <a:latin typeface="Verdana Ref" pitchFamily="34" charset="0"/>
              </a:rPr>
              <a:t>( &amp;</a:t>
            </a:r>
            <a:r>
              <a:rPr lang="en-US" altLang="en-US" sz="1200" dirty="0" err="1" smtClean="0">
                <a:solidFill>
                  <a:srgbClr val="29297B"/>
                </a:solidFill>
                <a:latin typeface="Verdana Ref" pitchFamily="34" charset="0"/>
              </a:rPr>
              <a:t>my_mutex</a:t>
            </a:r>
            <a:r>
              <a:rPr lang="en-US" altLang="en-US" sz="1200" dirty="0" smtClean="0">
                <a:solidFill>
                  <a:srgbClr val="29297B"/>
                </a:solidFill>
                <a:latin typeface="Verdana Ref" pitchFamily="34" charset="0"/>
              </a:rPr>
              <a:t>, NULL );</a:t>
            </a:r>
          </a:p>
          <a:p>
            <a:pPr eaLnBrk="1" hangingPunct="1">
              <a:lnSpc>
                <a:spcPct val="90000"/>
              </a:lnSpc>
              <a:buFontTx/>
              <a:buNone/>
            </a:pPr>
            <a:r>
              <a:rPr lang="en-US" altLang="en-US" sz="1200" dirty="0" smtClean="0">
                <a:solidFill>
                  <a:srgbClr val="29297B"/>
                </a:solidFill>
                <a:latin typeface="Verdana Ref" pitchFamily="34" charset="0"/>
              </a:rPr>
              <a:t> 	...</a:t>
            </a:r>
          </a:p>
          <a:p>
            <a:pPr eaLnBrk="1" hangingPunct="1">
              <a:lnSpc>
                <a:spcPct val="90000"/>
              </a:lnSpc>
              <a:buFontTx/>
              <a:buNone/>
            </a:pPr>
            <a:r>
              <a:rPr lang="en-US" altLang="en-US" sz="1200" dirty="0" smtClean="0">
                <a:solidFill>
                  <a:srgbClr val="29297B"/>
                </a:solidFill>
                <a:latin typeface="Verdana Ref" pitchFamily="34" charset="0"/>
              </a:rPr>
              <a:t> 	// create threads</a:t>
            </a:r>
          </a:p>
          <a:p>
            <a:pPr eaLnBrk="1" hangingPunct="1">
              <a:lnSpc>
                <a:spcPct val="90000"/>
              </a:lnSpc>
              <a:buFontTx/>
              <a:buNone/>
            </a:pPr>
            <a:r>
              <a:rPr lang="en-US" altLang="en-US" sz="1200" dirty="0" smtClean="0">
                <a:solidFill>
                  <a:srgbClr val="29297B"/>
                </a:solidFill>
                <a:latin typeface="Verdana Ref" pitchFamily="34" charset="0"/>
              </a:rPr>
              <a:t> 	...</a:t>
            </a:r>
          </a:p>
          <a:p>
            <a:pPr eaLnBrk="1" hangingPunct="1">
              <a:lnSpc>
                <a:spcPct val="90000"/>
              </a:lnSpc>
              <a:buFontTx/>
              <a:buNone/>
            </a:pPr>
            <a:r>
              <a:rPr lang="en-US" altLang="en-US" sz="1200" dirty="0" smtClean="0">
                <a:solidFill>
                  <a:srgbClr val="29297B"/>
                </a:solidFill>
                <a:latin typeface="Verdana Ref" pitchFamily="34" charset="0"/>
              </a:rPr>
              <a:t> 	</a:t>
            </a:r>
            <a:r>
              <a:rPr lang="en-US" altLang="en-US" sz="1200" dirty="0" err="1" smtClean="0">
                <a:solidFill>
                  <a:schemeClr val="folHlink"/>
                </a:solidFill>
                <a:latin typeface="Verdana Ref" pitchFamily="34" charset="0"/>
              </a:rPr>
              <a:t>pthread_mutex_lock</a:t>
            </a:r>
            <a:r>
              <a:rPr lang="en-US" altLang="en-US" sz="1200" dirty="0" smtClean="0">
                <a:solidFill>
                  <a:schemeClr val="folHlink"/>
                </a:solidFill>
                <a:latin typeface="Verdana Ref" pitchFamily="34" charset="0"/>
              </a:rPr>
              <a:t>( &amp;</a:t>
            </a:r>
            <a:r>
              <a:rPr lang="en-US" altLang="en-US" sz="1200" dirty="0" err="1" smtClean="0">
                <a:solidFill>
                  <a:schemeClr val="folHlink"/>
                </a:solidFill>
                <a:latin typeface="Verdana Ref" pitchFamily="34" charset="0"/>
              </a:rPr>
              <a:t>my_mutex</a:t>
            </a:r>
            <a:r>
              <a:rPr lang="en-US" altLang="en-US" sz="1200" dirty="0" smtClean="0">
                <a:solidFill>
                  <a:schemeClr val="folHlink"/>
                </a:solidFill>
                <a:latin typeface="Verdana Ref" pitchFamily="34" charset="0"/>
              </a:rPr>
              <a:t> );</a:t>
            </a:r>
          </a:p>
          <a:p>
            <a:pPr eaLnBrk="1" hangingPunct="1">
              <a:lnSpc>
                <a:spcPct val="90000"/>
              </a:lnSpc>
              <a:buFontTx/>
              <a:buNone/>
            </a:pPr>
            <a:r>
              <a:rPr lang="en-US" altLang="en-US" sz="1200" dirty="0" smtClean="0">
                <a:solidFill>
                  <a:srgbClr val="29297B"/>
                </a:solidFill>
                <a:latin typeface="Verdana Ref" pitchFamily="34" charset="0"/>
              </a:rPr>
              <a:t> 	     </a:t>
            </a:r>
            <a:r>
              <a:rPr lang="en-US" altLang="en-US" sz="1200" dirty="0" err="1" smtClean="0">
                <a:solidFill>
                  <a:srgbClr val="29297B"/>
                </a:solidFill>
                <a:latin typeface="Verdana Ref" pitchFamily="34" charset="0"/>
              </a:rPr>
              <a:t>do_something_private</a:t>
            </a:r>
            <a:r>
              <a:rPr lang="en-US" altLang="en-US" sz="1200" dirty="0" smtClean="0">
                <a:solidFill>
                  <a:srgbClr val="29297B"/>
                </a:solidFill>
                <a:latin typeface="Verdana Ref" pitchFamily="34" charset="0"/>
              </a:rPr>
              <a:t>();</a:t>
            </a:r>
          </a:p>
          <a:p>
            <a:pPr eaLnBrk="1" hangingPunct="1">
              <a:lnSpc>
                <a:spcPct val="90000"/>
              </a:lnSpc>
              <a:buFontTx/>
              <a:buNone/>
            </a:pPr>
            <a:r>
              <a:rPr lang="en-US" altLang="en-US" sz="1200" dirty="0" smtClean="0">
                <a:solidFill>
                  <a:srgbClr val="29297B"/>
                </a:solidFill>
                <a:latin typeface="Verdana Ref" pitchFamily="34" charset="0"/>
              </a:rPr>
              <a:t> 	</a:t>
            </a:r>
            <a:r>
              <a:rPr lang="en-US" altLang="en-US" sz="1200" dirty="0" err="1" smtClean="0">
                <a:solidFill>
                  <a:schemeClr val="folHlink"/>
                </a:solidFill>
                <a:latin typeface="Verdana Ref" pitchFamily="34" charset="0"/>
              </a:rPr>
              <a:t>pthread_mutex_unlock</a:t>
            </a:r>
            <a:r>
              <a:rPr lang="en-US" altLang="en-US" sz="1200" dirty="0" smtClean="0">
                <a:solidFill>
                  <a:schemeClr val="folHlink"/>
                </a:solidFill>
                <a:latin typeface="Verdana Ref" pitchFamily="34" charset="0"/>
              </a:rPr>
              <a:t>( &amp;</a:t>
            </a:r>
            <a:r>
              <a:rPr lang="en-US" altLang="en-US" sz="1200" dirty="0" err="1" smtClean="0">
                <a:solidFill>
                  <a:schemeClr val="folHlink"/>
                </a:solidFill>
                <a:latin typeface="Verdana Ref" pitchFamily="34" charset="0"/>
              </a:rPr>
              <a:t>my_mutex</a:t>
            </a:r>
            <a:r>
              <a:rPr lang="en-US" altLang="en-US" sz="1200" dirty="0" smtClean="0">
                <a:solidFill>
                  <a:schemeClr val="folHlink"/>
                </a:solidFill>
                <a:latin typeface="Verdana Ref" pitchFamily="34" charset="0"/>
              </a:rPr>
              <a:t> );</a:t>
            </a:r>
          </a:p>
          <a:p>
            <a:pPr eaLnBrk="1" hangingPunct="1">
              <a:lnSpc>
                <a:spcPct val="90000"/>
              </a:lnSpc>
              <a:buFontTx/>
              <a:buNone/>
            </a:pPr>
            <a:r>
              <a:rPr lang="en-US" altLang="en-US" sz="1200" dirty="0" smtClean="0">
                <a:solidFill>
                  <a:srgbClr val="29297B"/>
                </a:solidFill>
                <a:latin typeface="Verdana Ref" pitchFamily="34" charset="0"/>
              </a:rPr>
              <a:t>    	...</a:t>
            </a:r>
          </a:p>
          <a:p>
            <a:pPr eaLnBrk="1" hangingPunct="1">
              <a:lnSpc>
                <a:spcPct val="90000"/>
              </a:lnSpc>
              <a:buFontTx/>
              <a:buNone/>
            </a:pPr>
            <a:r>
              <a:rPr lang="en-US" altLang="en-US" sz="1200" dirty="0" smtClean="0">
                <a:solidFill>
                  <a:srgbClr val="29297B"/>
                </a:solidFill>
                <a:latin typeface="Verdana Ref" pitchFamily="34" charset="0"/>
              </a:rPr>
              <a:t>	return 0;</a:t>
            </a:r>
          </a:p>
          <a:p>
            <a:pPr eaLnBrk="1" hangingPunct="1">
              <a:lnSpc>
                <a:spcPct val="90000"/>
              </a:lnSpc>
              <a:buFontTx/>
              <a:buNone/>
            </a:pPr>
            <a:r>
              <a:rPr lang="en-US" altLang="en-US" sz="1200" dirty="0" smtClean="0">
                <a:solidFill>
                  <a:srgbClr val="29297B"/>
                </a:solidFill>
                <a:latin typeface="Verdana Ref" pitchFamily="34" charset="0"/>
              </a:rPr>
              <a:t>}</a:t>
            </a:r>
          </a:p>
          <a:p>
            <a:pPr eaLnBrk="1" hangingPunct="1">
              <a:lnSpc>
                <a:spcPct val="90000"/>
              </a:lnSpc>
              <a:buFontTx/>
              <a:buNone/>
            </a:pPr>
            <a:endParaRPr lang="en-US" altLang="en-US" sz="1200" dirty="0" smtClean="0">
              <a:solidFill>
                <a:srgbClr val="29297B"/>
              </a:solidFill>
              <a:latin typeface="Verdana Ref" pitchFamily="34" charset="0"/>
            </a:endParaRPr>
          </a:p>
          <a:p>
            <a:pPr eaLnBrk="1" hangingPunct="1">
              <a:lnSpc>
                <a:spcPct val="90000"/>
              </a:lnSpc>
            </a:pPr>
            <a:r>
              <a:rPr lang="en-US" altLang="en-US" sz="2000" dirty="0" smtClean="0">
                <a:solidFill>
                  <a:srgbClr val="29297B"/>
                </a:solidFill>
              </a:rPr>
              <a:t>Whenever a thread reaches the lock/unlock block, it first determines if the </a:t>
            </a:r>
            <a:r>
              <a:rPr lang="en-US" altLang="en-US" sz="2000" dirty="0" err="1" smtClean="0">
                <a:solidFill>
                  <a:srgbClr val="29297B"/>
                </a:solidFill>
              </a:rPr>
              <a:t>mutex</a:t>
            </a:r>
            <a:r>
              <a:rPr lang="en-US" altLang="en-US" sz="2000" dirty="0" smtClean="0">
                <a:solidFill>
                  <a:srgbClr val="29297B"/>
                </a:solidFill>
              </a:rPr>
              <a:t> is locked.  If so, it waits until it is unlocked.  Otherwise, it takes the </a:t>
            </a:r>
            <a:r>
              <a:rPr lang="en-US" altLang="en-US" sz="2000" dirty="0" err="1" smtClean="0">
                <a:solidFill>
                  <a:srgbClr val="29297B"/>
                </a:solidFill>
              </a:rPr>
              <a:t>mutex</a:t>
            </a:r>
            <a:r>
              <a:rPr lang="en-US" altLang="en-US" sz="2000" dirty="0" smtClean="0">
                <a:solidFill>
                  <a:srgbClr val="29297B"/>
                </a:solidFill>
              </a:rPr>
              <a:t>, locks the succeeding code, then frees the </a:t>
            </a:r>
            <a:r>
              <a:rPr lang="en-US" altLang="en-US" sz="2000" dirty="0" err="1" smtClean="0">
                <a:solidFill>
                  <a:srgbClr val="29297B"/>
                </a:solidFill>
              </a:rPr>
              <a:t>mutex</a:t>
            </a:r>
            <a:r>
              <a:rPr lang="en-US" altLang="en-US" sz="2000" dirty="0" smtClean="0">
                <a:solidFill>
                  <a:srgbClr val="29297B"/>
                </a:solidFill>
              </a:rPr>
              <a:t> and unlocks the code when it's done.</a:t>
            </a:r>
          </a:p>
        </p:txBody>
      </p:sp>
    </p:spTree>
    <p:extLst>
      <p:ext uri="{BB962C8B-B14F-4D97-AF65-F5344CB8AC3E}">
        <p14:creationId xmlns:p14="http://schemas.microsoft.com/office/powerpoint/2010/main" val="3187495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3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3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39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939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39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39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939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39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939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39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939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939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939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395">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9395">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9395">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9395">
                                            <p:txEl>
                                              <p:pRg st="18" end="1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939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1B136F65-8BD2-4F54-9B48-B225E59ED417}" type="slidenum">
              <a:rPr lang="en-US" altLang="en-US" sz="1400"/>
              <a:pPr eaLnBrk="1" hangingPunct="1"/>
              <a:t>59</a:t>
            </a:fld>
            <a:endParaRPr lang="en-US" altLang="en-US" sz="1400"/>
          </a:p>
        </p:txBody>
      </p:sp>
      <p:sp>
        <p:nvSpPr>
          <p:cNvPr id="60419" name="Rectangle 2"/>
          <p:cNvSpPr>
            <a:spLocks noChangeArrowheads="1"/>
          </p:cNvSpPr>
          <p:nvPr/>
        </p:nvSpPr>
        <p:spPr bwMode="auto">
          <a:xfrm>
            <a:off x="990600" y="533400"/>
            <a:ext cx="77724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defTabSz="287338" eaLnBrk="0" hangingPunct="0">
              <a:tabLst>
                <a:tab pos="576263" algn="l"/>
              </a:tabLst>
              <a:defRPr sz="2400">
                <a:solidFill>
                  <a:schemeClr val="tx1"/>
                </a:solidFill>
                <a:latin typeface="Arial" pitchFamily="34" charset="0"/>
                <a:cs typeface="Arial" pitchFamily="34" charset="0"/>
              </a:defRPr>
            </a:lvl1pPr>
            <a:lvl2pPr marL="742950" indent="-285750" defTabSz="287338" eaLnBrk="0" hangingPunct="0">
              <a:tabLst>
                <a:tab pos="576263" algn="l"/>
              </a:tabLst>
              <a:defRPr sz="2400">
                <a:solidFill>
                  <a:schemeClr val="tx1"/>
                </a:solidFill>
                <a:latin typeface="Arial" pitchFamily="34" charset="0"/>
                <a:cs typeface="Arial" pitchFamily="34" charset="0"/>
              </a:defRPr>
            </a:lvl2pPr>
            <a:lvl3pPr marL="1143000" indent="-228600" defTabSz="287338" eaLnBrk="0" hangingPunct="0">
              <a:tabLst>
                <a:tab pos="576263" algn="l"/>
              </a:tabLst>
              <a:defRPr sz="2400">
                <a:solidFill>
                  <a:schemeClr val="tx1"/>
                </a:solidFill>
                <a:latin typeface="Arial" pitchFamily="34" charset="0"/>
                <a:cs typeface="Arial" pitchFamily="34" charset="0"/>
              </a:defRPr>
            </a:lvl3pPr>
            <a:lvl4pPr marL="1600200" indent="-228600" defTabSz="287338" eaLnBrk="0" hangingPunct="0">
              <a:tabLst>
                <a:tab pos="576263" algn="l"/>
              </a:tabLst>
              <a:defRPr sz="2400">
                <a:solidFill>
                  <a:schemeClr val="tx1"/>
                </a:solidFill>
                <a:latin typeface="Arial" pitchFamily="34" charset="0"/>
                <a:cs typeface="Arial" pitchFamily="34" charset="0"/>
              </a:defRPr>
            </a:lvl4pPr>
            <a:lvl5pPr marL="2057400" indent="-228600" defTabSz="287338" eaLnBrk="0" hangingPunct="0">
              <a:tabLst>
                <a:tab pos="576263" algn="l"/>
              </a:tabLst>
              <a:defRPr sz="2400">
                <a:solidFill>
                  <a:schemeClr val="tx1"/>
                </a:solidFill>
                <a:latin typeface="Arial" pitchFamily="34" charset="0"/>
                <a:cs typeface="Arial" pitchFamily="34" charset="0"/>
              </a:defRPr>
            </a:lvl5pPr>
            <a:lvl6pPr marL="2514600" indent="-228600" defTabSz="287338" eaLnBrk="0" fontAlgn="base" hangingPunct="0">
              <a:spcBef>
                <a:spcPct val="0"/>
              </a:spcBef>
              <a:spcAft>
                <a:spcPct val="0"/>
              </a:spcAft>
              <a:tabLst>
                <a:tab pos="576263" algn="l"/>
              </a:tabLst>
              <a:defRPr sz="2400">
                <a:solidFill>
                  <a:schemeClr val="tx1"/>
                </a:solidFill>
                <a:latin typeface="Arial" pitchFamily="34" charset="0"/>
                <a:cs typeface="Arial" pitchFamily="34" charset="0"/>
              </a:defRPr>
            </a:lvl6pPr>
            <a:lvl7pPr marL="2971800" indent="-228600" defTabSz="287338" eaLnBrk="0" fontAlgn="base" hangingPunct="0">
              <a:spcBef>
                <a:spcPct val="0"/>
              </a:spcBef>
              <a:spcAft>
                <a:spcPct val="0"/>
              </a:spcAft>
              <a:tabLst>
                <a:tab pos="576263" algn="l"/>
              </a:tabLst>
              <a:defRPr sz="2400">
                <a:solidFill>
                  <a:schemeClr val="tx1"/>
                </a:solidFill>
                <a:latin typeface="Arial" pitchFamily="34" charset="0"/>
                <a:cs typeface="Arial" pitchFamily="34" charset="0"/>
              </a:defRPr>
            </a:lvl7pPr>
            <a:lvl8pPr marL="3429000" indent="-228600" defTabSz="287338" eaLnBrk="0" fontAlgn="base" hangingPunct="0">
              <a:spcBef>
                <a:spcPct val="0"/>
              </a:spcBef>
              <a:spcAft>
                <a:spcPct val="0"/>
              </a:spcAft>
              <a:tabLst>
                <a:tab pos="576263" algn="l"/>
              </a:tabLst>
              <a:defRPr sz="2400">
                <a:solidFill>
                  <a:schemeClr val="tx1"/>
                </a:solidFill>
                <a:latin typeface="Arial" pitchFamily="34" charset="0"/>
                <a:cs typeface="Arial" pitchFamily="34" charset="0"/>
              </a:defRPr>
            </a:lvl8pPr>
            <a:lvl9pPr marL="3886200" indent="-228600" defTabSz="287338" eaLnBrk="0" fontAlgn="base" hangingPunct="0">
              <a:spcBef>
                <a:spcPct val="0"/>
              </a:spcBef>
              <a:spcAft>
                <a:spcPct val="0"/>
              </a:spcAft>
              <a:tabLst>
                <a:tab pos="576263" algn="l"/>
              </a:tabLst>
              <a:defRPr sz="2400">
                <a:solidFill>
                  <a:schemeClr val="tx1"/>
                </a:solidFill>
                <a:latin typeface="Arial" pitchFamily="34" charset="0"/>
                <a:cs typeface="Arial" pitchFamily="34" charset="0"/>
              </a:defRPr>
            </a:lvl9pPr>
          </a:lstStyle>
          <a:p>
            <a:pPr eaLnBrk="1" hangingPunct="1">
              <a:lnSpc>
                <a:spcPct val="90000"/>
              </a:lnSpc>
              <a:spcBef>
                <a:spcPct val="20000"/>
              </a:spcBef>
            </a:pPr>
            <a:r>
              <a:rPr lang="en-US" altLang="en-US" sz="1200">
                <a:latin typeface="Verdana Ref" pitchFamily="34" charset="0"/>
              </a:rPr>
              <a:t> </a:t>
            </a:r>
            <a:endParaRPr lang="en-US" altLang="en-US" sz="1200">
              <a:solidFill>
                <a:srgbClr val="29297B"/>
              </a:solidFill>
              <a:latin typeface="Verdana Ref" pitchFamily="34" charset="0"/>
            </a:endParaRPr>
          </a:p>
        </p:txBody>
      </p:sp>
      <p:sp>
        <p:nvSpPr>
          <p:cNvPr id="60420" name="Rectangle 3"/>
          <p:cNvSpPr>
            <a:spLocks noChangeArrowheads="1"/>
          </p:cNvSpPr>
          <p:nvPr/>
        </p:nvSpPr>
        <p:spPr bwMode="auto">
          <a:xfrm>
            <a:off x="1143000" y="685800"/>
            <a:ext cx="77724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defTabSz="287338" eaLnBrk="0" hangingPunct="0">
              <a:tabLst>
                <a:tab pos="576263" algn="l"/>
              </a:tabLst>
              <a:defRPr sz="2400">
                <a:solidFill>
                  <a:schemeClr val="tx1"/>
                </a:solidFill>
                <a:latin typeface="Arial" pitchFamily="34" charset="0"/>
                <a:cs typeface="Arial" pitchFamily="34" charset="0"/>
              </a:defRPr>
            </a:lvl1pPr>
            <a:lvl2pPr marL="742950" indent="-285750" defTabSz="287338" eaLnBrk="0" hangingPunct="0">
              <a:tabLst>
                <a:tab pos="576263" algn="l"/>
              </a:tabLst>
              <a:defRPr sz="2400">
                <a:solidFill>
                  <a:schemeClr val="tx1"/>
                </a:solidFill>
                <a:latin typeface="Arial" pitchFamily="34" charset="0"/>
                <a:cs typeface="Arial" pitchFamily="34" charset="0"/>
              </a:defRPr>
            </a:lvl2pPr>
            <a:lvl3pPr marL="1143000" indent="-228600" defTabSz="287338" eaLnBrk="0" hangingPunct="0">
              <a:tabLst>
                <a:tab pos="576263" algn="l"/>
              </a:tabLst>
              <a:defRPr sz="2400">
                <a:solidFill>
                  <a:schemeClr val="tx1"/>
                </a:solidFill>
                <a:latin typeface="Arial" pitchFamily="34" charset="0"/>
                <a:cs typeface="Arial" pitchFamily="34" charset="0"/>
              </a:defRPr>
            </a:lvl3pPr>
            <a:lvl4pPr marL="1600200" indent="-228600" defTabSz="287338" eaLnBrk="0" hangingPunct="0">
              <a:tabLst>
                <a:tab pos="576263" algn="l"/>
              </a:tabLst>
              <a:defRPr sz="2400">
                <a:solidFill>
                  <a:schemeClr val="tx1"/>
                </a:solidFill>
                <a:latin typeface="Arial" pitchFamily="34" charset="0"/>
                <a:cs typeface="Arial" pitchFamily="34" charset="0"/>
              </a:defRPr>
            </a:lvl4pPr>
            <a:lvl5pPr marL="2057400" indent="-228600" defTabSz="287338" eaLnBrk="0" hangingPunct="0">
              <a:tabLst>
                <a:tab pos="576263" algn="l"/>
              </a:tabLst>
              <a:defRPr sz="2400">
                <a:solidFill>
                  <a:schemeClr val="tx1"/>
                </a:solidFill>
                <a:latin typeface="Arial" pitchFamily="34" charset="0"/>
                <a:cs typeface="Arial" pitchFamily="34" charset="0"/>
              </a:defRPr>
            </a:lvl5pPr>
            <a:lvl6pPr marL="2514600" indent="-228600" defTabSz="287338" eaLnBrk="0" fontAlgn="base" hangingPunct="0">
              <a:spcBef>
                <a:spcPct val="0"/>
              </a:spcBef>
              <a:spcAft>
                <a:spcPct val="0"/>
              </a:spcAft>
              <a:tabLst>
                <a:tab pos="576263" algn="l"/>
              </a:tabLst>
              <a:defRPr sz="2400">
                <a:solidFill>
                  <a:schemeClr val="tx1"/>
                </a:solidFill>
                <a:latin typeface="Arial" pitchFamily="34" charset="0"/>
                <a:cs typeface="Arial" pitchFamily="34" charset="0"/>
              </a:defRPr>
            </a:lvl6pPr>
            <a:lvl7pPr marL="2971800" indent="-228600" defTabSz="287338" eaLnBrk="0" fontAlgn="base" hangingPunct="0">
              <a:spcBef>
                <a:spcPct val="0"/>
              </a:spcBef>
              <a:spcAft>
                <a:spcPct val="0"/>
              </a:spcAft>
              <a:tabLst>
                <a:tab pos="576263" algn="l"/>
              </a:tabLst>
              <a:defRPr sz="2400">
                <a:solidFill>
                  <a:schemeClr val="tx1"/>
                </a:solidFill>
                <a:latin typeface="Arial" pitchFamily="34" charset="0"/>
                <a:cs typeface="Arial" pitchFamily="34" charset="0"/>
              </a:defRPr>
            </a:lvl7pPr>
            <a:lvl8pPr marL="3429000" indent="-228600" defTabSz="287338" eaLnBrk="0" fontAlgn="base" hangingPunct="0">
              <a:spcBef>
                <a:spcPct val="0"/>
              </a:spcBef>
              <a:spcAft>
                <a:spcPct val="0"/>
              </a:spcAft>
              <a:tabLst>
                <a:tab pos="576263" algn="l"/>
              </a:tabLst>
              <a:defRPr sz="2400">
                <a:solidFill>
                  <a:schemeClr val="tx1"/>
                </a:solidFill>
                <a:latin typeface="Arial" pitchFamily="34" charset="0"/>
                <a:cs typeface="Arial" pitchFamily="34" charset="0"/>
              </a:defRPr>
            </a:lvl8pPr>
            <a:lvl9pPr marL="3886200" indent="-228600" defTabSz="287338" eaLnBrk="0" fontAlgn="base" hangingPunct="0">
              <a:spcBef>
                <a:spcPct val="0"/>
              </a:spcBef>
              <a:spcAft>
                <a:spcPct val="0"/>
              </a:spcAft>
              <a:tabLst>
                <a:tab pos="576263" algn="l"/>
              </a:tabLst>
              <a:defRPr sz="2400">
                <a:solidFill>
                  <a:schemeClr val="tx1"/>
                </a:solidFill>
                <a:latin typeface="Arial" pitchFamily="34" charset="0"/>
                <a:cs typeface="Arial" pitchFamily="34" charset="0"/>
              </a:defRPr>
            </a:lvl9pPr>
          </a:lstStyle>
          <a:p>
            <a:pPr eaLnBrk="1" hangingPunct="1">
              <a:lnSpc>
                <a:spcPct val="90000"/>
              </a:lnSpc>
              <a:spcBef>
                <a:spcPct val="20000"/>
              </a:spcBef>
            </a:pPr>
            <a:r>
              <a:rPr lang="en-US" altLang="en-US" sz="1200">
                <a:latin typeface="Verdana Ref" pitchFamily="34" charset="0"/>
              </a:rPr>
              <a:t> /*</a:t>
            </a:r>
          </a:p>
          <a:p>
            <a:pPr eaLnBrk="1" hangingPunct="1">
              <a:lnSpc>
                <a:spcPct val="90000"/>
              </a:lnSpc>
              <a:spcBef>
                <a:spcPct val="20000"/>
              </a:spcBef>
            </a:pPr>
            <a:r>
              <a:rPr lang="en-US" altLang="en-US" sz="1200">
                <a:latin typeface="Verdana Ref" pitchFamily="34" charset="0"/>
              </a:rPr>
              <a:t>  Pthreads Example - Hello World - C/C++ Version</a:t>
            </a:r>
          </a:p>
          <a:p>
            <a:pPr eaLnBrk="1" hangingPunct="1">
              <a:lnSpc>
                <a:spcPct val="90000"/>
              </a:lnSpc>
              <a:spcBef>
                <a:spcPct val="20000"/>
              </a:spcBef>
            </a:pPr>
            <a:r>
              <a:rPr lang="en-US" altLang="en-US" sz="1200">
                <a:latin typeface="Verdana Ref" pitchFamily="34" charset="0"/>
              </a:rPr>
              <a:t>  File: hello_world_PTH2.cpp  </a:t>
            </a:r>
          </a:p>
          <a:p>
            <a:pPr eaLnBrk="1" hangingPunct="1">
              <a:lnSpc>
                <a:spcPct val="90000"/>
              </a:lnSpc>
              <a:spcBef>
                <a:spcPct val="20000"/>
              </a:spcBef>
            </a:pPr>
            <a:endParaRPr lang="en-US" altLang="en-US" sz="1200">
              <a:latin typeface="Verdana Ref" pitchFamily="34" charset="0"/>
            </a:endParaRPr>
          </a:p>
          <a:p>
            <a:pPr eaLnBrk="1" hangingPunct="1">
              <a:lnSpc>
                <a:spcPct val="90000"/>
              </a:lnSpc>
              <a:spcBef>
                <a:spcPct val="20000"/>
              </a:spcBef>
            </a:pPr>
            <a:r>
              <a:rPr lang="en-US" altLang="en-US" sz="1200">
                <a:latin typeface="Verdana Ref" pitchFamily="34" charset="0"/>
              </a:rPr>
              <a:t>  Compilation on altix.asc.edu</a:t>
            </a:r>
          </a:p>
          <a:p>
            <a:pPr eaLnBrk="1" hangingPunct="1">
              <a:lnSpc>
                <a:spcPct val="90000"/>
              </a:lnSpc>
              <a:spcBef>
                <a:spcPct val="20000"/>
              </a:spcBef>
            </a:pPr>
            <a:r>
              <a:rPr lang="en-US" altLang="en-US" sz="1200">
                <a:latin typeface="Verdana Ref" pitchFamily="34" charset="0"/>
              </a:rPr>
              <a:t>     to compile the program</a:t>
            </a:r>
          </a:p>
          <a:p>
            <a:pPr eaLnBrk="1" hangingPunct="1">
              <a:lnSpc>
                <a:spcPct val="90000"/>
              </a:lnSpc>
              <a:spcBef>
                <a:spcPct val="20000"/>
              </a:spcBef>
            </a:pPr>
            <a:r>
              <a:rPr lang="en-US" altLang="en-US" sz="1200">
                <a:latin typeface="Verdana Ref" pitchFamily="34" charset="0"/>
              </a:rPr>
              <a:t>         icc hello_world_PTH2.cpp -o hello_world_PTH2 -lpthread</a:t>
            </a:r>
          </a:p>
          <a:p>
            <a:pPr eaLnBrk="1" hangingPunct="1">
              <a:lnSpc>
                <a:spcPct val="90000"/>
              </a:lnSpc>
              <a:spcBef>
                <a:spcPct val="20000"/>
              </a:spcBef>
            </a:pPr>
            <a:r>
              <a:rPr lang="en-US" altLang="en-US" sz="1200">
                <a:latin typeface="Verdana Ref" pitchFamily="34" charset="0"/>
              </a:rPr>
              <a:t>     to run type</a:t>
            </a:r>
          </a:p>
          <a:p>
            <a:pPr eaLnBrk="1" hangingPunct="1">
              <a:lnSpc>
                <a:spcPct val="90000"/>
              </a:lnSpc>
              <a:spcBef>
                <a:spcPct val="20000"/>
              </a:spcBef>
            </a:pPr>
            <a:r>
              <a:rPr lang="en-US" altLang="en-US" sz="1200">
                <a:latin typeface="Verdana Ref" pitchFamily="34" charset="0"/>
              </a:rPr>
              <a:t>       ./hello_world_PTH2</a:t>
            </a:r>
          </a:p>
          <a:p>
            <a:pPr eaLnBrk="1" hangingPunct="1">
              <a:lnSpc>
                <a:spcPct val="90000"/>
              </a:lnSpc>
              <a:spcBef>
                <a:spcPct val="20000"/>
              </a:spcBef>
            </a:pPr>
            <a:r>
              <a:rPr lang="en-US" altLang="en-US" sz="1200">
                <a:latin typeface="Verdana Ref" pitchFamily="34" charset="0"/>
              </a:rPr>
              <a:t>*/</a:t>
            </a:r>
          </a:p>
          <a:p>
            <a:pPr eaLnBrk="1" hangingPunct="1">
              <a:lnSpc>
                <a:spcPct val="90000"/>
              </a:lnSpc>
              <a:spcBef>
                <a:spcPct val="20000"/>
              </a:spcBef>
            </a:pPr>
            <a:endParaRPr lang="en-US" altLang="en-US" sz="1200">
              <a:latin typeface="Verdana Ref" pitchFamily="34" charset="0"/>
            </a:endParaRPr>
          </a:p>
          <a:p>
            <a:pPr eaLnBrk="1" hangingPunct="1">
              <a:lnSpc>
                <a:spcPct val="90000"/>
              </a:lnSpc>
              <a:spcBef>
                <a:spcPct val="20000"/>
              </a:spcBef>
            </a:pPr>
            <a:r>
              <a:rPr lang="en-US" altLang="en-US" sz="1200">
                <a:latin typeface="Verdana Ref" pitchFamily="34" charset="0"/>
              </a:rPr>
              <a:t>using namespace std;</a:t>
            </a:r>
          </a:p>
          <a:p>
            <a:pPr eaLnBrk="1" hangingPunct="1">
              <a:lnSpc>
                <a:spcPct val="90000"/>
              </a:lnSpc>
              <a:spcBef>
                <a:spcPct val="20000"/>
              </a:spcBef>
            </a:pPr>
            <a:r>
              <a:rPr lang="en-US" altLang="en-US" sz="1200">
                <a:latin typeface="Verdana Ref" pitchFamily="34" charset="0"/>
              </a:rPr>
              <a:t>#include &lt;iostream&gt;</a:t>
            </a:r>
          </a:p>
          <a:p>
            <a:pPr eaLnBrk="1" hangingPunct="1">
              <a:lnSpc>
                <a:spcPct val="90000"/>
              </a:lnSpc>
              <a:spcBef>
                <a:spcPct val="20000"/>
              </a:spcBef>
            </a:pPr>
            <a:r>
              <a:rPr lang="en-US" altLang="en-US" sz="1200">
                <a:latin typeface="Verdana Ref" pitchFamily="34" charset="0"/>
              </a:rPr>
              <a:t>#include &lt;fstream&gt;</a:t>
            </a:r>
          </a:p>
          <a:p>
            <a:pPr eaLnBrk="1" hangingPunct="1">
              <a:lnSpc>
                <a:spcPct val="90000"/>
              </a:lnSpc>
              <a:spcBef>
                <a:spcPct val="20000"/>
              </a:spcBef>
            </a:pPr>
            <a:r>
              <a:rPr lang="en-US" altLang="en-US" sz="1200">
                <a:latin typeface="Verdana Ref" pitchFamily="34" charset="0"/>
              </a:rPr>
              <a:t>#include &lt;pthread.h&gt;</a:t>
            </a:r>
          </a:p>
          <a:p>
            <a:pPr eaLnBrk="1" hangingPunct="1">
              <a:lnSpc>
                <a:spcPct val="90000"/>
              </a:lnSpc>
              <a:spcBef>
                <a:spcPct val="20000"/>
              </a:spcBef>
            </a:pPr>
            <a:r>
              <a:rPr lang="en-US" altLang="en-US" sz="1200">
                <a:latin typeface="Verdana Ref" pitchFamily="34" charset="0"/>
              </a:rPr>
              <a:t>#define NTHREADS 8 /* set number of threads to 8 */</a:t>
            </a:r>
          </a:p>
          <a:p>
            <a:pPr eaLnBrk="1" hangingPunct="1">
              <a:lnSpc>
                <a:spcPct val="90000"/>
              </a:lnSpc>
              <a:spcBef>
                <a:spcPct val="20000"/>
              </a:spcBef>
            </a:pPr>
            <a:endParaRPr lang="en-US" altLang="en-US" sz="1200">
              <a:latin typeface="Verdana Ref" pitchFamily="34" charset="0"/>
            </a:endParaRPr>
          </a:p>
          <a:p>
            <a:pPr eaLnBrk="1" hangingPunct="1">
              <a:lnSpc>
                <a:spcPct val="90000"/>
              </a:lnSpc>
              <a:spcBef>
                <a:spcPct val="20000"/>
              </a:spcBef>
            </a:pPr>
            <a:r>
              <a:rPr lang="en-US" altLang="en-US" sz="1200">
                <a:latin typeface="Verdana Ref" pitchFamily="34" charset="0"/>
              </a:rPr>
              <a:t>pthread_mutex_t MUTEX; // globaly defined lock variable used to insure</a:t>
            </a:r>
          </a:p>
          <a:p>
            <a:pPr eaLnBrk="1" hangingPunct="1">
              <a:lnSpc>
                <a:spcPct val="90000"/>
              </a:lnSpc>
              <a:spcBef>
                <a:spcPct val="20000"/>
              </a:spcBef>
            </a:pPr>
            <a:r>
              <a:rPr lang="en-US" altLang="en-US" sz="1200">
                <a:latin typeface="Verdana Ref" pitchFamily="34" charset="0"/>
              </a:rPr>
              <a:t>                       // uninterrupted print operations from each thread</a:t>
            </a:r>
          </a:p>
          <a:p>
            <a:pPr eaLnBrk="1" hangingPunct="1">
              <a:lnSpc>
                <a:spcPct val="90000"/>
              </a:lnSpc>
              <a:spcBef>
                <a:spcPct val="20000"/>
              </a:spcBef>
            </a:pPr>
            <a:endParaRPr lang="en-US" altLang="en-US" sz="1200">
              <a:latin typeface="Verdana Ref" pitchFamily="34" charset="0"/>
            </a:endParaRPr>
          </a:p>
          <a:p>
            <a:pPr eaLnBrk="1" hangingPunct="1">
              <a:lnSpc>
                <a:spcPct val="90000"/>
              </a:lnSpc>
              <a:spcBef>
                <a:spcPct val="20000"/>
              </a:spcBef>
            </a:pPr>
            <a:r>
              <a:rPr lang="en-US" altLang="en-US" sz="1200">
                <a:latin typeface="Verdana Ref" pitchFamily="34" charset="0"/>
              </a:rPr>
              <a:t>ofstream filestr("file_nm"); // filestr: file stream common to all threads</a:t>
            </a:r>
          </a:p>
          <a:p>
            <a:pPr eaLnBrk="1" hangingPunct="1">
              <a:lnSpc>
                <a:spcPct val="90000"/>
              </a:lnSpc>
              <a:spcBef>
                <a:spcPct val="20000"/>
              </a:spcBef>
            </a:pPr>
            <a:endParaRPr lang="en-US" altLang="en-US" sz="1200">
              <a:latin typeface="Verdana Ref" pitchFamily="34" charset="0"/>
            </a:endParaRPr>
          </a:p>
        </p:txBody>
      </p:sp>
    </p:spTree>
    <p:extLst>
      <p:ext uri="{BB962C8B-B14F-4D97-AF65-F5344CB8AC3E}">
        <p14:creationId xmlns:p14="http://schemas.microsoft.com/office/powerpoint/2010/main" val="2421008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1B27E1A7-5D40-4A19-9862-5F49C76779B9}" type="slidenum">
              <a:rPr lang="en-US" altLang="en-US" sz="1400"/>
              <a:pPr eaLnBrk="1" hangingPunct="1"/>
              <a:t>6</a:t>
            </a:fld>
            <a:endParaRPr lang="en-US" altLang="en-US" sz="1400"/>
          </a:p>
        </p:txBody>
      </p:sp>
      <p:sp>
        <p:nvSpPr>
          <p:cNvPr id="7171" name="Rectangle 4"/>
          <p:cNvSpPr>
            <a:spLocks noChangeArrowheads="1"/>
          </p:cNvSpPr>
          <p:nvPr/>
        </p:nvSpPr>
        <p:spPr bwMode="auto">
          <a:xfrm>
            <a:off x="304800" y="304800"/>
            <a:ext cx="8458200"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200" b="1" dirty="0"/>
              <a:t>Using Heavyweight Processes</a:t>
            </a:r>
          </a:p>
          <a:p>
            <a:pPr algn="ctr" eaLnBrk="1" hangingPunct="1"/>
            <a:endParaRPr lang="en-US" altLang="en-US" sz="3200" b="1" dirty="0"/>
          </a:p>
          <a:p>
            <a:pPr eaLnBrk="1" hangingPunct="1"/>
            <a:r>
              <a:rPr lang="en-US" altLang="en-US" dirty="0"/>
              <a:t>Operating systems often based upon notion of a process.</a:t>
            </a:r>
          </a:p>
          <a:p>
            <a:pPr eaLnBrk="1" hangingPunct="1"/>
            <a:endParaRPr lang="en-US" altLang="en-US" dirty="0"/>
          </a:p>
          <a:p>
            <a:pPr eaLnBrk="1" hangingPunct="1"/>
            <a:r>
              <a:rPr lang="en-US" altLang="en-US" dirty="0"/>
              <a:t>Processor time shares between processes, switching from one process to another. Might occur at regular intervals or when an active process becomes delayed.</a:t>
            </a:r>
          </a:p>
          <a:p>
            <a:pPr eaLnBrk="1" hangingPunct="1"/>
            <a:endParaRPr lang="en-US" altLang="en-US" dirty="0"/>
          </a:p>
          <a:p>
            <a:pPr eaLnBrk="1" hangingPunct="1"/>
            <a:r>
              <a:rPr lang="en-US" altLang="en-US" dirty="0"/>
              <a:t>Offers opportunity to </a:t>
            </a:r>
            <a:r>
              <a:rPr lang="en-US" altLang="en-US" dirty="0" smtClean="0"/>
              <a:t>de-schedule </a:t>
            </a:r>
            <a:r>
              <a:rPr lang="en-US" altLang="en-US" dirty="0"/>
              <a:t>processes blocked from proceeding for some reason, e.g. waiting for an I/O operation to complete.</a:t>
            </a:r>
          </a:p>
          <a:p>
            <a:pPr eaLnBrk="1" hangingPunct="1"/>
            <a:endParaRPr lang="en-US" altLang="en-US" dirty="0"/>
          </a:p>
          <a:p>
            <a:pPr eaLnBrk="1" hangingPunct="1"/>
            <a:r>
              <a:rPr lang="en-US" altLang="en-US" dirty="0"/>
              <a:t>Concept could be used for parallel </a:t>
            </a:r>
            <a:r>
              <a:rPr lang="en-US" altLang="en-US" dirty="0" smtClean="0"/>
              <a:t>programming but traditionally incurs high process creation overhead.</a:t>
            </a:r>
          </a:p>
        </p:txBody>
      </p:sp>
    </p:spTree>
    <p:extLst>
      <p:ext uri="{BB962C8B-B14F-4D97-AF65-F5344CB8AC3E}">
        <p14:creationId xmlns:p14="http://schemas.microsoft.com/office/powerpoint/2010/main" val="251871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DA959661-E130-41EA-BFEA-BABC7D8A44A2}" type="slidenum">
              <a:rPr lang="en-US" altLang="en-US" sz="1400"/>
              <a:pPr eaLnBrk="1" hangingPunct="1"/>
              <a:t>60</a:t>
            </a:fld>
            <a:endParaRPr lang="en-US" altLang="en-US" sz="1400"/>
          </a:p>
        </p:txBody>
      </p:sp>
      <p:sp>
        <p:nvSpPr>
          <p:cNvPr id="61443" name="Rectangle 2"/>
          <p:cNvSpPr>
            <a:spLocks noChangeArrowheads="1"/>
          </p:cNvSpPr>
          <p:nvPr/>
        </p:nvSpPr>
        <p:spPr bwMode="auto">
          <a:xfrm>
            <a:off x="990600" y="533400"/>
            <a:ext cx="77724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defTabSz="287338" eaLnBrk="0" hangingPunct="0">
              <a:tabLst>
                <a:tab pos="576263" algn="l"/>
              </a:tabLst>
              <a:defRPr sz="2400">
                <a:solidFill>
                  <a:schemeClr val="tx1"/>
                </a:solidFill>
                <a:latin typeface="Arial" pitchFamily="34" charset="0"/>
                <a:cs typeface="Arial" pitchFamily="34" charset="0"/>
              </a:defRPr>
            </a:lvl1pPr>
            <a:lvl2pPr marL="742950" indent="-285750" defTabSz="287338" eaLnBrk="0" hangingPunct="0">
              <a:tabLst>
                <a:tab pos="576263" algn="l"/>
              </a:tabLst>
              <a:defRPr sz="2400">
                <a:solidFill>
                  <a:schemeClr val="tx1"/>
                </a:solidFill>
                <a:latin typeface="Arial" pitchFamily="34" charset="0"/>
                <a:cs typeface="Arial" pitchFamily="34" charset="0"/>
              </a:defRPr>
            </a:lvl2pPr>
            <a:lvl3pPr marL="1143000" indent="-228600" defTabSz="287338" eaLnBrk="0" hangingPunct="0">
              <a:tabLst>
                <a:tab pos="576263" algn="l"/>
              </a:tabLst>
              <a:defRPr sz="2400">
                <a:solidFill>
                  <a:schemeClr val="tx1"/>
                </a:solidFill>
                <a:latin typeface="Arial" pitchFamily="34" charset="0"/>
                <a:cs typeface="Arial" pitchFamily="34" charset="0"/>
              </a:defRPr>
            </a:lvl3pPr>
            <a:lvl4pPr marL="1600200" indent="-228600" defTabSz="287338" eaLnBrk="0" hangingPunct="0">
              <a:tabLst>
                <a:tab pos="576263" algn="l"/>
              </a:tabLst>
              <a:defRPr sz="2400">
                <a:solidFill>
                  <a:schemeClr val="tx1"/>
                </a:solidFill>
                <a:latin typeface="Arial" pitchFamily="34" charset="0"/>
                <a:cs typeface="Arial" pitchFamily="34" charset="0"/>
              </a:defRPr>
            </a:lvl4pPr>
            <a:lvl5pPr marL="2057400" indent="-228600" defTabSz="287338" eaLnBrk="0" hangingPunct="0">
              <a:tabLst>
                <a:tab pos="576263" algn="l"/>
              </a:tabLst>
              <a:defRPr sz="2400">
                <a:solidFill>
                  <a:schemeClr val="tx1"/>
                </a:solidFill>
                <a:latin typeface="Arial" pitchFamily="34" charset="0"/>
                <a:cs typeface="Arial" pitchFamily="34" charset="0"/>
              </a:defRPr>
            </a:lvl5pPr>
            <a:lvl6pPr marL="2514600" indent="-228600" defTabSz="287338" eaLnBrk="0" fontAlgn="base" hangingPunct="0">
              <a:spcBef>
                <a:spcPct val="0"/>
              </a:spcBef>
              <a:spcAft>
                <a:spcPct val="0"/>
              </a:spcAft>
              <a:tabLst>
                <a:tab pos="576263" algn="l"/>
              </a:tabLst>
              <a:defRPr sz="2400">
                <a:solidFill>
                  <a:schemeClr val="tx1"/>
                </a:solidFill>
                <a:latin typeface="Arial" pitchFamily="34" charset="0"/>
                <a:cs typeface="Arial" pitchFamily="34" charset="0"/>
              </a:defRPr>
            </a:lvl6pPr>
            <a:lvl7pPr marL="2971800" indent="-228600" defTabSz="287338" eaLnBrk="0" fontAlgn="base" hangingPunct="0">
              <a:spcBef>
                <a:spcPct val="0"/>
              </a:spcBef>
              <a:spcAft>
                <a:spcPct val="0"/>
              </a:spcAft>
              <a:tabLst>
                <a:tab pos="576263" algn="l"/>
              </a:tabLst>
              <a:defRPr sz="2400">
                <a:solidFill>
                  <a:schemeClr val="tx1"/>
                </a:solidFill>
                <a:latin typeface="Arial" pitchFamily="34" charset="0"/>
                <a:cs typeface="Arial" pitchFamily="34" charset="0"/>
              </a:defRPr>
            </a:lvl7pPr>
            <a:lvl8pPr marL="3429000" indent="-228600" defTabSz="287338" eaLnBrk="0" fontAlgn="base" hangingPunct="0">
              <a:spcBef>
                <a:spcPct val="0"/>
              </a:spcBef>
              <a:spcAft>
                <a:spcPct val="0"/>
              </a:spcAft>
              <a:tabLst>
                <a:tab pos="576263" algn="l"/>
              </a:tabLst>
              <a:defRPr sz="2400">
                <a:solidFill>
                  <a:schemeClr val="tx1"/>
                </a:solidFill>
                <a:latin typeface="Arial" pitchFamily="34" charset="0"/>
                <a:cs typeface="Arial" pitchFamily="34" charset="0"/>
              </a:defRPr>
            </a:lvl8pPr>
            <a:lvl9pPr marL="3886200" indent="-228600" defTabSz="287338" eaLnBrk="0" fontAlgn="base" hangingPunct="0">
              <a:spcBef>
                <a:spcPct val="0"/>
              </a:spcBef>
              <a:spcAft>
                <a:spcPct val="0"/>
              </a:spcAft>
              <a:tabLst>
                <a:tab pos="576263" algn="l"/>
              </a:tabLst>
              <a:defRPr sz="2400">
                <a:solidFill>
                  <a:schemeClr val="tx1"/>
                </a:solidFill>
                <a:latin typeface="Arial" pitchFamily="34" charset="0"/>
                <a:cs typeface="Arial" pitchFamily="34" charset="0"/>
              </a:defRPr>
            </a:lvl9pPr>
          </a:lstStyle>
          <a:p>
            <a:pPr eaLnBrk="1" hangingPunct="1">
              <a:lnSpc>
                <a:spcPct val="90000"/>
              </a:lnSpc>
              <a:spcBef>
                <a:spcPct val="20000"/>
              </a:spcBef>
            </a:pPr>
            <a:r>
              <a:rPr lang="en-US" altLang="en-US" sz="1200">
                <a:latin typeface="Verdana Ref" pitchFamily="34" charset="0"/>
              </a:rPr>
              <a:t> </a:t>
            </a:r>
            <a:endParaRPr lang="en-US" altLang="en-US" sz="1200">
              <a:solidFill>
                <a:srgbClr val="29297B"/>
              </a:solidFill>
              <a:latin typeface="Verdana Ref" pitchFamily="34" charset="0"/>
            </a:endParaRPr>
          </a:p>
        </p:txBody>
      </p:sp>
      <p:sp>
        <p:nvSpPr>
          <p:cNvPr id="61444" name="Rectangle 3"/>
          <p:cNvSpPr>
            <a:spLocks noChangeArrowheads="1"/>
          </p:cNvSpPr>
          <p:nvPr/>
        </p:nvSpPr>
        <p:spPr bwMode="auto">
          <a:xfrm>
            <a:off x="1143000" y="685800"/>
            <a:ext cx="77724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defTabSz="287338" eaLnBrk="0" hangingPunct="0">
              <a:tabLst>
                <a:tab pos="576263" algn="l"/>
              </a:tabLst>
              <a:defRPr sz="2400">
                <a:solidFill>
                  <a:schemeClr val="tx1"/>
                </a:solidFill>
                <a:latin typeface="Arial" pitchFamily="34" charset="0"/>
                <a:cs typeface="Arial" pitchFamily="34" charset="0"/>
              </a:defRPr>
            </a:lvl1pPr>
            <a:lvl2pPr marL="742950" indent="-285750" defTabSz="287338" eaLnBrk="0" hangingPunct="0">
              <a:tabLst>
                <a:tab pos="576263" algn="l"/>
              </a:tabLst>
              <a:defRPr sz="2400">
                <a:solidFill>
                  <a:schemeClr val="tx1"/>
                </a:solidFill>
                <a:latin typeface="Arial" pitchFamily="34" charset="0"/>
                <a:cs typeface="Arial" pitchFamily="34" charset="0"/>
              </a:defRPr>
            </a:lvl2pPr>
            <a:lvl3pPr marL="1143000" indent="-228600" defTabSz="287338" eaLnBrk="0" hangingPunct="0">
              <a:tabLst>
                <a:tab pos="576263" algn="l"/>
              </a:tabLst>
              <a:defRPr sz="2400">
                <a:solidFill>
                  <a:schemeClr val="tx1"/>
                </a:solidFill>
                <a:latin typeface="Arial" pitchFamily="34" charset="0"/>
                <a:cs typeface="Arial" pitchFamily="34" charset="0"/>
              </a:defRPr>
            </a:lvl3pPr>
            <a:lvl4pPr marL="1600200" indent="-228600" defTabSz="287338" eaLnBrk="0" hangingPunct="0">
              <a:tabLst>
                <a:tab pos="576263" algn="l"/>
              </a:tabLst>
              <a:defRPr sz="2400">
                <a:solidFill>
                  <a:schemeClr val="tx1"/>
                </a:solidFill>
                <a:latin typeface="Arial" pitchFamily="34" charset="0"/>
                <a:cs typeface="Arial" pitchFamily="34" charset="0"/>
              </a:defRPr>
            </a:lvl4pPr>
            <a:lvl5pPr marL="2057400" indent="-228600" defTabSz="287338" eaLnBrk="0" hangingPunct="0">
              <a:tabLst>
                <a:tab pos="576263" algn="l"/>
              </a:tabLst>
              <a:defRPr sz="2400">
                <a:solidFill>
                  <a:schemeClr val="tx1"/>
                </a:solidFill>
                <a:latin typeface="Arial" pitchFamily="34" charset="0"/>
                <a:cs typeface="Arial" pitchFamily="34" charset="0"/>
              </a:defRPr>
            </a:lvl5pPr>
            <a:lvl6pPr marL="2514600" indent="-228600" defTabSz="287338" eaLnBrk="0" fontAlgn="base" hangingPunct="0">
              <a:spcBef>
                <a:spcPct val="0"/>
              </a:spcBef>
              <a:spcAft>
                <a:spcPct val="0"/>
              </a:spcAft>
              <a:tabLst>
                <a:tab pos="576263" algn="l"/>
              </a:tabLst>
              <a:defRPr sz="2400">
                <a:solidFill>
                  <a:schemeClr val="tx1"/>
                </a:solidFill>
                <a:latin typeface="Arial" pitchFamily="34" charset="0"/>
                <a:cs typeface="Arial" pitchFamily="34" charset="0"/>
              </a:defRPr>
            </a:lvl6pPr>
            <a:lvl7pPr marL="2971800" indent="-228600" defTabSz="287338" eaLnBrk="0" fontAlgn="base" hangingPunct="0">
              <a:spcBef>
                <a:spcPct val="0"/>
              </a:spcBef>
              <a:spcAft>
                <a:spcPct val="0"/>
              </a:spcAft>
              <a:tabLst>
                <a:tab pos="576263" algn="l"/>
              </a:tabLst>
              <a:defRPr sz="2400">
                <a:solidFill>
                  <a:schemeClr val="tx1"/>
                </a:solidFill>
                <a:latin typeface="Arial" pitchFamily="34" charset="0"/>
                <a:cs typeface="Arial" pitchFamily="34" charset="0"/>
              </a:defRPr>
            </a:lvl7pPr>
            <a:lvl8pPr marL="3429000" indent="-228600" defTabSz="287338" eaLnBrk="0" fontAlgn="base" hangingPunct="0">
              <a:spcBef>
                <a:spcPct val="0"/>
              </a:spcBef>
              <a:spcAft>
                <a:spcPct val="0"/>
              </a:spcAft>
              <a:tabLst>
                <a:tab pos="576263" algn="l"/>
              </a:tabLst>
              <a:defRPr sz="2400">
                <a:solidFill>
                  <a:schemeClr val="tx1"/>
                </a:solidFill>
                <a:latin typeface="Arial" pitchFamily="34" charset="0"/>
                <a:cs typeface="Arial" pitchFamily="34" charset="0"/>
              </a:defRPr>
            </a:lvl8pPr>
            <a:lvl9pPr marL="3886200" indent="-228600" defTabSz="287338" eaLnBrk="0" fontAlgn="base" hangingPunct="0">
              <a:spcBef>
                <a:spcPct val="0"/>
              </a:spcBef>
              <a:spcAft>
                <a:spcPct val="0"/>
              </a:spcAft>
              <a:tabLst>
                <a:tab pos="576263" algn="l"/>
              </a:tabLst>
              <a:defRPr sz="2400">
                <a:solidFill>
                  <a:schemeClr val="tx1"/>
                </a:solidFill>
                <a:latin typeface="Arial" pitchFamily="34" charset="0"/>
                <a:cs typeface="Arial" pitchFamily="34" charset="0"/>
              </a:defRPr>
            </a:lvl9pPr>
          </a:lstStyle>
          <a:p>
            <a:pPr eaLnBrk="1" hangingPunct="1">
              <a:lnSpc>
                <a:spcPct val="90000"/>
              </a:lnSpc>
              <a:spcBef>
                <a:spcPct val="20000"/>
              </a:spcBef>
            </a:pPr>
            <a:r>
              <a:rPr lang="en-US" altLang="en-US" sz="1200">
                <a:latin typeface="Verdana Ref" pitchFamily="34" charset="0"/>
              </a:rPr>
              <a:t> // This is the worker thread code</a:t>
            </a:r>
          </a:p>
          <a:p>
            <a:pPr eaLnBrk="1" hangingPunct="1">
              <a:lnSpc>
                <a:spcPct val="90000"/>
              </a:lnSpc>
              <a:spcBef>
                <a:spcPct val="20000"/>
              </a:spcBef>
            </a:pPr>
            <a:r>
              <a:rPr lang="en-US" altLang="en-US" sz="1200">
                <a:latin typeface="Verdana Ref" pitchFamily="34" charset="0"/>
              </a:rPr>
              <a:t>void *hello(void * arg) {</a:t>
            </a:r>
          </a:p>
          <a:p>
            <a:pPr eaLnBrk="1" hangingPunct="1">
              <a:lnSpc>
                <a:spcPct val="90000"/>
              </a:lnSpc>
              <a:spcBef>
                <a:spcPct val="20000"/>
              </a:spcBef>
            </a:pPr>
            <a:r>
              <a:rPr lang="en-US" altLang="en-US" sz="1200">
                <a:latin typeface="Verdana Ref" pitchFamily="34" charset="0"/>
              </a:rPr>
              <a:t>   int myid=*(int *) arg;</a:t>
            </a:r>
          </a:p>
          <a:p>
            <a:pPr eaLnBrk="1" hangingPunct="1">
              <a:lnSpc>
                <a:spcPct val="90000"/>
              </a:lnSpc>
              <a:spcBef>
                <a:spcPct val="20000"/>
              </a:spcBef>
            </a:pPr>
            <a:endParaRPr lang="en-US" altLang="en-US" sz="1200">
              <a:latin typeface="Verdana Ref" pitchFamily="34" charset="0"/>
            </a:endParaRPr>
          </a:p>
          <a:p>
            <a:pPr eaLnBrk="1" hangingPunct="1">
              <a:lnSpc>
                <a:spcPct val="90000"/>
              </a:lnSpc>
              <a:spcBef>
                <a:spcPct val="20000"/>
              </a:spcBef>
            </a:pPr>
            <a:r>
              <a:rPr lang="en-US" altLang="en-US" sz="1200">
                <a:latin typeface="Verdana Ref" pitchFamily="34" charset="0"/>
              </a:rPr>
              <a:t>   // enter critical region</a:t>
            </a:r>
          </a:p>
          <a:p>
            <a:pPr eaLnBrk="1" hangingPunct="1">
              <a:lnSpc>
                <a:spcPct val="90000"/>
              </a:lnSpc>
              <a:spcBef>
                <a:spcPct val="20000"/>
              </a:spcBef>
            </a:pPr>
            <a:r>
              <a:rPr lang="en-US" altLang="en-US" sz="1200">
                <a:latin typeface="Verdana Ref" pitchFamily="34" charset="0"/>
              </a:rPr>
              <a:t>   pthread_mutex_lock(&amp;MUTEX);</a:t>
            </a:r>
          </a:p>
          <a:p>
            <a:pPr eaLnBrk="1" hangingPunct="1">
              <a:lnSpc>
                <a:spcPct val="90000"/>
              </a:lnSpc>
              <a:spcBef>
                <a:spcPct val="20000"/>
              </a:spcBef>
            </a:pPr>
            <a:endParaRPr lang="en-US" altLang="en-US" sz="1200">
              <a:latin typeface="Verdana Ref" pitchFamily="34" charset="0"/>
            </a:endParaRPr>
          </a:p>
          <a:p>
            <a:pPr eaLnBrk="1" hangingPunct="1">
              <a:lnSpc>
                <a:spcPct val="90000"/>
              </a:lnSpc>
              <a:spcBef>
                <a:spcPct val="20000"/>
              </a:spcBef>
            </a:pPr>
            <a:r>
              <a:rPr lang="en-US" altLang="en-US" sz="1200">
                <a:latin typeface="Verdana Ref" pitchFamily="34" charset="0"/>
              </a:rPr>
              <a:t>   filestr &lt;&lt; "Hello World, from PThread " &lt;&lt; myid &lt;&lt; endl;</a:t>
            </a:r>
          </a:p>
          <a:p>
            <a:pPr eaLnBrk="1" hangingPunct="1">
              <a:lnSpc>
                <a:spcPct val="90000"/>
              </a:lnSpc>
              <a:spcBef>
                <a:spcPct val="20000"/>
              </a:spcBef>
            </a:pPr>
            <a:endParaRPr lang="en-US" altLang="en-US" sz="1200">
              <a:latin typeface="Verdana Ref" pitchFamily="34" charset="0"/>
            </a:endParaRPr>
          </a:p>
          <a:p>
            <a:pPr eaLnBrk="1" hangingPunct="1">
              <a:lnSpc>
                <a:spcPct val="90000"/>
              </a:lnSpc>
              <a:spcBef>
                <a:spcPct val="20000"/>
              </a:spcBef>
            </a:pPr>
            <a:r>
              <a:rPr lang="en-US" altLang="en-US" sz="1200">
                <a:latin typeface="Verdana Ref" pitchFamily="34" charset="0"/>
              </a:rPr>
              <a:t>   // exit critical region</a:t>
            </a:r>
          </a:p>
          <a:p>
            <a:pPr eaLnBrk="1" hangingPunct="1">
              <a:lnSpc>
                <a:spcPct val="90000"/>
              </a:lnSpc>
              <a:spcBef>
                <a:spcPct val="20000"/>
              </a:spcBef>
            </a:pPr>
            <a:r>
              <a:rPr lang="en-US" altLang="en-US" sz="1200">
                <a:latin typeface="Verdana Ref" pitchFamily="34" charset="0"/>
              </a:rPr>
              <a:t>   pthread_mutex_unlock(&amp;MUTEX);</a:t>
            </a:r>
          </a:p>
          <a:p>
            <a:pPr eaLnBrk="1" hangingPunct="1">
              <a:lnSpc>
                <a:spcPct val="90000"/>
              </a:lnSpc>
              <a:spcBef>
                <a:spcPct val="20000"/>
              </a:spcBef>
            </a:pPr>
            <a:endParaRPr lang="en-US" altLang="en-US" sz="1200">
              <a:latin typeface="Verdana Ref" pitchFamily="34" charset="0"/>
            </a:endParaRPr>
          </a:p>
          <a:p>
            <a:pPr eaLnBrk="1" hangingPunct="1">
              <a:lnSpc>
                <a:spcPct val="90000"/>
              </a:lnSpc>
              <a:spcBef>
                <a:spcPct val="20000"/>
              </a:spcBef>
            </a:pPr>
            <a:r>
              <a:rPr lang="en-US" altLang="en-US" sz="1200">
                <a:latin typeface="Verdana Ref" pitchFamily="34" charset="0"/>
              </a:rPr>
              <a:t>  return arg; // could use pthread_exit(NULL) function as well</a:t>
            </a:r>
          </a:p>
          <a:p>
            <a:pPr eaLnBrk="1" hangingPunct="1">
              <a:lnSpc>
                <a:spcPct val="90000"/>
              </a:lnSpc>
              <a:spcBef>
                <a:spcPct val="20000"/>
              </a:spcBef>
            </a:pPr>
            <a:endParaRPr lang="en-US" altLang="en-US" sz="1200">
              <a:latin typeface="Verdana Ref" pitchFamily="34" charset="0"/>
            </a:endParaRPr>
          </a:p>
          <a:p>
            <a:pPr eaLnBrk="1" hangingPunct="1">
              <a:lnSpc>
                <a:spcPct val="90000"/>
              </a:lnSpc>
              <a:spcBef>
                <a:spcPct val="20000"/>
              </a:spcBef>
            </a:pPr>
            <a:r>
              <a:rPr lang="en-US" altLang="en-US" sz="1200">
                <a:latin typeface="Verdana Ref" pitchFamily="34" charset="0"/>
              </a:rPr>
              <a:t>}</a:t>
            </a:r>
          </a:p>
          <a:p>
            <a:pPr eaLnBrk="1" hangingPunct="1">
              <a:lnSpc>
                <a:spcPct val="90000"/>
              </a:lnSpc>
              <a:spcBef>
                <a:spcPct val="20000"/>
              </a:spcBef>
            </a:pPr>
            <a:r>
              <a:rPr lang="en-US" altLang="en-US" sz="1200">
                <a:latin typeface="Verdana Ref" pitchFamily="34" charset="0"/>
              </a:rPr>
              <a:t> </a:t>
            </a:r>
          </a:p>
        </p:txBody>
      </p:sp>
    </p:spTree>
    <p:extLst>
      <p:ext uri="{BB962C8B-B14F-4D97-AF65-F5344CB8AC3E}">
        <p14:creationId xmlns:p14="http://schemas.microsoft.com/office/powerpoint/2010/main" val="295926581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024DA120-D772-4DA0-BAD6-4DB6BB4745B4}" type="slidenum">
              <a:rPr lang="en-US" altLang="en-US" sz="1400"/>
              <a:pPr eaLnBrk="1" hangingPunct="1"/>
              <a:t>61</a:t>
            </a:fld>
            <a:endParaRPr lang="en-US" altLang="en-US" sz="1400"/>
          </a:p>
        </p:txBody>
      </p:sp>
      <p:sp>
        <p:nvSpPr>
          <p:cNvPr id="62467" name="Rectangle 2"/>
          <p:cNvSpPr>
            <a:spLocks noGrp="1" noChangeArrowheads="1"/>
          </p:cNvSpPr>
          <p:nvPr>
            <p:ph type="body" idx="1"/>
          </p:nvPr>
        </p:nvSpPr>
        <p:spPr bwMode="auto">
          <a:xfrm>
            <a:off x="990600" y="533400"/>
            <a:ext cx="7772400" cy="5867400"/>
          </a:xfrm>
          <a:solidFill>
            <a:srgbClr val="FFFFFF"/>
          </a:solidFill>
          <a:ln>
            <a:solidFill>
              <a:schemeClr val="bg1"/>
            </a:solidFill>
            <a:miter lim="800000"/>
            <a:headEnd/>
            <a:tailEnd/>
          </a:ln>
        </p:spPr>
        <p:txBody>
          <a:bodyPr vert="horz" wrap="square" lIns="91440" tIns="45720" rIns="91440" bIns="45720" numCol="1" anchor="t" anchorCtr="0" compatLnSpc="1">
            <a:prstTxWarp prst="textNoShape">
              <a:avLst/>
            </a:prstTxWarp>
          </a:bodyPr>
          <a:lstStyle/>
          <a:p>
            <a:pPr marL="609600" indent="-609600" defTabSz="287338" eaLnBrk="1" hangingPunct="1">
              <a:lnSpc>
                <a:spcPct val="90000"/>
              </a:lnSpc>
              <a:buFontTx/>
              <a:buNone/>
              <a:tabLst>
                <a:tab pos="576263" algn="l"/>
              </a:tabLst>
            </a:pPr>
            <a:r>
              <a:rPr lang="en-US" altLang="en-US" sz="1200" smtClean="0">
                <a:latin typeface="Verdana Ref" pitchFamily="34" charset="0"/>
              </a:rPr>
              <a:t> </a:t>
            </a:r>
            <a:r>
              <a:rPr lang="en-US" altLang="en-US" sz="1200" smtClean="0">
                <a:solidFill>
                  <a:srgbClr val="29297B"/>
                </a:solidFill>
                <a:latin typeface="Verdana Ref" pitchFamily="34" charset="0"/>
              </a:rPr>
              <a:t>// this is the main thread's code -- it spawns the worker threads and</a:t>
            </a:r>
          </a:p>
          <a:p>
            <a:pPr marL="609600" indent="-609600" defTabSz="287338" eaLnBrk="1" hangingPunct="1">
              <a:lnSpc>
                <a:spcPct val="90000"/>
              </a:lnSpc>
              <a:buFontTx/>
              <a:buNone/>
              <a:tabLst>
                <a:tab pos="576263" algn="l"/>
              </a:tabLst>
            </a:pPr>
            <a:r>
              <a:rPr lang="en-US" altLang="en-US" sz="1200" smtClean="0">
                <a:solidFill>
                  <a:srgbClr val="29297B"/>
                </a:solidFill>
                <a:latin typeface="Verdana Ref" pitchFamily="34" charset="0"/>
              </a:rPr>
              <a:t>// then waits for all the worker threads to return before it exits</a:t>
            </a:r>
          </a:p>
          <a:p>
            <a:pPr marL="609600" indent="-609600" defTabSz="287338" eaLnBrk="1" hangingPunct="1">
              <a:lnSpc>
                <a:spcPct val="90000"/>
              </a:lnSpc>
              <a:buFontTx/>
              <a:buNone/>
              <a:tabLst>
                <a:tab pos="576263" algn="l"/>
              </a:tabLst>
            </a:pPr>
            <a:r>
              <a:rPr lang="en-US" altLang="en-US" sz="1200" smtClean="0">
                <a:solidFill>
                  <a:srgbClr val="29297B"/>
                </a:solidFill>
                <a:latin typeface="Verdana Ref" pitchFamily="34" charset="0"/>
              </a:rPr>
              <a:t>int main(int argc,char *argv[])</a:t>
            </a:r>
          </a:p>
          <a:p>
            <a:pPr marL="609600" indent="-609600" defTabSz="287338" eaLnBrk="1" hangingPunct="1">
              <a:lnSpc>
                <a:spcPct val="90000"/>
              </a:lnSpc>
              <a:buFontTx/>
              <a:buNone/>
              <a:tabLst>
                <a:tab pos="576263" algn="l"/>
              </a:tabLst>
            </a:pPr>
            <a:r>
              <a:rPr lang="en-US" altLang="en-US" sz="1200" smtClean="0">
                <a:solidFill>
                  <a:srgbClr val="29297B"/>
                </a:solidFill>
                <a:latin typeface="Verdana Ref" pitchFamily="34" charset="0"/>
              </a:rPr>
              <a:t>{</a:t>
            </a:r>
          </a:p>
          <a:p>
            <a:pPr marL="609600" indent="-609600" defTabSz="287338" eaLnBrk="1" hangingPunct="1">
              <a:lnSpc>
                <a:spcPct val="90000"/>
              </a:lnSpc>
              <a:buFontTx/>
              <a:buNone/>
              <a:tabLst>
                <a:tab pos="576263" algn="l"/>
              </a:tabLst>
            </a:pPr>
            <a:r>
              <a:rPr lang="en-US" altLang="en-US" sz="1200" smtClean="0">
                <a:solidFill>
                  <a:srgbClr val="29297B"/>
                </a:solidFill>
                <a:latin typeface="Verdana Ref" pitchFamily="34" charset="0"/>
              </a:rPr>
              <a:t>   int tid;                       // tid thread number</a:t>
            </a:r>
          </a:p>
          <a:p>
            <a:pPr marL="609600" indent="-609600" defTabSz="287338" eaLnBrk="1" hangingPunct="1">
              <a:lnSpc>
                <a:spcPct val="90000"/>
              </a:lnSpc>
              <a:buFontTx/>
              <a:buNone/>
              <a:tabLst>
                <a:tab pos="576263" algn="l"/>
              </a:tabLst>
            </a:pPr>
            <a:r>
              <a:rPr lang="en-US" altLang="en-US" sz="1200" smtClean="0">
                <a:solidFill>
                  <a:srgbClr val="29297B"/>
                </a:solidFill>
                <a:latin typeface="Verdana Ref" pitchFamily="34" charset="0"/>
              </a:rPr>
              <a:t>   pthread_t threads[NTHREADS];   // holds various thread info </a:t>
            </a:r>
          </a:p>
          <a:p>
            <a:pPr marL="609600" indent="-609600" defTabSz="287338" eaLnBrk="1" hangingPunct="1">
              <a:lnSpc>
                <a:spcPct val="90000"/>
              </a:lnSpc>
              <a:buFontTx/>
              <a:buNone/>
              <a:tabLst>
                <a:tab pos="576263" algn="l"/>
              </a:tabLst>
            </a:pPr>
            <a:r>
              <a:rPr lang="en-US" altLang="en-US" sz="1200" smtClean="0">
                <a:solidFill>
                  <a:srgbClr val="29297B"/>
                </a:solidFill>
                <a:latin typeface="Verdana Ref" pitchFamily="34" charset="0"/>
              </a:rPr>
              <a:t>   int ids[NTHREADS];             // holds thread args</a:t>
            </a:r>
          </a:p>
          <a:p>
            <a:pPr marL="609600" indent="-609600" defTabSz="287338" eaLnBrk="1" hangingPunct="1">
              <a:lnSpc>
                <a:spcPct val="90000"/>
              </a:lnSpc>
              <a:buFontTx/>
              <a:buNone/>
              <a:tabLst>
                <a:tab pos="576263" algn="l"/>
              </a:tabLst>
            </a:pPr>
            <a:r>
              <a:rPr lang="en-US" altLang="en-US" sz="1200" smtClean="0">
                <a:solidFill>
                  <a:srgbClr val="29297B"/>
                </a:solidFill>
                <a:latin typeface="Verdana Ref" pitchFamily="34" charset="0"/>
              </a:rPr>
              <a:t>   int errcode;                   // pthread error code</a:t>
            </a:r>
          </a:p>
          <a:p>
            <a:pPr marL="609600" indent="-609600" defTabSz="287338" eaLnBrk="1" hangingPunct="1">
              <a:lnSpc>
                <a:spcPct val="90000"/>
              </a:lnSpc>
              <a:buFontTx/>
              <a:buNone/>
              <a:tabLst>
                <a:tab pos="576263" algn="l"/>
              </a:tabLst>
            </a:pPr>
            <a:r>
              <a:rPr lang="en-US" altLang="en-US" sz="1200" smtClean="0">
                <a:solidFill>
                  <a:srgbClr val="29297B"/>
                </a:solidFill>
                <a:latin typeface="Verdana Ref" pitchFamily="34" charset="0"/>
              </a:rPr>
              <a:t>   pthread_attr_t tattr;          // pthread attribute object </a:t>
            </a:r>
          </a:p>
          <a:p>
            <a:pPr marL="609600" indent="-609600" defTabSz="287338" eaLnBrk="1" hangingPunct="1">
              <a:lnSpc>
                <a:spcPct val="90000"/>
              </a:lnSpc>
              <a:buFontTx/>
              <a:buNone/>
              <a:tabLst>
                <a:tab pos="576263" algn="l"/>
              </a:tabLst>
            </a:pPr>
            <a:endParaRPr lang="en-US" altLang="en-US" sz="1200" smtClean="0">
              <a:solidFill>
                <a:srgbClr val="29297B"/>
              </a:solidFill>
              <a:latin typeface="Verdana Ref" pitchFamily="34" charset="0"/>
            </a:endParaRPr>
          </a:p>
          <a:p>
            <a:pPr marL="609600" indent="-609600" defTabSz="287338" eaLnBrk="1" hangingPunct="1">
              <a:lnSpc>
                <a:spcPct val="90000"/>
              </a:lnSpc>
              <a:buFontTx/>
              <a:buNone/>
              <a:tabLst>
                <a:tab pos="576263" algn="l"/>
              </a:tabLst>
            </a:pPr>
            <a:r>
              <a:rPr lang="en-US" altLang="en-US" sz="1200" smtClean="0">
                <a:solidFill>
                  <a:srgbClr val="29297B"/>
                </a:solidFill>
                <a:latin typeface="Verdana Ref" pitchFamily="34" charset="0"/>
              </a:rPr>
              <a:t>   // the following code sets up the Pthread attribute object</a:t>
            </a:r>
          </a:p>
          <a:p>
            <a:pPr marL="609600" indent="-609600" defTabSz="287338" eaLnBrk="1" hangingPunct="1">
              <a:lnSpc>
                <a:spcPct val="90000"/>
              </a:lnSpc>
              <a:buFontTx/>
              <a:buNone/>
              <a:tabLst>
                <a:tab pos="576263" algn="l"/>
              </a:tabLst>
            </a:pPr>
            <a:r>
              <a:rPr lang="en-US" altLang="en-US" sz="1200" smtClean="0">
                <a:solidFill>
                  <a:srgbClr val="29297B"/>
                </a:solidFill>
                <a:latin typeface="Verdana Ref" pitchFamily="34" charset="0"/>
              </a:rPr>
              <a:t>   // not really necessary if you like the defaults</a:t>
            </a:r>
          </a:p>
          <a:p>
            <a:pPr marL="609600" indent="-609600" defTabSz="287338" eaLnBrk="1" hangingPunct="1">
              <a:lnSpc>
                <a:spcPct val="90000"/>
              </a:lnSpc>
              <a:buFontTx/>
              <a:buNone/>
              <a:tabLst>
                <a:tab pos="576263" algn="l"/>
              </a:tabLst>
            </a:pPr>
            <a:r>
              <a:rPr lang="en-US" altLang="en-US" sz="1200" smtClean="0">
                <a:solidFill>
                  <a:srgbClr val="29297B"/>
                </a:solidFill>
                <a:latin typeface="Verdana Ref" pitchFamily="34" charset="0"/>
              </a:rPr>
              <a:t>   if (errcode = pthread_attr_init(&amp;tattr)) { </a:t>
            </a:r>
          </a:p>
          <a:p>
            <a:pPr marL="609600" indent="-609600" defTabSz="287338" eaLnBrk="1" hangingPunct="1">
              <a:lnSpc>
                <a:spcPct val="90000"/>
              </a:lnSpc>
              <a:buFontTx/>
              <a:buNone/>
              <a:tabLst>
                <a:tab pos="576263" algn="l"/>
              </a:tabLst>
            </a:pPr>
            <a:r>
              <a:rPr lang="en-US" altLang="en-US" sz="1200" smtClean="0">
                <a:solidFill>
                  <a:srgbClr val="29297B"/>
                </a:solidFill>
                <a:latin typeface="Verdana Ref" pitchFamily="34" charset="0"/>
              </a:rPr>
              <a:t>      cerr &lt;&lt; "Failed to create attribute object: " &lt;&lt;  strerror(errcode) &lt;&lt; endl; </a:t>
            </a:r>
          </a:p>
          <a:p>
            <a:pPr marL="609600" indent="-609600" defTabSz="287338" eaLnBrk="1" hangingPunct="1">
              <a:lnSpc>
                <a:spcPct val="90000"/>
              </a:lnSpc>
              <a:buFontTx/>
              <a:buNone/>
              <a:tabLst>
                <a:tab pos="576263" algn="l"/>
              </a:tabLst>
            </a:pPr>
            <a:r>
              <a:rPr lang="en-US" altLang="en-US" sz="1200" smtClean="0">
                <a:solidFill>
                  <a:srgbClr val="29297B"/>
                </a:solidFill>
                <a:latin typeface="Verdana Ref" pitchFamily="34" charset="0"/>
              </a:rPr>
              <a:t>   }</a:t>
            </a:r>
          </a:p>
          <a:p>
            <a:pPr marL="609600" indent="-609600" defTabSz="287338" eaLnBrk="1" hangingPunct="1">
              <a:lnSpc>
                <a:spcPct val="90000"/>
              </a:lnSpc>
              <a:buFontTx/>
              <a:buNone/>
              <a:tabLst>
                <a:tab pos="576263" algn="l"/>
              </a:tabLst>
            </a:pPr>
            <a:r>
              <a:rPr lang="en-US" altLang="en-US" sz="1200" smtClean="0">
                <a:solidFill>
                  <a:srgbClr val="29297B"/>
                </a:solidFill>
                <a:latin typeface="Verdana Ref" pitchFamily="34" charset="0"/>
              </a:rPr>
              <a:t>   // make threads joinable (for detatched threads use PTHREAD_CREATE_DETACHED)</a:t>
            </a:r>
          </a:p>
          <a:p>
            <a:pPr marL="609600" indent="-609600" defTabSz="287338" eaLnBrk="1" hangingPunct="1">
              <a:lnSpc>
                <a:spcPct val="90000"/>
              </a:lnSpc>
              <a:buFontTx/>
              <a:buNone/>
              <a:tabLst>
                <a:tab pos="576263" algn="l"/>
              </a:tabLst>
            </a:pPr>
            <a:r>
              <a:rPr lang="en-US" altLang="en-US" sz="1200" smtClean="0">
                <a:solidFill>
                  <a:srgbClr val="29297B"/>
                </a:solidFill>
                <a:latin typeface="Verdana Ref" pitchFamily="34" charset="0"/>
              </a:rPr>
              <a:t>   else if (errcode = pthread_attr_setdetachstate(&amp;tattr,PTHREAD_CREATE_JOINABLE)) { </a:t>
            </a:r>
          </a:p>
          <a:p>
            <a:pPr marL="609600" indent="-609600" defTabSz="287338" eaLnBrk="1" hangingPunct="1">
              <a:lnSpc>
                <a:spcPct val="90000"/>
              </a:lnSpc>
              <a:buFontTx/>
              <a:buNone/>
              <a:tabLst>
                <a:tab pos="576263" algn="l"/>
              </a:tabLst>
            </a:pPr>
            <a:r>
              <a:rPr lang="en-US" altLang="en-US" sz="1200" smtClean="0">
                <a:solidFill>
                  <a:srgbClr val="29297B"/>
                </a:solidFill>
                <a:latin typeface="Verdana Ref" pitchFamily="34" charset="0"/>
              </a:rPr>
              <a:t>      cerr &lt;&lt; "Failed to set attribute state: " &lt;&lt;  strerror(errcode) &lt;&lt; endl;</a:t>
            </a:r>
          </a:p>
          <a:p>
            <a:pPr marL="609600" indent="-609600" defTabSz="287338" eaLnBrk="1" hangingPunct="1">
              <a:lnSpc>
                <a:spcPct val="90000"/>
              </a:lnSpc>
              <a:buFontTx/>
              <a:buNone/>
              <a:tabLst>
                <a:tab pos="576263" algn="l"/>
              </a:tabLst>
            </a:pPr>
            <a:r>
              <a:rPr lang="en-US" altLang="en-US" sz="1200" smtClean="0">
                <a:solidFill>
                  <a:srgbClr val="29297B"/>
                </a:solidFill>
                <a:latin typeface="Verdana Ref" pitchFamily="34" charset="0"/>
              </a:rPr>
              <a:t>   }</a:t>
            </a:r>
          </a:p>
          <a:p>
            <a:pPr marL="609600" indent="-609600" defTabSz="287338" eaLnBrk="1" hangingPunct="1">
              <a:lnSpc>
                <a:spcPct val="90000"/>
              </a:lnSpc>
              <a:buFontTx/>
              <a:buNone/>
              <a:tabLst>
                <a:tab pos="576263" algn="l"/>
              </a:tabLst>
            </a:pPr>
            <a:r>
              <a:rPr lang="en-US" altLang="en-US" sz="1200" smtClean="0">
                <a:solidFill>
                  <a:srgbClr val="29297B"/>
                </a:solidFill>
                <a:latin typeface="Verdana Ref" pitchFamily="34" charset="0"/>
              </a:rPr>
              <a:t>   // allow threads to be scheduled system wise not just process wise</a:t>
            </a:r>
          </a:p>
          <a:p>
            <a:pPr marL="609600" indent="-609600" defTabSz="287338" eaLnBrk="1" hangingPunct="1">
              <a:lnSpc>
                <a:spcPct val="90000"/>
              </a:lnSpc>
              <a:buFontTx/>
              <a:buNone/>
              <a:tabLst>
                <a:tab pos="576263" algn="l"/>
              </a:tabLst>
            </a:pPr>
            <a:r>
              <a:rPr lang="en-US" altLang="en-US" sz="1200" smtClean="0">
                <a:solidFill>
                  <a:srgbClr val="29297B"/>
                </a:solidFill>
                <a:latin typeface="Verdana Ref" pitchFamily="34" charset="0"/>
              </a:rPr>
              <a:t>   else if (errcode = pthread_attr_setscope(&amp;tattr,PTHREAD_SCOPE_SYSTEM)) {</a:t>
            </a:r>
          </a:p>
          <a:p>
            <a:pPr marL="609600" indent="-609600" defTabSz="287338" eaLnBrk="1" hangingPunct="1">
              <a:lnSpc>
                <a:spcPct val="90000"/>
              </a:lnSpc>
              <a:buFontTx/>
              <a:buNone/>
              <a:tabLst>
                <a:tab pos="576263" algn="l"/>
              </a:tabLst>
            </a:pPr>
            <a:r>
              <a:rPr lang="en-US" altLang="en-US" sz="1200" smtClean="0">
                <a:solidFill>
                  <a:srgbClr val="29297B"/>
                </a:solidFill>
                <a:latin typeface="Verdana Ref" pitchFamily="34" charset="0"/>
              </a:rPr>
              <a:t>      cerr &lt;&lt; "Failed to set attribute scope: " &lt;&lt; strerror(errcode) &lt;&lt; endl;</a:t>
            </a:r>
          </a:p>
          <a:p>
            <a:pPr marL="609600" indent="-609600" defTabSz="287338" eaLnBrk="1" hangingPunct="1">
              <a:lnSpc>
                <a:spcPct val="90000"/>
              </a:lnSpc>
              <a:buFontTx/>
              <a:buNone/>
              <a:tabLst>
                <a:tab pos="576263" algn="l"/>
              </a:tabLst>
            </a:pPr>
            <a:r>
              <a:rPr lang="en-US" altLang="en-US" sz="1200" smtClean="0">
                <a:solidFill>
                  <a:srgbClr val="29297B"/>
                </a:solidFill>
                <a:latin typeface="Verdana Ref" pitchFamily="34" charset="0"/>
              </a:rPr>
              <a:t>   } </a:t>
            </a:r>
          </a:p>
          <a:p>
            <a:pPr marL="609600" indent="-609600" defTabSz="287338" eaLnBrk="1" hangingPunct="1">
              <a:lnSpc>
                <a:spcPct val="90000"/>
              </a:lnSpc>
              <a:buFontTx/>
              <a:buNone/>
              <a:tabLst>
                <a:tab pos="576263" algn="l"/>
              </a:tabLst>
            </a:pPr>
            <a:endParaRPr lang="en-US" altLang="en-US" sz="1200" smtClean="0">
              <a:solidFill>
                <a:srgbClr val="29297B"/>
              </a:solidFill>
              <a:latin typeface="Verdana Ref" pitchFamily="34" charset="0"/>
            </a:endParaRPr>
          </a:p>
          <a:p>
            <a:pPr marL="609600" indent="-609600" defTabSz="287338" eaLnBrk="1" hangingPunct="1">
              <a:lnSpc>
                <a:spcPct val="90000"/>
              </a:lnSpc>
              <a:buFontTx/>
              <a:buNone/>
              <a:tabLst>
                <a:tab pos="576263" algn="l"/>
              </a:tabLst>
            </a:pPr>
            <a:r>
              <a:rPr lang="en-US" altLang="en-US" sz="1200" smtClean="0">
                <a:solidFill>
                  <a:srgbClr val="29297B"/>
                </a:solidFill>
                <a:latin typeface="Verdana Ref" pitchFamily="34" charset="0"/>
              </a:rPr>
              <a:t>   // initialize mutex variable -- this variable is used to insure that</a:t>
            </a:r>
          </a:p>
          <a:p>
            <a:pPr marL="609600" indent="-609600" defTabSz="287338" eaLnBrk="1" hangingPunct="1">
              <a:lnSpc>
                <a:spcPct val="90000"/>
              </a:lnSpc>
              <a:buFontTx/>
              <a:buNone/>
              <a:tabLst>
                <a:tab pos="576263" algn="l"/>
              </a:tabLst>
            </a:pPr>
            <a:r>
              <a:rPr lang="en-US" altLang="en-US" sz="1200" smtClean="0">
                <a:solidFill>
                  <a:srgbClr val="29297B"/>
                </a:solidFill>
                <a:latin typeface="Verdana Ref" pitchFamily="34" charset="0"/>
              </a:rPr>
              <a:t>   // all couts are automic meaning that they are not interrupted</a:t>
            </a:r>
          </a:p>
          <a:p>
            <a:pPr marL="609600" indent="-609600" defTabSz="287338" eaLnBrk="1" hangingPunct="1">
              <a:lnSpc>
                <a:spcPct val="90000"/>
              </a:lnSpc>
              <a:buFontTx/>
              <a:buNone/>
              <a:tabLst>
                <a:tab pos="576263" algn="l"/>
              </a:tabLst>
            </a:pPr>
            <a:r>
              <a:rPr lang="en-US" altLang="en-US" sz="1200" smtClean="0">
                <a:solidFill>
                  <a:srgbClr val="29297B"/>
                </a:solidFill>
                <a:latin typeface="Verdana Ref" pitchFamily="34" charset="0"/>
              </a:rPr>
              <a:t>   pthread_mutex_init(&amp;MUTEX,NULL);</a:t>
            </a:r>
          </a:p>
          <a:p>
            <a:pPr marL="609600" indent="-609600" defTabSz="287338" eaLnBrk="1" hangingPunct="1">
              <a:lnSpc>
                <a:spcPct val="90000"/>
              </a:lnSpc>
              <a:buFontTx/>
              <a:buNone/>
              <a:tabLst>
                <a:tab pos="576263" algn="l"/>
              </a:tabLst>
            </a:pPr>
            <a:r>
              <a:rPr lang="en-US" altLang="en-US" sz="1200" smtClean="0">
                <a:solidFill>
                  <a:srgbClr val="29297B"/>
                </a:solidFill>
                <a:latin typeface="Verdana Ref" pitchFamily="34" charset="0"/>
              </a:rPr>
              <a:t> </a:t>
            </a:r>
          </a:p>
        </p:txBody>
      </p:sp>
    </p:spTree>
    <p:extLst>
      <p:ext uri="{BB962C8B-B14F-4D97-AF65-F5344CB8AC3E}">
        <p14:creationId xmlns:p14="http://schemas.microsoft.com/office/powerpoint/2010/main" val="293571115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8DA388EF-D8E8-4159-A687-B0D551A4E947}" type="slidenum">
              <a:rPr lang="en-US" altLang="en-US" sz="1400"/>
              <a:pPr eaLnBrk="1" hangingPunct="1"/>
              <a:t>62</a:t>
            </a:fld>
            <a:endParaRPr lang="en-US" altLang="en-US" sz="1400"/>
          </a:p>
        </p:txBody>
      </p:sp>
      <p:sp>
        <p:nvSpPr>
          <p:cNvPr id="63491" name="Rectangle 2"/>
          <p:cNvSpPr>
            <a:spLocks noChangeArrowheads="1"/>
          </p:cNvSpPr>
          <p:nvPr/>
        </p:nvSpPr>
        <p:spPr bwMode="auto">
          <a:xfrm>
            <a:off x="152400" y="228600"/>
            <a:ext cx="8915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600" dirty="0">
                <a:solidFill>
                  <a:schemeClr val="tx2"/>
                </a:solidFill>
              </a:rPr>
              <a:t>Settable Properties of Thread Attributes </a:t>
            </a:r>
          </a:p>
        </p:txBody>
      </p:sp>
      <p:graphicFrame>
        <p:nvGraphicFramePr>
          <p:cNvPr id="159747" name="Group 3"/>
          <p:cNvGraphicFramePr>
            <a:graphicFrameLocks noGrp="1"/>
          </p:cNvGraphicFramePr>
          <p:nvPr>
            <p:extLst>
              <p:ext uri="{D42A27DB-BD31-4B8C-83A1-F6EECF244321}">
                <p14:modId xmlns:p14="http://schemas.microsoft.com/office/powerpoint/2010/main" val="4241646863"/>
              </p:ext>
            </p:extLst>
          </p:nvPr>
        </p:nvGraphicFramePr>
        <p:xfrm>
          <a:off x="2438400" y="1143000"/>
          <a:ext cx="3886200" cy="4769255"/>
        </p:xfrm>
        <a:graphic>
          <a:graphicData uri="http://schemas.openxmlformats.org/drawingml/2006/table">
            <a:tbl>
              <a:tblPr/>
              <a:tblGrid>
                <a:gridCol w="1565275"/>
                <a:gridCol w="2320925"/>
              </a:tblGrid>
              <a:tr h="27428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Arial" pitchFamily="34" charset="0"/>
                        </a:rPr>
                        <a:t>property</a:t>
                      </a: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function</a:t>
                      </a: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7428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attribute objects</a:t>
                      </a: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Arial" pitchFamily="34" charset="0"/>
                        </a:rPr>
                        <a:t>pthread_attr_destroy</a:t>
                      </a:r>
                      <a:endParaRPr kumimoji="0" lang="en-US" sz="1200" b="0" i="0" u="none" strike="noStrike" cap="none" normalizeH="0" baseline="0" smtClean="0">
                        <a:ln>
                          <a:noFill/>
                        </a:ln>
                        <a:solidFill>
                          <a:schemeClr val="tx1"/>
                        </a:solidFill>
                        <a:effectLst/>
                        <a:latin typeface="Times New Roman" pitchFamily="18" charset="0"/>
                        <a:cs typeface="Arial"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7428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Arial" pitchFamily="34" charset="0"/>
                        </a:rPr>
                        <a:t>pthread_attr_init</a:t>
                      </a:r>
                      <a:endParaRPr kumimoji="0" lang="en-US" sz="1200" b="0" i="0" u="none" strike="noStrike" cap="none" normalizeH="0" baseline="0" smtClean="0">
                        <a:ln>
                          <a:noFill/>
                        </a:ln>
                        <a:solidFill>
                          <a:schemeClr val="tx1"/>
                        </a:solidFill>
                        <a:effectLst/>
                        <a:latin typeface="Times New Roman" pitchFamily="18" charset="0"/>
                        <a:cs typeface="Arial"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0475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Arial" pitchFamily="34" charset="0"/>
                        </a:rPr>
                        <a:t>detach state</a:t>
                      </a: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Arial" pitchFamily="34" charset="0"/>
                        </a:rPr>
                        <a:t>pthread_attr_getdetachstate</a:t>
                      </a:r>
                      <a:endParaRPr kumimoji="0" lang="en-US" sz="1200" b="0" i="0" u="none" strike="noStrike" cap="none" normalizeH="0" baseline="0" smtClean="0">
                        <a:ln>
                          <a:noFill/>
                        </a:ln>
                        <a:solidFill>
                          <a:schemeClr val="tx1"/>
                        </a:solidFill>
                        <a:effectLst/>
                        <a:latin typeface="Times New Roman" pitchFamily="18" charset="0"/>
                        <a:cs typeface="Arial"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7428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Arial" pitchFamily="34" charset="0"/>
                        </a:rPr>
                        <a:t>pthread_attr_setdetachstate</a:t>
                      </a:r>
                      <a:endParaRPr kumimoji="0" lang="en-US" sz="1200" b="0" i="0" u="none" strike="noStrike" cap="none" normalizeH="0" baseline="0" smtClean="0">
                        <a:ln>
                          <a:noFill/>
                        </a:ln>
                        <a:solidFill>
                          <a:schemeClr val="tx1"/>
                        </a:solidFill>
                        <a:effectLst/>
                        <a:latin typeface="Times New Roman" pitchFamily="18" charset="0"/>
                        <a:cs typeface="Arial"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0475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Arial" pitchFamily="34" charset="0"/>
                        </a:rPr>
                        <a:t>stack </a:t>
                      </a:r>
                      <a:endParaRPr kumimoji="0" lang="en-US" sz="1200" b="0" i="0" u="none" strike="noStrike" cap="none" normalizeH="0" baseline="0" smtClean="0">
                        <a:ln>
                          <a:noFill/>
                        </a:ln>
                        <a:solidFill>
                          <a:schemeClr val="tx1"/>
                        </a:solidFill>
                        <a:effectLst/>
                        <a:latin typeface="Times New Roman" pitchFamily="18" charset="0"/>
                        <a:cs typeface="Arial"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Arial" pitchFamily="34" charset="0"/>
                        </a:rPr>
                        <a:t>pthread_attr_getguardsize</a:t>
                      </a:r>
                      <a:endParaRPr kumimoji="0" lang="en-US" sz="1200" b="0" i="0" u="none" strike="noStrike" cap="none" normalizeH="0" baseline="0" smtClean="0">
                        <a:ln>
                          <a:noFill/>
                        </a:ln>
                        <a:solidFill>
                          <a:schemeClr val="tx1"/>
                        </a:solidFill>
                        <a:effectLst/>
                        <a:latin typeface="Times New Roman" pitchFamily="18" charset="0"/>
                        <a:cs typeface="Arial"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7428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Arial" pitchFamily="34" charset="0"/>
                        </a:rPr>
                        <a:t>pthread_attr_setguardsize</a:t>
                      </a:r>
                      <a:endParaRPr kumimoji="0" lang="en-US" sz="1200" b="0" i="0" u="none" strike="noStrike" cap="none" normalizeH="0" baseline="0" smtClean="0">
                        <a:ln>
                          <a:noFill/>
                        </a:ln>
                        <a:solidFill>
                          <a:schemeClr val="tx1"/>
                        </a:solidFill>
                        <a:effectLst/>
                        <a:latin typeface="Times New Roman" pitchFamily="18" charset="0"/>
                        <a:cs typeface="Arial"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8888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Arial" pitchFamily="34" charset="0"/>
                        </a:rPr>
                        <a:t>pthread_attr_getstack</a:t>
                      </a:r>
                      <a:endParaRPr kumimoji="0" lang="en-US" sz="1200" b="0" i="0" u="none" strike="noStrike" cap="none" normalizeH="0" baseline="0" smtClean="0">
                        <a:ln>
                          <a:noFill/>
                        </a:ln>
                        <a:solidFill>
                          <a:schemeClr val="tx1"/>
                        </a:solidFill>
                        <a:effectLst/>
                        <a:latin typeface="Times New Roman" pitchFamily="18" charset="0"/>
                        <a:cs typeface="Arial"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7428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Arial" pitchFamily="34" charset="0"/>
                        </a:rPr>
                        <a:t>pthread_attr_setstack</a:t>
                      </a:r>
                      <a:endParaRPr kumimoji="0" lang="en-US" sz="1200" b="0" i="0" u="none" strike="noStrike" cap="none" normalizeH="0" baseline="0" smtClean="0">
                        <a:ln>
                          <a:noFill/>
                        </a:ln>
                        <a:solidFill>
                          <a:schemeClr val="tx1"/>
                        </a:solidFill>
                        <a:effectLst/>
                        <a:latin typeface="Times New Roman" pitchFamily="18" charset="0"/>
                        <a:cs typeface="Arial"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0475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Arial" pitchFamily="34" charset="0"/>
                        </a:rPr>
                        <a:t>scheduling </a:t>
                      </a:r>
                      <a:endParaRPr kumimoji="0" lang="en-US" sz="1200" b="0" i="0" u="none" strike="noStrike" cap="none" normalizeH="0" baseline="0" smtClean="0">
                        <a:ln>
                          <a:noFill/>
                        </a:ln>
                        <a:solidFill>
                          <a:schemeClr val="tx1"/>
                        </a:solidFill>
                        <a:effectLst/>
                        <a:latin typeface="Times New Roman" pitchFamily="18" charset="0"/>
                        <a:cs typeface="Arial"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Arial Unicode MS" pitchFamily="34" charset="-128"/>
                          <a:cs typeface="Arial" pitchFamily="34" charset="0"/>
                        </a:rPr>
                        <a:t>pthread_attr_getinheritsched</a:t>
                      </a:r>
                      <a:endParaRPr kumimoji="0" lang="en-US" sz="1200" b="0" i="0" u="none" strike="noStrike" cap="none" normalizeH="0" baseline="0" dirty="0" smtClean="0">
                        <a:ln>
                          <a:noFill/>
                        </a:ln>
                        <a:solidFill>
                          <a:schemeClr val="tx1"/>
                        </a:solidFill>
                        <a:effectLst/>
                        <a:latin typeface="Times New Roman" pitchFamily="18" charset="0"/>
                        <a:cs typeface="Arial"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7428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Arial" pitchFamily="34" charset="0"/>
                        </a:rPr>
                        <a:t>pthread_attr_setinheritsched</a:t>
                      </a:r>
                      <a:endParaRPr kumimoji="0" lang="en-US" sz="1200" b="0" i="0" u="none" strike="noStrike" cap="none" normalizeH="0" baseline="0" smtClean="0">
                        <a:ln>
                          <a:noFill/>
                        </a:ln>
                        <a:solidFill>
                          <a:schemeClr val="tx1"/>
                        </a:solidFill>
                        <a:effectLst/>
                        <a:latin typeface="Times New Roman" pitchFamily="18" charset="0"/>
                        <a:cs typeface="Arial"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7428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Arial" pitchFamily="34" charset="0"/>
                        </a:rPr>
                        <a:t>pthread_attr_getschedparam</a:t>
                      </a:r>
                      <a:endParaRPr kumimoji="0" lang="en-US" sz="1200" b="0" i="0" u="none" strike="noStrike" cap="none" normalizeH="0" baseline="0" smtClean="0">
                        <a:ln>
                          <a:noFill/>
                        </a:ln>
                        <a:solidFill>
                          <a:schemeClr val="tx1"/>
                        </a:solidFill>
                        <a:effectLst/>
                        <a:latin typeface="Times New Roman" pitchFamily="18" charset="0"/>
                        <a:cs typeface="Arial"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7428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Arial" pitchFamily="34" charset="0"/>
                        </a:rPr>
                        <a:t>pthread_attr_setschedparam</a:t>
                      </a:r>
                      <a:endParaRPr kumimoji="0" lang="en-US" sz="1200" b="0" i="0" u="none" strike="noStrike" cap="none" normalizeH="0" baseline="0" smtClean="0">
                        <a:ln>
                          <a:noFill/>
                        </a:ln>
                        <a:solidFill>
                          <a:schemeClr val="tx1"/>
                        </a:solidFill>
                        <a:effectLst/>
                        <a:latin typeface="Times New Roman" pitchFamily="18" charset="0"/>
                        <a:cs typeface="Arial"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7428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Arial" pitchFamily="34" charset="0"/>
                        </a:rPr>
                        <a:t>pthread_attr_getschedpolicy</a:t>
                      </a:r>
                      <a:endParaRPr kumimoji="0" lang="en-US" sz="1200" b="0" i="0" u="none" strike="noStrike" cap="none" normalizeH="0" baseline="0" smtClean="0">
                        <a:ln>
                          <a:noFill/>
                        </a:ln>
                        <a:solidFill>
                          <a:schemeClr val="tx1"/>
                        </a:solidFill>
                        <a:effectLst/>
                        <a:latin typeface="Times New Roman" pitchFamily="18" charset="0"/>
                        <a:cs typeface="Arial"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7428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Arial" pitchFamily="34" charset="0"/>
                        </a:rPr>
                        <a:t>pthread_attr_setschedpolicy</a:t>
                      </a:r>
                      <a:endParaRPr kumimoji="0" lang="en-US" sz="1200" b="0" i="0" u="none" strike="noStrike" cap="none" normalizeH="0" baseline="0" smtClean="0">
                        <a:ln>
                          <a:noFill/>
                        </a:ln>
                        <a:solidFill>
                          <a:schemeClr val="tx1"/>
                        </a:solidFill>
                        <a:effectLst/>
                        <a:latin typeface="Times New Roman" pitchFamily="18" charset="0"/>
                        <a:cs typeface="Arial"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7428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Arial" pitchFamily="34" charset="0"/>
                        </a:rPr>
                        <a:t>pthread_attr_getscope</a:t>
                      </a:r>
                      <a:endParaRPr kumimoji="0" lang="en-US" sz="1200" b="0" i="0" u="none" strike="noStrike" cap="none" normalizeH="0" baseline="0" smtClean="0">
                        <a:ln>
                          <a:noFill/>
                        </a:ln>
                        <a:solidFill>
                          <a:schemeClr val="tx1"/>
                        </a:solidFill>
                        <a:effectLst/>
                        <a:latin typeface="Times New Roman" pitchFamily="18" charset="0"/>
                        <a:cs typeface="Arial"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7428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Arial Unicode MS" pitchFamily="34" charset="-128"/>
                          <a:cs typeface="Arial" pitchFamily="34" charset="0"/>
                        </a:rPr>
                        <a:t>pthread_attr_setscope</a:t>
                      </a:r>
                      <a:endParaRPr kumimoji="0" lang="en-US" sz="1200" b="0" i="0" u="none" strike="noStrike" cap="none" normalizeH="0" baseline="0" dirty="0" smtClean="0">
                        <a:ln>
                          <a:noFill/>
                        </a:ln>
                        <a:solidFill>
                          <a:schemeClr val="tx1"/>
                        </a:solidFill>
                        <a:effectLst/>
                        <a:latin typeface="Times New Roman" pitchFamily="18" charset="0"/>
                        <a:cs typeface="Arial"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52215589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BB45113D-DF41-41DA-9B44-FE6D7F5F4838}" type="slidenum">
              <a:rPr lang="en-US" altLang="en-US" sz="1400"/>
              <a:pPr eaLnBrk="1" hangingPunct="1"/>
              <a:t>63</a:t>
            </a:fld>
            <a:endParaRPr lang="en-US" altLang="en-US" sz="1400"/>
          </a:p>
        </p:txBody>
      </p:sp>
      <p:sp>
        <p:nvSpPr>
          <p:cNvPr id="160770" name="Rectangle 2"/>
          <p:cNvSpPr>
            <a:spLocks noGrp="1" noChangeArrowheads="1"/>
          </p:cNvSpPr>
          <p:nvPr>
            <p:ph type="title"/>
          </p:nvPr>
        </p:nvSpPr>
        <p:spPr bwMode="auto">
          <a:solidFill>
            <a:srgbClr val="FFFFFF"/>
          </a:solidFill>
          <a:ln>
            <a:solidFill>
              <a:schemeClr val="bg1"/>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dirty="0" smtClean="0">
                <a:solidFill>
                  <a:srgbClr val="29297B"/>
                </a:solidFill>
              </a:rPr>
              <a:t>Thread Attributes</a:t>
            </a:r>
          </a:p>
        </p:txBody>
      </p:sp>
      <p:sp>
        <p:nvSpPr>
          <p:cNvPr id="160771" name="Rectangle 3"/>
          <p:cNvSpPr>
            <a:spLocks noGrp="1" noChangeArrowheads="1"/>
          </p:cNvSpPr>
          <p:nvPr>
            <p:ph type="body" idx="1"/>
          </p:nvPr>
        </p:nvSpPr>
        <p:spPr bwMode="auto">
          <a:solidFill>
            <a:srgbClr val="FFFFFF"/>
          </a:solidFill>
          <a:ln>
            <a:solidFill>
              <a:schemeClr val="bg1"/>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dirty="0" smtClean="0">
                <a:solidFill>
                  <a:srgbClr val="29297B"/>
                </a:solidFill>
              </a:rPr>
              <a:t>detach state attribute:</a:t>
            </a:r>
          </a:p>
          <a:p>
            <a:pPr lvl="1" eaLnBrk="1" hangingPunct="1">
              <a:buFontTx/>
              <a:buNone/>
            </a:pPr>
            <a:r>
              <a:rPr lang="en-US" altLang="en-US" sz="1800" dirty="0" err="1" smtClean="0">
                <a:solidFill>
                  <a:schemeClr val="folHlink"/>
                </a:solidFill>
                <a:latin typeface="Verdana Ref" pitchFamily="34" charset="0"/>
              </a:rPr>
              <a:t>int</a:t>
            </a:r>
            <a:r>
              <a:rPr lang="en-US" altLang="en-US" sz="1800" dirty="0" smtClean="0">
                <a:solidFill>
                  <a:schemeClr val="folHlink"/>
                </a:solidFill>
                <a:latin typeface="Verdana Ref" pitchFamily="34" charset="0"/>
              </a:rPr>
              <a:t> </a:t>
            </a:r>
            <a:r>
              <a:rPr lang="en-US" altLang="en-US" sz="1800" dirty="0" err="1" smtClean="0">
                <a:solidFill>
                  <a:schemeClr val="folHlink"/>
                </a:solidFill>
                <a:latin typeface="Verdana Ref" pitchFamily="34" charset="0"/>
              </a:rPr>
              <a:t>pthread_attr_setdetachstate</a:t>
            </a:r>
            <a:r>
              <a:rPr lang="en-US" altLang="en-US" sz="1800" dirty="0" smtClean="0">
                <a:solidFill>
                  <a:schemeClr val="folHlink"/>
                </a:solidFill>
                <a:latin typeface="Verdana Ref" pitchFamily="34" charset="0"/>
              </a:rPr>
              <a:t>(</a:t>
            </a:r>
            <a:r>
              <a:rPr lang="en-US" altLang="en-US" sz="1800" dirty="0" err="1" smtClean="0">
                <a:solidFill>
                  <a:schemeClr val="hlink"/>
                </a:solidFill>
                <a:latin typeface="Verdana Ref" pitchFamily="34" charset="0"/>
              </a:rPr>
              <a:t>pthread_attr_t</a:t>
            </a:r>
            <a:r>
              <a:rPr lang="en-US" altLang="en-US" sz="1800" dirty="0" smtClean="0">
                <a:solidFill>
                  <a:schemeClr val="hlink"/>
                </a:solidFill>
                <a:latin typeface="Verdana Ref" pitchFamily="34" charset="0"/>
              </a:rPr>
              <a:t> *</a:t>
            </a:r>
            <a:r>
              <a:rPr lang="en-US" altLang="en-US" sz="1800" dirty="0" err="1" smtClean="0">
                <a:solidFill>
                  <a:schemeClr val="hlink"/>
                </a:solidFill>
                <a:latin typeface="Verdana Ref" pitchFamily="34" charset="0"/>
              </a:rPr>
              <a:t>attr</a:t>
            </a:r>
            <a:r>
              <a:rPr lang="en-US" altLang="en-US" sz="1800" dirty="0" smtClean="0">
                <a:solidFill>
                  <a:schemeClr val="folHlink"/>
                </a:solidFill>
                <a:latin typeface="Verdana Ref" pitchFamily="34" charset="0"/>
              </a:rPr>
              <a:t>, </a:t>
            </a:r>
            <a:r>
              <a:rPr lang="en-US" altLang="en-US" sz="1800" dirty="0" err="1" smtClean="0">
                <a:solidFill>
                  <a:schemeClr val="hlink"/>
                </a:solidFill>
                <a:latin typeface="Verdana Ref" pitchFamily="34" charset="0"/>
              </a:rPr>
              <a:t>int</a:t>
            </a:r>
            <a:r>
              <a:rPr lang="en-US" altLang="en-US" sz="1800" dirty="0" smtClean="0">
                <a:solidFill>
                  <a:schemeClr val="hlink"/>
                </a:solidFill>
                <a:latin typeface="Verdana Ref" pitchFamily="34" charset="0"/>
              </a:rPr>
              <a:t> </a:t>
            </a:r>
            <a:r>
              <a:rPr lang="en-US" altLang="en-US" sz="1800" dirty="0" err="1" smtClean="0">
                <a:solidFill>
                  <a:schemeClr val="hlink"/>
                </a:solidFill>
                <a:latin typeface="Verdana Ref" pitchFamily="34" charset="0"/>
              </a:rPr>
              <a:t>detachstate</a:t>
            </a:r>
            <a:r>
              <a:rPr lang="en-US" altLang="en-US" sz="1800" dirty="0" smtClean="0">
                <a:solidFill>
                  <a:schemeClr val="folHlink"/>
                </a:solidFill>
                <a:latin typeface="Verdana Ref" pitchFamily="34" charset="0"/>
              </a:rPr>
              <a:t>);</a:t>
            </a:r>
          </a:p>
          <a:p>
            <a:pPr lvl="1" eaLnBrk="1" hangingPunct="1">
              <a:buFontTx/>
              <a:buChar char="•"/>
            </a:pPr>
            <a:r>
              <a:rPr lang="en-US" altLang="en-US" dirty="0" smtClean="0">
                <a:solidFill>
                  <a:srgbClr val="29297B"/>
                </a:solidFill>
              </a:rPr>
              <a:t>detached – main thread continues working without waiting for the daughter threads to terminate</a:t>
            </a:r>
          </a:p>
          <a:p>
            <a:pPr lvl="1" eaLnBrk="1" hangingPunct="1">
              <a:buFontTx/>
              <a:buChar char="•"/>
            </a:pPr>
            <a:r>
              <a:rPr lang="en-US" altLang="en-US" dirty="0" smtClean="0">
                <a:solidFill>
                  <a:srgbClr val="29297B"/>
                </a:solidFill>
              </a:rPr>
              <a:t>joinable – main thread waits for the daughter threads to terminate before continuing further</a:t>
            </a:r>
          </a:p>
        </p:txBody>
      </p:sp>
    </p:spTree>
    <p:extLst>
      <p:ext uri="{BB962C8B-B14F-4D97-AF65-F5344CB8AC3E}">
        <p14:creationId xmlns:p14="http://schemas.microsoft.com/office/powerpoint/2010/main" val="2419215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 calcmode="lin" valueType="num">
                                      <p:cBhvr additive="base">
                                        <p:cTn id="7" dur="500" fill="hold"/>
                                        <p:tgtEl>
                                          <p:spTgt spid="1607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077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0771">
                                            <p:txEl>
                                              <p:pRg st="1" end="1"/>
                                            </p:txEl>
                                          </p:spTgt>
                                        </p:tgtEl>
                                        <p:attrNameLst>
                                          <p:attrName>style.visibility</p:attrName>
                                        </p:attrNameLst>
                                      </p:cBhvr>
                                      <p:to>
                                        <p:strVal val="visible"/>
                                      </p:to>
                                    </p:set>
                                    <p:anim calcmode="lin" valueType="num">
                                      <p:cBhvr additive="base">
                                        <p:cTn id="11" dur="500" fill="hold"/>
                                        <p:tgtEl>
                                          <p:spTgt spid="16077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07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60771">
                                            <p:txEl>
                                              <p:pRg st="2" end="2"/>
                                            </p:txEl>
                                          </p:spTgt>
                                        </p:tgtEl>
                                        <p:attrNameLst>
                                          <p:attrName>style.visibility</p:attrName>
                                        </p:attrNameLst>
                                      </p:cBhvr>
                                      <p:to>
                                        <p:strVal val="visible"/>
                                      </p:to>
                                    </p:set>
                                    <p:anim calcmode="lin" valueType="num">
                                      <p:cBhvr additive="base">
                                        <p:cTn id="17" dur="500" fill="hold"/>
                                        <p:tgtEl>
                                          <p:spTgt spid="16077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607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60771">
                                            <p:txEl>
                                              <p:pRg st="3" end="3"/>
                                            </p:txEl>
                                          </p:spTgt>
                                        </p:tgtEl>
                                        <p:attrNameLst>
                                          <p:attrName>style.visibility</p:attrName>
                                        </p:attrNameLst>
                                      </p:cBhvr>
                                      <p:to>
                                        <p:strVal val="visible"/>
                                      </p:to>
                                    </p:set>
                                    <p:anim calcmode="lin" valueType="num">
                                      <p:cBhvr additive="base">
                                        <p:cTn id="23" dur="500" fill="hold"/>
                                        <p:tgtEl>
                                          <p:spTgt spid="160771">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6077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8E7B4AD9-B6EB-49E8-905B-CF6472F0C416}" type="slidenum">
              <a:rPr lang="en-US" altLang="en-US" sz="1400"/>
              <a:pPr eaLnBrk="1" hangingPunct="1"/>
              <a:t>64</a:t>
            </a:fld>
            <a:endParaRPr lang="en-US" altLang="en-US" sz="1400"/>
          </a:p>
        </p:txBody>
      </p:sp>
      <p:sp>
        <p:nvSpPr>
          <p:cNvPr id="65539" name="Rectangle 2"/>
          <p:cNvSpPr>
            <a:spLocks noChangeArrowheads="1"/>
          </p:cNvSpPr>
          <p:nvPr/>
        </p:nvSpPr>
        <p:spPr bwMode="auto">
          <a:xfrm>
            <a:off x="685800" y="228600"/>
            <a:ext cx="779303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4400" dirty="0">
                <a:solidFill>
                  <a:schemeClr val="tx2"/>
                </a:solidFill>
              </a:rPr>
              <a:t>Detaching a Thread</a:t>
            </a:r>
          </a:p>
        </p:txBody>
      </p:sp>
      <p:sp>
        <p:nvSpPr>
          <p:cNvPr id="161795" name="Rectangle 3"/>
          <p:cNvSpPr>
            <a:spLocks noChangeArrowheads="1"/>
          </p:cNvSpPr>
          <p:nvPr/>
        </p:nvSpPr>
        <p:spPr bwMode="auto">
          <a:xfrm>
            <a:off x="381000" y="1295400"/>
            <a:ext cx="856773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lnSpc>
                <a:spcPct val="80000"/>
              </a:lnSpc>
              <a:spcBef>
                <a:spcPct val="20000"/>
              </a:spcBef>
              <a:buFontTx/>
              <a:buChar char="•"/>
            </a:pPr>
            <a:r>
              <a:rPr lang="en-US" altLang="en-US" dirty="0" err="1">
                <a:solidFill>
                  <a:schemeClr val="folHlink"/>
                </a:solidFill>
              </a:rPr>
              <a:t>int</a:t>
            </a:r>
            <a:r>
              <a:rPr lang="en-US" altLang="en-US" dirty="0">
                <a:solidFill>
                  <a:schemeClr val="folHlink"/>
                </a:solidFill>
              </a:rPr>
              <a:t> </a:t>
            </a:r>
            <a:r>
              <a:rPr lang="en-US" altLang="en-US" dirty="0" err="1">
                <a:solidFill>
                  <a:schemeClr val="folHlink"/>
                </a:solidFill>
              </a:rPr>
              <a:t>pthread_detach</a:t>
            </a:r>
            <a:r>
              <a:rPr lang="en-US" altLang="en-US" dirty="0">
                <a:solidFill>
                  <a:schemeClr val="folHlink"/>
                </a:solidFill>
              </a:rPr>
              <a:t>(</a:t>
            </a:r>
            <a:r>
              <a:rPr lang="en-US" altLang="en-US" dirty="0" err="1">
                <a:solidFill>
                  <a:schemeClr val="folHlink"/>
                </a:solidFill>
              </a:rPr>
              <a:t>pthread_t</a:t>
            </a:r>
            <a:r>
              <a:rPr lang="en-US" altLang="en-US" dirty="0">
                <a:solidFill>
                  <a:schemeClr val="folHlink"/>
                </a:solidFill>
              </a:rPr>
              <a:t> </a:t>
            </a:r>
            <a:r>
              <a:rPr lang="en-US" altLang="en-US" dirty="0" err="1">
                <a:solidFill>
                  <a:schemeClr val="folHlink"/>
                </a:solidFill>
              </a:rPr>
              <a:t>threadid</a:t>
            </a:r>
            <a:r>
              <a:rPr lang="en-US" altLang="en-US" dirty="0">
                <a:solidFill>
                  <a:schemeClr val="folHlink"/>
                </a:solidFill>
              </a:rPr>
              <a:t>);</a:t>
            </a:r>
          </a:p>
          <a:p>
            <a:pPr eaLnBrk="1" hangingPunct="1">
              <a:lnSpc>
                <a:spcPct val="80000"/>
              </a:lnSpc>
              <a:spcBef>
                <a:spcPct val="20000"/>
              </a:spcBef>
              <a:buFontTx/>
              <a:buChar char="•"/>
            </a:pPr>
            <a:r>
              <a:rPr lang="en-US" altLang="en-US" dirty="0"/>
              <a:t>Indicate that system resources for the specified thread should be reclaimed when the thread ends</a:t>
            </a:r>
          </a:p>
          <a:p>
            <a:pPr lvl="1" eaLnBrk="1" hangingPunct="1">
              <a:lnSpc>
                <a:spcPct val="80000"/>
              </a:lnSpc>
              <a:spcBef>
                <a:spcPct val="20000"/>
              </a:spcBef>
              <a:buFontTx/>
              <a:buChar char="–"/>
            </a:pPr>
            <a:r>
              <a:rPr lang="en-US" altLang="en-US" sz="2000" dirty="0"/>
              <a:t>If the thread is already ended, resources are reclaimed immediately </a:t>
            </a:r>
          </a:p>
          <a:p>
            <a:pPr lvl="1" eaLnBrk="1" hangingPunct="1">
              <a:lnSpc>
                <a:spcPct val="80000"/>
              </a:lnSpc>
              <a:spcBef>
                <a:spcPct val="20000"/>
              </a:spcBef>
              <a:buFontTx/>
              <a:buChar char="–"/>
            </a:pPr>
            <a:r>
              <a:rPr lang="en-US" altLang="en-US" sz="2000" dirty="0"/>
              <a:t>This routine does not cause the thread to end </a:t>
            </a:r>
          </a:p>
          <a:p>
            <a:pPr eaLnBrk="1" hangingPunct="1">
              <a:lnSpc>
                <a:spcPct val="80000"/>
              </a:lnSpc>
              <a:spcBef>
                <a:spcPct val="20000"/>
              </a:spcBef>
              <a:buFontTx/>
              <a:buChar char="•"/>
            </a:pPr>
            <a:r>
              <a:rPr lang="en-US" altLang="en-US" dirty="0"/>
              <a:t>A detached thread’s thread ID is undetermined</a:t>
            </a:r>
          </a:p>
          <a:p>
            <a:pPr eaLnBrk="1" hangingPunct="1">
              <a:lnSpc>
                <a:spcPct val="80000"/>
              </a:lnSpc>
              <a:spcBef>
                <a:spcPct val="20000"/>
              </a:spcBef>
              <a:buFontTx/>
              <a:buChar char="•"/>
            </a:pPr>
            <a:endParaRPr lang="en-US" altLang="en-US" dirty="0"/>
          </a:p>
          <a:p>
            <a:pPr eaLnBrk="1" hangingPunct="1">
              <a:lnSpc>
                <a:spcPct val="80000"/>
              </a:lnSpc>
              <a:spcBef>
                <a:spcPct val="20000"/>
              </a:spcBef>
              <a:buFontTx/>
              <a:buChar char="•"/>
            </a:pPr>
            <a:r>
              <a:rPr lang="en-US" altLang="en-US" dirty="0"/>
              <a:t>Threads are detached </a:t>
            </a:r>
          </a:p>
          <a:p>
            <a:pPr lvl="1" eaLnBrk="1" hangingPunct="1">
              <a:lnSpc>
                <a:spcPct val="80000"/>
              </a:lnSpc>
              <a:spcBef>
                <a:spcPct val="20000"/>
              </a:spcBef>
              <a:buFontTx/>
              <a:buChar char="–"/>
            </a:pPr>
            <a:r>
              <a:rPr lang="en-US" altLang="en-US" sz="2000" dirty="0"/>
              <a:t>after a </a:t>
            </a:r>
            <a:r>
              <a:rPr lang="en-US" altLang="en-US" sz="2000" dirty="0" err="1"/>
              <a:t>pthread_detach</a:t>
            </a:r>
            <a:r>
              <a:rPr lang="en-US" altLang="en-US" sz="2000" dirty="0"/>
              <a:t>() call</a:t>
            </a:r>
          </a:p>
          <a:p>
            <a:pPr lvl="1" eaLnBrk="1" hangingPunct="1">
              <a:lnSpc>
                <a:spcPct val="80000"/>
              </a:lnSpc>
              <a:spcBef>
                <a:spcPct val="20000"/>
              </a:spcBef>
              <a:buFontTx/>
              <a:buChar char="–"/>
            </a:pPr>
            <a:r>
              <a:rPr lang="en-US" altLang="en-US" sz="2000" dirty="0"/>
              <a:t>after a </a:t>
            </a:r>
            <a:r>
              <a:rPr lang="en-US" altLang="en-US" sz="2000" dirty="0" err="1"/>
              <a:t>pthread_join</a:t>
            </a:r>
            <a:r>
              <a:rPr lang="en-US" altLang="en-US" sz="2000" dirty="0"/>
              <a:t>() call</a:t>
            </a:r>
          </a:p>
          <a:p>
            <a:pPr lvl="1" eaLnBrk="1" hangingPunct="1">
              <a:lnSpc>
                <a:spcPct val="80000"/>
              </a:lnSpc>
              <a:spcBef>
                <a:spcPct val="20000"/>
              </a:spcBef>
              <a:buFontTx/>
              <a:buChar char="–"/>
            </a:pPr>
            <a:r>
              <a:rPr lang="en-US" altLang="en-US" sz="2000" dirty="0"/>
              <a:t>if a thread terminates and the PTHREAD_CREATE_DETACHED attribute was set on creation</a:t>
            </a:r>
          </a:p>
        </p:txBody>
      </p:sp>
    </p:spTree>
    <p:extLst>
      <p:ext uri="{BB962C8B-B14F-4D97-AF65-F5344CB8AC3E}">
        <p14:creationId xmlns:p14="http://schemas.microsoft.com/office/powerpoint/2010/main" val="35684603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1795">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179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1795">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179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17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7F59507F-0786-46DE-9118-6179F3D24F53}" type="slidenum">
              <a:rPr lang="en-US" altLang="en-US" sz="1400"/>
              <a:pPr eaLnBrk="1" hangingPunct="1"/>
              <a:t>65</a:t>
            </a:fld>
            <a:endParaRPr lang="en-US" altLang="en-US" sz="1400"/>
          </a:p>
        </p:txBody>
      </p:sp>
      <p:sp>
        <p:nvSpPr>
          <p:cNvPr id="162818" name="Rectangle 2"/>
          <p:cNvSpPr>
            <a:spLocks noGrp="1" noChangeArrowheads="1"/>
          </p:cNvSpPr>
          <p:nvPr>
            <p:ph type="body" idx="1"/>
          </p:nvPr>
        </p:nvSpPr>
        <p:spPr bwMode="auto">
          <a:xfrm>
            <a:off x="685800" y="533400"/>
            <a:ext cx="7772400" cy="5562600"/>
          </a:xfrm>
          <a:solidFill>
            <a:srgbClr val="FFFFFF"/>
          </a:solidFill>
          <a:ln>
            <a:solidFill>
              <a:schemeClr val="bg1"/>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dirty="0" smtClean="0">
                <a:solidFill>
                  <a:srgbClr val="29297B"/>
                </a:solidFill>
              </a:rPr>
              <a:t>contention scope attribute:</a:t>
            </a:r>
          </a:p>
          <a:p>
            <a:pPr lvl="1" eaLnBrk="1" hangingPunct="1">
              <a:buFont typeface="Wingdings" pitchFamily="2" charset="2"/>
              <a:buNone/>
            </a:pPr>
            <a:r>
              <a:rPr lang="en-US" altLang="en-US" sz="1800" dirty="0" err="1" smtClean="0">
                <a:solidFill>
                  <a:schemeClr val="folHlink"/>
                </a:solidFill>
                <a:latin typeface="Verdana Ref" pitchFamily="34" charset="0"/>
              </a:rPr>
              <a:t>int</a:t>
            </a:r>
            <a:r>
              <a:rPr lang="en-US" altLang="en-US" sz="1800" dirty="0" smtClean="0">
                <a:solidFill>
                  <a:schemeClr val="folHlink"/>
                </a:solidFill>
                <a:latin typeface="Verdana Ref" pitchFamily="34" charset="0"/>
              </a:rPr>
              <a:t> </a:t>
            </a:r>
            <a:r>
              <a:rPr lang="en-US" altLang="en-US" sz="1800" dirty="0" err="1" smtClean="0">
                <a:solidFill>
                  <a:schemeClr val="folHlink"/>
                </a:solidFill>
                <a:latin typeface="Verdana Ref" pitchFamily="34" charset="0"/>
              </a:rPr>
              <a:t>pthread_attr_setscope</a:t>
            </a:r>
            <a:r>
              <a:rPr lang="en-US" altLang="en-US" sz="1800" dirty="0" smtClean="0">
                <a:solidFill>
                  <a:schemeClr val="folHlink"/>
                </a:solidFill>
                <a:latin typeface="Verdana Ref" pitchFamily="34" charset="0"/>
              </a:rPr>
              <a:t>(</a:t>
            </a:r>
            <a:r>
              <a:rPr lang="en-US" altLang="en-US" sz="1800" dirty="0" err="1" smtClean="0">
                <a:solidFill>
                  <a:schemeClr val="hlink"/>
                </a:solidFill>
                <a:latin typeface="Verdana Ref" pitchFamily="34" charset="0"/>
              </a:rPr>
              <a:t>pthread_attr_t</a:t>
            </a:r>
            <a:r>
              <a:rPr lang="en-US" altLang="en-US" sz="1800" dirty="0" smtClean="0">
                <a:solidFill>
                  <a:schemeClr val="hlink"/>
                </a:solidFill>
                <a:latin typeface="Verdana Ref" pitchFamily="34" charset="0"/>
              </a:rPr>
              <a:t> *</a:t>
            </a:r>
            <a:r>
              <a:rPr lang="en-US" altLang="en-US" sz="1800" dirty="0" err="1" smtClean="0">
                <a:solidFill>
                  <a:schemeClr val="hlink"/>
                </a:solidFill>
                <a:latin typeface="Verdana Ref" pitchFamily="34" charset="0"/>
              </a:rPr>
              <a:t>attr</a:t>
            </a:r>
            <a:r>
              <a:rPr lang="en-US" altLang="en-US" sz="1800" dirty="0" smtClean="0">
                <a:solidFill>
                  <a:schemeClr val="folHlink"/>
                </a:solidFill>
                <a:latin typeface="Verdana Ref" pitchFamily="34" charset="0"/>
              </a:rPr>
              <a:t>, </a:t>
            </a:r>
            <a:r>
              <a:rPr lang="en-US" altLang="en-US" sz="1800" dirty="0" err="1" smtClean="0">
                <a:solidFill>
                  <a:schemeClr val="hlink"/>
                </a:solidFill>
                <a:latin typeface="Verdana Ref" pitchFamily="34" charset="0"/>
              </a:rPr>
              <a:t>int</a:t>
            </a:r>
            <a:r>
              <a:rPr lang="en-US" altLang="en-US" sz="1800" dirty="0" smtClean="0">
                <a:solidFill>
                  <a:schemeClr val="hlink"/>
                </a:solidFill>
                <a:latin typeface="Verdana Ref" pitchFamily="34" charset="0"/>
              </a:rPr>
              <a:t> *scope</a:t>
            </a:r>
            <a:r>
              <a:rPr lang="en-US" altLang="en-US" sz="1800" dirty="0" smtClean="0">
                <a:solidFill>
                  <a:schemeClr val="folHlink"/>
                </a:solidFill>
                <a:latin typeface="Verdana Ref" pitchFamily="34" charset="0"/>
              </a:rPr>
              <a:t>);</a:t>
            </a:r>
          </a:p>
          <a:p>
            <a:pPr lvl="1" eaLnBrk="1" hangingPunct="1">
              <a:buFontTx/>
              <a:buChar char="•"/>
            </a:pPr>
            <a:r>
              <a:rPr lang="en-US" altLang="en-US" dirty="0" smtClean="0">
                <a:solidFill>
                  <a:srgbClr val="29297B"/>
                </a:solidFill>
              </a:rPr>
              <a:t>system scope – threads are mapped one-to-one on the OS's kernel threads (kernel threads are entities that scheduled onto processors by the OS)</a:t>
            </a:r>
          </a:p>
          <a:p>
            <a:pPr lvl="1" eaLnBrk="1" hangingPunct="1">
              <a:buFontTx/>
              <a:buChar char="•"/>
            </a:pPr>
            <a:r>
              <a:rPr lang="en-US" altLang="en-US" dirty="0" smtClean="0">
                <a:solidFill>
                  <a:srgbClr val="29297B"/>
                </a:solidFill>
              </a:rPr>
              <a:t>process scope – threads share a kernel thread with other process scoped threads</a:t>
            </a:r>
          </a:p>
        </p:txBody>
      </p:sp>
    </p:spTree>
    <p:extLst>
      <p:ext uri="{BB962C8B-B14F-4D97-AF65-F5344CB8AC3E}">
        <p14:creationId xmlns:p14="http://schemas.microsoft.com/office/powerpoint/2010/main" val="7160370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62818">
                                            <p:txEl>
                                              <p:pRg st="0" end="0"/>
                                            </p:txEl>
                                          </p:spTgt>
                                        </p:tgtEl>
                                        <p:attrNameLst>
                                          <p:attrName>style.visibility</p:attrName>
                                        </p:attrNameLst>
                                      </p:cBhvr>
                                      <p:to>
                                        <p:strVal val="visible"/>
                                      </p:to>
                                    </p:set>
                                    <p:anim calcmode="lin" valueType="num">
                                      <p:cBhvr additive="base">
                                        <p:cTn id="7" dur="500" fill="hold"/>
                                        <p:tgtEl>
                                          <p:spTgt spid="1628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2818">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62818">
                                            <p:txEl>
                                              <p:pRg st="1" end="1"/>
                                            </p:txEl>
                                          </p:spTgt>
                                        </p:tgtEl>
                                        <p:attrNameLst>
                                          <p:attrName>style.visibility</p:attrName>
                                        </p:attrNameLst>
                                      </p:cBhvr>
                                      <p:to>
                                        <p:strVal val="visible"/>
                                      </p:to>
                                    </p:set>
                                    <p:anim calcmode="lin" valueType="num">
                                      <p:cBhvr additive="base">
                                        <p:cTn id="11" dur="500" fill="hold"/>
                                        <p:tgtEl>
                                          <p:spTgt spid="16281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2818">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162818">
                                            <p:txEl>
                                              <p:pRg st="2" end="2"/>
                                            </p:txEl>
                                          </p:spTgt>
                                        </p:tgtEl>
                                        <p:attrNameLst>
                                          <p:attrName>style.visibility</p:attrName>
                                        </p:attrNameLst>
                                      </p:cBhvr>
                                      <p:to>
                                        <p:strVal val="visible"/>
                                      </p:to>
                                    </p:set>
                                    <p:anim calcmode="lin" valueType="num">
                                      <p:cBhvr additive="base">
                                        <p:cTn id="17" dur="500" fill="hold"/>
                                        <p:tgtEl>
                                          <p:spTgt spid="16281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2818">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162818">
                                            <p:txEl>
                                              <p:pRg st="3" end="3"/>
                                            </p:txEl>
                                          </p:spTgt>
                                        </p:tgtEl>
                                        <p:attrNameLst>
                                          <p:attrName>style.visibility</p:attrName>
                                        </p:attrNameLst>
                                      </p:cBhvr>
                                      <p:to>
                                        <p:strVal val="visible"/>
                                      </p:to>
                                    </p:set>
                                    <p:anim calcmode="lin" valueType="num">
                                      <p:cBhvr additive="base">
                                        <p:cTn id="23" dur="500" fill="hold"/>
                                        <p:tgtEl>
                                          <p:spTgt spid="162818">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2818">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8"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C410DDE6-FD1E-4C2F-9C4A-42F247D356F7}" type="slidenum">
              <a:rPr lang="en-US" altLang="en-US" sz="1400"/>
              <a:pPr eaLnBrk="1" hangingPunct="1"/>
              <a:t>66</a:t>
            </a:fld>
            <a:endParaRPr lang="en-US" altLang="en-US" sz="1400"/>
          </a:p>
        </p:txBody>
      </p:sp>
      <p:sp>
        <p:nvSpPr>
          <p:cNvPr id="163842" name="Rectangle 2"/>
          <p:cNvSpPr>
            <a:spLocks noGrp="1" noChangeArrowheads="1"/>
          </p:cNvSpPr>
          <p:nvPr>
            <p:ph type="title"/>
          </p:nvPr>
        </p:nvSpPr>
        <p:spPr bwMode="auto">
          <a:solidFill>
            <a:srgbClr val="FFFFFF"/>
          </a:solidFill>
          <a:ln>
            <a:solidFill>
              <a:schemeClr val="bg1"/>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smtClean="0">
                <a:solidFill>
                  <a:srgbClr val="29297B"/>
                </a:solidFill>
              </a:rPr>
              <a:t>Threads Programming Model</a:t>
            </a:r>
          </a:p>
        </p:txBody>
      </p:sp>
      <p:sp>
        <p:nvSpPr>
          <p:cNvPr id="163843" name="Rectangle 3"/>
          <p:cNvSpPr>
            <a:spLocks noGrp="1" noChangeArrowheads="1"/>
          </p:cNvSpPr>
          <p:nvPr>
            <p:ph type="body" idx="1"/>
          </p:nvPr>
        </p:nvSpPr>
        <p:spPr bwMode="auto">
          <a:solidFill>
            <a:srgbClr val="FFFFFF"/>
          </a:solidFill>
          <a:ln>
            <a:solidFill>
              <a:schemeClr val="bg1"/>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smtClean="0">
                <a:solidFill>
                  <a:schemeClr val="folHlink"/>
                </a:solidFill>
              </a:rPr>
              <a:t>pipeline</a:t>
            </a:r>
            <a:r>
              <a:rPr lang="en-US" altLang="en-US" smtClean="0">
                <a:solidFill>
                  <a:srgbClr val="29297B"/>
                </a:solidFill>
              </a:rPr>
              <a:t> model – threads are run one after the other</a:t>
            </a:r>
          </a:p>
          <a:p>
            <a:pPr eaLnBrk="1" hangingPunct="1"/>
            <a:r>
              <a:rPr lang="en-US" altLang="en-US" smtClean="0">
                <a:solidFill>
                  <a:schemeClr val="folHlink"/>
                </a:solidFill>
              </a:rPr>
              <a:t>master-slave</a:t>
            </a:r>
            <a:r>
              <a:rPr lang="en-US" altLang="en-US" smtClean="0">
                <a:solidFill>
                  <a:srgbClr val="29297B"/>
                </a:solidFill>
              </a:rPr>
              <a:t> model – master (main) thread doesn't do any work, it just waits for the slave threads to finish working</a:t>
            </a:r>
          </a:p>
          <a:p>
            <a:pPr eaLnBrk="1" hangingPunct="1"/>
            <a:r>
              <a:rPr lang="en-US" altLang="en-US" smtClean="0">
                <a:solidFill>
                  <a:schemeClr val="folHlink"/>
                </a:solidFill>
              </a:rPr>
              <a:t>equal-worker</a:t>
            </a:r>
            <a:r>
              <a:rPr lang="en-US" altLang="en-US" smtClean="0">
                <a:solidFill>
                  <a:srgbClr val="29297B"/>
                </a:solidFill>
              </a:rPr>
              <a:t> model – all threads work</a:t>
            </a:r>
          </a:p>
        </p:txBody>
      </p:sp>
    </p:spTree>
    <p:extLst>
      <p:ext uri="{BB962C8B-B14F-4D97-AF65-F5344CB8AC3E}">
        <p14:creationId xmlns:p14="http://schemas.microsoft.com/office/powerpoint/2010/main" val="1074497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63842"/>
                                        </p:tgtEl>
                                        <p:attrNameLst>
                                          <p:attrName>style.visibility</p:attrName>
                                        </p:attrNameLst>
                                      </p:cBhvr>
                                      <p:to>
                                        <p:strVal val="visible"/>
                                      </p:to>
                                    </p:set>
                                    <p:anim calcmode="lin" valueType="num">
                                      <p:cBhvr additive="base">
                                        <p:cTn id="7" dur="500" fill="hold"/>
                                        <p:tgtEl>
                                          <p:spTgt spid="163842"/>
                                        </p:tgtEl>
                                        <p:attrNameLst>
                                          <p:attrName>ppt_x</p:attrName>
                                        </p:attrNameLst>
                                      </p:cBhvr>
                                      <p:tavLst>
                                        <p:tav tm="0">
                                          <p:val>
                                            <p:strVal val="#ppt_x"/>
                                          </p:val>
                                        </p:tav>
                                        <p:tav tm="100000">
                                          <p:val>
                                            <p:strVal val="#ppt_x"/>
                                          </p:val>
                                        </p:tav>
                                      </p:tavLst>
                                    </p:anim>
                                    <p:anim calcmode="lin" valueType="num">
                                      <p:cBhvr additive="base">
                                        <p:cTn id="8" dur="500" fill="hold"/>
                                        <p:tgtEl>
                                          <p:spTgt spid="16384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63843">
                                            <p:txEl>
                                              <p:pRg st="0" end="0"/>
                                            </p:txEl>
                                          </p:spTgt>
                                        </p:tgtEl>
                                        <p:attrNameLst>
                                          <p:attrName>style.visibility</p:attrName>
                                        </p:attrNameLst>
                                      </p:cBhvr>
                                      <p:to>
                                        <p:strVal val="visible"/>
                                      </p:to>
                                    </p:set>
                                    <p:anim calcmode="lin" valueType="num">
                                      <p:cBhvr additive="base">
                                        <p:cTn id="13" dur="500" fill="hold"/>
                                        <p:tgtEl>
                                          <p:spTgt spid="16384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638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63843">
                                            <p:txEl>
                                              <p:pRg st="1" end="1"/>
                                            </p:txEl>
                                          </p:spTgt>
                                        </p:tgtEl>
                                        <p:attrNameLst>
                                          <p:attrName>style.visibility</p:attrName>
                                        </p:attrNameLst>
                                      </p:cBhvr>
                                      <p:to>
                                        <p:strVal val="visible"/>
                                      </p:to>
                                    </p:set>
                                    <p:anim calcmode="lin" valueType="num">
                                      <p:cBhvr additive="base">
                                        <p:cTn id="19" dur="500" fill="hold"/>
                                        <p:tgtEl>
                                          <p:spTgt spid="163843">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638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63843">
                                            <p:txEl>
                                              <p:pRg st="2" end="2"/>
                                            </p:txEl>
                                          </p:spTgt>
                                        </p:tgtEl>
                                        <p:attrNameLst>
                                          <p:attrName>style.visibility</p:attrName>
                                        </p:attrNameLst>
                                      </p:cBhvr>
                                      <p:to>
                                        <p:strVal val="visible"/>
                                      </p:to>
                                    </p:set>
                                    <p:anim calcmode="lin" valueType="num">
                                      <p:cBhvr additive="base">
                                        <p:cTn id="25" dur="500" fill="hold"/>
                                        <p:tgtEl>
                                          <p:spTgt spid="163843">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638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2" grpId="0" animBg="1" autoUpdateAnimBg="0"/>
      <p:bldP spid="163843"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600143EE-F70D-4CD6-9DEC-0484632F6B85}" type="slidenum">
              <a:rPr lang="en-US" altLang="en-US" sz="1400"/>
              <a:pPr eaLnBrk="1" hangingPunct="1"/>
              <a:t>67</a:t>
            </a:fld>
            <a:endParaRPr lang="en-US" altLang="en-US" sz="1400"/>
          </a:p>
        </p:txBody>
      </p:sp>
      <p:sp>
        <p:nvSpPr>
          <p:cNvPr id="68611" name="Rectangle 2"/>
          <p:cNvSpPr>
            <a:spLocks noGrp="1" noChangeArrowheads="1"/>
          </p:cNvSpPr>
          <p:nvPr>
            <p:ph type="body" idx="1"/>
          </p:nvPr>
        </p:nvSpPr>
        <p:spPr bwMode="auto">
          <a:xfrm>
            <a:off x="914400" y="533400"/>
            <a:ext cx="7543800" cy="5562600"/>
          </a:xfrm>
          <a:solidFill>
            <a:srgbClr val="FFFFFF"/>
          </a:solidFill>
          <a:ln>
            <a:solidFill>
              <a:schemeClr val="bg1"/>
            </a:solidFill>
            <a:miter lim="800000"/>
            <a:headEnd/>
            <a:tailEnd/>
          </a:ln>
        </p:spPr>
        <p:txBody>
          <a:bodyPr vert="horz" wrap="square" lIns="91440" tIns="45720" rIns="91440" bIns="45720" numCol="1" anchor="t" anchorCtr="0" compatLnSpc="1">
            <a:prstTxWarp prst="textNoShape">
              <a:avLst/>
            </a:prstTxWarp>
          </a:bodyPr>
          <a:lstStyle/>
          <a:p>
            <a:pPr marL="609600" indent="-609600" defTabSz="287338" eaLnBrk="1" hangingPunct="1">
              <a:lnSpc>
                <a:spcPct val="90000"/>
              </a:lnSpc>
              <a:buFontTx/>
              <a:buNone/>
            </a:pPr>
            <a:r>
              <a:rPr lang="en-US" altLang="en-US" sz="1200" smtClean="0">
                <a:solidFill>
                  <a:srgbClr val="29297B"/>
                </a:solidFill>
                <a:latin typeface="Verdana Ref" pitchFamily="34" charset="0"/>
              </a:rPr>
              <a:t> /* create the threads */</a:t>
            </a:r>
          </a:p>
          <a:p>
            <a:pPr marL="609600" indent="-609600" defTabSz="287338" eaLnBrk="1" hangingPunct="1">
              <a:lnSpc>
                <a:spcPct val="90000"/>
              </a:lnSpc>
              <a:buFontTx/>
              <a:buNone/>
            </a:pPr>
            <a:r>
              <a:rPr lang="en-US" altLang="en-US" sz="1200" smtClean="0">
                <a:solidFill>
                  <a:srgbClr val="29297B"/>
                </a:solidFill>
                <a:latin typeface="Verdana Ref" pitchFamily="34" charset="0"/>
              </a:rPr>
              <a:t>   for (tid=0; tid&lt;NTHREADS; tid++) {</a:t>
            </a:r>
          </a:p>
          <a:p>
            <a:pPr marL="609600" indent="-609600" defTabSz="287338" eaLnBrk="1" hangingPunct="1">
              <a:lnSpc>
                <a:spcPct val="90000"/>
              </a:lnSpc>
              <a:buFontTx/>
              <a:buNone/>
            </a:pPr>
            <a:r>
              <a:rPr lang="en-US" altLang="en-US" sz="1200" smtClean="0">
                <a:solidFill>
                  <a:srgbClr val="29297B"/>
                </a:solidFill>
                <a:latin typeface="Verdana Ref" pitchFamily="34" charset="0"/>
              </a:rPr>
              <a:t>      ids[tid]=tid;</a:t>
            </a:r>
          </a:p>
          <a:p>
            <a:pPr marL="609600" indent="-609600" defTabSz="287338" eaLnBrk="1" hangingPunct="1">
              <a:lnSpc>
                <a:spcPct val="90000"/>
              </a:lnSpc>
              <a:buFontTx/>
              <a:buNone/>
            </a:pPr>
            <a:r>
              <a:rPr lang="en-US" altLang="en-US" sz="1200" smtClean="0">
                <a:solidFill>
                  <a:srgbClr val="29297B"/>
                </a:solidFill>
                <a:latin typeface="Verdana Ref" pitchFamily="34" charset="0"/>
              </a:rPr>
              <a:t>      errcode=pthread_create(</a:t>
            </a:r>
          </a:p>
          <a:p>
            <a:pPr marL="609600" indent="-609600" defTabSz="287338" eaLnBrk="1" hangingPunct="1">
              <a:lnSpc>
                <a:spcPct val="90000"/>
              </a:lnSpc>
              <a:buFontTx/>
              <a:buNone/>
            </a:pPr>
            <a:r>
              <a:rPr lang="en-US" altLang="en-US" sz="1200" smtClean="0">
                <a:solidFill>
                  <a:srgbClr val="29297B"/>
                </a:solidFill>
                <a:latin typeface="Verdana Ref" pitchFamily="34" charset="0"/>
              </a:rPr>
              <a:t>              &amp;threads[tid],// thread information structure</a:t>
            </a:r>
          </a:p>
          <a:p>
            <a:pPr marL="609600" indent="-609600" defTabSz="287338" eaLnBrk="1" hangingPunct="1">
              <a:lnSpc>
                <a:spcPct val="90000"/>
              </a:lnSpc>
              <a:buFontTx/>
              <a:buNone/>
            </a:pPr>
            <a:r>
              <a:rPr lang="en-US" altLang="en-US" sz="1200" smtClean="0">
                <a:solidFill>
                  <a:srgbClr val="29297B"/>
                </a:solidFill>
                <a:latin typeface="Verdana Ref" pitchFamily="34" charset="0"/>
              </a:rPr>
              <a:t>              &amp;tattr,       // thread attributes -- NULL means assume defaults </a:t>
            </a:r>
          </a:p>
          <a:p>
            <a:pPr marL="609600" indent="-609600" defTabSz="287338" eaLnBrk="1" hangingPunct="1">
              <a:lnSpc>
                <a:spcPct val="90000"/>
              </a:lnSpc>
              <a:buFontTx/>
              <a:buNone/>
            </a:pPr>
            <a:r>
              <a:rPr lang="en-US" altLang="en-US" sz="1200" smtClean="0">
                <a:solidFill>
                  <a:srgbClr val="29297B"/>
                </a:solidFill>
                <a:latin typeface="Verdana Ref" pitchFamily="34" charset="0"/>
              </a:rPr>
              <a:t>              hello,        // function name that is to represent thread</a:t>
            </a:r>
          </a:p>
          <a:p>
            <a:pPr marL="609600" indent="-609600" defTabSz="287338" eaLnBrk="1" hangingPunct="1">
              <a:lnSpc>
                <a:spcPct val="90000"/>
              </a:lnSpc>
              <a:buFontTx/>
              <a:buNone/>
            </a:pPr>
            <a:r>
              <a:rPr lang="en-US" altLang="en-US" sz="1200" smtClean="0">
                <a:solidFill>
                  <a:srgbClr val="29297B"/>
                </a:solidFill>
                <a:latin typeface="Verdana Ref" pitchFamily="34" charset="0"/>
              </a:rPr>
              <a:t>              &amp;ids[tid]);  // pthread created thread id for the created thread        </a:t>
            </a:r>
          </a:p>
          <a:p>
            <a:pPr marL="609600" indent="-609600" defTabSz="287338" eaLnBrk="1" hangingPunct="1">
              <a:lnSpc>
                <a:spcPct val="90000"/>
              </a:lnSpc>
              <a:buFontTx/>
              <a:buNone/>
            </a:pPr>
            <a:r>
              <a:rPr lang="en-US" altLang="en-US" sz="1200" smtClean="0">
                <a:solidFill>
                  <a:srgbClr val="29297B"/>
                </a:solidFill>
                <a:latin typeface="Verdana Ref" pitchFamily="34" charset="0"/>
              </a:rPr>
              <a:t>      // check for error during thread creation</a:t>
            </a:r>
          </a:p>
          <a:p>
            <a:pPr marL="609600" indent="-609600" defTabSz="287338" eaLnBrk="1" hangingPunct="1">
              <a:lnSpc>
                <a:spcPct val="90000"/>
              </a:lnSpc>
              <a:buFontTx/>
              <a:buNone/>
            </a:pPr>
            <a:r>
              <a:rPr lang="en-US" altLang="en-US" sz="1200" smtClean="0">
                <a:solidFill>
                  <a:srgbClr val="29297B"/>
                </a:solidFill>
                <a:latin typeface="Verdana Ref" pitchFamily="34" charset="0"/>
              </a:rPr>
              <a:t>      if (errcode) {</a:t>
            </a:r>
          </a:p>
          <a:p>
            <a:pPr marL="609600" indent="-609600" defTabSz="287338" eaLnBrk="1" hangingPunct="1">
              <a:lnSpc>
                <a:spcPct val="90000"/>
              </a:lnSpc>
              <a:buFontTx/>
              <a:buNone/>
            </a:pPr>
            <a:r>
              <a:rPr lang="en-US" altLang="en-US" sz="1200" smtClean="0">
                <a:solidFill>
                  <a:srgbClr val="29297B"/>
                </a:solidFill>
                <a:latin typeface="Verdana Ref" pitchFamily="34" charset="0"/>
              </a:rPr>
              <a:t>         cerr &lt;&lt; "Pthread Creation Error: " &lt;&lt; strerror(errcode) &lt;&lt; endl; </a:t>
            </a:r>
          </a:p>
          <a:p>
            <a:pPr marL="609600" indent="-609600" defTabSz="287338" eaLnBrk="1" hangingPunct="1">
              <a:lnSpc>
                <a:spcPct val="90000"/>
              </a:lnSpc>
              <a:buFontTx/>
              <a:buNone/>
            </a:pPr>
            <a:r>
              <a:rPr lang="en-US" altLang="en-US" sz="1200" smtClean="0">
                <a:solidFill>
                  <a:srgbClr val="29297B"/>
                </a:solidFill>
                <a:latin typeface="Verdana Ref" pitchFamily="34" charset="0"/>
              </a:rPr>
              <a:t>         exit(1);</a:t>
            </a:r>
          </a:p>
          <a:p>
            <a:pPr marL="609600" indent="-609600" defTabSz="287338" eaLnBrk="1" hangingPunct="1">
              <a:lnSpc>
                <a:spcPct val="90000"/>
              </a:lnSpc>
              <a:buFontTx/>
              <a:buNone/>
            </a:pPr>
            <a:r>
              <a:rPr lang="en-US" altLang="en-US" sz="1200" smtClean="0">
                <a:solidFill>
                  <a:srgbClr val="29297B"/>
                </a:solidFill>
                <a:latin typeface="Verdana Ref" pitchFamily="34" charset="0"/>
              </a:rPr>
              <a:t>      }</a:t>
            </a:r>
          </a:p>
          <a:p>
            <a:pPr marL="609600" indent="-609600" defTabSz="287338" eaLnBrk="1" hangingPunct="1">
              <a:lnSpc>
                <a:spcPct val="90000"/>
              </a:lnSpc>
              <a:buFontTx/>
              <a:buNone/>
            </a:pPr>
            <a:r>
              <a:rPr lang="en-US" altLang="en-US" sz="1200" smtClean="0">
                <a:solidFill>
                  <a:srgbClr val="29297B"/>
                </a:solidFill>
                <a:latin typeface="Verdana Ref" pitchFamily="34" charset="0"/>
              </a:rPr>
              <a:t>}</a:t>
            </a:r>
          </a:p>
          <a:p>
            <a:pPr marL="609600" indent="-609600" defTabSz="287338" eaLnBrk="1" hangingPunct="1">
              <a:lnSpc>
                <a:spcPct val="90000"/>
              </a:lnSpc>
              <a:buFontTx/>
              <a:buNone/>
            </a:pPr>
            <a:endParaRPr lang="en-US" altLang="en-US" sz="1200" smtClean="0">
              <a:solidFill>
                <a:srgbClr val="29297B"/>
              </a:solidFill>
              <a:latin typeface="Verdana Ref" pitchFamily="34" charset="0"/>
            </a:endParaRPr>
          </a:p>
        </p:txBody>
      </p:sp>
    </p:spTree>
    <p:extLst>
      <p:ext uri="{BB962C8B-B14F-4D97-AF65-F5344CB8AC3E}">
        <p14:creationId xmlns:p14="http://schemas.microsoft.com/office/powerpoint/2010/main" val="298137282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5F2372AE-3B2E-4B47-8A1A-2A76E583EED5}" type="slidenum">
              <a:rPr lang="en-US" altLang="en-US" sz="1400"/>
              <a:pPr eaLnBrk="1" hangingPunct="1"/>
              <a:t>68</a:t>
            </a:fld>
            <a:endParaRPr lang="en-US" altLang="en-US" sz="1400"/>
          </a:p>
        </p:txBody>
      </p:sp>
      <p:sp>
        <p:nvSpPr>
          <p:cNvPr id="165890" name="Rectangle 2"/>
          <p:cNvSpPr>
            <a:spLocks noGrp="1" noChangeArrowheads="1"/>
          </p:cNvSpPr>
          <p:nvPr>
            <p:ph type="body" idx="1"/>
          </p:nvPr>
        </p:nvSpPr>
        <p:spPr bwMode="auto">
          <a:xfrm>
            <a:off x="685800" y="533400"/>
            <a:ext cx="7772400" cy="5562600"/>
          </a:xfrm>
          <a:solidFill>
            <a:srgbClr val="FFFFFF"/>
          </a:solidFill>
          <a:ln>
            <a:solidFill>
              <a:schemeClr val="bg1"/>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sz="3600" smtClean="0">
                <a:solidFill>
                  <a:srgbClr val="29297B"/>
                </a:solidFill>
              </a:rPr>
              <a:t>Creating a thread:</a:t>
            </a:r>
          </a:p>
          <a:p>
            <a:pPr lvl="1" eaLnBrk="1" hangingPunct="1">
              <a:buFontTx/>
              <a:buNone/>
            </a:pPr>
            <a:r>
              <a:rPr lang="en-US" altLang="en-US" sz="2000" smtClean="0">
                <a:solidFill>
                  <a:schemeClr val="folHlink"/>
                </a:solidFill>
                <a:latin typeface="Verdana Ref" pitchFamily="34" charset="0"/>
              </a:rPr>
              <a:t>int pthread_create( </a:t>
            </a:r>
            <a:r>
              <a:rPr lang="en-US" altLang="en-US" sz="2000" smtClean="0">
                <a:solidFill>
                  <a:schemeClr val="hlink"/>
                </a:solidFill>
                <a:latin typeface="Verdana Ref" pitchFamily="34" charset="0"/>
              </a:rPr>
              <a:t>pthread_t *thread</a:t>
            </a:r>
            <a:r>
              <a:rPr lang="en-US" altLang="en-US" sz="2000" smtClean="0">
                <a:solidFill>
                  <a:schemeClr val="folHlink"/>
                </a:solidFill>
                <a:latin typeface="Verdana Ref" pitchFamily="34" charset="0"/>
              </a:rPr>
              <a:t>, </a:t>
            </a:r>
            <a:r>
              <a:rPr lang="en-US" altLang="en-US" sz="2000" smtClean="0">
                <a:solidFill>
                  <a:schemeClr val="hlink"/>
                </a:solidFill>
                <a:latin typeface="Verdana Ref" pitchFamily="34" charset="0"/>
              </a:rPr>
              <a:t>pthread_attr_t *attr</a:t>
            </a:r>
            <a:r>
              <a:rPr lang="en-US" altLang="en-US" sz="2000" smtClean="0">
                <a:solidFill>
                  <a:schemeClr val="folHlink"/>
                </a:solidFill>
                <a:latin typeface="Verdana Ref" pitchFamily="34" charset="0"/>
              </a:rPr>
              <a:t>,       </a:t>
            </a:r>
            <a:r>
              <a:rPr lang="en-US" altLang="en-US" sz="2000" smtClean="0">
                <a:solidFill>
                  <a:schemeClr val="hlink"/>
                </a:solidFill>
                <a:latin typeface="Verdana Ref" pitchFamily="34" charset="0"/>
              </a:rPr>
              <a:t>void *(*thread_function)(void *)</a:t>
            </a:r>
            <a:r>
              <a:rPr lang="en-US" altLang="en-US" sz="2000" smtClean="0">
                <a:solidFill>
                  <a:schemeClr val="folHlink"/>
                </a:solidFill>
                <a:latin typeface="Verdana Ref" pitchFamily="34" charset="0"/>
              </a:rPr>
              <a:t>,</a:t>
            </a:r>
            <a:r>
              <a:rPr lang="en-US" altLang="en-US" sz="2000" smtClean="0">
                <a:solidFill>
                  <a:schemeClr val="hlink"/>
                </a:solidFill>
                <a:latin typeface="Verdana Ref" pitchFamily="34" charset="0"/>
              </a:rPr>
              <a:t> void *arg</a:t>
            </a:r>
            <a:r>
              <a:rPr lang="en-US" altLang="en-US" sz="2000" smtClean="0">
                <a:solidFill>
                  <a:schemeClr val="folHlink"/>
                </a:solidFill>
                <a:latin typeface="Verdana Ref" pitchFamily="34" charset="0"/>
              </a:rPr>
              <a:t> );</a:t>
            </a:r>
          </a:p>
          <a:p>
            <a:pPr lvl="1" eaLnBrk="1" hangingPunct="1">
              <a:buFontTx/>
              <a:buChar char="•"/>
            </a:pPr>
            <a:r>
              <a:rPr lang="en-US" altLang="en-US" smtClean="0">
                <a:solidFill>
                  <a:srgbClr val="29297B"/>
                </a:solidFill>
              </a:rPr>
              <a:t>first argument – pointer to the identifier of the created thread</a:t>
            </a:r>
          </a:p>
          <a:p>
            <a:pPr lvl="1" eaLnBrk="1" hangingPunct="1">
              <a:buFontTx/>
              <a:buChar char="•"/>
            </a:pPr>
            <a:r>
              <a:rPr lang="en-US" altLang="en-US" smtClean="0">
                <a:solidFill>
                  <a:srgbClr val="29297B"/>
                </a:solidFill>
              </a:rPr>
              <a:t>second argument – thread attributes</a:t>
            </a:r>
          </a:p>
          <a:p>
            <a:pPr lvl="1" eaLnBrk="1" hangingPunct="1">
              <a:buFontTx/>
              <a:buChar char="•"/>
            </a:pPr>
            <a:r>
              <a:rPr lang="en-US" altLang="en-US" smtClean="0">
                <a:solidFill>
                  <a:srgbClr val="29297B"/>
                </a:solidFill>
              </a:rPr>
              <a:t>third argument – pointer to the function the thread will execute</a:t>
            </a:r>
          </a:p>
          <a:p>
            <a:pPr lvl="1" eaLnBrk="1" hangingPunct="1">
              <a:buFontTx/>
              <a:buChar char="•"/>
            </a:pPr>
            <a:r>
              <a:rPr lang="en-US" altLang="en-US" smtClean="0">
                <a:solidFill>
                  <a:srgbClr val="29297B"/>
                </a:solidFill>
              </a:rPr>
              <a:t>fourth argument – the argument of the executed function (usually a struct)</a:t>
            </a:r>
          </a:p>
          <a:p>
            <a:pPr lvl="1" eaLnBrk="1" hangingPunct="1">
              <a:buFontTx/>
              <a:buChar char="•"/>
            </a:pPr>
            <a:r>
              <a:rPr lang="en-US" altLang="en-US" smtClean="0">
                <a:solidFill>
                  <a:srgbClr val="29297B"/>
                </a:solidFill>
              </a:rPr>
              <a:t>returns 0 for success</a:t>
            </a:r>
          </a:p>
        </p:txBody>
      </p:sp>
    </p:spTree>
    <p:extLst>
      <p:ext uri="{BB962C8B-B14F-4D97-AF65-F5344CB8AC3E}">
        <p14:creationId xmlns:p14="http://schemas.microsoft.com/office/powerpoint/2010/main" val="21507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5890">
                                            <p:txEl>
                                              <p:pRg st="0" end="0"/>
                                            </p:txEl>
                                          </p:spTgt>
                                        </p:tgtEl>
                                        <p:attrNameLst>
                                          <p:attrName>style.visibility</p:attrName>
                                        </p:attrNameLst>
                                      </p:cBhvr>
                                      <p:to>
                                        <p:strVal val="visible"/>
                                      </p:to>
                                    </p:set>
                                    <p:anim calcmode="lin" valueType="num">
                                      <p:cBhvr additive="base">
                                        <p:cTn id="7" dur="500" fill="hold"/>
                                        <p:tgtEl>
                                          <p:spTgt spid="16589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5890">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5890">
                                            <p:txEl>
                                              <p:pRg st="1" end="1"/>
                                            </p:txEl>
                                          </p:spTgt>
                                        </p:tgtEl>
                                        <p:attrNameLst>
                                          <p:attrName>style.visibility</p:attrName>
                                        </p:attrNameLst>
                                      </p:cBhvr>
                                      <p:to>
                                        <p:strVal val="visible"/>
                                      </p:to>
                                    </p:set>
                                    <p:anim calcmode="lin" valueType="num">
                                      <p:cBhvr additive="base">
                                        <p:cTn id="11" dur="500" fill="hold"/>
                                        <p:tgtEl>
                                          <p:spTgt spid="165890">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5890">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5890">
                                            <p:txEl>
                                              <p:pRg st="2" end="2"/>
                                            </p:txEl>
                                          </p:spTgt>
                                        </p:tgtEl>
                                        <p:attrNameLst>
                                          <p:attrName>style.visibility</p:attrName>
                                        </p:attrNameLst>
                                      </p:cBhvr>
                                      <p:to>
                                        <p:strVal val="visible"/>
                                      </p:to>
                                    </p:set>
                                    <p:anim calcmode="lin" valueType="num">
                                      <p:cBhvr additive="base">
                                        <p:cTn id="15" dur="500" fill="hold"/>
                                        <p:tgtEl>
                                          <p:spTgt spid="165890">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65890">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65890">
                                            <p:txEl>
                                              <p:pRg st="3" end="3"/>
                                            </p:txEl>
                                          </p:spTgt>
                                        </p:tgtEl>
                                        <p:attrNameLst>
                                          <p:attrName>style.visibility</p:attrName>
                                        </p:attrNameLst>
                                      </p:cBhvr>
                                      <p:to>
                                        <p:strVal val="visible"/>
                                      </p:to>
                                    </p:set>
                                    <p:anim calcmode="lin" valueType="num">
                                      <p:cBhvr additive="base">
                                        <p:cTn id="19" dur="500" fill="hold"/>
                                        <p:tgtEl>
                                          <p:spTgt spid="165890">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5890">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65890">
                                            <p:txEl>
                                              <p:pRg st="4" end="4"/>
                                            </p:txEl>
                                          </p:spTgt>
                                        </p:tgtEl>
                                        <p:attrNameLst>
                                          <p:attrName>style.visibility</p:attrName>
                                        </p:attrNameLst>
                                      </p:cBhvr>
                                      <p:to>
                                        <p:strVal val="visible"/>
                                      </p:to>
                                    </p:set>
                                    <p:anim calcmode="lin" valueType="num">
                                      <p:cBhvr additive="base">
                                        <p:cTn id="23" dur="500" fill="hold"/>
                                        <p:tgtEl>
                                          <p:spTgt spid="165890">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65890">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65890">
                                            <p:txEl>
                                              <p:pRg st="5" end="5"/>
                                            </p:txEl>
                                          </p:spTgt>
                                        </p:tgtEl>
                                        <p:attrNameLst>
                                          <p:attrName>style.visibility</p:attrName>
                                        </p:attrNameLst>
                                      </p:cBhvr>
                                      <p:to>
                                        <p:strVal val="visible"/>
                                      </p:to>
                                    </p:set>
                                    <p:anim calcmode="lin" valueType="num">
                                      <p:cBhvr additive="base">
                                        <p:cTn id="27" dur="500" fill="hold"/>
                                        <p:tgtEl>
                                          <p:spTgt spid="165890">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65890">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65890">
                                            <p:txEl>
                                              <p:pRg st="6" end="6"/>
                                            </p:txEl>
                                          </p:spTgt>
                                        </p:tgtEl>
                                        <p:attrNameLst>
                                          <p:attrName>style.visibility</p:attrName>
                                        </p:attrNameLst>
                                      </p:cBhvr>
                                      <p:to>
                                        <p:strVal val="visible"/>
                                      </p:to>
                                    </p:set>
                                    <p:anim calcmode="lin" valueType="num">
                                      <p:cBhvr additive="base">
                                        <p:cTn id="31" dur="500" fill="hold"/>
                                        <p:tgtEl>
                                          <p:spTgt spid="165890">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5890">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1C762C6A-D444-4BF1-BAE2-84916BB03B4B}" type="slidenum">
              <a:rPr lang="en-US" altLang="en-US" sz="1400"/>
              <a:pPr eaLnBrk="1" hangingPunct="1"/>
              <a:t>69</a:t>
            </a:fld>
            <a:endParaRPr lang="en-US" altLang="en-US" sz="1400"/>
          </a:p>
        </p:txBody>
      </p:sp>
      <p:sp>
        <p:nvSpPr>
          <p:cNvPr id="70659" name="Rectangle 2"/>
          <p:cNvSpPr>
            <a:spLocks noChangeArrowheads="1"/>
          </p:cNvSpPr>
          <p:nvPr/>
        </p:nvSpPr>
        <p:spPr bwMode="auto">
          <a:xfrm>
            <a:off x="914400" y="533400"/>
            <a:ext cx="75438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defTabSz="287338" eaLnBrk="0" hangingPunct="0">
              <a:defRPr sz="2400">
                <a:solidFill>
                  <a:schemeClr val="tx1"/>
                </a:solidFill>
                <a:latin typeface="Arial" pitchFamily="34" charset="0"/>
                <a:cs typeface="Arial" pitchFamily="34" charset="0"/>
              </a:defRPr>
            </a:lvl1pPr>
            <a:lvl2pPr marL="742950" indent="-285750" defTabSz="287338" eaLnBrk="0" hangingPunct="0">
              <a:defRPr sz="2400">
                <a:solidFill>
                  <a:schemeClr val="tx1"/>
                </a:solidFill>
                <a:latin typeface="Arial" pitchFamily="34" charset="0"/>
                <a:cs typeface="Arial" pitchFamily="34" charset="0"/>
              </a:defRPr>
            </a:lvl2pPr>
            <a:lvl3pPr marL="1143000" indent="-228600" defTabSz="287338" eaLnBrk="0" hangingPunct="0">
              <a:defRPr sz="2400">
                <a:solidFill>
                  <a:schemeClr val="tx1"/>
                </a:solidFill>
                <a:latin typeface="Arial" pitchFamily="34" charset="0"/>
                <a:cs typeface="Arial" pitchFamily="34" charset="0"/>
              </a:defRPr>
            </a:lvl3pPr>
            <a:lvl4pPr marL="1600200" indent="-228600" defTabSz="287338" eaLnBrk="0" hangingPunct="0">
              <a:defRPr sz="2400">
                <a:solidFill>
                  <a:schemeClr val="tx1"/>
                </a:solidFill>
                <a:latin typeface="Arial" pitchFamily="34" charset="0"/>
                <a:cs typeface="Arial" pitchFamily="34" charset="0"/>
              </a:defRPr>
            </a:lvl4pPr>
            <a:lvl5pPr marL="2057400" indent="-228600" defTabSz="287338" eaLnBrk="0" hangingPunct="0">
              <a:defRPr sz="2400">
                <a:solidFill>
                  <a:schemeClr val="tx1"/>
                </a:solidFill>
                <a:latin typeface="Arial" pitchFamily="34" charset="0"/>
                <a:cs typeface="Arial" pitchFamily="34" charset="0"/>
              </a:defRPr>
            </a:lvl5pPr>
            <a:lvl6pPr marL="2514600" indent="-228600" defTabSz="287338"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defTabSz="287338"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defTabSz="287338"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defTabSz="287338"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lnSpc>
                <a:spcPct val="90000"/>
              </a:lnSpc>
              <a:spcBef>
                <a:spcPct val="20000"/>
              </a:spcBef>
            </a:pPr>
            <a:r>
              <a:rPr lang="en-US" altLang="en-US" sz="1200">
                <a:solidFill>
                  <a:srgbClr val="29297B"/>
                </a:solidFill>
                <a:latin typeface="Verdana Ref" pitchFamily="34" charset="0"/>
              </a:rPr>
              <a:t>  // output number of threads</a:t>
            </a:r>
          </a:p>
          <a:p>
            <a:pPr eaLnBrk="1" hangingPunct="1">
              <a:lnSpc>
                <a:spcPct val="90000"/>
              </a:lnSpc>
              <a:spcBef>
                <a:spcPct val="20000"/>
              </a:spcBef>
            </a:pPr>
            <a:r>
              <a:rPr lang="en-US" altLang="en-US" sz="1200">
                <a:solidFill>
                  <a:srgbClr val="29297B"/>
                </a:solidFill>
                <a:latin typeface="Verdana Ref" pitchFamily="34" charset="0"/>
              </a:rPr>
              <a:t>   pthread_mutex_lock(&amp;MUTEX); // enter critical region</a:t>
            </a:r>
          </a:p>
          <a:p>
            <a:pPr eaLnBrk="1" hangingPunct="1">
              <a:lnSpc>
                <a:spcPct val="90000"/>
              </a:lnSpc>
              <a:spcBef>
                <a:spcPct val="20000"/>
              </a:spcBef>
            </a:pPr>
            <a:r>
              <a:rPr lang="en-US" altLang="en-US" sz="1200">
                <a:solidFill>
                  <a:srgbClr val="29297B"/>
                </a:solidFill>
                <a:latin typeface="Verdana Ref" pitchFamily="34" charset="0"/>
              </a:rPr>
              <a:t>   filestr &lt;&lt; "Number of threads = " &lt;&lt; NTHREADS &lt;&lt; endl;</a:t>
            </a:r>
          </a:p>
          <a:p>
            <a:pPr eaLnBrk="1" hangingPunct="1">
              <a:lnSpc>
                <a:spcPct val="90000"/>
              </a:lnSpc>
              <a:spcBef>
                <a:spcPct val="20000"/>
              </a:spcBef>
            </a:pPr>
            <a:r>
              <a:rPr lang="en-US" altLang="en-US" sz="1200">
                <a:solidFill>
                  <a:srgbClr val="29297B"/>
                </a:solidFill>
                <a:latin typeface="Verdana Ref" pitchFamily="34" charset="0"/>
              </a:rPr>
              <a:t>   pthread_mutex_unlock(&amp;MUTEX); // exit critical region</a:t>
            </a:r>
          </a:p>
          <a:p>
            <a:pPr eaLnBrk="1" hangingPunct="1">
              <a:lnSpc>
                <a:spcPct val="90000"/>
              </a:lnSpc>
              <a:spcBef>
                <a:spcPct val="20000"/>
              </a:spcBef>
            </a:pPr>
            <a:endParaRPr lang="en-US" altLang="en-US" sz="1200">
              <a:solidFill>
                <a:srgbClr val="29297B"/>
              </a:solidFill>
              <a:latin typeface="Verdana Ref" pitchFamily="34" charset="0"/>
            </a:endParaRPr>
          </a:p>
          <a:p>
            <a:pPr eaLnBrk="1" hangingPunct="1">
              <a:lnSpc>
                <a:spcPct val="90000"/>
              </a:lnSpc>
              <a:spcBef>
                <a:spcPct val="20000"/>
              </a:spcBef>
            </a:pPr>
            <a:r>
              <a:rPr lang="en-US" altLang="en-US" sz="1200">
                <a:solidFill>
                  <a:srgbClr val="29297B"/>
                </a:solidFill>
                <a:latin typeface="Verdana Ref" pitchFamily="34" charset="0"/>
              </a:rPr>
              <a:t>   // wait for all threads to return before exiting main program (process)</a:t>
            </a:r>
          </a:p>
          <a:p>
            <a:pPr eaLnBrk="1" hangingPunct="1">
              <a:lnSpc>
                <a:spcPct val="90000"/>
              </a:lnSpc>
              <a:spcBef>
                <a:spcPct val="20000"/>
              </a:spcBef>
            </a:pPr>
            <a:r>
              <a:rPr lang="en-US" altLang="en-US" sz="1200">
                <a:solidFill>
                  <a:srgbClr val="29297B"/>
                </a:solidFill>
                <a:latin typeface="Verdana Ref" pitchFamily="34" charset="0"/>
              </a:rPr>
              <a:t>   for (tid=0; tid&lt;NTHREADS; tid++) {</a:t>
            </a:r>
          </a:p>
          <a:p>
            <a:pPr eaLnBrk="1" hangingPunct="1">
              <a:lnSpc>
                <a:spcPct val="90000"/>
              </a:lnSpc>
              <a:spcBef>
                <a:spcPct val="20000"/>
              </a:spcBef>
            </a:pPr>
            <a:r>
              <a:rPr lang="en-US" altLang="en-US" sz="1200">
                <a:solidFill>
                  <a:srgbClr val="29297B"/>
                </a:solidFill>
                <a:latin typeface="Verdana Ref" pitchFamily="34" charset="0"/>
              </a:rPr>
              <a:t>      // wait for each thread to terminate</a:t>
            </a:r>
          </a:p>
          <a:p>
            <a:pPr eaLnBrk="1" hangingPunct="1">
              <a:lnSpc>
                <a:spcPct val="90000"/>
              </a:lnSpc>
              <a:spcBef>
                <a:spcPct val="20000"/>
              </a:spcBef>
            </a:pPr>
            <a:r>
              <a:rPr lang="en-US" altLang="en-US" sz="1200">
                <a:solidFill>
                  <a:srgbClr val="29297B"/>
                </a:solidFill>
                <a:latin typeface="Verdana Ref" pitchFamily="34" charset="0"/>
              </a:rPr>
              <a:t>      errcode=pthread_join(</a:t>
            </a:r>
          </a:p>
          <a:p>
            <a:pPr eaLnBrk="1" hangingPunct="1">
              <a:lnSpc>
                <a:spcPct val="90000"/>
              </a:lnSpc>
              <a:spcBef>
                <a:spcPct val="20000"/>
              </a:spcBef>
            </a:pPr>
            <a:r>
              <a:rPr lang="en-US" altLang="en-US" sz="1200">
                <a:solidFill>
                  <a:srgbClr val="29297B"/>
                </a:solidFill>
                <a:latin typeface="Verdana Ref" pitchFamily="34" charset="0"/>
              </a:rPr>
              <a:t>              threads[tid], //thread scheduler id information of selected thread</a:t>
            </a:r>
          </a:p>
          <a:p>
            <a:pPr eaLnBrk="1" hangingPunct="1">
              <a:lnSpc>
                <a:spcPct val="90000"/>
              </a:lnSpc>
              <a:spcBef>
                <a:spcPct val="20000"/>
              </a:spcBef>
            </a:pPr>
            <a:r>
              <a:rPr lang="en-US" altLang="en-US" sz="1200">
                <a:solidFill>
                  <a:srgbClr val="29297B"/>
                </a:solidFill>
                <a:latin typeface="Verdana Ref" pitchFamily="34" charset="0"/>
              </a:rPr>
              <a:t>              NULL);        //thread return value -- not used in this case</a:t>
            </a:r>
          </a:p>
          <a:p>
            <a:pPr eaLnBrk="1" hangingPunct="1">
              <a:lnSpc>
                <a:spcPct val="90000"/>
              </a:lnSpc>
              <a:spcBef>
                <a:spcPct val="20000"/>
              </a:spcBef>
            </a:pPr>
            <a:r>
              <a:rPr lang="en-US" altLang="en-US" sz="1200">
                <a:solidFill>
                  <a:srgbClr val="29297B"/>
                </a:solidFill>
                <a:latin typeface="Verdana Ref" pitchFamily="34" charset="0"/>
              </a:rPr>
              <a:t>      if (errcode) {</a:t>
            </a:r>
          </a:p>
          <a:p>
            <a:pPr eaLnBrk="1" hangingPunct="1">
              <a:lnSpc>
                <a:spcPct val="90000"/>
              </a:lnSpc>
              <a:spcBef>
                <a:spcPct val="20000"/>
              </a:spcBef>
            </a:pPr>
            <a:r>
              <a:rPr lang="en-US" altLang="en-US" sz="1200">
                <a:solidFill>
                  <a:srgbClr val="29297B"/>
                </a:solidFill>
                <a:latin typeface="Verdana Ref" pitchFamily="34" charset="0"/>
              </a:rPr>
              <a:t>         cerr &lt;&lt; "Pthread Join Error: " &lt;&lt; strerror(errcode) &lt;&lt; endl;</a:t>
            </a:r>
          </a:p>
          <a:p>
            <a:pPr eaLnBrk="1" hangingPunct="1">
              <a:lnSpc>
                <a:spcPct val="90000"/>
              </a:lnSpc>
              <a:spcBef>
                <a:spcPct val="20000"/>
              </a:spcBef>
            </a:pPr>
            <a:r>
              <a:rPr lang="en-US" altLang="en-US" sz="1200">
                <a:solidFill>
                  <a:srgbClr val="29297B"/>
                </a:solidFill>
                <a:latin typeface="Verdana Ref" pitchFamily="34" charset="0"/>
              </a:rPr>
              <a:t>         exit(1);</a:t>
            </a:r>
          </a:p>
          <a:p>
            <a:pPr eaLnBrk="1" hangingPunct="1">
              <a:lnSpc>
                <a:spcPct val="90000"/>
              </a:lnSpc>
              <a:spcBef>
                <a:spcPct val="20000"/>
              </a:spcBef>
            </a:pPr>
            <a:r>
              <a:rPr lang="en-US" altLang="en-US" sz="1200">
                <a:solidFill>
                  <a:srgbClr val="29297B"/>
                </a:solidFill>
                <a:latin typeface="Verdana Ref" pitchFamily="34" charset="0"/>
              </a:rPr>
              <a:t>      }</a:t>
            </a:r>
          </a:p>
          <a:p>
            <a:pPr eaLnBrk="1" hangingPunct="1">
              <a:lnSpc>
                <a:spcPct val="90000"/>
              </a:lnSpc>
              <a:spcBef>
                <a:spcPct val="20000"/>
              </a:spcBef>
            </a:pPr>
            <a:r>
              <a:rPr lang="en-US" altLang="en-US" sz="1200">
                <a:solidFill>
                  <a:srgbClr val="29297B"/>
                </a:solidFill>
                <a:latin typeface="Verdana Ref" pitchFamily="34" charset="0"/>
              </a:rPr>
              <a:t>   }</a:t>
            </a:r>
          </a:p>
          <a:p>
            <a:pPr eaLnBrk="1" hangingPunct="1">
              <a:lnSpc>
                <a:spcPct val="90000"/>
              </a:lnSpc>
              <a:spcBef>
                <a:spcPct val="20000"/>
              </a:spcBef>
            </a:pPr>
            <a:r>
              <a:rPr lang="en-US" altLang="en-US" sz="1200">
                <a:solidFill>
                  <a:srgbClr val="29297B"/>
                </a:solidFill>
                <a:latin typeface="Verdana Ref" pitchFamily="34" charset="0"/>
              </a:rPr>
              <a:t>   filestr.close(); // close open file</a:t>
            </a:r>
          </a:p>
          <a:p>
            <a:pPr eaLnBrk="1" hangingPunct="1">
              <a:lnSpc>
                <a:spcPct val="90000"/>
              </a:lnSpc>
              <a:spcBef>
                <a:spcPct val="20000"/>
              </a:spcBef>
            </a:pPr>
            <a:r>
              <a:rPr lang="en-US" altLang="en-US" sz="1200">
                <a:solidFill>
                  <a:srgbClr val="29297B"/>
                </a:solidFill>
                <a:latin typeface="Verdana Ref" pitchFamily="34" charset="0"/>
              </a:rPr>
              <a:t>}  </a:t>
            </a:r>
          </a:p>
          <a:p>
            <a:pPr eaLnBrk="1" hangingPunct="1">
              <a:lnSpc>
                <a:spcPct val="90000"/>
              </a:lnSpc>
              <a:spcBef>
                <a:spcPct val="20000"/>
              </a:spcBef>
            </a:pPr>
            <a:endParaRPr lang="en-US" altLang="en-US" sz="1200">
              <a:solidFill>
                <a:srgbClr val="29297B"/>
              </a:solidFill>
              <a:latin typeface="Verdana Ref" pitchFamily="34" charset="0"/>
            </a:endParaRPr>
          </a:p>
        </p:txBody>
      </p:sp>
    </p:spTree>
    <p:extLst>
      <p:ext uri="{BB962C8B-B14F-4D97-AF65-F5344CB8AC3E}">
        <p14:creationId xmlns:p14="http://schemas.microsoft.com/office/powerpoint/2010/main" val="1555330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F24598EC-3BD8-4247-AB50-EA1957943AE5}" type="slidenum">
              <a:rPr lang="en-US" altLang="en-US" sz="1400"/>
              <a:pPr eaLnBrk="1" hangingPunct="1"/>
              <a:t>7</a:t>
            </a:fld>
            <a:endParaRPr lang="en-US" altLang="en-US" sz="1400"/>
          </a:p>
        </p:txBody>
      </p:sp>
      <p:sp>
        <p:nvSpPr>
          <p:cNvPr id="8195" name="Rectangle 4"/>
          <p:cNvSpPr>
            <a:spLocks noChangeArrowheads="1"/>
          </p:cNvSpPr>
          <p:nvPr/>
        </p:nvSpPr>
        <p:spPr bwMode="auto">
          <a:xfrm>
            <a:off x="2117725" y="304800"/>
            <a:ext cx="4908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altLang="en-US" sz="3600" b="1"/>
              <a:t>FORK-JOIN construct</a:t>
            </a:r>
          </a:p>
        </p:txBody>
      </p:sp>
      <p:pic>
        <p:nvPicPr>
          <p:cNvPr id="8196" name="Picture 5"/>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2117725" y="1407912"/>
            <a:ext cx="4344988"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457994" y="977900"/>
            <a:ext cx="8458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altLang="en-US" dirty="0" smtClean="0"/>
              <a:t>Heavy weight processes first to use fork-join idea.</a:t>
            </a:r>
            <a:endParaRPr lang="en-US" altLang="en-US" dirty="0"/>
          </a:p>
          <a:p>
            <a:pPr eaLnBrk="1" hangingPunct="1"/>
            <a:endParaRPr lang="en-US" altLang="en-US" dirty="0"/>
          </a:p>
        </p:txBody>
      </p:sp>
      <p:sp>
        <p:nvSpPr>
          <p:cNvPr id="6" name="Rectangle 5"/>
          <p:cNvSpPr>
            <a:spLocks noChangeArrowheads="1"/>
          </p:cNvSpPr>
          <p:nvPr/>
        </p:nvSpPr>
        <p:spPr bwMode="auto">
          <a:xfrm>
            <a:off x="685800" y="6172200"/>
            <a:ext cx="8458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altLang="en-US" dirty="0" smtClean="0"/>
              <a:t>Also dynamic process creation is supported.</a:t>
            </a:r>
            <a:endParaRPr lang="en-US" altLang="en-US" dirty="0"/>
          </a:p>
          <a:p>
            <a:pPr eaLnBrk="1" hangingPunct="1"/>
            <a:endParaRPr lang="en-US" altLang="en-US" dirty="0"/>
          </a:p>
        </p:txBody>
      </p:sp>
    </p:spTree>
    <p:extLst>
      <p:ext uri="{BB962C8B-B14F-4D97-AF65-F5344CB8AC3E}">
        <p14:creationId xmlns:p14="http://schemas.microsoft.com/office/powerpoint/2010/main" val="3798497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854826C7-590A-449A-87B3-0716D2671197}" type="slidenum">
              <a:rPr lang="en-US" altLang="en-US" sz="1400"/>
              <a:pPr eaLnBrk="1" hangingPunct="1"/>
              <a:t>70</a:t>
            </a:fld>
            <a:endParaRPr lang="en-US" altLang="en-US" sz="1400"/>
          </a:p>
        </p:txBody>
      </p:sp>
      <p:sp>
        <p:nvSpPr>
          <p:cNvPr id="167938" name="Rectangle 2"/>
          <p:cNvSpPr>
            <a:spLocks noGrp="1" noChangeArrowheads="1"/>
          </p:cNvSpPr>
          <p:nvPr>
            <p:ph type="body" idx="1"/>
          </p:nvPr>
        </p:nvSpPr>
        <p:spPr bwMode="auto">
          <a:xfrm>
            <a:off x="685800" y="609600"/>
            <a:ext cx="7772400" cy="5486400"/>
          </a:xfrm>
          <a:solidFill>
            <a:srgbClr val="FFFFFF"/>
          </a:solidFill>
          <a:ln>
            <a:solidFill>
              <a:schemeClr val="bg1"/>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smtClean="0">
                <a:solidFill>
                  <a:srgbClr val="29297B"/>
                </a:solidFill>
              </a:rPr>
              <a:t>Waiting for the threads to finish:</a:t>
            </a:r>
          </a:p>
          <a:p>
            <a:pPr lvl="1" eaLnBrk="1" hangingPunct="1">
              <a:buFontTx/>
              <a:buNone/>
            </a:pPr>
            <a:r>
              <a:rPr lang="en-US" altLang="en-US" sz="1800" smtClean="0">
                <a:solidFill>
                  <a:srgbClr val="29297B"/>
                </a:solidFill>
                <a:latin typeface="Verdana Ref" pitchFamily="34" charset="0"/>
              </a:rPr>
              <a:t>	</a:t>
            </a:r>
            <a:r>
              <a:rPr lang="en-US" altLang="en-US" sz="1800" smtClean="0">
                <a:solidFill>
                  <a:schemeClr val="folHlink"/>
                </a:solidFill>
                <a:latin typeface="Verdana Ref" pitchFamily="34" charset="0"/>
              </a:rPr>
              <a:t>int pthread_join( </a:t>
            </a:r>
            <a:r>
              <a:rPr lang="en-US" altLang="en-US" sz="1800" smtClean="0">
                <a:solidFill>
                  <a:schemeClr val="hlink"/>
                </a:solidFill>
                <a:latin typeface="Verdana Ref" pitchFamily="34" charset="0"/>
              </a:rPr>
              <a:t>pthread_t thread</a:t>
            </a:r>
            <a:r>
              <a:rPr lang="en-US" altLang="en-US" sz="1800" smtClean="0">
                <a:solidFill>
                  <a:schemeClr val="folHlink"/>
                </a:solidFill>
                <a:latin typeface="Verdana Ref" pitchFamily="34" charset="0"/>
              </a:rPr>
              <a:t>, </a:t>
            </a:r>
            <a:r>
              <a:rPr lang="en-US" altLang="en-US" sz="1800" smtClean="0">
                <a:solidFill>
                  <a:schemeClr val="hlink"/>
                </a:solidFill>
                <a:latin typeface="Verdana Ref" pitchFamily="34" charset="0"/>
              </a:rPr>
              <a:t>void **thread_return</a:t>
            </a:r>
            <a:r>
              <a:rPr lang="en-US" altLang="en-US" sz="1800" smtClean="0">
                <a:solidFill>
                  <a:schemeClr val="folHlink"/>
                </a:solidFill>
                <a:latin typeface="Verdana Ref" pitchFamily="34" charset="0"/>
              </a:rPr>
              <a:t> )</a:t>
            </a:r>
          </a:p>
          <a:p>
            <a:pPr lvl="1" eaLnBrk="1" hangingPunct="1">
              <a:buFontTx/>
              <a:buChar char="•"/>
            </a:pPr>
            <a:r>
              <a:rPr lang="en-US" altLang="en-US" sz="2400" smtClean="0">
                <a:solidFill>
                  <a:srgbClr val="29297B"/>
                </a:solidFill>
              </a:rPr>
              <a:t>main thread will wait for daughter thread </a:t>
            </a:r>
            <a:r>
              <a:rPr lang="en-US" altLang="en-US" sz="2400" i="1" smtClean="0">
                <a:solidFill>
                  <a:srgbClr val="29297B"/>
                </a:solidFill>
              </a:rPr>
              <a:t>thread</a:t>
            </a:r>
            <a:r>
              <a:rPr lang="en-US" altLang="en-US" sz="2400" smtClean="0">
                <a:solidFill>
                  <a:srgbClr val="29297B"/>
                </a:solidFill>
              </a:rPr>
              <a:t> to finish</a:t>
            </a:r>
          </a:p>
          <a:p>
            <a:pPr lvl="1" eaLnBrk="1" hangingPunct="1">
              <a:buFontTx/>
              <a:buChar char="•"/>
            </a:pPr>
            <a:r>
              <a:rPr lang="en-US" altLang="en-US" sz="2400" smtClean="0">
                <a:solidFill>
                  <a:srgbClr val="29297B"/>
                </a:solidFill>
              </a:rPr>
              <a:t>first argument – the thread to wait for</a:t>
            </a:r>
          </a:p>
          <a:p>
            <a:pPr lvl="1" eaLnBrk="1" hangingPunct="1">
              <a:buFontTx/>
              <a:buChar char="•"/>
            </a:pPr>
            <a:r>
              <a:rPr lang="en-US" altLang="en-US" sz="2400" smtClean="0">
                <a:solidFill>
                  <a:srgbClr val="29297B"/>
                </a:solidFill>
              </a:rPr>
              <a:t>second argument – pointer to a pointer to the return value from the thread</a:t>
            </a:r>
          </a:p>
          <a:p>
            <a:pPr lvl="1" eaLnBrk="1" hangingPunct="1">
              <a:buFontTx/>
              <a:buChar char="•"/>
            </a:pPr>
            <a:r>
              <a:rPr lang="en-US" altLang="en-US" sz="2400" smtClean="0">
                <a:solidFill>
                  <a:srgbClr val="29297B"/>
                </a:solidFill>
              </a:rPr>
              <a:t>returns 0 for success</a:t>
            </a:r>
          </a:p>
          <a:p>
            <a:pPr lvl="1" eaLnBrk="1" hangingPunct="1">
              <a:buFontTx/>
              <a:buChar char="•"/>
            </a:pPr>
            <a:r>
              <a:rPr lang="en-US" altLang="en-US" sz="2400" smtClean="0">
                <a:solidFill>
                  <a:srgbClr val="29297B"/>
                </a:solidFill>
              </a:rPr>
              <a:t>threads should always be joined; otherwise, a thread might keep on running even when the main thread has already terminated</a:t>
            </a:r>
          </a:p>
          <a:p>
            <a:pPr lvl="1" eaLnBrk="1" hangingPunct="1">
              <a:buFontTx/>
              <a:buChar char="•"/>
            </a:pPr>
            <a:endParaRPr lang="en-US" altLang="en-US" sz="2400" smtClean="0">
              <a:solidFill>
                <a:srgbClr val="29297B"/>
              </a:solidFill>
            </a:endParaRPr>
          </a:p>
        </p:txBody>
      </p:sp>
    </p:spTree>
    <p:extLst>
      <p:ext uri="{BB962C8B-B14F-4D97-AF65-F5344CB8AC3E}">
        <p14:creationId xmlns:p14="http://schemas.microsoft.com/office/powerpoint/2010/main" val="35682585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7938">
                                            <p:txEl>
                                              <p:pRg st="0" end="0"/>
                                            </p:txEl>
                                          </p:spTgt>
                                        </p:tgtEl>
                                        <p:attrNameLst>
                                          <p:attrName>style.visibility</p:attrName>
                                        </p:attrNameLst>
                                      </p:cBhvr>
                                      <p:to>
                                        <p:strVal val="visible"/>
                                      </p:to>
                                    </p:set>
                                    <p:anim calcmode="lin" valueType="num">
                                      <p:cBhvr additive="base">
                                        <p:cTn id="7" dur="500" fill="hold"/>
                                        <p:tgtEl>
                                          <p:spTgt spid="1679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7938">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7938">
                                            <p:txEl>
                                              <p:pRg st="1" end="1"/>
                                            </p:txEl>
                                          </p:spTgt>
                                        </p:tgtEl>
                                        <p:attrNameLst>
                                          <p:attrName>style.visibility</p:attrName>
                                        </p:attrNameLst>
                                      </p:cBhvr>
                                      <p:to>
                                        <p:strVal val="visible"/>
                                      </p:to>
                                    </p:set>
                                    <p:anim calcmode="lin" valueType="num">
                                      <p:cBhvr additive="base">
                                        <p:cTn id="11" dur="500" fill="hold"/>
                                        <p:tgtEl>
                                          <p:spTgt spid="167938">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7938">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7938">
                                            <p:txEl>
                                              <p:pRg st="2" end="2"/>
                                            </p:txEl>
                                          </p:spTgt>
                                        </p:tgtEl>
                                        <p:attrNameLst>
                                          <p:attrName>style.visibility</p:attrName>
                                        </p:attrNameLst>
                                      </p:cBhvr>
                                      <p:to>
                                        <p:strVal val="visible"/>
                                      </p:to>
                                    </p:set>
                                    <p:anim calcmode="lin" valueType="num">
                                      <p:cBhvr additive="base">
                                        <p:cTn id="15" dur="500" fill="hold"/>
                                        <p:tgtEl>
                                          <p:spTgt spid="167938">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67938">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67938">
                                            <p:txEl>
                                              <p:pRg st="3" end="3"/>
                                            </p:txEl>
                                          </p:spTgt>
                                        </p:tgtEl>
                                        <p:attrNameLst>
                                          <p:attrName>style.visibility</p:attrName>
                                        </p:attrNameLst>
                                      </p:cBhvr>
                                      <p:to>
                                        <p:strVal val="visible"/>
                                      </p:to>
                                    </p:set>
                                    <p:anim calcmode="lin" valueType="num">
                                      <p:cBhvr additive="base">
                                        <p:cTn id="19" dur="500" fill="hold"/>
                                        <p:tgtEl>
                                          <p:spTgt spid="167938">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7938">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67938">
                                            <p:txEl>
                                              <p:pRg st="4" end="4"/>
                                            </p:txEl>
                                          </p:spTgt>
                                        </p:tgtEl>
                                        <p:attrNameLst>
                                          <p:attrName>style.visibility</p:attrName>
                                        </p:attrNameLst>
                                      </p:cBhvr>
                                      <p:to>
                                        <p:strVal val="visible"/>
                                      </p:to>
                                    </p:set>
                                    <p:anim calcmode="lin" valueType="num">
                                      <p:cBhvr additive="base">
                                        <p:cTn id="23" dur="500" fill="hold"/>
                                        <p:tgtEl>
                                          <p:spTgt spid="167938">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67938">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67938">
                                            <p:txEl>
                                              <p:pRg st="5" end="5"/>
                                            </p:txEl>
                                          </p:spTgt>
                                        </p:tgtEl>
                                        <p:attrNameLst>
                                          <p:attrName>style.visibility</p:attrName>
                                        </p:attrNameLst>
                                      </p:cBhvr>
                                      <p:to>
                                        <p:strVal val="visible"/>
                                      </p:to>
                                    </p:set>
                                    <p:anim calcmode="lin" valueType="num">
                                      <p:cBhvr additive="base">
                                        <p:cTn id="27" dur="500" fill="hold"/>
                                        <p:tgtEl>
                                          <p:spTgt spid="167938">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67938">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67938">
                                            <p:txEl>
                                              <p:pRg st="6" end="6"/>
                                            </p:txEl>
                                          </p:spTgt>
                                        </p:tgtEl>
                                        <p:attrNameLst>
                                          <p:attrName>style.visibility</p:attrName>
                                        </p:attrNameLst>
                                      </p:cBhvr>
                                      <p:to>
                                        <p:strVal val="visible"/>
                                      </p:to>
                                    </p:set>
                                    <p:anim calcmode="lin" valueType="num">
                                      <p:cBhvr additive="base">
                                        <p:cTn id="31" dur="500" fill="hold"/>
                                        <p:tgtEl>
                                          <p:spTgt spid="167938">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7938">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8"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D7F5122C-4825-4728-894D-5E7CF2024DA9}" type="slidenum">
              <a:rPr lang="en-US" altLang="en-US" sz="1400"/>
              <a:pPr eaLnBrk="1" hangingPunct="1"/>
              <a:t>71</a:t>
            </a:fld>
            <a:endParaRPr lang="en-US" altLang="en-US" sz="1400"/>
          </a:p>
        </p:txBody>
      </p:sp>
      <p:sp>
        <p:nvSpPr>
          <p:cNvPr id="168962" name="Rectangle 2"/>
          <p:cNvSpPr>
            <a:spLocks noGrp="1" noChangeArrowheads="1"/>
          </p:cNvSpPr>
          <p:nvPr>
            <p:ph type="body" idx="1"/>
          </p:nvPr>
        </p:nvSpPr>
        <p:spPr bwMode="auto">
          <a:xfrm>
            <a:off x="685800" y="533400"/>
            <a:ext cx="7772400" cy="5562600"/>
          </a:xfrm>
          <a:solidFill>
            <a:srgbClr val="FFFFFF"/>
          </a:solidFill>
          <a:ln>
            <a:solidFill>
              <a:schemeClr val="bg1"/>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smtClean="0">
                <a:solidFill>
                  <a:srgbClr val="29297B"/>
                </a:solidFill>
              </a:rPr>
              <a:t>Counting Semaphores:</a:t>
            </a:r>
          </a:p>
          <a:p>
            <a:pPr lvl="1" eaLnBrk="1" hangingPunct="1">
              <a:buFontTx/>
              <a:buChar char="•"/>
            </a:pPr>
            <a:r>
              <a:rPr lang="en-US" altLang="en-US" smtClean="0">
                <a:solidFill>
                  <a:srgbClr val="29297B"/>
                </a:solidFill>
              </a:rPr>
              <a:t>permit a limited number of threads to execute a section of the code</a:t>
            </a:r>
          </a:p>
          <a:p>
            <a:pPr lvl="1" eaLnBrk="1" hangingPunct="1">
              <a:buFontTx/>
              <a:buChar char="•"/>
            </a:pPr>
            <a:r>
              <a:rPr lang="en-US" altLang="en-US" smtClean="0">
                <a:solidFill>
                  <a:srgbClr val="29297B"/>
                </a:solidFill>
              </a:rPr>
              <a:t>similar to mutexes</a:t>
            </a:r>
          </a:p>
          <a:p>
            <a:pPr lvl="1" eaLnBrk="1" hangingPunct="1">
              <a:buFontTx/>
              <a:buChar char="•"/>
            </a:pPr>
            <a:r>
              <a:rPr lang="en-US" altLang="en-US" smtClean="0">
                <a:solidFill>
                  <a:srgbClr val="29297B"/>
                </a:solidFill>
              </a:rPr>
              <a:t>should include the </a:t>
            </a:r>
            <a:r>
              <a:rPr lang="en-US" altLang="en-US" sz="1800" smtClean="0">
                <a:solidFill>
                  <a:srgbClr val="29297B"/>
                </a:solidFill>
                <a:latin typeface="Verdana Ref" pitchFamily="34" charset="0"/>
              </a:rPr>
              <a:t>semaphore.h</a:t>
            </a:r>
            <a:r>
              <a:rPr lang="en-US" altLang="en-US" sz="2400" smtClean="0">
                <a:solidFill>
                  <a:srgbClr val="29297B"/>
                </a:solidFill>
              </a:rPr>
              <a:t> </a:t>
            </a:r>
            <a:r>
              <a:rPr lang="en-US" altLang="en-US" smtClean="0">
                <a:solidFill>
                  <a:srgbClr val="29297B"/>
                </a:solidFill>
              </a:rPr>
              <a:t>header file</a:t>
            </a:r>
          </a:p>
          <a:p>
            <a:pPr lvl="1" eaLnBrk="1" hangingPunct="1">
              <a:buFontTx/>
              <a:buChar char="•"/>
            </a:pPr>
            <a:r>
              <a:rPr lang="en-US" altLang="en-US" smtClean="0">
                <a:solidFill>
                  <a:srgbClr val="29297B"/>
                </a:solidFill>
              </a:rPr>
              <a:t>semaphore functions do not have</a:t>
            </a:r>
            <a:r>
              <a:rPr lang="en-US" altLang="en-US" sz="2400" smtClean="0">
                <a:solidFill>
                  <a:srgbClr val="29297B"/>
                </a:solidFill>
              </a:rPr>
              <a:t> </a:t>
            </a:r>
            <a:r>
              <a:rPr lang="en-US" altLang="en-US" sz="1800" smtClean="0">
                <a:solidFill>
                  <a:srgbClr val="29297B"/>
                </a:solidFill>
                <a:latin typeface="Verdana Ref" pitchFamily="34" charset="0"/>
              </a:rPr>
              <a:t>pthread_</a:t>
            </a:r>
            <a:r>
              <a:rPr lang="en-US" altLang="en-US" sz="2400" smtClean="0">
                <a:solidFill>
                  <a:srgbClr val="29297B"/>
                </a:solidFill>
              </a:rPr>
              <a:t> </a:t>
            </a:r>
            <a:r>
              <a:rPr lang="en-US" altLang="en-US" smtClean="0">
                <a:solidFill>
                  <a:srgbClr val="29297B"/>
                </a:solidFill>
              </a:rPr>
              <a:t>prefixes; instead, they have</a:t>
            </a:r>
            <a:r>
              <a:rPr lang="en-US" altLang="en-US" sz="2400" smtClean="0">
                <a:solidFill>
                  <a:srgbClr val="29297B"/>
                </a:solidFill>
              </a:rPr>
              <a:t> </a:t>
            </a:r>
            <a:r>
              <a:rPr lang="en-US" altLang="en-US" sz="1800" smtClean="0">
                <a:solidFill>
                  <a:srgbClr val="29297B"/>
                </a:solidFill>
                <a:latin typeface="Verdana Ref" pitchFamily="34" charset="0"/>
              </a:rPr>
              <a:t>sem_</a:t>
            </a:r>
            <a:r>
              <a:rPr lang="en-US" altLang="en-US" smtClean="0">
                <a:solidFill>
                  <a:srgbClr val="29297B"/>
                </a:solidFill>
              </a:rPr>
              <a:t> prefixes</a:t>
            </a:r>
          </a:p>
        </p:txBody>
      </p:sp>
    </p:spTree>
    <p:extLst>
      <p:ext uri="{BB962C8B-B14F-4D97-AF65-F5344CB8AC3E}">
        <p14:creationId xmlns:p14="http://schemas.microsoft.com/office/powerpoint/2010/main" val="21293151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68962">
                                            <p:txEl>
                                              <p:pRg st="0" end="0"/>
                                            </p:txEl>
                                          </p:spTgt>
                                        </p:tgtEl>
                                        <p:attrNameLst>
                                          <p:attrName>style.visibility</p:attrName>
                                        </p:attrNameLst>
                                      </p:cBhvr>
                                      <p:to>
                                        <p:strVal val="visible"/>
                                      </p:to>
                                    </p:set>
                                    <p:anim calcmode="lin" valueType="num">
                                      <p:cBhvr additive="base">
                                        <p:cTn id="7" dur="500" fill="hold"/>
                                        <p:tgtEl>
                                          <p:spTgt spid="16896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8962">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68962">
                                            <p:txEl>
                                              <p:pRg st="1" end="1"/>
                                            </p:txEl>
                                          </p:spTgt>
                                        </p:tgtEl>
                                        <p:attrNameLst>
                                          <p:attrName>style.visibility</p:attrName>
                                        </p:attrNameLst>
                                      </p:cBhvr>
                                      <p:to>
                                        <p:strVal val="visible"/>
                                      </p:to>
                                    </p:set>
                                    <p:anim calcmode="lin" valueType="num">
                                      <p:cBhvr additive="base">
                                        <p:cTn id="11" dur="500" fill="hold"/>
                                        <p:tgtEl>
                                          <p:spTgt spid="16896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8962">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68962">
                                            <p:txEl>
                                              <p:pRg st="2" end="2"/>
                                            </p:txEl>
                                          </p:spTgt>
                                        </p:tgtEl>
                                        <p:attrNameLst>
                                          <p:attrName>style.visibility</p:attrName>
                                        </p:attrNameLst>
                                      </p:cBhvr>
                                      <p:to>
                                        <p:strVal val="visible"/>
                                      </p:to>
                                    </p:set>
                                    <p:anim calcmode="lin" valueType="num">
                                      <p:cBhvr additive="base">
                                        <p:cTn id="15" dur="500" fill="hold"/>
                                        <p:tgtEl>
                                          <p:spTgt spid="16896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68962">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68962">
                                            <p:txEl>
                                              <p:pRg st="3" end="3"/>
                                            </p:txEl>
                                          </p:spTgt>
                                        </p:tgtEl>
                                        <p:attrNameLst>
                                          <p:attrName>style.visibility</p:attrName>
                                        </p:attrNameLst>
                                      </p:cBhvr>
                                      <p:to>
                                        <p:strVal val="visible"/>
                                      </p:to>
                                    </p:set>
                                    <p:anim calcmode="lin" valueType="num">
                                      <p:cBhvr additive="base">
                                        <p:cTn id="19" dur="500" fill="hold"/>
                                        <p:tgtEl>
                                          <p:spTgt spid="16896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8962">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68962">
                                            <p:txEl>
                                              <p:pRg st="4" end="4"/>
                                            </p:txEl>
                                          </p:spTgt>
                                        </p:tgtEl>
                                        <p:attrNameLst>
                                          <p:attrName>style.visibility</p:attrName>
                                        </p:attrNameLst>
                                      </p:cBhvr>
                                      <p:to>
                                        <p:strVal val="visible"/>
                                      </p:to>
                                    </p:set>
                                    <p:anim calcmode="lin" valueType="num">
                                      <p:cBhvr additive="base">
                                        <p:cTn id="23" dur="500" fill="hold"/>
                                        <p:tgtEl>
                                          <p:spTgt spid="168962">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68962">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6D465B7B-CC4A-468E-B466-88C88E964547}" type="slidenum">
              <a:rPr lang="en-US" altLang="en-US" sz="1400"/>
              <a:pPr eaLnBrk="1" hangingPunct="1"/>
              <a:t>72</a:t>
            </a:fld>
            <a:endParaRPr lang="en-US" altLang="en-US" sz="1400"/>
          </a:p>
        </p:txBody>
      </p:sp>
      <p:sp>
        <p:nvSpPr>
          <p:cNvPr id="169986" name="Rectangle 2"/>
          <p:cNvSpPr>
            <a:spLocks noGrp="1" noChangeArrowheads="1"/>
          </p:cNvSpPr>
          <p:nvPr>
            <p:ph type="body" idx="1"/>
          </p:nvPr>
        </p:nvSpPr>
        <p:spPr bwMode="auto">
          <a:xfrm>
            <a:off x="685800" y="533400"/>
            <a:ext cx="7772400" cy="5562600"/>
          </a:xfrm>
          <a:solidFill>
            <a:srgbClr val="FFFFFF"/>
          </a:solidFill>
          <a:ln>
            <a:solidFill>
              <a:schemeClr val="bg1"/>
            </a:solidFill>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pPr>
            <a:r>
              <a:rPr lang="en-US" altLang="en-US" smtClean="0">
                <a:solidFill>
                  <a:srgbClr val="29297B"/>
                </a:solidFill>
              </a:rPr>
              <a:t>Basic Semaphore Functions:</a:t>
            </a:r>
          </a:p>
          <a:p>
            <a:pPr lvl="1" eaLnBrk="1" hangingPunct="1">
              <a:lnSpc>
                <a:spcPct val="90000"/>
              </a:lnSpc>
              <a:buFontTx/>
              <a:buChar char="•"/>
            </a:pPr>
            <a:r>
              <a:rPr lang="en-US" altLang="en-US" smtClean="0">
                <a:solidFill>
                  <a:srgbClr val="29297B"/>
                </a:solidFill>
              </a:rPr>
              <a:t>creating a semaphore:</a:t>
            </a:r>
          </a:p>
          <a:p>
            <a:pPr lvl="1" eaLnBrk="1" hangingPunct="1">
              <a:lnSpc>
                <a:spcPct val="90000"/>
              </a:lnSpc>
              <a:buFontTx/>
              <a:buNone/>
            </a:pPr>
            <a:r>
              <a:rPr lang="en-US" altLang="en-US" sz="1800" smtClean="0">
                <a:solidFill>
                  <a:schemeClr val="folHlink"/>
                </a:solidFill>
                <a:latin typeface="Verdana Ref" pitchFamily="34" charset="0"/>
              </a:rPr>
              <a:t>int sem_init(</a:t>
            </a:r>
            <a:r>
              <a:rPr lang="en-US" altLang="en-US" sz="1800" smtClean="0">
                <a:solidFill>
                  <a:schemeClr val="hlink"/>
                </a:solidFill>
                <a:latin typeface="Verdana Ref" pitchFamily="34" charset="0"/>
              </a:rPr>
              <a:t>sem_t *sem</a:t>
            </a:r>
            <a:r>
              <a:rPr lang="en-US" altLang="en-US" sz="1800" smtClean="0">
                <a:solidFill>
                  <a:schemeClr val="folHlink"/>
                </a:solidFill>
                <a:latin typeface="Verdana Ref" pitchFamily="34" charset="0"/>
              </a:rPr>
              <a:t>, </a:t>
            </a:r>
            <a:r>
              <a:rPr lang="en-US" altLang="en-US" sz="1800" smtClean="0">
                <a:solidFill>
                  <a:schemeClr val="hlink"/>
                </a:solidFill>
                <a:latin typeface="Verdana Ref" pitchFamily="34" charset="0"/>
              </a:rPr>
              <a:t>int pshared</a:t>
            </a:r>
            <a:r>
              <a:rPr lang="en-US" altLang="en-US" sz="1800" smtClean="0">
                <a:solidFill>
                  <a:schemeClr val="folHlink"/>
                </a:solidFill>
                <a:latin typeface="Verdana Ref" pitchFamily="34" charset="0"/>
              </a:rPr>
              <a:t>, </a:t>
            </a:r>
            <a:r>
              <a:rPr lang="en-US" altLang="en-US" sz="1800" smtClean="0">
                <a:solidFill>
                  <a:schemeClr val="hlink"/>
                </a:solidFill>
                <a:latin typeface="Verdana Ref" pitchFamily="34" charset="0"/>
              </a:rPr>
              <a:t>unsigned int value</a:t>
            </a:r>
            <a:r>
              <a:rPr lang="en-US" altLang="en-US" sz="1800" smtClean="0">
                <a:solidFill>
                  <a:schemeClr val="folHlink"/>
                </a:solidFill>
                <a:latin typeface="Verdana Ref" pitchFamily="34" charset="0"/>
              </a:rPr>
              <a:t>);</a:t>
            </a:r>
          </a:p>
          <a:p>
            <a:pPr lvl="2" eaLnBrk="1" hangingPunct="1">
              <a:lnSpc>
                <a:spcPct val="90000"/>
              </a:lnSpc>
            </a:pPr>
            <a:r>
              <a:rPr lang="en-US" altLang="en-US" smtClean="0">
                <a:solidFill>
                  <a:srgbClr val="29297B"/>
                </a:solidFill>
              </a:rPr>
              <a:t>initializes a semaphore object pointed to by </a:t>
            </a:r>
            <a:r>
              <a:rPr lang="en-US" altLang="en-US" sz="1800" smtClean="0">
                <a:solidFill>
                  <a:schemeClr val="hlink"/>
                </a:solidFill>
                <a:latin typeface="Verdana Ref" pitchFamily="34" charset="0"/>
              </a:rPr>
              <a:t>sem</a:t>
            </a:r>
          </a:p>
          <a:p>
            <a:pPr lvl="2" eaLnBrk="1" hangingPunct="1">
              <a:lnSpc>
                <a:spcPct val="90000"/>
              </a:lnSpc>
              <a:buClr>
                <a:srgbClr val="29297B"/>
              </a:buClr>
            </a:pPr>
            <a:r>
              <a:rPr lang="en-US" altLang="en-US" sz="1800" smtClean="0">
                <a:solidFill>
                  <a:schemeClr val="hlink"/>
                </a:solidFill>
                <a:latin typeface="Verdana Ref" pitchFamily="34" charset="0"/>
              </a:rPr>
              <a:t>pshared</a:t>
            </a:r>
            <a:r>
              <a:rPr lang="en-US" altLang="en-US" sz="1800" smtClean="0">
                <a:solidFill>
                  <a:srgbClr val="29297B"/>
                </a:solidFill>
                <a:latin typeface="Verdana Ref" pitchFamily="34" charset="0"/>
              </a:rPr>
              <a:t> </a:t>
            </a:r>
            <a:r>
              <a:rPr lang="en-US" altLang="en-US" smtClean="0">
                <a:solidFill>
                  <a:srgbClr val="29297B"/>
                </a:solidFill>
              </a:rPr>
              <a:t>is a sharing option; a value of </a:t>
            </a:r>
            <a:r>
              <a:rPr lang="en-US" altLang="en-US" i="1" smtClean="0">
                <a:solidFill>
                  <a:srgbClr val="29297B"/>
                </a:solidFill>
              </a:rPr>
              <a:t>0</a:t>
            </a:r>
            <a:r>
              <a:rPr lang="en-US" altLang="en-US" smtClean="0">
                <a:solidFill>
                  <a:srgbClr val="29297B"/>
                </a:solidFill>
              </a:rPr>
              <a:t> means the semaphore is local to the calling process</a:t>
            </a:r>
          </a:p>
          <a:p>
            <a:pPr lvl="2" eaLnBrk="1" hangingPunct="1">
              <a:lnSpc>
                <a:spcPct val="90000"/>
              </a:lnSpc>
            </a:pPr>
            <a:r>
              <a:rPr lang="en-US" altLang="en-US" smtClean="0">
                <a:solidFill>
                  <a:srgbClr val="29297B"/>
                </a:solidFill>
              </a:rPr>
              <a:t>gives an initial value </a:t>
            </a:r>
            <a:r>
              <a:rPr lang="en-US" altLang="en-US" sz="1800" smtClean="0">
                <a:solidFill>
                  <a:schemeClr val="hlink"/>
                </a:solidFill>
                <a:latin typeface="Verdana Ref" pitchFamily="34" charset="0"/>
              </a:rPr>
              <a:t>value</a:t>
            </a:r>
            <a:r>
              <a:rPr lang="en-US" altLang="en-US" smtClean="0">
                <a:solidFill>
                  <a:srgbClr val="29297B"/>
                </a:solidFill>
              </a:rPr>
              <a:t> to the semaphore</a:t>
            </a:r>
          </a:p>
          <a:p>
            <a:pPr lvl="1" eaLnBrk="1" hangingPunct="1">
              <a:lnSpc>
                <a:spcPct val="90000"/>
              </a:lnSpc>
              <a:buFontTx/>
              <a:buChar char="•"/>
            </a:pPr>
            <a:r>
              <a:rPr lang="en-US" altLang="en-US" smtClean="0">
                <a:solidFill>
                  <a:srgbClr val="29297B"/>
                </a:solidFill>
              </a:rPr>
              <a:t>terminating a semaphore:</a:t>
            </a:r>
          </a:p>
          <a:p>
            <a:pPr lvl="1" eaLnBrk="1" hangingPunct="1">
              <a:lnSpc>
                <a:spcPct val="90000"/>
              </a:lnSpc>
              <a:buFontTx/>
              <a:buNone/>
            </a:pPr>
            <a:r>
              <a:rPr lang="en-US" altLang="en-US" sz="1800" smtClean="0">
                <a:solidFill>
                  <a:schemeClr val="folHlink"/>
                </a:solidFill>
                <a:latin typeface="Verdana Ref" pitchFamily="34" charset="0"/>
              </a:rPr>
              <a:t>int sem_destroy(</a:t>
            </a:r>
            <a:r>
              <a:rPr lang="en-US" altLang="en-US" sz="1800" smtClean="0">
                <a:solidFill>
                  <a:schemeClr val="hlink"/>
                </a:solidFill>
                <a:latin typeface="Verdana Ref" pitchFamily="34" charset="0"/>
              </a:rPr>
              <a:t>sem_t *sem</a:t>
            </a:r>
            <a:r>
              <a:rPr lang="en-US" altLang="en-US" sz="1800" smtClean="0">
                <a:solidFill>
                  <a:schemeClr val="folHlink"/>
                </a:solidFill>
                <a:latin typeface="Verdana Ref" pitchFamily="34" charset="0"/>
              </a:rPr>
              <a:t>);</a:t>
            </a:r>
          </a:p>
          <a:p>
            <a:pPr lvl="2" eaLnBrk="1" hangingPunct="1">
              <a:lnSpc>
                <a:spcPct val="90000"/>
              </a:lnSpc>
            </a:pPr>
            <a:r>
              <a:rPr lang="en-US" altLang="en-US" smtClean="0">
                <a:solidFill>
                  <a:srgbClr val="29297B"/>
                </a:solidFill>
              </a:rPr>
              <a:t>frees the resources allocated to the semaphore </a:t>
            </a:r>
            <a:r>
              <a:rPr lang="en-US" altLang="en-US" sz="1800" smtClean="0">
                <a:solidFill>
                  <a:schemeClr val="hlink"/>
                </a:solidFill>
                <a:latin typeface="Verdana Ref" pitchFamily="34" charset="0"/>
              </a:rPr>
              <a:t>sem</a:t>
            </a:r>
          </a:p>
          <a:p>
            <a:pPr lvl="2" eaLnBrk="1" hangingPunct="1">
              <a:lnSpc>
                <a:spcPct val="90000"/>
              </a:lnSpc>
            </a:pPr>
            <a:r>
              <a:rPr lang="en-US" altLang="en-US" smtClean="0">
                <a:solidFill>
                  <a:srgbClr val="29297B"/>
                </a:solidFill>
              </a:rPr>
              <a:t>usually called after </a:t>
            </a:r>
            <a:r>
              <a:rPr lang="en-US" altLang="en-US" sz="1800" smtClean="0">
                <a:solidFill>
                  <a:srgbClr val="29297B"/>
                </a:solidFill>
                <a:latin typeface="Verdana Ref" pitchFamily="34" charset="0"/>
              </a:rPr>
              <a:t>pthread_join()</a:t>
            </a:r>
          </a:p>
          <a:p>
            <a:pPr lvl="2" eaLnBrk="1" hangingPunct="1">
              <a:lnSpc>
                <a:spcPct val="90000"/>
              </a:lnSpc>
            </a:pPr>
            <a:r>
              <a:rPr lang="en-US" altLang="en-US" smtClean="0">
                <a:solidFill>
                  <a:srgbClr val="29297B"/>
                </a:solidFill>
              </a:rPr>
              <a:t>an error will occur if a semaphore is destroyed for which a thread is waiting</a:t>
            </a:r>
          </a:p>
        </p:txBody>
      </p:sp>
    </p:spTree>
    <p:extLst>
      <p:ext uri="{BB962C8B-B14F-4D97-AF65-F5344CB8AC3E}">
        <p14:creationId xmlns:p14="http://schemas.microsoft.com/office/powerpoint/2010/main" val="31830296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9986">
                                            <p:txEl>
                                              <p:pRg st="0" end="0"/>
                                            </p:txEl>
                                          </p:spTgt>
                                        </p:tgtEl>
                                        <p:attrNameLst>
                                          <p:attrName>style.visibility</p:attrName>
                                        </p:attrNameLst>
                                      </p:cBhvr>
                                      <p:to>
                                        <p:strVal val="visible"/>
                                      </p:to>
                                    </p:set>
                                    <p:anim calcmode="lin" valueType="num">
                                      <p:cBhvr additive="base">
                                        <p:cTn id="7" dur="500" fill="hold"/>
                                        <p:tgtEl>
                                          <p:spTgt spid="16998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6998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69986">
                                            <p:txEl>
                                              <p:pRg st="1" end="1"/>
                                            </p:txEl>
                                          </p:spTgt>
                                        </p:tgtEl>
                                        <p:attrNameLst>
                                          <p:attrName>style.visibility</p:attrName>
                                        </p:attrNameLst>
                                      </p:cBhvr>
                                      <p:to>
                                        <p:strVal val="visible"/>
                                      </p:to>
                                    </p:set>
                                    <p:anim calcmode="lin" valueType="num">
                                      <p:cBhvr additive="base">
                                        <p:cTn id="11" dur="500" fill="hold"/>
                                        <p:tgtEl>
                                          <p:spTgt spid="169986">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69986">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69986">
                                            <p:txEl>
                                              <p:pRg st="2" end="2"/>
                                            </p:txEl>
                                          </p:spTgt>
                                        </p:tgtEl>
                                        <p:attrNameLst>
                                          <p:attrName>style.visibility</p:attrName>
                                        </p:attrNameLst>
                                      </p:cBhvr>
                                      <p:to>
                                        <p:strVal val="visible"/>
                                      </p:to>
                                    </p:set>
                                    <p:anim calcmode="lin" valueType="num">
                                      <p:cBhvr additive="base">
                                        <p:cTn id="15" dur="500" fill="hold"/>
                                        <p:tgtEl>
                                          <p:spTgt spid="169986">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69986">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69986">
                                            <p:txEl>
                                              <p:pRg st="3" end="3"/>
                                            </p:txEl>
                                          </p:spTgt>
                                        </p:tgtEl>
                                        <p:attrNameLst>
                                          <p:attrName>style.visibility</p:attrName>
                                        </p:attrNameLst>
                                      </p:cBhvr>
                                      <p:to>
                                        <p:strVal val="visible"/>
                                      </p:to>
                                    </p:set>
                                    <p:anim calcmode="lin" valueType="num">
                                      <p:cBhvr additive="base">
                                        <p:cTn id="19" dur="500" fill="hold"/>
                                        <p:tgtEl>
                                          <p:spTgt spid="169986">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69986">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69986">
                                            <p:txEl>
                                              <p:pRg st="4" end="4"/>
                                            </p:txEl>
                                          </p:spTgt>
                                        </p:tgtEl>
                                        <p:attrNameLst>
                                          <p:attrName>style.visibility</p:attrName>
                                        </p:attrNameLst>
                                      </p:cBhvr>
                                      <p:to>
                                        <p:strVal val="visible"/>
                                      </p:to>
                                    </p:set>
                                    <p:anim calcmode="lin" valueType="num">
                                      <p:cBhvr additive="base">
                                        <p:cTn id="23" dur="500" fill="hold"/>
                                        <p:tgtEl>
                                          <p:spTgt spid="169986">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69986">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69986">
                                            <p:txEl>
                                              <p:pRg st="5" end="5"/>
                                            </p:txEl>
                                          </p:spTgt>
                                        </p:tgtEl>
                                        <p:attrNameLst>
                                          <p:attrName>style.visibility</p:attrName>
                                        </p:attrNameLst>
                                      </p:cBhvr>
                                      <p:to>
                                        <p:strVal val="visible"/>
                                      </p:to>
                                    </p:set>
                                    <p:anim calcmode="lin" valueType="num">
                                      <p:cBhvr additive="base">
                                        <p:cTn id="27" dur="500" fill="hold"/>
                                        <p:tgtEl>
                                          <p:spTgt spid="169986">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69986">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69986">
                                            <p:txEl>
                                              <p:pRg st="6" end="6"/>
                                            </p:txEl>
                                          </p:spTgt>
                                        </p:tgtEl>
                                        <p:attrNameLst>
                                          <p:attrName>style.visibility</p:attrName>
                                        </p:attrNameLst>
                                      </p:cBhvr>
                                      <p:to>
                                        <p:strVal val="visible"/>
                                      </p:to>
                                    </p:set>
                                    <p:anim calcmode="lin" valueType="num">
                                      <p:cBhvr additive="base">
                                        <p:cTn id="31" dur="500" fill="hold"/>
                                        <p:tgtEl>
                                          <p:spTgt spid="169986">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69986">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69986">
                                            <p:txEl>
                                              <p:pRg st="7" end="7"/>
                                            </p:txEl>
                                          </p:spTgt>
                                        </p:tgtEl>
                                        <p:attrNameLst>
                                          <p:attrName>style.visibility</p:attrName>
                                        </p:attrNameLst>
                                      </p:cBhvr>
                                      <p:to>
                                        <p:strVal val="visible"/>
                                      </p:to>
                                    </p:set>
                                    <p:anim calcmode="lin" valueType="num">
                                      <p:cBhvr additive="base">
                                        <p:cTn id="35" dur="500" fill="hold"/>
                                        <p:tgtEl>
                                          <p:spTgt spid="169986">
                                            <p:txEl>
                                              <p:pRg st="7" end="7"/>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69986">
                                            <p:txEl>
                                              <p:pRg st="7" end="7"/>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69986">
                                            <p:txEl>
                                              <p:pRg st="8" end="8"/>
                                            </p:txEl>
                                          </p:spTgt>
                                        </p:tgtEl>
                                        <p:attrNameLst>
                                          <p:attrName>style.visibility</p:attrName>
                                        </p:attrNameLst>
                                      </p:cBhvr>
                                      <p:to>
                                        <p:strVal val="visible"/>
                                      </p:to>
                                    </p:set>
                                    <p:anim calcmode="lin" valueType="num">
                                      <p:cBhvr additive="base">
                                        <p:cTn id="39" dur="500" fill="hold"/>
                                        <p:tgtEl>
                                          <p:spTgt spid="169986">
                                            <p:txEl>
                                              <p:pRg st="8" end="8"/>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69986">
                                            <p:txEl>
                                              <p:pRg st="8" end="8"/>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69986">
                                            <p:txEl>
                                              <p:pRg st="9" end="9"/>
                                            </p:txEl>
                                          </p:spTgt>
                                        </p:tgtEl>
                                        <p:attrNameLst>
                                          <p:attrName>style.visibility</p:attrName>
                                        </p:attrNameLst>
                                      </p:cBhvr>
                                      <p:to>
                                        <p:strVal val="visible"/>
                                      </p:to>
                                    </p:set>
                                    <p:anim calcmode="lin" valueType="num">
                                      <p:cBhvr additive="base">
                                        <p:cTn id="43" dur="500" fill="hold"/>
                                        <p:tgtEl>
                                          <p:spTgt spid="169986">
                                            <p:txEl>
                                              <p:pRg st="9" end="9"/>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69986">
                                            <p:txEl>
                                              <p:pRg st="9" end="9"/>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69986">
                                            <p:txEl>
                                              <p:pRg st="10" end="10"/>
                                            </p:txEl>
                                          </p:spTgt>
                                        </p:tgtEl>
                                        <p:attrNameLst>
                                          <p:attrName>style.visibility</p:attrName>
                                        </p:attrNameLst>
                                      </p:cBhvr>
                                      <p:to>
                                        <p:strVal val="visible"/>
                                      </p:to>
                                    </p:set>
                                    <p:anim calcmode="lin" valueType="num">
                                      <p:cBhvr additive="base">
                                        <p:cTn id="47" dur="500" fill="hold"/>
                                        <p:tgtEl>
                                          <p:spTgt spid="169986">
                                            <p:txEl>
                                              <p:pRg st="10" end="1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69986">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6"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D0806C71-D5E2-4EAD-84BE-F94580EA0EB2}" type="slidenum">
              <a:rPr lang="en-US" altLang="en-US" sz="1400"/>
              <a:pPr eaLnBrk="1" hangingPunct="1"/>
              <a:t>73</a:t>
            </a:fld>
            <a:endParaRPr lang="en-US" altLang="en-US" sz="1400"/>
          </a:p>
        </p:txBody>
      </p:sp>
      <p:sp>
        <p:nvSpPr>
          <p:cNvPr id="171010" name="Rectangle 2"/>
          <p:cNvSpPr>
            <a:spLocks noGrp="1" noChangeArrowheads="1"/>
          </p:cNvSpPr>
          <p:nvPr>
            <p:ph type="body" idx="1"/>
          </p:nvPr>
        </p:nvSpPr>
        <p:spPr bwMode="auto">
          <a:xfrm>
            <a:off x="685800" y="609600"/>
            <a:ext cx="7772400" cy="5486400"/>
          </a:xfrm>
          <a:solidFill>
            <a:srgbClr val="FFFFFF"/>
          </a:solidFill>
          <a:ln>
            <a:solidFill>
              <a:schemeClr val="bg1"/>
            </a:solidFill>
            <a:miter lim="800000"/>
            <a:headEnd/>
            <a:tailEnd/>
          </a:ln>
        </p:spPr>
        <p:txBody>
          <a:bodyPr vert="horz" wrap="square" lIns="91440" tIns="45720" rIns="91440" bIns="45720" numCol="1" anchor="t" anchorCtr="0" compatLnSpc="1">
            <a:prstTxWarp prst="textNoShape">
              <a:avLst/>
            </a:prstTxWarp>
          </a:bodyPr>
          <a:lstStyle/>
          <a:p>
            <a:pPr lvl="1" eaLnBrk="1" hangingPunct="1">
              <a:buFontTx/>
              <a:buChar char="•"/>
            </a:pPr>
            <a:r>
              <a:rPr lang="en-US" altLang="en-US" smtClean="0">
                <a:solidFill>
                  <a:srgbClr val="29297B"/>
                </a:solidFill>
              </a:rPr>
              <a:t>semaphore control:</a:t>
            </a:r>
          </a:p>
          <a:p>
            <a:pPr lvl="2" eaLnBrk="1" hangingPunct="1">
              <a:buFontTx/>
              <a:buNone/>
            </a:pPr>
            <a:r>
              <a:rPr lang="en-US" altLang="en-US" sz="1800" smtClean="0">
                <a:solidFill>
                  <a:schemeClr val="folHlink"/>
                </a:solidFill>
                <a:latin typeface="Verdana Ref" pitchFamily="34" charset="0"/>
              </a:rPr>
              <a:t>int sem_post(</a:t>
            </a:r>
            <a:r>
              <a:rPr lang="en-US" altLang="en-US" sz="1800" smtClean="0">
                <a:solidFill>
                  <a:schemeClr val="hlink"/>
                </a:solidFill>
                <a:latin typeface="Verdana Ref" pitchFamily="34" charset="0"/>
              </a:rPr>
              <a:t>sem_t *sem</a:t>
            </a:r>
            <a:r>
              <a:rPr lang="en-US" altLang="en-US" sz="1800" smtClean="0">
                <a:solidFill>
                  <a:schemeClr val="folHlink"/>
                </a:solidFill>
                <a:latin typeface="Verdana Ref" pitchFamily="34" charset="0"/>
              </a:rPr>
              <a:t>);</a:t>
            </a:r>
          </a:p>
          <a:p>
            <a:pPr lvl="2" eaLnBrk="1" hangingPunct="1">
              <a:buFontTx/>
              <a:buNone/>
            </a:pPr>
            <a:r>
              <a:rPr lang="en-US" altLang="en-US" sz="1800" smtClean="0">
                <a:solidFill>
                  <a:schemeClr val="folHlink"/>
                </a:solidFill>
                <a:latin typeface="Verdana Ref" pitchFamily="34" charset="0"/>
              </a:rPr>
              <a:t>int sem_wait(</a:t>
            </a:r>
            <a:r>
              <a:rPr lang="en-US" altLang="en-US" sz="1800" smtClean="0">
                <a:solidFill>
                  <a:schemeClr val="hlink"/>
                </a:solidFill>
                <a:latin typeface="Verdana Ref" pitchFamily="34" charset="0"/>
              </a:rPr>
              <a:t>sem_t *sem</a:t>
            </a:r>
            <a:r>
              <a:rPr lang="en-US" altLang="en-US" sz="1800" smtClean="0">
                <a:solidFill>
                  <a:schemeClr val="folHlink"/>
                </a:solidFill>
                <a:latin typeface="Verdana Ref" pitchFamily="34" charset="0"/>
              </a:rPr>
              <a:t>);</a:t>
            </a:r>
          </a:p>
          <a:p>
            <a:pPr lvl="2" eaLnBrk="1" hangingPunct="1">
              <a:buFontTx/>
              <a:buNone/>
            </a:pPr>
            <a:endParaRPr lang="en-US" altLang="en-US" sz="1800" smtClean="0">
              <a:solidFill>
                <a:schemeClr val="folHlink"/>
              </a:solidFill>
              <a:latin typeface="Verdana Ref" pitchFamily="34" charset="0"/>
            </a:endParaRPr>
          </a:p>
          <a:p>
            <a:pPr lvl="2" eaLnBrk="1" hangingPunct="1"/>
            <a:r>
              <a:rPr lang="en-US" altLang="en-US" sz="1800" smtClean="0">
                <a:solidFill>
                  <a:srgbClr val="29297B"/>
                </a:solidFill>
                <a:latin typeface="Verdana Ref" pitchFamily="34" charset="0"/>
              </a:rPr>
              <a:t>sem_post</a:t>
            </a:r>
            <a:r>
              <a:rPr lang="en-US" altLang="en-US" smtClean="0">
                <a:solidFill>
                  <a:srgbClr val="29297B"/>
                </a:solidFill>
              </a:rPr>
              <a:t> </a:t>
            </a:r>
            <a:r>
              <a:rPr lang="en-US" altLang="en-US" i="1" smtClean="0">
                <a:solidFill>
                  <a:srgbClr val="29297B"/>
                </a:solidFill>
              </a:rPr>
              <a:t>atomically</a:t>
            </a:r>
            <a:r>
              <a:rPr lang="en-US" altLang="en-US" smtClean="0">
                <a:solidFill>
                  <a:srgbClr val="29297B"/>
                </a:solidFill>
              </a:rPr>
              <a:t> increases the value of a semaphore by 1, i.e., when 2 threads call </a:t>
            </a:r>
            <a:r>
              <a:rPr lang="en-US" altLang="en-US" sz="1800" smtClean="0">
                <a:solidFill>
                  <a:srgbClr val="29297B"/>
                </a:solidFill>
                <a:latin typeface="Verdana Ref" pitchFamily="34" charset="0"/>
              </a:rPr>
              <a:t>sem_post</a:t>
            </a:r>
            <a:r>
              <a:rPr lang="en-US" altLang="en-US" smtClean="0">
                <a:solidFill>
                  <a:srgbClr val="29297B"/>
                </a:solidFill>
              </a:rPr>
              <a:t> simultaneously, the semaphore's value will also be increased by 2 (there are 2 atoms calling)</a:t>
            </a:r>
          </a:p>
          <a:p>
            <a:pPr lvl="2" eaLnBrk="1" hangingPunct="1"/>
            <a:r>
              <a:rPr lang="en-US" altLang="en-US" sz="1800" smtClean="0">
                <a:solidFill>
                  <a:srgbClr val="29297B"/>
                </a:solidFill>
                <a:latin typeface="Verdana Ref" pitchFamily="34" charset="0"/>
              </a:rPr>
              <a:t>sem_wait</a:t>
            </a:r>
            <a:r>
              <a:rPr lang="en-US" altLang="en-US" smtClean="0">
                <a:solidFill>
                  <a:srgbClr val="29297B"/>
                </a:solidFill>
              </a:rPr>
              <a:t> </a:t>
            </a:r>
            <a:r>
              <a:rPr lang="en-US" altLang="en-US" i="1" smtClean="0">
                <a:solidFill>
                  <a:srgbClr val="29297B"/>
                </a:solidFill>
              </a:rPr>
              <a:t>atomically</a:t>
            </a:r>
            <a:r>
              <a:rPr lang="en-US" altLang="en-US" smtClean="0">
                <a:solidFill>
                  <a:srgbClr val="29297B"/>
                </a:solidFill>
              </a:rPr>
              <a:t> decreases the value of a semaphore by 1; but always waits until the semaphore has a non-zero value first</a:t>
            </a:r>
            <a:endParaRPr lang="en-US" altLang="en-US" sz="1800" smtClean="0">
              <a:solidFill>
                <a:srgbClr val="29297B"/>
              </a:solidFill>
              <a:latin typeface="Verdana Ref" pitchFamily="34" charset="0"/>
            </a:endParaRPr>
          </a:p>
        </p:txBody>
      </p:sp>
    </p:spTree>
    <p:extLst>
      <p:ext uri="{BB962C8B-B14F-4D97-AF65-F5344CB8AC3E}">
        <p14:creationId xmlns:p14="http://schemas.microsoft.com/office/powerpoint/2010/main" val="27679032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1010">
                                            <p:txEl>
                                              <p:pRg st="0" end="0"/>
                                            </p:txEl>
                                          </p:spTgt>
                                        </p:tgtEl>
                                        <p:attrNameLst>
                                          <p:attrName>style.visibility</p:attrName>
                                        </p:attrNameLst>
                                      </p:cBhvr>
                                      <p:to>
                                        <p:strVal val="visible"/>
                                      </p:to>
                                    </p:set>
                                    <p:anim calcmode="lin" valueType="num">
                                      <p:cBhvr additive="base">
                                        <p:cTn id="7" dur="500" fill="hold"/>
                                        <p:tgtEl>
                                          <p:spTgt spid="1710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10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1010">
                                            <p:txEl>
                                              <p:pRg st="1" end="1"/>
                                            </p:txEl>
                                          </p:spTgt>
                                        </p:tgtEl>
                                        <p:attrNameLst>
                                          <p:attrName>style.visibility</p:attrName>
                                        </p:attrNameLst>
                                      </p:cBhvr>
                                      <p:to>
                                        <p:strVal val="visible"/>
                                      </p:to>
                                    </p:set>
                                    <p:anim calcmode="lin" valueType="num">
                                      <p:cBhvr additive="base">
                                        <p:cTn id="11" dur="500" fill="hold"/>
                                        <p:tgtEl>
                                          <p:spTgt spid="1710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101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1010">
                                            <p:txEl>
                                              <p:pRg st="2" end="2"/>
                                            </p:txEl>
                                          </p:spTgt>
                                        </p:tgtEl>
                                        <p:attrNameLst>
                                          <p:attrName>style.visibility</p:attrName>
                                        </p:attrNameLst>
                                      </p:cBhvr>
                                      <p:to>
                                        <p:strVal val="visible"/>
                                      </p:to>
                                    </p:set>
                                    <p:anim calcmode="lin" valueType="num">
                                      <p:cBhvr additive="base">
                                        <p:cTn id="15" dur="500" fill="hold"/>
                                        <p:tgtEl>
                                          <p:spTgt spid="17101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101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1010">
                                            <p:txEl>
                                              <p:pRg st="4" end="4"/>
                                            </p:txEl>
                                          </p:spTgt>
                                        </p:tgtEl>
                                        <p:attrNameLst>
                                          <p:attrName>style.visibility</p:attrName>
                                        </p:attrNameLst>
                                      </p:cBhvr>
                                      <p:to>
                                        <p:strVal val="visible"/>
                                      </p:to>
                                    </p:set>
                                    <p:anim calcmode="lin" valueType="num">
                                      <p:cBhvr additive="base">
                                        <p:cTn id="19" dur="500" fill="hold"/>
                                        <p:tgtEl>
                                          <p:spTgt spid="17101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1010">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1010">
                                            <p:txEl>
                                              <p:pRg st="5" end="5"/>
                                            </p:txEl>
                                          </p:spTgt>
                                        </p:tgtEl>
                                        <p:attrNameLst>
                                          <p:attrName>style.visibility</p:attrName>
                                        </p:attrNameLst>
                                      </p:cBhvr>
                                      <p:to>
                                        <p:strVal val="visible"/>
                                      </p:to>
                                    </p:set>
                                    <p:anim calcmode="lin" valueType="num">
                                      <p:cBhvr additive="base">
                                        <p:cTn id="23" dur="500" fill="hold"/>
                                        <p:tgtEl>
                                          <p:spTgt spid="171010">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101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0"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4E8BC540-54A2-412A-AAD5-9B9F530FF0A2}" type="slidenum">
              <a:rPr lang="en-US" altLang="en-US" sz="1400"/>
              <a:pPr eaLnBrk="1" hangingPunct="1"/>
              <a:t>74</a:t>
            </a:fld>
            <a:endParaRPr lang="en-US" altLang="en-US" sz="1400"/>
          </a:p>
        </p:txBody>
      </p:sp>
      <p:sp>
        <p:nvSpPr>
          <p:cNvPr id="75779" name="Rectangle 2"/>
          <p:cNvSpPr>
            <a:spLocks noGrp="1" noChangeArrowheads="1"/>
          </p:cNvSpPr>
          <p:nvPr>
            <p:ph type="body" idx="1"/>
          </p:nvPr>
        </p:nvSpPr>
        <p:spPr bwMode="auto">
          <a:xfrm>
            <a:off x="685800" y="533400"/>
            <a:ext cx="7772400" cy="5562600"/>
          </a:xfrm>
          <a:solidFill>
            <a:srgbClr val="FFFFFF"/>
          </a:solidFill>
          <a:ln>
            <a:solidFill>
              <a:schemeClr val="bg1"/>
            </a:solidFill>
            <a:miter lim="800000"/>
            <a:headEnd/>
            <a:tailEnd/>
          </a:ln>
        </p:spPr>
        <p:txBody>
          <a:bodyPr vert="horz" wrap="square" lIns="91440" tIns="45720" rIns="91440" bIns="45720" numCol="1" anchor="t" anchorCtr="0" compatLnSpc="1">
            <a:prstTxWarp prst="textNoShape">
              <a:avLst/>
            </a:prstTxWarp>
          </a:bodyPr>
          <a:lstStyle/>
          <a:p>
            <a:pPr defTabSz="576263" eaLnBrk="1" hangingPunct="1">
              <a:lnSpc>
                <a:spcPct val="90000"/>
              </a:lnSpc>
              <a:buFontTx/>
              <a:buNone/>
            </a:pPr>
            <a:r>
              <a:rPr lang="en-US" altLang="en-US" sz="1200" smtClean="0">
                <a:solidFill>
                  <a:srgbClr val="29297B"/>
                </a:solidFill>
                <a:latin typeface="Verdana Ref" pitchFamily="34" charset="0"/>
              </a:rPr>
              <a:t>#include &lt;pthread.h&gt;</a:t>
            </a:r>
          </a:p>
          <a:p>
            <a:pPr defTabSz="576263" eaLnBrk="1" hangingPunct="1">
              <a:lnSpc>
                <a:spcPct val="90000"/>
              </a:lnSpc>
              <a:buFontTx/>
              <a:buNone/>
            </a:pPr>
            <a:r>
              <a:rPr lang="en-US" altLang="en-US" sz="1200" smtClean="0">
                <a:solidFill>
                  <a:schemeClr val="folHlink"/>
                </a:solidFill>
                <a:latin typeface="Verdana Ref" pitchFamily="34" charset="0"/>
              </a:rPr>
              <a:t>#include &lt;semaphore.h&gt;</a:t>
            </a:r>
          </a:p>
          <a:p>
            <a:pPr defTabSz="576263" eaLnBrk="1" hangingPunct="1">
              <a:lnSpc>
                <a:spcPct val="90000"/>
              </a:lnSpc>
              <a:buFontTx/>
              <a:buNone/>
            </a:pPr>
            <a:r>
              <a:rPr lang="en-US" altLang="en-US" sz="1200" smtClean="0">
                <a:solidFill>
                  <a:srgbClr val="29297B"/>
                </a:solidFill>
                <a:latin typeface="Verdana Ref" pitchFamily="34" charset="0"/>
              </a:rPr>
              <a:t>...</a:t>
            </a:r>
          </a:p>
          <a:p>
            <a:pPr defTabSz="576263" eaLnBrk="1" hangingPunct="1">
              <a:lnSpc>
                <a:spcPct val="90000"/>
              </a:lnSpc>
              <a:buFontTx/>
              <a:buNone/>
            </a:pPr>
            <a:r>
              <a:rPr lang="en-US" altLang="en-US" sz="1200" smtClean="0">
                <a:solidFill>
                  <a:srgbClr val="29297B"/>
                </a:solidFill>
                <a:latin typeface="Verdana Ref" pitchFamily="34" charset="0"/>
              </a:rPr>
              <a:t>void *thread_function( void *arg );</a:t>
            </a:r>
          </a:p>
          <a:p>
            <a:pPr defTabSz="576263" eaLnBrk="1" hangingPunct="1">
              <a:lnSpc>
                <a:spcPct val="90000"/>
              </a:lnSpc>
              <a:buFontTx/>
              <a:buNone/>
            </a:pPr>
            <a:r>
              <a:rPr lang="en-US" altLang="en-US" sz="1200" smtClean="0">
                <a:solidFill>
                  <a:srgbClr val="29297B"/>
                </a:solidFill>
                <a:latin typeface="Verdana Ref" pitchFamily="34" charset="0"/>
              </a:rPr>
              <a:t>...</a:t>
            </a:r>
          </a:p>
          <a:p>
            <a:pPr defTabSz="576263" eaLnBrk="1" hangingPunct="1">
              <a:lnSpc>
                <a:spcPct val="90000"/>
              </a:lnSpc>
              <a:buFontTx/>
              <a:buNone/>
            </a:pPr>
            <a:r>
              <a:rPr lang="en-US" altLang="en-US" sz="1200" smtClean="0">
                <a:solidFill>
                  <a:srgbClr val="29297B"/>
                </a:solidFill>
                <a:latin typeface="Verdana Ref" pitchFamily="34" charset="0"/>
              </a:rPr>
              <a:t>sem_t semaphore;        // also a global variable just like mutexes</a:t>
            </a:r>
          </a:p>
          <a:p>
            <a:pPr defTabSz="576263" eaLnBrk="1" hangingPunct="1">
              <a:lnSpc>
                <a:spcPct val="90000"/>
              </a:lnSpc>
              <a:buFontTx/>
              <a:buNone/>
            </a:pPr>
            <a:r>
              <a:rPr lang="en-US" altLang="en-US" sz="1200" smtClean="0">
                <a:solidFill>
                  <a:srgbClr val="29297B"/>
                </a:solidFill>
                <a:latin typeface="Verdana Ref" pitchFamily="34" charset="0"/>
              </a:rPr>
              <a:t>...</a:t>
            </a:r>
          </a:p>
          <a:p>
            <a:pPr defTabSz="576263" eaLnBrk="1" hangingPunct="1">
              <a:lnSpc>
                <a:spcPct val="90000"/>
              </a:lnSpc>
              <a:buFontTx/>
              <a:buNone/>
            </a:pPr>
            <a:r>
              <a:rPr lang="en-US" altLang="en-US" sz="1200" smtClean="0">
                <a:solidFill>
                  <a:srgbClr val="29297B"/>
                </a:solidFill>
                <a:latin typeface="Verdana Ref" pitchFamily="34" charset="0"/>
              </a:rPr>
              <a:t>int main()</a:t>
            </a:r>
          </a:p>
          <a:p>
            <a:pPr defTabSz="576263" eaLnBrk="1" hangingPunct="1">
              <a:lnSpc>
                <a:spcPct val="90000"/>
              </a:lnSpc>
              <a:buFontTx/>
              <a:buNone/>
            </a:pPr>
            <a:r>
              <a:rPr lang="en-US" altLang="en-US" sz="1200" smtClean="0">
                <a:solidFill>
                  <a:srgbClr val="29297B"/>
                </a:solidFill>
                <a:latin typeface="Verdana Ref" pitchFamily="34" charset="0"/>
              </a:rPr>
              <a:t>{</a:t>
            </a:r>
          </a:p>
          <a:p>
            <a:pPr defTabSz="576263" eaLnBrk="1" hangingPunct="1">
              <a:lnSpc>
                <a:spcPct val="90000"/>
              </a:lnSpc>
              <a:buFontTx/>
              <a:buNone/>
            </a:pPr>
            <a:r>
              <a:rPr lang="en-US" altLang="en-US" sz="1200" smtClean="0">
                <a:solidFill>
                  <a:srgbClr val="29297B"/>
                </a:solidFill>
                <a:latin typeface="Verdana Ref" pitchFamily="34" charset="0"/>
              </a:rPr>
              <a:t> 	int tmp;</a:t>
            </a:r>
          </a:p>
          <a:p>
            <a:pPr defTabSz="576263" eaLnBrk="1" hangingPunct="1">
              <a:lnSpc>
                <a:spcPct val="90000"/>
              </a:lnSpc>
              <a:buFontTx/>
              <a:buNone/>
            </a:pPr>
            <a:r>
              <a:rPr lang="en-US" altLang="en-US" sz="1200" smtClean="0">
                <a:solidFill>
                  <a:srgbClr val="29297B"/>
                </a:solidFill>
                <a:latin typeface="Verdana Ref" pitchFamily="34" charset="0"/>
              </a:rPr>
              <a:t>	...</a:t>
            </a:r>
          </a:p>
          <a:p>
            <a:pPr defTabSz="576263" eaLnBrk="1" hangingPunct="1">
              <a:lnSpc>
                <a:spcPct val="90000"/>
              </a:lnSpc>
              <a:buFontTx/>
              <a:buNone/>
            </a:pPr>
            <a:r>
              <a:rPr lang="en-US" altLang="en-US" sz="1200" smtClean="0">
                <a:solidFill>
                  <a:srgbClr val="29297B"/>
                </a:solidFill>
                <a:latin typeface="Verdana Ref" pitchFamily="34" charset="0"/>
              </a:rPr>
              <a:t>    	// initialize the semaphore</a:t>
            </a:r>
          </a:p>
          <a:p>
            <a:pPr defTabSz="576263" eaLnBrk="1" hangingPunct="1">
              <a:lnSpc>
                <a:spcPct val="90000"/>
              </a:lnSpc>
              <a:buFontTx/>
              <a:buNone/>
            </a:pPr>
            <a:r>
              <a:rPr lang="en-US" altLang="en-US" sz="1200" smtClean="0">
                <a:solidFill>
                  <a:srgbClr val="29297B"/>
                </a:solidFill>
                <a:latin typeface="Verdana Ref" pitchFamily="34" charset="0"/>
              </a:rPr>
              <a:t>	</a:t>
            </a:r>
            <a:r>
              <a:rPr lang="en-US" altLang="en-US" sz="1200" smtClean="0">
                <a:solidFill>
                  <a:schemeClr val="folHlink"/>
                </a:solidFill>
                <a:latin typeface="Verdana Ref" pitchFamily="34" charset="0"/>
              </a:rPr>
              <a:t>tmp = sem_init( &amp;semaphore, 0, 0 );</a:t>
            </a:r>
          </a:p>
          <a:p>
            <a:pPr defTabSz="576263" eaLnBrk="1" hangingPunct="1">
              <a:lnSpc>
                <a:spcPct val="90000"/>
              </a:lnSpc>
              <a:buFontTx/>
              <a:buNone/>
            </a:pPr>
            <a:r>
              <a:rPr lang="en-US" altLang="en-US" sz="1200" smtClean="0">
                <a:solidFill>
                  <a:srgbClr val="29297B"/>
                </a:solidFill>
                <a:latin typeface="Verdana Ref" pitchFamily="34" charset="0"/>
              </a:rPr>
              <a:t>	...</a:t>
            </a:r>
          </a:p>
          <a:p>
            <a:pPr defTabSz="576263" eaLnBrk="1" hangingPunct="1">
              <a:lnSpc>
                <a:spcPct val="90000"/>
              </a:lnSpc>
              <a:buFontTx/>
              <a:buNone/>
            </a:pPr>
            <a:r>
              <a:rPr lang="en-US" altLang="en-US" sz="1200" smtClean="0">
                <a:solidFill>
                  <a:srgbClr val="29297B"/>
                </a:solidFill>
                <a:latin typeface="Verdana Ref" pitchFamily="34" charset="0"/>
              </a:rPr>
              <a:t>	// create threads</a:t>
            </a:r>
          </a:p>
          <a:p>
            <a:pPr defTabSz="576263" eaLnBrk="1" hangingPunct="1">
              <a:lnSpc>
                <a:spcPct val="90000"/>
              </a:lnSpc>
              <a:buFontTx/>
              <a:buNone/>
            </a:pPr>
            <a:r>
              <a:rPr lang="en-US" altLang="en-US" sz="1200" smtClean="0">
                <a:solidFill>
                  <a:srgbClr val="29297B"/>
                </a:solidFill>
                <a:latin typeface="Verdana Ref" pitchFamily="34" charset="0"/>
              </a:rPr>
              <a:t>	pthread_create( &amp;thread[i], NULL, thread_function, NULL );</a:t>
            </a:r>
          </a:p>
          <a:p>
            <a:pPr defTabSz="576263" eaLnBrk="1" hangingPunct="1">
              <a:lnSpc>
                <a:spcPct val="90000"/>
              </a:lnSpc>
              <a:buFontTx/>
              <a:buNone/>
            </a:pPr>
            <a:r>
              <a:rPr lang="en-US" altLang="en-US" sz="1200" smtClean="0">
                <a:solidFill>
                  <a:srgbClr val="29297B"/>
                </a:solidFill>
                <a:latin typeface="Verdana Ref" pitchFamily="34" charset="0"/>
              </a:rPr>
              <a:t>	...</a:t>
            </a:r>
          </a:p>
          <a:p>
            <a:pPr defTabSz="576263" eaLnBrk="1" hangingPunct="1">
              <a:lnSpc>
                <a:spcPct val="90000"/>
              </a:lnSpc>
              <a:buFontTx/>
              <a:buNone/>
            </a:pPr>
            <a:r>
              <a:rPr lang="en-US" altLang="en-US" sz="1200" smtClean="0">
                <a:solidFill>
                  <a:srgbClr val="29297B"/>
                </a:solidFill>
                <a:latin typeface="Verdana Ref" pitchFamily="34" charset="0"/>
              </a:rPr>
              <a:t>	while ( still_has_something_to_do() )</a:t>
            </a:r>
          </a:p>
          <a:p>
            <a:pPr defTabSz="576263" eaLnBrk="1" hangingPunct="1">
              <a:lnSpc>
                <a:spcPct val="90000"/>
              </a:lnSpc>
              <a:buFontTx/>
              <a:buNone/>
            </a:pPr>
            <a:r>
              <a:rPr lang="en-US" altLang="en-US" sz="1200" smtClean="0">
                <a:solidFill>
                  <a:srgbClr val="29297B"/>
                </a:solidFill>
                <a:latin typeface="Verdana Ref" pitchFamily="34" charset="0"/>
              </a:rPr>
              <a:t>	{</a:t>
            </a:r>
          </a:p>
          <a:p>
            <a:pPr defTabSz="576263" eaLnBrk="1" hangingPunct="1">
              <a:lnSpc>
                <a:spcPct val="90000"/>
              </a:lnSpc>
              <a:buFontTx/>
              <a:buNone/>
            </a:pPr>
            <a:r>
              <a:rPr lang="en-US" altLang="en-US" sz="1200" smtClean="0">
                <a:solidFill>
                  <a:srgbClr val="29297B"/>
                </a:solidFill>
                <a:latin typeface="Verdana Ref" pitchFamily="34" charset="0"/>
              </a:rPr>
              <a:t>		</a:t>
            </a:r>
            <a:r>
              <a:rPr lang="en-US" altLang="en-US" sz="1200" smtClean="0">
                <a:solidFill>
                  <a:schemeClr val="folHlink"/>
                </a:solidFill>
                <a:latin typeface="Verdana Ref" pitchFamily="34" charset="0"/>
              </a:rPr>
              <a:t>sem_post( &amp;semaphore );</a:t>
            </a:r>
          </a:p>
          <a:p>
            <a:pPr defTabSz="576263" eaLnBrk="1" hangingPunct="1">
              <a:lnSpc>
                <a:spcPct val="90000"/>
              </a:lnSpc>
              <a:buFontTx/>
              <a:buNone/>
            </a:pPr>
            <a:r>
              <a:rPr lang="en-US" altLang="en-US" sz="1200" smtClean="0">
                <a:solidFill>
                  <a:srgbClr val="29297B"/>
                </a:solidFill>
                <a:latin typeface="Verdana Ref" pitchFamily="34" charset="0"/>
              </a:rPr>
              <a:t>     		...</a:t>
            </a:r>
          </a:p>
          <a:p>
            <a:pPr defTabSz="576263" eaLnBrk="1" hangingPunct="1">
              <a:lnSpc>
                <a:spcPct val="90000"/>
              </a:lnSpc>
              <a:buFontTx/>
              <a:buNone/>
            </a:pPr>
            <a:r>
              <a:rPr lang="en-US" altLang="en-US" sz="1200" smtClean="0">
                <a:solidFill>
                  <a:srgbClr val="29297B"/>
                </a:solidFill>
                <a:latin typeface="Verdana Ref" pitchFamily="34" charset="0"/>
              </a:rPr>
              <a:t>	}</a:t>
            </a:r>
          </a:p>
          <a:p>
            <a:pPr defTabSz="576263" eaLnBrk="1" hangingPunct="1">
              <a:lnSpc>
                <a:spcPct val="90000"/>
              </a:lnSpc>
              <a:buFontTx/>
              <a:buNone/>
            </a:pPr>
            <a:r>
              <a:rPr lang="en-US" altLang="en-US" sz="1200" smtClean="0">
                <a:solidFill>
                  <a:srgbClr val="29297B"/>
                </a:solidFill>
                <a:latin typeface="Verdana Ref" pitchFamily="34" charset="0"/>
              </a:rPr>
              <a:t>	...</a:t>
            </a:r>
          </a:p>
          <a:p>
            <a:pPr defTabSz="576263" eaLnBrk="1" hangingPunct="1">
              <a:lnSpc>
                <a:spcPct val="90000"/>
              </a:lnSpc>
              <a:buFontTx/>
              <a:buNone/>
            </a:pPr>
            <a:r>
              <a:rPr lang="en-US" altLang="en-US" sz="1200" smtClean="0">
                <a:solidFill>
                  <a:srgbClr val="29297B"/>
                </a:solidFill>
                <a:latin typeface="Verdana Ref" pitchFamily="34" charset="0"/>
              </a:rPr>
              <a:t>	pthread_join( thread[i], NULL );</a:t>
            </a:r>
          </a:p>
          <a:p>
            <a:pPr defTabSz="576263" eaLnBrk="1" hangingPunct="1">
              <a:lnSpc>
                <a:spcPct val="90000"/>
              </a:lnSpc>
              <a:buFontTx/>
              <a:buNone/>
            </a:pPr>
            <a:r>
              <a:rPr lang="en-US" altLang="en-US" sz="1200" smtClean="0">
                <a:solidFill>
                  <a:srgbClr val="29297B"/>
                </a:solidFill>
                <a:latin typeface="Verdana Ref" pitchFamily="34" charset="0"/>
              </a:rPr>
              <a:t>	</a:t>
            </a:r>
            <a:r>
              <a:rPr lang="en-US" altLang="en-US" sz="1200" smtClean="0">
                <a:solidFill>
                  <a:schemeClr val="folHlink"/>
                </a:solidFill>
                <a:latin typeface="Verdana Ref" pitchFamily="34" charset="0"/>
              </a:rPr>
              <a:t>sem_destroy( &amp;semaphore );</a:t>
            </a:r>
          </a:p>
          <a:p>
            <a:pPr defTabSz="576263" eaLnBrk="1" hangingPunct="1">
              <a:lnSpc>
                <a:spcPct val="90000"/>
              </a:lnSpc>
              <a:buFontTx/>
              <a:buNone/>
            </a:pPr>
            <a:r>
              <a:rPr lang="en-US" altLang="en-US" sz="1200" smtClean="0">
                <a:solidFill>
                  <a:srgbClr val="29297B"/>
                </a:solidFill>
                <a:latin typeface="Verdana Ref" pitchFamily="34" charset="0"/>
              </a:rPr>
              <a:t>  	return 0;</a:t>
            </a:r>
          </a:p>
          <a:p>
            <a:pPr defTabSz="576263" eaLnBrk="1" hangingPunct="1">
              <a:lnSpc>
                <a:spcPct val="90000"/>
              </a:lnSpc>
              <a:buFontTx/>
              <a:buNone/>
            </a:pPr>
            <a:r>
              <a:rPr lang="en-US" altLang="en-US" sz="1200" smtClean="0">
                <a:solidFill>
                  <a:srgbClr val="29297B"/>
                </a:solidFill>
                <a:latin typeface="Verdana Ref" pitchFamily="34" charset="0"/>
              </a:rPr>
              <a:t>} 	</a:t>
            </a:r>
          </a:p>
        </p:txBody>
      </p:sp>
    </p:spTree>
    <p:extLst>
      <p:ext uri="{BB962C8B-B14F-4D97-AF65-F5344CB8AC3E}">
        <p14:creationId xmlns:p14="http://schemas.microsoft.com/office/powerpoint/2010/main" val="151372154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33DEC9C8-FFD3-48F2-B623-8AEBB5BEB31A}" type="slidenum">
              <a:rPr lang="en-US" altLang="en-US" sz="1400"/>
              <a:pPr eaLnBrk="1" hangingPunct="1"/>
              <a:t>75</a:t>
            </a:fld>
            <a:endParaRPr lang="en-US" altLang="en-US" sz="1400"/>
          </a:p>
        </p:txBody>
      </p:sp>
      <p:sp>
        <p:nvSpPr>
          <p:cNvPr id="76803" name="Rectangle 2"/>
          <p:cNvSpPr>
            <a:spLocks noGrp="1" noChangeArrowheads="1"/>
          </p:cNvSpPr>
          <p:nvPr>
            <p:ph type="body" idx="1"/>
          </p:nvPr>
        </p:nvSpPr>
        <p:spPr bwMode="auto">
          <a:xfrm>
            <a:off x="685800" y="457200"/>
            <a:ext cx="7772400" cy="5638800"/>
          </a:xfrm>
          <a:solidFill>
            <a:srgbClr val="FFFFFF"/>
          </a:solidFill>
          <a:ln>
            <a:solidFill>
              <a:schemeClr val="bg1"/>
            </a:solidFill>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en-US" sz="1200" smtClean="0">
                <a:solidFill>
                  <a:srgbClr val="29297B"/>
                </a:solidFill>
                <a:latin typeface="Verdana Ref" pitchFamily="34" charset="0"/>
              </a:rPr>
              <a:t>void *thread_function( void *arg )</a:t>
            </a:r>
          </a:p>
          <a:p>
            <a:pPr eaLnBrk="1" hangingPunct="1">
              <a:buFontTx/>
              <a:buNone/>
            </a:pPr>
            <a:r>
              <a:rPr lang="en-US" altLang="en-US" sz="1200" smtClean="0">
                <a:solidFill>
                  <a:srgbClr val="29297B"/>
                </a:solidFill>
                <a:latin typeface="Verdana Ref" pitchFamily="34" charset="0"/>
              </a:rPr>
              <a:t>{</a:t>
            </a:r>
          </a:p>
          <a:p>
            <a:pPr eaLnBrk="1" hangingPunct="1">
              <a:buFontTx/>
              <a:buNone/>
            </a:pPr>
            <a:r>
              <a:rPr lang="en-US" altLang="en-US" sz="1200" smtClean="0">
                <a:solidFill>
                  <a:srgbClr val="29297B"/>
                </a:solidFill>
                <a:latin typeface="Verdana Ref" pitchFamily="34" charset="0"/>
              </a:rPr>
              <a:t>	</a:t>
            </a:r>
            <a:r>
              <a:rPr lang="en-US" altLang="en-US" sz="1200" smtClean="0">
                <a:solidFill>
                  <a:schemeClr val="folHlink"/>
                </a:solidFill>
                <a:latin typeface="Verdana Ref" pitchFamily="34" charset="0"/>
              </a:rPr>
              <a:t>sem_wait( &amp;semaphore );</a:t>
            </a:r>
          </a:p>
          <a:p>
            <a:pPr eaLnBrk="1" hangingPunct="1">
              <a:buFontTx/>
              <a:buNone/>
            </a:pPr>
            <a:r>
              <a:rPr lang="en-US" altLang="en-US" sz="1200" smtClean="0">
                <a:solidFill>
                  <a:srgbClr val="29297B"/>
                </a:solidFill>
                <a:latin typeface="Verdana Ref" pitchFamily="34" charset="0"/>
              </a:rPr>
              <a:t>	perform_task_when_sem_open();</a:t>
            </a:r>
          </a:p>
          <a:p>
            <a:pPr eaLnBrk="1" hangingPunct="1">
              <a:buFontTx/>
              <a:buNone/>
            </a:pPr>
            <a:r>
              <a:rPr lang="en-US" altLang="en-US" sz="1200" smtClean="0">
                <a:solidFill>
                  <a:srgbClr val="29297B"/>
                </a:solidFill>
                <a:latin typeface="Verdana Ref" pitchFamily="34" charset="0"/>
              </a:rPr>
              <a:t>	...</a:t>
            </a:r>
          </a:p>
          <a:p>
            <a:pPr eaLnBrk="1" hangingPunct="1">
              <a:buFontTx/>
              <a:buNone/>
            </a:pPr>
            <a:r>
              <a:rPr lang="en-US" altLang="en-US" sz="1200" smtClean="0">
                <a:solidFill>
                  <a:srgbClr val="29297B"/>
                </a:solidFill>
                <a:latin typeface="Verdana Ref" pitchFamily="34" charset="0"/>
              </a:rPr>
              <a:t>	pthread_exit( NULL );</a:t>
            </a:r>
          </a:p>
          <a:p>
            <a:pPr eaLnBrk="1" hangingPunct="1">
              <a:buFontTx/>
              <a:buNone/>
            </a:pPr>
            <a:r>
              <a:rPr lang="en-US" altLang="en-US" sz="1200" smtClean="0">
                <a:solidFill>
                  <a:srgbClr val="29297B"/>
                </a:solidFill>
                <a:latin typeface="Verdana Ref" pitchFamily="34" charset="0"/>
              </a:rPr>
              <a:t>}</a:t>
            </a:r>
          </a:p>
          <a:p>
            <a:pPr eaLnBrk="1" hangingPunct="1">
              <a:buFontTx/>
              <a:buNone/>
            </a:pPr>
            <a:endParaRPr lang="en-US" altLang="en-US" sz="1200" smtClean="0">
              <a:solidFill>
                <a:srgbClr val="29297B"/>
              </a:solidFill>
              <a:latin typeface="Verdana Ref" pitchFamily="34" charset="0"/>
            </a:endParaRPr>
          </a:p>
          <a:p>
            <a:pPr lvl="1" eaLnBrk="1" hangingPunct="1">
              <a:buFontTx/>
              <a:buChar char="•"/>
            </a:pPr>
            <a:r>
              <a:rPr lang="en-US" altLang="en-US" sz="2400" smtClean="0">
                <a:solidFill>
                  <a:srgbClr val="29297B"/>
                </a:solidFill>
              </a:rPr>
              <a:t>the main thread increments the semaphore's count value in the while loop</a:t>
            </a:r>
          </a:p>
          <a:p>
            <a:pPr lvl="1" eaLnBrk="1" hangingPunct="1">
              <a:buFontTx/>
              <a:buChar char="•"/>
            </a:pPr>
            <a:r>
              <a:rPr lang="en-US" altLang="en-US" sz="2400" smtClean="0">
                <a:solidFill>
                  <a:srgbClr val="29297B"/>
                </a:solidFill>
              </a:rPr>
              <a:t>the threads wait until the semaphore's count value is non-zero before performing </a:t>
            </a:r>
            <a:r>
              <a:rPr lang="en-US" altLang="en-US" sz="1800" smtClean="0">
                <a:solidFill>
                  <a:srgbClr val="29297B"/>
                </a:solidFill>
                <a:latin typeface="Verdana Ref" pitchFamily="34" charset="0"/>
              </a:rPr>
              <a:t>perform_task_when_sem_open()</a:t>
            </a:r>
            <a:r>
              <a:rPr lang="en-US" altLang="en-US" sz="2400" smtClean="0">
                <a:solidFill>
                  <a:srgbClr val="29297B"/>
                </a:solidFill>
              </a:rPr>
              <a:t> and further</a:t>
            </a:r>
          </a:p>
          <a:p>
            <a:pPr lvl="1" eaLnBrk="1" hangingPunct="1">
              <a:buFontTx/>
              <a:buChar char="•"/>
            </a:pPr>
            <a:r>
              <a:rPr lang="en-US" altLang="en-US" sz="2400" smtClean="0">
                <a:solidFill>
                  <a:srgbClr val="29297B"/>
                </a:solidFill>
              </a:rPr>
              <a:t>daughter thread activities stop only when </a:t>
            </a:r>
            <a:r>
              <a:rPr lang="en-US" altLang="en-US" sz="1800" smtClean="0">
                <a:solidFill>
                  <a:srgbClr val="29297B"/>
                </a:solidFill>
                <a:latin typeface="Verdana Ref" pitchFamily="34" charset="0"/>
              </a:rPr>
              <a:t>pthread_join()</a:t>
            </a:r>
            <a:r>
              <a:rPr lang="en-US" altLang="en-US" sz="2400" smtClean="0">
                <a:solidFill>
                  <a:srgbClr val="29297B"/>
                </a:solidFill>
              </a:rPr>
              <a:t> is called</a:t>
            </a:r>
          </a:p>
        </p:txBody>
      </p:sp>
    </p:spTree>
    <p:extLst>
      <p:ext uri="{BB962C8B-B14F-4D97-AF65-F5344CB8AC3E}">
        <p14:creationId xmlns:p14="http://schemas.microsoft.com/office/powerpoint/2010/main" val="382146027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B7E9011C-3D16-4E42-841D-3A78EB9E008E}" type="slidenum">
              <a:rPr lang="en-US" altLang="en-US" sz="1400"/>
              <a:pPr eaLnBrk="1" hangingPunct="1"/>
              <a:t>76</a:t>
            </a:fld>
            <a:endParaRPr lang="en-US" altLang="en-US" sz="1400"/>
          </a:p>
        </p:txBody>
      </p:sp>
      <p:sp>
        <p:nvSpPr>
          <p:cNvPr id="174082" name="Rectangle 2"/>
          <p:cNvSpPr>
            <a:spLocks noGrp="1" noChangeArrowheads="1"/>
          </p:cNvSpPr>
          <p:nvPr>
            <p:ph type="body" idx="1"/>
          </p:nvPr>
        </p:nvSpPr>
        <p:spPr bwMode="auto">
          <a:xfrm>
            <a:off x="685800" y="457200"/>
            <a:ext cx="7772400" cy="5638800"/>
          </a:xfrm>
          <a:solidFill>
            <a:srgbClr val="FFFFFF"/>
          </a:solidFill>
          <a:ln>
            <a:solidFill>
              <a:schemeClr val="bg1"/>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smtClean="0">
                <a:solidFill>
                  <a:srgbClr val="29297B"/>
                </a:solidFill>
              </a:rPr>
              <a:t>Condition Variables:</a:t>
            </a:r>
          </a:p>
          <a:p>
            <a:pPr lvl="1" eaLnBrk="1" hangingPunct="1">
              <a:buFontTx/>
              <a:buChar char="•"/>
            </a:pPr>
            <a:r>
              <a:rPr lang="en-US" altLang="en-US" smtClean="0">
                <a:solidFill>
                  <a:srgbClr val="29297B"/>
                </a:solidFill>
              </a:rPr>
              <a:t>used for communicating information about the state of shared data</a:t>
            </a:r>
          </a:p>
          <a:p>
            <a:pPr lvl="1" eaLnBrk="1" hangingPunct="1">
              <a:buFontTx/>
              <a:buChar char="•"/>
            </a:pPr>
            <a:r>
              <a:rPr lang="en-US" altLang="en-US" smtClean="0">
                <a:solidFill>
                  <a:srgbClr val="29297B"/>
                </a:solidFill>
              </a:rPr>
              <a:t>can make the execution of sections of a codes by a thread depend on the state of a data structure or another running thread</a:t>
            </a:r>
          </a:p>
          <a:p>
            <a:pPr lvl="1" eaLnBrk="1" hangingPunct="1">
              <a:buFontTx/>
              <a:buChar char="•"/>
            </a:pPr>
            <a:r>
              <a:rPr lang="en-US" altLang="en-US" smtClean="0">
                <a:solidFill>
                  <a:srgbClr val="29297B"/>
                </a:solidFill>
              </a:rPr>
              <a:t>condition variables are for </a:t>
            </a:r>
            <a:r>
              <a:rPr lang="en-US" altLang="en-US" smtClean="0">
                <a:solidFill>
                  <a:schemeClr val="folHlink"/>
                </a:solidFill>
              </a:rPr>
              <a:t>signaling</a:t>
            </a:r>
            <a:r>
              <a:rPr lang="en-US" altLang="en-US" smtClean="0">
                <a:solidFill>
                  <a:srgbClr val="29297B"/>
                </a:solidFill>
              </a:rPr>
              <a:t>, not for mutual exclusion; a mutex is needed to synchronize access to shared data</a:t>
            </a:r>
          </a:p>
        </p:txBody>
      </p:sp>
    </p:spTree>
    <p:extLst>
      <p:ext uri="{BB962C8B-B14F-4D97-AF65-F5344CB8AC3E}">
        <p14:creationId xmlns:p14="http://schemas.microsoft.com/office/powerpoint/2010/main" val="8597657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74082">
                                            <p:txEl>
                                              <p:pRg st="0" end="0"/>
                                            </p:txEl>
                                          </p:spTgt>
                                        </p:tgtEl>
                                        <p:attrNameLst>
                                          <p:attrName>style.visibility</p:attrName>
                                        </p:attrNameLst>
                                      </p:cBhvr>
                                      <p:to>
                                        <p:strVal val="visible"/>
                                      </p:to>
                                    </p:set>
                                    <p:anim calcmode="lin" valueType="num">
                                      <p:cBhvr additive="base">
                                        <p:cTn id="7" dur="500" fill="hold"/>
                                        <p:tgtEl>
                                          <p:spTgt spid="17408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082">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74082">
                                            <p:txEl>
                                              <p:pRg st="1" end="1"/>
                                            </p:txEl>
                                          </p:spTgt>
                                        </p:tgtEl>
                                        <p:attrNameLst>
                                          <p:attrName>style.visibility</p:attrName>
                                        </p:attrNameLst>
                                      </p:cBhvr>
                                      <p:to>
                                        <p:strVal val="visible"/>
                                      </p:to>
                                    </p:set>
                                    <p:anim calcmode="lin" valueType="num">
                                      <p:cBhvr additive="base">
                                        <p:cTn id="11" dur="500" fill="hold"/>
                                        <p:tgtEl>
                                          <p:spTgt spid="17408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4082">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74082">
                                            <p:txEl>
                                              <p:pRg st="2" end="2"/>
                                            </p:txEl>
                                          </p:spTgt>
                                        </p:tgtEl>
                                        <p:attrNameLst>
                                          <p:attrName>style.visibility</p:attrName>
                                        </p:attrNameLst>
                                      </p:cBhvr>
                                      <p:to>
                                        <p:strVal val="visible"/>
                                      </p:to>
                                    </p:set>
                                    <p:anim calcmode="lin" valueType="num">
                                      <p:cBhvr additive="base">
                                        <p:cTn id="15" dur="500" fill="hold"/>
                                        <p:tgtEl>
                                          <p:spTgt spid="17408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4082">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74082">
                                            <p:txEl>
                                              <p:pRg st="3" end="3"/>
                                            </p:txEl>
                                          </p:spTgt>
                                        </p:tgtEl>
                                        <p:attrNameLst>
                                          <p:attrName>style.visibility</p:attrName>
                                        </p:attrNameLst>
                                      </p:cBhvr>
                                      <p:to>
                                        <p:strVal val="visible"/>
                                      </p:to>
                                    </p:set>
                                    <p:anim calcmode="lin" valueType="num">
                                      <p:cBhvr additive="base">
                                        <p:cTn id="19" dur="500" fill="hold"/>
                                        <p:tgtEl>
                                          <p:spTgt spid="17408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082">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9D8DD276-7239-460C-BB20-F92F79830898}" type="slidenum">
              <a:rPr lang="en-US" altLang="en-US" sz="1400"/>
              <a:pPr eaLnBrk="1" hangingPunct="1"/>
              <a:t>77</a:t>
            </a:fld>
            <a:endParaRPr lang="en-US" altLang="en-US" sz="1400"/>
          </a:p>
        </p:txBody>
      </p:sp>
      <p:sp>
        <p:nvSpPr>
          <p:cNvPr id="78851" name="Rectangle 2"/>
          <p:cNvSpPr>
            <a:spLocks noChangeArrowheads="1"/>
          </p:cNvSpPr>
          <p:nvPr/>
        </p:nvSpPr>
        <p:spPr bwMode="auto">
          <a:xfrm>
            <a:off x="381000" y="381000"/>
            <a:ext cx="8534400" cy="520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600" b="1" dirty="0"/>
              <a:t>Condition Variables</a:t>
            </a:r>
          </a:p>
          <a:p>
            <a:pPr algn="ctr" eaLnBrk="1" hangingPunct="1"/>
            <a:endParaRPr lang="en-US" altLang="en-US" sz="3600" b="1" dirty="0"/>
          </a:p>
          <a:p>
            <a:pPr eaLnBrk="1" hangingPunct="1"/>
            <a:r>
              <a:rPr lang="en-US" altLang="en-US" dirty="0"/>
              <a:t>Often, a critical section is to be executed if a specific global</a:t>
            </a:r>
          </a:p>
          <a:p>
            <a:pPr eaLnBrk="1" hangingPunct="1"/>
            <a:r>
              <a:rPr lang="en-US" altLang="en-US" dirty="0"/>
              <a:t>condition exists; for example, if a certain value of a variable has been reached.</a:t>
            </a:r>
          </a:p>
          <a:p>
            <a:pPr eaLnBrk="1" hangingPunct="1"/>
            <a:endParaRPr lang="en-US" altLang="en-US" dirty="0"/>
          </a:p>
          <a:p>
            <a:pPr eaLnBrk="1" hangingPunct="1"/>
            <a:r>
              <a:rPr lang="en-US" altLang="en-US" dirty="0"/>
              <a:t>With locks, the global variable would need to be examined at</a:t>
            </a:r>
          </a:p>
          <a:p>
            <a:pPr eaLnBrk="1" hangingPunct="1"/>
            <a:r>
              <a:rPr lang="en-US" altLang="en-US" dirty="0"/>
              <a:t>frequent intervals (“polled”) within a critical section.</a:t>
            </a:r>
          </a:p>
          <a:p>
            <a:pPr eaLnBrk="1" hangingPunct="1"/>
            <a:endParaRPr lang="en-US" altLang="en-US" dirty="0"/>
          </a:p>
          <a:p>
            <a:pPr eaLnBrk="1" hangingPunct="1"/>
            <a:r>
              <a:rPr lang="en-US" altLang="en-US" dirty="0"/>
              <a:t>Very time-consuming and unproductive exercise.</a:t>
            </a:r>
          </a:p>
          <a:p>
            <a:pPr eaLnBrk="1" hangingPunct="1"/>
            <a:endParaRPr lang="en-US" altLang="en-US" dirty="0"/>
          </a:p>
          <a:p>
            <a:pPr eaLnBrk="1" hangingPunct="1"/>
            <a:r>
              <a:rPr lang="en-US" altLang="en-US" dirty="0"/>
              <a:t>Can be overcome by introducing so-called </a:t>
            </a:r>
            <a:r>
              <a:rPr lang="en-US" altLang="en-US" i="1" dirty="0">
                <a:solidFill>
                  <a:srgbClr val="FF0000"/>
                </a:solidFill>
              </a:rPr>
              <a:t>condition variables</a:t>
            </a:r>
            <a:r>
              <a:rPr lang="en-US" altLang="en-US" dirty="0"/>
              <a:t>.</a:t>
            </a:r>
          </a:p>
        </p:txBody>
      </p:sp>
    </p:spTree>
    <p:extLst>
      <p:ext uri="{BB962C8B-B14F-4D97-AF65-F5344CB8AC3E}">
        <p14:creationId xmlns:p14="http://schemas.microsoft.com/office/powerpoint/2010/main" val="2493961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85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85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885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885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851">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88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B9022588-B2BB-466E-8053-66EFD1B75833}" type="slidenum">
              <a:rPr lang="en-US" altLang="en-US" sz="1400"/>
              <a:pPr eaLnBrk="1" hangingPunct="1"/>
              <a:t>78</a:t>
            </a:fld>
            <a:endParaRPr lang="en-US" altLang="en-US" sz="1400"/>
          </a:p>
        </p:txBody>
      </p:sp>
      <p:sp>
        <p:nvSpPr>
          <p:cNvPr id="79875" name="Rectangle 2"/>
          <p:cNvSpPr>
            <a:spLocks noChangeArrowheads="1"/>
          </p:cNvSpPr>
          <p:nvPr/>
        </p:nvSpPr>
        <p:spPr bwMode="auto">
          <a:xfrm>
            <a:off x="457200" y="381000"/>
            <a:ext cx="82296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600" b="1"/>
              <a:t>Pthread Condition Variables</a:t>
            </a:r>
          </a:p>
          <a:p>
            <a:pPr algn="ctr" eaLnBrk="1" hangingPunct="1"/>
            <a:endParaRPr lang="en-US" altLang="en-US" sz="3600" b="1"/>
          </a:p>
          <a:p>
            <a:pPr eaLnBrk="1" hangingPunct="1"/>
            <a:r>
              <a:rPr lang="en-US" altLang="en-US"/>
              <a:t>Pthreads arrangement for signal and wait:</a:t>
            </a:r>
          </a:p>
        </p:txBody>
      </p:sp>
      <p:sp>
        <p:nvSpPr>
          <p:cNvPr id="79876" name="Rectangle 3"/>
          <p:cNvSpPr>
            <a:spLocks noChangeArrowheads="1"/>
          </p:cNvSpPr>
          <p:nvPr/>
        </p:nvSpPr>
        <p:spPr bwMode="auto">
          <a:xfrm>
            <a:off x="266700" y="5410200"/>
            <a:ext cx="8610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altLang="en-US"/>
              <a:t>Signals </a:t>
            </a:r>
            <a:r>
              <a:rPr lang="en-US" altLang="en-US" i="1"/>
              <a:t>not </a:t>
            </a:r>
            <a:r>
              <a:rPr lang="en-US" altLang="en-US"/>
              <a:t>remembered - threads must already be waiting for a signal to receive it.</a:t>
            </a:r>
          </a:p>
        </p:txBody>
      </p:sp>
      <p:pic>
        <p:nvPicPr>
          <p:cNvPr id="79877" name="Picture 4"/>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152400" y="1981200"/>
            <a:ext cx="899160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14280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69C144AC-7C77-41DF-8FE5-7A77072D3794}" type="slidenum">
              <a:rPr lang="en-US" altLang="en-US" sz="1400"/>
              <a:pPr eaLnBrk="1" hangingPunct="1"/>
              <a:t>79</a:t>
            </a:fld>
            <a:endParaRPr lang="en-US" altLang="en-US" sz="1400"/>
          </a:p>
        </p:txBody>
      </p:sp>
      <p:pic>
        <p:nvPicPr>
          <p:cNvPr id="808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475" y="660400"/>
            <a:ext cx="8358188" cy="449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8414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66AF58F2-6D7F-43B5-AFEA-610D471DD798}" type="slidenum">
              <a:rPr lang="en-US" altLang="en-US" sz="1400"/>
              <a:pPr eaLnBrk="1" hangingPunct="1"/>
              <a:t>8</a:t>
            </a:fld>
            <a:endParaRPr lang="en-US" altLang="en-US" sz="1400"/>
          </a:p>
        </p:txBody>
      </p:sp>
      <p:sp>
        <p:nvSpPr>
          <p:cNvPr id="6" name="Rectangle 4"/>
          <p:cNvSpPr>
            <a:spLocks noChangeArrowheads="1"/>
          </p:cNvSpPr>
          <p:nvPr/>
        </p:nvSpPr>
        <p:spPr bwMode="auto">
          <a:xfrm>
            <a:off x="228600" y="381000"/>
            <a:ext cx="8610600"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200" b="1" dirty="0" smtClean="0"/>
              <a:t>UNIX/Linux Style Fork/</a:t>
            </a:r>
            <a:r>
              <a:rPr lang="en-US" altLang="en-US" sz="3200" b="1" dirty="0" err="1" smtClean="0"/>
              <a:t>JoinSystem</a:t>
            </a:r>
            <a:r>
              <a:rPr lang="en-US" altLang="en-US" sz="3200" b="1" dirty="0" smtClean="0"/>
              <a:t> Calls</a:t>
            </a:r>
            <a:endParaRPr lang="en-US" altLang="en-US" sz="3600" b="1" dirty="0"/>
          </a:p>
          <a:p>
            <a:pPr marL="342900" indent="-342900" eaLnBrk="1" hangingPunct="1">
              <a:buFont typeface="Arial" panose="020B0604020202020204" pitchFamily="34" charset="0"/>
              <a:buChar char="•"/>
            </a:pPr>
            <a:r>
              <a:rPr lang="en-US" altLang="en-US" b="1" dirty="0" smtClean="0">
                <a:solidFill>
                  <a:srgbClr val="0070C0"/>
                </a:solidFill>
              </a:rPr>
              <a:t>fork() </a:t>
            </a:r>
            <a:r>
              <a:rPr lang="en-US" altLang="en-US" dirty="0" smtClean="0"/>
              <a:t>--  creates a new process by duplicating the calling process. The new process, referred to as the child, almost an exact replica of the parent process. </a:t>
            </a:r>
          </a:p>
          <a:p>
            <a:pPr marL="1085850" lvl="1" indent="-342900" eaLnBrk="1" hangingPunct="1">
              <a:buFont typeface="Arial" panose="020B0604020202020204" pitchFamily="34" charset="0"/>
              <a:buChar char="•"/>
            </a:pPr>
            <a:r>
              <a:rPr lang="en-US" altLang="en-US" dirty="0" smtClean="0"/>
              <a:t>Child process has its own unique process ID.</a:t>
            </a:r>
          </a:p>
          <a:p>
            <a:pPr marL="1085850" lvl="1" indent="-342900" eaLnBrk="1" hangingPunct="1">
              <a:buFont typeface="Arial" panose="020B0604020202020204" pitchFamily="34" charset="0"/>
              <a:buChar char="•"/>
            </a:pPr>
            <a:r>
              <a:rPr lang="en-US" altLang="en-US" dirty="0" smtClean="0"/>
              <a:t>Returns:</a:t>
            </a:r>
          </a:p>
          <a:p>
            <a:pPr marL="1485900" lvl="2" indent="-342900" eaLnBrk="1" hangingPunct="1">
              <a:buFont typeface="Arial" panose="020B0604020202020204" pitchFamily="34" charset="0"/>
              <a:buChar char="•"/>
            </a:pPr>
            <a:r>
              <a:rPr lang="en-US" altLang="en-US" dirty="0"/>
              <a:t>O</a:t>
            </a:r>
            <a:r>
              <a:rPr lang="en-US" altLang="en-US" dirty="0" smtClean="0"/>
              <a:t>n success, the process id, </a:t>
            </a:r>
            <a:r>
              <a:rPr lang="en-US" altLang="en-US" dirty="0" err="1" smtClean="0"/>
              <a:t>pid</a:t>
            </a:r>
            <a:r>
              <a:rPr lang="en-US" altLang="en-US" dirty="0" smtClean="0"/>
              <a:t>, of the child process is returned in the parent, and 0 is returned in the child. </a:t>
            </a:r>
          </a:p>
          <a:p>
            <a:pPr marL="1485900" lvl="2" indent="-342900" eaLnBrk="1" hangingPunct="1">
              <a:buFont typeface="Arial" panose="020B0604020202020204" pitchFamily="34" charset="0"/>
              <a:buChar char="•"/>
            </a:pPr>
            <a:r>
              <a:rPr lang="en-US" altLang="en-US" dirty="0" smtClean="0"/>
              <a:t>On failure, -1 is returned in the parent, no child process is created, and </a:t>
            </a:r>
            <a:r>
              <a:rPr lang="en-US" altLang="en-US" i="1" dirty="0" err="1" smtClean="0"/>
              <a:t>errno</a:t>
            </a:r>
            <a:r>
              <a:rPr lang="en-US" altLang="en-US" dirty="0" smtClean="0"/>
              <a:t> is set appropriately. </a:t>
            </a:r>
          </a:p>
        </p:txBody>
      </p:sp>
    </p:spTree>
    <p:extLst>
      <p:ext uri="{BB962C8B-B14F-4D97-AF65-F5344CB8AC3E}">
        <p14:creationId xmlns:p14="http://schemas.microsoft.com/office/powerpoint/2010/main" val="166634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CE5728FE-2F75-4401-A696-180DC81F7E56}" type="slidenum">
              <a:rPr lang="en-US" altLang="en-US" sz="1400"/>
              <a:pPr eaLnBrk="1" hangingPunct="1"/>
              <a:t>80</a:t>
            </a:fld>
            <a:endParaRPr lang="en-US" altLang="en-US" sz="1400"/>
          </a:p>
        </p:txBody>
      </p:sp>
      <p:pic>
        <p:nvPicPr>
          <p:cNvPr id="819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92100"/>
            <a:ext cx="8502650" cy="369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68382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66AF58F2-6D7F-43B5-AFEA-610D471DD798}" type="slidenum">
              <a:rPr lang="en-US" altLang="en-US" sz="1400"/>
              <a:pPr eaLnBrk="1" hangingPunct="1"/>
              <a:t>9</a:t>
            </a:fld>
            <a:endParaRPr lang="en-US" altLang="en-US" sz="1400"/>
          </a:p>
        </p:txBody>
      </p:sp>
      <p:sp>
        <p:nvSpPr>
          <p:cNvPr id="6" name="Rectangle 4"/>
          <p:cNvSpPr>
            <a:spLocks noChangeArrowheads="1"/>
          </p:cNvSpPr>
          <p:nvPr/>
        </p:nvSpPr>
        <p:spPr bwMode="auto">
          <a:xfrm>
            <a:off x="228600" y="381000"/>
            <a:ext cx="86106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sz="3200" b="1" dirty="0" smtClean="0"/>
              <a:t>UNIX/Linux Style Fork/Join System Calls</a:t>
            </a:r>
            <a:endParaRPr lang="en-US" altLang="en-US" sz="3600" b="1" dirty="0"/>
          </a:p>
          <a:p>
            <a:pPr marL="342900" indent="-342900" eaLnBrk="1" hangingPunct="1">
              <a:buFont typeface="Arial" panose="020B0604020202020204" pitchFamily="34" charset="0"/>
              <a:buChar char="•"/>
            </a:pPr>
            <a:r>
              <a:rPr lang="en-US" altLang="en-US" b="1" dirty="0" smtClean="0">
                <a:solidFill>
                  <a:srgbClr val="0070C0"/>
                </a:solidFill>
              </a:rPr>
              <a:t>wait(</a:t>
            </a:r>
            <a:r>
              <a:rPr lang="en-US" altLang="en-US" b="1" dirty="0" err="1" smtClean="0">
                <a:solidFill>
                  <a:srgbClr val="0070C0"/>
                </a:solidFill>
              </a:rPr>
              <a:t>pid</a:t>
            </a:r>
            <a:r>
              <a:rPr lang="en-US" altLang="en-US" b="1" dirty="0" smtClean="0">
                <a:solidFill>
                  <a:srgbClr val="0070C0"/>
                </a:solidFill>
              </a:rPr>
              <a:t>) </a:t>
            </a:r>
            <a:r>
              <a:rPr lang="en-US" altLang="en-US" dirty="0" smtClean="0"/>
              <a:t>-- suspends execution of the calling process until one of its children terminates</a:t>
            </a:r>
          </a:p>
          <a:p>
            <a:pPr marL="1085850" lvl="1" indent="-342900" eaLnBrk="1" hangingPunct="1">
              <a:buFont typeface="Arial" panose="020B0604020202020204" pitchFamily="34" charset="0"/>
              <a:buChar char="•"/>
            </a:pPr>
            <a:r>
              <a:rPr lang="en-US" altLang="en-US" b="1" dirty="0" err="1" smtClean="0">
                <a:solidFill>
                  <a:srgbClr val="0070C0"/>
                </a:solidFill>
              </a:rPr>
              <a:t>pid</a:t>
            </a:r>
            <a:r>
              <a:rPr lang="en-US" altLang="en-US" dirty="0" smtClean="0"/>
              <a:t> == 0 means wait for any child process whose process group ID is equal to the value of </a:t>
            </a:r>
            <a:r>
              <a:rPr lang="en-US" altLang="en-US" b="1" dirty="0" err="1" smtClean="0">
                <a:solidFill>
                  <a:srgbClr val="0070C0"/>
                </a:solidFill>
              </a:rPr>
              <a:t>pid</a:t>
            </a:r>
            <a:endParaRPr lang="en-US" altLang="en-US" b="1" dirty="0" smtClean="0">
              <a:solidFill>
                <a:srgbClr val="0070C0"/>
              </a:solidFill>
            </a:endParaRPr>
          </a:p>
          <a:p>
            <a:pPr lvl="1" indent="0" eaLnBrk="1" hangingPunct="1"/>
            <a:endParaRPr lang="en-US" altLang="en-US" b="1" dirty="0">
              <a:solidFill>
                <a:srgbClr val="0070C0"/>
              </a:solidFill>
            </a:endParaRPr>
          </a:p>
          <a:p>
            <a:pPr marL="342900" indent="-342900" eaLnBrk="1" hangingPunct="1">
              <a:buFont typeface="Arial" panose="020B0604020202020204" pitchFamily="34" charset="0"/>
              <a:buChar char="•"/>
            </a:pPr>
            <a:r>
              <a:rPr lang="en-US" altLang="en-US" b="1" dirty="0">
                <a:solidFill>
                  <a:srgbClr val="0070C0"/>
                </a:solidFill>
              </a:rPr>
              <a:t>e</a:t>
            </a:r>
            <a:r>
              <a:rPr lang="en-US" altLang="en-US" b="1" dirty="0" smtClean="0">
                <a:solidFill>
                  <a:srgbClr val="0070C0"/>
                </a:solidFill>
              </a:rPr>
              <a:t>xit(status) </a:t>
            </a:r>
            <a:r>
              <a:rPr lang="en-US" altLang="en-US" b="1" dirty="0" smtClean="0"/>
              <a:t>--</a:t>
            </a:r>
            <a:r>
              <a:rPr lang="en-US" altLang="en-US" b="1" dirty="0" smtClean="0">
                <a:solidFill>
                  <a:srgbClr val="0070C0"/>
                </a:solidFill>
              </a:rPr>
              <a:t> </a:t>
            </a:r>
            <a:r>
              <a:rPr lang="en-US" altLang="en-US" dirty="0" smtClean="0"/>
              <a:t>function causes normal process termination and the value of status is returned to the parent</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857" y="3657600"/>
            <a:ext cx="7715250"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8158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3739</Words>
  <Application>Microsoft Office PowerPoint</Application>
  <PresentationFormat>On-screen Show (4:3)</PresentationFormat>
  <Paragraphs>783</Paragraphs>
  <Slides>80</Slides>
  <Notes>1</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a thread?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a thread?</vt:lpstr>
      <vt:lpstr>PowerPoint Presentation</vt:lpstr>
      <vt:lpstr>Advantages and Drawbacks of Threads</vt:lpstr>
      <vt:lpstr>PowerPoint Presentation</vt:lpstr>
      <vt:lpstr>POSIX Threads (pthreads)</vt:lpstr>
      <vt:lpstr>PowerPoint Presentation</vt:lpstr>
      <vt:lpstr>PowerPoint Presentation</vt:lpstr>
      <vt:lpstr>PowerPoint Presentation</vt:lpstr>
      <vt:lpstr>PowerPoint Presentation</vt:lpstr>
      <vt:lpstr>PowerPoint Presentation</vt:lpstr>
      <vt:lpstr>PowerPoint Presentation</vt:lpstr>
      <vt:lpstr>Sample Pthreads Program in C++</vt:lpstr>
      <vt:lpstr>PowerPoint Presentation</vt:lpstr>
      <vt:lpstr>Thread Synchronization Mechanisms</vt:lpstr>
      <vt:lpstr>PowerPoint Presentation</vt:lpstr>
      <vt:lpstr>PowerPoint Presentation</vt:lpstr>
      <vt:lpstr>PowerPoint Presentation</vt:lpstr>
      <vt:lpstr>PowerPoint Presentation</vt:lpstr>
      <vt:lpstr>PowerPoint Presentation</vt:lpstr>
      <vt:lpstr>PowerPoint Presentation</vt:lpstr>
      <vt:lpstr>Thread Attributes</vt:lpstr>
      <vt:lpstr>PowerPoint Presentation</vt:lpstr>
      <vt:lpstr>PowerPoint Presentation</vt:lpstr>
      <vt:lpstr>Threads Programming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Earl Wells</dc:creator>
  <cp:lastModifiedBy>Earl Wells</cp:lastModifiedBy>
  <cp:revision>12</cp:revision>
  <dcterms:created xsi:type="dcterms:W3CDTF">2015-10-15T16:23:11Z</dcterms:created>
  <dcterms:modified xsi:type="dcterms:W3CDTF">2015-10-22T17:49:12Z</dcterms:modified>
</cp:coreProperties>
</file>