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30"/>
  </p:notesMasterIdLst>
  <p:handoutMasterIdLst>
    <p:handoutMasterId r:id="rId31"/>
  </p:handoutMasterIdLst>
  <p:sldIdLst>
    <p:sldId id="256" r:id="rId2"/>
    <p:sldId id="287" r:id="rId3"/>
    <p:sldId id="280" r:id="rId4"/>
    <p:sldId id="293" r:id="rId5"/>
    <p:sldId id="324" r:id="rId6"/>
    <p:sldId id="329" r:id="rId7"/>
    <p:sldId id="290" r:id="rId8"/>
    <p:sldId id="325" r:id="rId9"/>
    <p:sldId id="330" r:id="rId10"/>
    <p:sldId id="294" r:id="rId11"/>
    <p:sldId id="262" r:id="rId12"/>
    <p:sldId id="295" r:id="rId13"/>
    <p:sldId id="298" r:id="rId14"/>
    <p:sldId id="326" r:id="rId15"/>
    <p:sldId id="331" r:id="rId16"/>
    <p:sldId id="317" r:id="rId17"/>
    <p:sldId id="300" r:id="rId18"/>
    <p:sldId id="327" r:id="rId19"/>
    <p:sldId id="301" r:id="rId20"/>
    <p:sldId id="302" r:id="rId21"/>
    <p:sldId id="303" r:id="rId22"/>
    <p:sldId id="304" r:id="rId23"/>
    <p:sldId id="306" r:id="rId24"/>
    <p:sldId id="307" r:id="rId25"/>
    <p:sldId id="332" r:id="rId26"/>
    <p:sldId id="333" r:id="rId27"/>
    <p:sldId id="334" r:id="rId28"/>
    <p:sldId id="335" r:id="rId29"/>
  </p:sldIdLst>
  <p:sldSz cx="9144000" cy="6858000" type="screen4x3"/>
  <p:notesSz cx="7315200" cy="9601200"/>
  <p:defaultTextStyle>
    <a:defPPr>
      <a:defRPr lang="en-US"/>
    </a:defPPr>
    <a:lvl1pPr algn="l" rtl="0" fontAlgn="base">
      <a:spcBef>
        <a:spcPct val="0"/>
      </a:spcBef>
      <a:spcAft>
        <a:spcPct val="0"/>
      </a:spcAft>
      <a:defRPr sz="1400" kern="1200">
        <a:solidFill>
          <a:schemeClr val="tx1"/>
        </a:solidFill>
        <a:latin typeface="Times New Roman" pitchFamily="18" charset="0"/>
        <a:ea typeface="+mn-ea"/>
        <a:cs typeface="+mn-cs"/>
      </a:defRPr>
    </a:lvl1pPr>
    <a:lvl2pPr marL="457200" algn="l" rtl="0" fontAlgn="base">
      <a:spcBef>
        <a:spcPct val="0"/>
      </a:spcBef>
      <a:spcAft>
        <a:spcPct val="0"/>
      </a:spcAft>
      <a:defRPr sz="1400" kern="1200">
        <a:solidFill>
          <a:schemeClr val="tx1"/>
        </a:solidFill>
        <a:latin typeface="Times New Roman" pitchFamily="18" charset="0"/>
        <a:ea typeface="+mn-ea"/>
        <a:cs typeface="+mn-cs"/>
      </a:defRPr>
    </a:lvl2pPr>
    <a:lvl3pPr marL="914400" algn="l" rtl="0" fontAlgn="base">
      <a:spcBef>
        <a:spcPct val="0"/>
      </a:spcBef>
      <a:spcAft>
        <a:spcPct val="0"/>
      </a:spcAft>
      <a:defRPr sz="1400" kern="1200">
        <a:solidFill>
          <a:schemeClr val="tx1"/>
        </a:solidFill>
        <a:latin typeface="Times New Roman" pitchFamily="18" charset="0"/>
        <a:ea typeface="+mn-ea"/>
        <a:cs typeface="+mn-cs"/>
      </a:defRPr>
    </a:lvl3pPr>
    <a:lvl4pPr marL="1371600" algn="l" rtl="0" fontAlgn="base">
      <a:spcBef>
        <a:spcPct val="0"/>
      </a:spcBef>
      <a:spcAft>
        <a:spcPct val="0"/>
      </a:spcAft>
      <a:defRPr sz="1400" kern="1200">
        <a:solidFill>
          <a:schemeClr val="tx1"/>
        </a:solidFill>
        <a:latin typeface="Times New Roman" pitchFamily="18" charset="0"/>
        <a:ea typeface="+mn-ea"/>
        <a:cs typeface="+mn-cs"/>
      </a:defRPr>
    </a:lvl4pPr>
    <a:lvl5pPr marL="1828800" algn="l" rtl="0" fontAlgn="base">
      <a:spcBef>
        <a:spcPct val="0"/>
      </a:spcBef>
      <a:spcAft>
        <a:spcPct val="0"/>
      </a:spcAft>
      <a:defRPr sz="1400" kern="1200">
        <a:solidFill>
          <a:schemeClr val="tx1"/>
        </a:solidFill>
        <a:latin typeface="Times New Roman" pitchFamily="18" charset="0"/>
        <a:ea typeface="+mn-ea"/>
        <a:cs typeface="+mn-cs"/>
      </a:defRPr>
    </a:lvl5pPr>
    <a:lvl6pPr marL="2286000" algn="l" defTabSz="914400" rtl="0" eaLnBrk="1" latinLnBrk="0" hangingPunct="1">
      <a:defRPr sz="1400" kern="1200">
        <a:solidFill>
          <a:schemeClr val="tx1"/>
        </a:solidFill>
        <a:latin typeface="Times New Roman" pitchFamily="18" charset="0"/>
        <a:ea typeface="+mn-ea"/>
        <a:cs typeface="+mn-cs"/>
      </a:defRPr>
    </a:lvl6pPr>
    <a:lvl7pPr marL="2743200" algn="l" defTabSz="914400" rtl="0" eaLnBrk="1" latinLnBrk="0" hangingPunct="1">
      <a:defRPr sz="1400" kern="1200">
        <a:solidFill>
          <a:schemeClr val="tx1"/>
        </a:solidFill>
        <a:latin typeface="Times New Roman" pitchFamily="18" charset="0"/>
        <a:ea typeface="+mn-ea"/>
        <a:cs typeface="+mn-cs"/>
      </a:defRPr>
    </a:lvl7pPr>
    <a:lvl8pPr marL="3200400" algn="l" defTabSz="914400" rtl="0" eaLnBrk="1" latinLnBrk="0" hangingPunct="1">
      <a:defRPr sz="1400" kern="1200">
        <a:solidFill>
          <a:schemeClr val="tx1"/>
        </a:solidFill>
        <a:latin typeface="Times New Roman" pitchFamily="18" charset="0"/>
        <a:ea typeface="+mn-ea"/>
        <a:cs typeface="+mn-cs"/>
      </a:defRPr>
    </a:lvl8pPr>
    <a:lvl9pPr marL="3657600" algn="l" defTabSz="914400" rtl="0" eaLnBrk="1" latinLnBrk="0" hangingPunct="1">
      <a:defRPr sz="1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0066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696" autoAdjust="0"/>
  </p:normalViewPr>
  <p:slideViewPr>
    <p:cSldViewPr snapToGrid="0">
      <p:cViewPr varScale="1">
        <p:scale>
          <a:sx n="50" d="100"/>
          <a:sy n="50" d="100"/>
        </p:scale>
        <p:origin x="-264" y="-102"/>
      </p:cViewPr>
      <p:guideLst>
        <p:guide orient="horz" pos="2160"/>
        <p:guide pos="288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1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vl1pPr>
          </a:lstStyle>
          <a:p>
            <a:endParaRPr lang="en-US" altLang="en-US"/>
          </a:p>
        </p:txBody>
      </p:sp>
      <p:sp>
        <p:nvSpPr>
          <p:cNvPr id="13315" name="Rectangle 3"/>
          <p:cNvSpPr>
            <a:spLocks noGrp="1" noChangeArrowheads="1"/>
          </p:cNvSpPr>
          <p:nvPr>
            <p:ph type="dt" sz="quarter"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ltLang="en-US"/>
          </a:p>
        </p:txBody>
      </p:sp>
      <p:sp>
        <p:nvSpPr>
          <p:cNvPr id="13316" name="Rectangle 4"/>
          <p:cNvSpPr>
            <a:spLocks noGrp="1" noChangeArrowheads="1"/>
          </p:cNvSpPr>
          <p:nvPr>
            <p:ph type="ftr" sz="quarter" idx="2"/>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vl1pPr>
          </a:lstStyle>
          <a:p>
            <a:endParaRPr lang="en-US" altLang="en-US"/>
          </a:p>
        </p:txBody>
      </p:sp>
      <p:sp>
        <p:nvSpPr>
          <p:cNvPr id="13317" name="Rectangle 5"/>
          <p:cNvSpPr>
            <a:spLocks noGrp="1" noChangeArrowheads="1"/>
          </p:cNvSpPr>
          <p:nvPr>
            <p:ph type="sldNum" sz="quarter" idx="3"/>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fld id="{FCA0831B-58E2-40C8-B877-A2535BD56FA8}" type="slidenum">
              <a:rPr lang="en-US" altLang="en-US"/>
              <a:pPr/>
              <a:t>‹#›</a:t>
            </a:fld>
            <a:endParaRPr lang="en-US" altLang="en-US"/>
          </a:p>
        </p:txBody>
      </p:sp>
    </p:spTree>
    <p:extLst>
      <p:ext uri="{BB962C8B-B14F-4D97-AF65-F5344CB8AC3E}">
        <p14:creationId xmlns:p14="http://schemas.microsoft.com/office/powerpoint/2010/main" val="2988724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vl1pPr>
          </a:lstStyle>
          <a:p>
            <a:endParaRPr lang="en-US" altLang="en-US"/>
          </a:p>
        </p:txBody>
      </p:sp>
      <p:sp>
        <p:nvSpPr>
          <p:cNvPr id="16387" name="Rectangle 3"/>
          <p:cNvSpPr>
            <a:spLocks noGrp="1" noChangeArrowheads="1"/>
          </p:cNvSpPr>
          <p:nvPr>
            <p:ph type="dt"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ltLang="en-US"/>
          </a:p>
        </p:txBody>
      </p:sp>
      <p:sp>
        <p:nvSpPr>
          <p:cNvPr id="16388" name="Rectangle 4"/>
          <p:cNvSpPr>
            <a:spLocks noGrp="1" noRot="1" noChangeAspect="1" noChangeArrowheads="1" noTextEdit="1"/>
          </p:cNvSpPr>
          <p:nvPr>
            <p:ph type="sldImg" idx="2"/>
          </p:nvPr>
        </p:nvSpPr>
        <p:spPr bwMode="auto">
          <a:xfrm>
            <a:off x="1260475" y="720725"/>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6390" name="Rectangle 6"/>
          <p:cNvSpPr>
            <a:spLocks noGrp="1" noChangeArrowheads="1"/>
          </p:cNvSpPr>
          <p:nvPr>
            <p:ph type="ftr" sz="quarter" idx="4"/>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vl1pPr>
          </a:lstStyle>
          <a:p>
            <a:endParaRPr lang="en-US" altLang="en-US"/>
          </a:p>
        </p:txBody>
      </p:sp>
      <p:sp>
        <p:nvSpPr>
          <p:cNvPr id="16391" name="Rectangle 7"/>
          <p:cNvSpPr>
            <a:spLocks noGrp="1" noChangeArrowheads="1"/>
          </p:cNvSpPr>
          <p:nvPr>
            <p:ph type="sldNum" sz="quarter" idx="5"/>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fld id="{37D3B3DC-2615-47DB-8F95-E0489F73FFC4}" type="slidenum">
              <a:rPr lang="en-US" altLang="en-US"/>
              <a:pPr/>
              <a:t>‹#›</a:t>
            </a:fld>
            <a:endParaRPr lang="en-US" altLang="en-US"/>
          </a:p>
        </p:txBody>
      </p:sp>
    </p:spTree>
    <p:extLst>
      <p:ext uri="{BB962C8B-B14F-4D97-AF65-F5344CB8AC3E}">
        <p14:creationId xmlns:p14="http://schemas.microsoft.com/office/powerpoint/2010/main" val="124445075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 b, c</a:t>
            </a:r>
          </a:p>
          <a:p>
            <a:r>
              <a:rPr lang="en-US" dirty="0" smtClean="0"/>
              <a:t>Add</a:t>
            </a:r>
            <a:r>
              <a:rPr lang="en-US" baseline="0" dirty="0" smtClean="0"/>
              <a:t>  a, a, d</a:t>
            </a:r>
          </a:p>
          <a:p>
            <a:r>
              <a:rPr lang="en-US" baseline="0" dirty="0" smtClean="0"/>
              <a:t>Add  a, a, e</a:t>
            </a:r>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3</a:t>
            </a:fld>
            <a:endParaRPr lang="en-US" altLang="en-US"/>
          </a:p>
        </p:txBody>
      </p:sp>
    </p:spTree>
    <p:extLst>
      <p:ext uri="{BB962C8B-B14F-4D97-AF65-F5344CB8AC3E}">
        <p14:creationId xmlns:p14="http://schemas.microsoft.com/office/powerpoint/2010/main" val="3136899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t>Loop:  </a:t>
            </a:r>
            <a:r>
              <a:rPr lang="en-US" altLang="en-US" dirty="0" err="1" smtClean="0"/>
              <a:t>sll</a:t>
            </a:r>
            <a:r>
              <a:rPr lang="en-US" altLang="en-US" dirty="0" smtClean="0"/>
              <a:t>   $t1, $s3, 2</a:t>
            </a:r>
          </a:p>
          <a:p>
            <a:pPr eaLnBrk="1" hangingPunct="1"/>
            <a:r>
              <a:rPr lang="en-US" altLang="en-US" dirty="0" smtClean="0"/>
              <a:t>          add $t1, $t1, $s6</a:t>
            </a:r>
          </a:p>
          <a:p>
            <a:pPr eaLnBrk="1" hangingPunct="1"/>
            <a:r>
              <a:rPr lang="en-US" altLang="en-US" dirty="0" smtClean="0"/>
              <a:t>          </a:t>
            </a:r>
            <a:r>
              <a:rPr lang="en-US" altLang="en-US" dirty="0" err="1" smtClean="0"/>
              <a:t>lw</a:t>
            </a:r>
            <a:r>
              <a:rPr lang="en-US" altLang="en-US" dirty="0" smtClean="0"/>
              <a:t> $t0, 0($t1)</a:t>
            </a:r>
          </a:p>
          <a:p>
            <a:pPr eaLnBrk="1" hangingPunct="1"/>
            <a:r>
              <a:rPr lang="en-US" altLang="en-US" dirty="0" smtClean="0"/>
              <a:t>          </a:t>
            </a:r>
            <a:r>
              <a:rPr lang="en-US" altLang="en-US" dirty="0" err="1" smtClean="0"/>
              <a:t>bne</a:t>
            </a:r>
            <a:r>
              <a:rPr lang="en-US" altLang="en-US" dirty="0" smtClean="0"/>
              <a:t> $t0, $s5,</a:t>
            </a:r>
            <a:r>
              <a:rPr lang="en-US" altLang="en-US" baseline="0" dirty="0" smtClean="0"/>
              <a:t> Exit</a:t>
            </a:r>
          </a:p>
          <a:p>
            <a:pPr eaLnBrk="1" hangingPunct="1"/>
            <a:r>
              <a:rPr lang="en-US" altLang="en-US" baseline="0" dirty="0" smtClean="0"/>
              <a:t>          </a:t>
            </a:r>
            <a:r>
              <a:rPr lang="en-US" altLang="en-US" baseline="0" dirty="0" err="1" smtClean="0"/>
              <a:t>addi</a:t>
            </a:r>
            <a:r>
              <a:rPr lang="en-US" altLang="en-US" baseline="0" dirty="0" smtClean="0"/>
              <a:t> $s3, $s3, 1</a:t>
            </a:r>
          </a:p>
          <a:p>
            <a:pPr eaLnBrk="1" hangingPunct="1"/>
            <a:r>
              <a:rPr lang="en-US" altLang="en-US" baseline="0" dirty="0" smtClean="0"/>
              <a:t>          j  Loop</a:t>
            </a:r>
          </a:p>
          <a:p>
            <a:pPr eaLnBrk="1" hangingPunct="1"/>
            <a:r>
              <a:rPr lang="en-US" altLang="en-US" baseline="0" dirty="0" smtClean="0"/>
              <a:t>Exit:</a:t>
            </a:r>
            <a:endParaRPr lang="en-US" altLang="en-US" dirty="0" smtClean="0"/>
          </a:p>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15</a:t>
            </a:fld>
            <a:endParaRPr lang="en-US" altLang="en-US"/>
          </a:p>
        </p:txBody>
      </p:sp>
    </p:spTree>
    <p:extLst>
      <p:ext uri="{BB962C8B-B14F-4D97-AF65-F5344CB8AC3E}">
        <p14:creationId xmlns:p14="http://schemas.microsoft.com/office/powerpoint/2010/main" val="1429744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err="1" smtClean="0"/>
              <a:t>jal</a:t>
            </a:r>
            <a:r>
              <a:rPr lang="en-US" altLang="en-US" dirty="0" smtClean="0"/>
              <a:t> Procedure Address</a:t>
            </a:r>
          </a:p>
          <a:p>
            <a:pPr eaLnBrk="1" hangingPunct="1"/>
            <a:r>
              <a:rPr lang="en-US" altLang="en-US" dirty="0" smtClean="0"/>
              <a:t>	$</a:t>
            </a:r>
            <a:r>
              <a:rPr lang="en-US" altLang="en-US" dirty="0" err="1" smtClean="0"/>
              <a:t>ra</a:t>
            </a:r>
            <a:r>
              <a:rPr lang="en-US" altLang="en-US" dirty="0" smtClean="0"/>
              <a:t> </a:t>
            </a:r>
            <a:r>
              <a:rPr lang="en-US" altLang="en-US" dirty="0" smtClean="0">
                <a:sym typeface="Symbol" pitchFamily="18" charset="2"/>
              </a:rPr>
              <a:t></a:t>
            </a:r>
            <a:r>
              <a:rPr lang="en-US" altLang="en-US" dirty="0" smtClean="0"/>
              <a:t> PC + 4</a:t>
            </a:r>
          </a:p>
          <a:p>
            <a:pPr eaLnBrk="1" hangingPunct="1"/>
            <a:r>
              <a:rPr lang="en-US" altLang="en-US" dirty="0" smtClean="0"/>
              <a:t>	PC </a:t>
            </a:r>
            <a:r>
              <a:rPr lang="en-US" altLang="en-US" dirty="0" smtClean="0">
                <a:sym typeface="Symbol" pitchFamily="18" charset="2"/>
              </a:rPr>
              <a:t></a:t>
            </a:r>
            <a:r>
              <a:rPr lang="en-US" altLang="en-US" dirty="0" smtClean="0"/>
              <a:t> Procedure Address</a:t>
            </a:r>
          </a:p>
          <a:p>
            <a:pPr eaLnBrk="1" hangingPunct="1"/>
            <a:r>
              <a:rPr lang="en-US" altLang="en-US" dirty="0" err="1" smtClean="0"/>
              <a:t>jr</a:t>
            </a:r>
            <a:r>
              <a:rPr lang="en-US" altLang="en-US" dirty="0" smtClean="0"/>
              <a:t> $</a:t>
            </a:r>
            <a:r>
              <a:rPr lang="en-US" altLang="en-US" dirty="0" err="1" smtClean="0"/>
              <a:t>ra</a:t>
            </a:r>
            <a:endParaRPr lang="en-US" altLang="en-US" dirty="0" smtClean="0"/>
          </a:p>
          <a:p>
            <a:pPr eaLnBrk="1" hangingPunct="1"/>
            <a:r>
              <a:rPr lang="en-US" altLang="en-US" dirty="0" smtClean="0"/>
              <a:t>	PC </a:t>
            </a:r>
            <a:r>
              <a:rPr lang="en-US" altLang="en-US" dirty="0" smtClean="0">
                <a:sym typeface="Symbol" pitchFamily="18" charset="2"/>
              </a:rPr>
              <a:t></a:t>
            </a:r>
            <a:r>
              <a:rPr lang="en-US" altLang="en-US" dirty="0" smtClean="0"/>
              <a:t> $</a:t>
            </a:r>
            <a:r>
              <a:rPr lang="en-US" altLang="en-US" dirty="0" err="1" smtClean="0"/>
              <a:t>ra</a:t>
            </a:r>
            <a:endParaRPr lang="en-US" altLang="en-US" dirty="0" smtClean="0"/>
          </a:p>
          <a:p>
            <a:pPr eaLnBrk="1" hangingPunct="1"/>
            <a:r>
              <a:rPr lang="en-US" altLang="en-US" dirty="0" smtClean="0"/>
              <a:t>As long as the input parameters fit in 128 bits and the results fit in 64 bits, you don’t need anything else. However, we often need more, spill them to the stack. $</a:t>
            </a:r>
            <a:r>
              <a:rPr lang="en-US" altLang="en-US" dirty="0" err="1" smtClean="0"/>
              <a:t>sp</a:t>
            </a:r>
            <a:r>
              <a:rPr lang="en-US" altLang="en-US" dirty="0" smtClean="0"/>
              <a:t> points to the last used space.</a:t>
            </a:r>
          </a:p>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16</a:t>
            </a:fld>
            <a:endParaRPr lang="en-US" altLang="en-US"/>
          </a:p>
        </p:txBody>
      </p:sp>
    </p:spTree>
    <p:extLst>
      <p:ext uri="{BB962C8B-B14F-4D97-AF65-F5344CB8AC3E}">
        <p14:creationId xmlns:p14="http://schemas.microsoft.com/office/powerpoint/2010/main" val="1040708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smtClean="0"/>
              <a:t>Look at ways to streamline. First, don’t save temporary registers. If not saved, don’t need to be restored. Make sure you adjust the stack pointer accordingly. Could also make $v0 the destination of the sub and get rid of add $b0, $s0, $zero. MIPS has a </a:t>
            </a:r>
            <a:r>
              <a:rPr lang="en-US" altLang="en-US" dirty="0" err="1" smtClean="0"/>
              <a:t>callee</a:t>
            </a:r>
            <a:r>
              <a:rPr lang="en-US" altLang="en-US" dirty="0" smtClean="0"/>
              <a:t> save convention.</a:t>
            </a:r>
          </a:p>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17</a:t>
            </a:fld>
            <a:endParaRPr lang="en-US" altLang="en-US"/>
          </a:p>
        </p:txBody>
      </p:sp>
    </p:spTree>
    <p:extLst>
      <p:ext uri="{BB962C8B-B14F-4D97-AF65-F5344CB8AC3E}">
        <p14:creationId xmlns:p14="http://schemas.microsoft.com/office/powerpoint/2010/main" val="18207534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smtClean="0"/>
              <a:t>You may not make another call but you must be prepared if you do, so store $</a:t>
            </a:r>
            <a:r>
              <a:rPr lang="en-US" altLang="en-US" dirty="0" err="1" smtClean="0"/>
              <a:t>ra</a:t>
            </a:r>
            <a:r>
              <a:rPr lang="en-US" altLang="en-US" dirty="0" smtClean="0"/>
              <a:t>, last time wasted.</a:t>
            </a:r>
          </a:p>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20</a:t>
            </a:fld>
            <a:endParaRPr lang="en-US" altLang="en-US"/>
          </a:p>
        </p:txBody>
      </p:sp>
    </p:spTree>
    <p:extLst>
      <p:ext uri="{BB962C8B-B14F-4D97-AF65-F5344CB8AC3E}">
        <p14:creationId xmlns:p14="http://schemas.microsoft.com/office/powerpoint/2010/main" val="3058631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t>$</a:t>
            </a:r>
            <a:r>
              <a:rPr lang="en-US" altLang="en-US" dirty="0" err="1" smtClean="0"/>
              <a:t>fp</a:t>
            </a:r>
            <a:r>
              <a:rPr lang="en-US" altLang="en-US" dirty="0" smtClean="0"/>
              <a:t> doesn’t change during procedure. Reference saved items through $fp. A – before the call, b – during the call, c - after the call.</a:t>
            </a:r>
          </a:p>
          <a:p>
            <a:pPr eaLnBrk="1" hangingPunct="1"/>
            <a:r>
              <a:rPr lang="en-US" altLang="en-US" dirty="0" smtClean="0"/>
              <a:t>The stack pointer may change during the procedure but the frame pointer doesn’t.</a:t>
            </a:r>
          </a:p>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21</a:t>
            </a:fld>
            <a:endParaRPr lang="en-US" altLang="en-US"/>
          </a:p>
        </p:txBody>
      </p:sp>
    </p:spTree>
    <p:extLst>
      <p:ext uri="{BB962C8B-B14F-4D97-AF65-F5344CB8AC3E}">
        <p14:creationId xmlns:p14="http://schemas.microsoft.com/office/powerpoint/2010/main" val="365968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smtClean="0"/>
              <a:t>$</a:t>
            </a:r>
            <a:r>
              <a:rPr lang="en-US" altLang="en-US" dirty="0" err="1" smtClean="0"/>
              <a:t>gp</a:t>
            </a:r>
            <a:r>
              <a:rPr lang="en-US" altLang="en-US" dirty="0" smtClean="0"/>
              <a:t> is the global pointer that points to the static area. By having the stack grow down in the memory and the heap grow up in memory, hopefully they don’t intersect.</a:t>
            </a:r>
          </a:p>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22</a:t>
            </a:fld>
            <a:endParaRPr lang="en-US" altLang="en-US"/>
          </a:p>
        </p:txBody>
      </p:sp>
    </p:spTree>
    <p:extLst>
      <p:ext uri="{BB962C8B-B14F-4D97-AF65-F5344CB8AC3E}">
        <p14:creationId xmlns:p14="http://schemas.microsoft.com/office/powerpoint/2010/main" val="2148583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smtClean="0"/>
              <a:t>Loading 32 bit operands is a two step process. </a:t>
            </a:r>
            <a:r>
              <a:rPr lang="en-US" altLang="en-US" dirty="0" err="1" smtClean="0"/>
              <a:t>Lui</a:t>
            </a:r>
            <a:r>
              <a:rPr lang="en-US" altLang="en-US" dirty="0" smtClean="0"/>
              <a:t> $s0, 61, </a:t>
            </a:r>
            <a:r>
              <a:rPr lang="en-US" altLang="en-US" dirty="0" err="1" smtClean="0"/>
              <a:t>ori</a:t>
            </a:r>
            <a:r>
              <a:rPr lang="en-US" altLang="en-US" dirty="0" smtClean="0"/>
              <a:t> $s0, $s0, 2304. Why not </a:t>
            </a:r>
            <a:r>
              <a:rPr lang="en-US" altLang="en-US" dirty="0" err="1" smtClean="0"/>
              <a:t>addi</a:t>
            </a:r>
            <a:r>
              <a:rPr lang="en-US" altLang="en-US" dirty="0" smtClean="0"/>
              <a:t>? Sign extension</a:t>
            </a:r>
          </a:p>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23</a:t>
            </a:fld>
            <a:endParaRPr lang="en-US" altLang="en-US"/>
          </a:p>
        </p:txBody>
      </p:sp>
    </p:spTree>
    <p:extLst>
      <p:ext uri="{BB962C8B-B14F-4D97-AF65-F5344CB8AC3E}">
        <p14:creationId xmlns:p14="http://schemas.microsoft.com/office/powerpoint/2010/main" val="3089675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t>We can branch only </a:t>
            </a:r>
            <a:r>
              <a:rPr lang="en-US" altLang="en-US" dirty="0" smtClean="0">
                <a:sym typeface="Symbol" pitchFamily="18" charset="2"/>
              </a:rPr>
              <a:t>2</a:t>
            </a:r>
            <a:r>
              <a:rPr lang="en-US" altLang="en-US" baseline="30000" dirty="0" smtClean="0">
                <a:sym typeface="Symbol" pitchFamily="18" charset="2"/>
              </a:rPr>
              <a:t>16</a:t>
            </a:r>
            <a:r>
              <a:rPr lang="en-US" altLang="en-US" dirty="0" smtClean="0">
                <a:sym typeface="Symbol" pitchFamily="18" charset="2"/>
              </a:rPr>
              <a:t> words away. This is PC-relative addressing. We could specify bytes but that would be wasting two bits since addresses are word aligned. </a:t>
            </a:r>
            <a:r>
              <a:rPr lang="en-US" altLang="en-US" dirty="0" smtClean="0"/>
              <a:t>We get the other two bits from PC + 4.</a:t>
            </a:r>
          </a:p>
          <a:p>
            <a:pPr eaLnBrk="1" hangingPunct="1"/>
            <a:r>
              <a:rPr lang="en-US" altLang="en-US" dirty="0" smtClean="0"/>
              <a:t>Branching far away.</a:t>
            </a:r>
          </a:p>
          <a:p>
            <a:pPr eaLnBrk="1" hangingPunct="1"/>
            <a:r>
              <a:rPr lang="en-US" altLang="en-US" dirty="0" smtClean="0"/>
              <a:t>		</a:t>
            </a:r>
            <a:r>
              <a:rPr lang="en-US" altLang="en-US" dirty="0" err="1" smtClean="0"/>
              <a:t>bne</a:t>
            </a:r>
            <a:r>
              <a:rPr lang="en-US" altLang="en-US" dirty="0" smtClean="0"/>
              <a:t>	$s0, $s1, L2</a:t>
            </a:r>
          </a:p>
          <a:p>
            <a:pPr eaLnBrk="1" hangingPunct="1"/>
            <a:r>
              <a:rPr lang="en-US" altLang="en-US" dirty="0" smtClean="0"/>
              <a:t>		j	L1</a:t>
            </a:r>
          </a:p>
          <a:p>
            <a:pPr eaLnBrk="1" hangingPunct="1"/>
            <a:r>
              <a:rPr lang="en-US" altLang="en-US" dirty="0" smtClean="0"/>
              <a:t>	L2:</a:t>
            </a:r>
          </a:p>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24</a:t>
            </a:fld>
            <a:endParaRPr lang="en-US" altLang="en-US"/>
          </a:p>
        </p:txBody>
      </p:sp>
    </p:spTree>
    <p:extLst>
      <p:ext uri="{BB962C8B-B14F-4D97-AF65-F5344CB8AC3E}">
        <p14:creationId xmlns:p14="http://schemas.microsoft.com/office/powerpoint/2010/main" val="34989932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$t0</a:t>
            </a:r>
            <a:r>
              <a:rPr lang="en-US" baseline="0" dirty="0" smtClean="0"/>
              <a:t> </a:t>
            </a:r>
            <a:r>
              <a:rPr lang="en-US" baseline="0" dirty="0" smtClean="0">
                <a:sym typeface="Symbol"/>
              </a:rPr>
              <a:t></a:t>
            </a:r>
            <a:r>
              <a:rPr lang="en-US" baseline="0" dirty="0" smtClean="0"/>
              <a:t> 1</a:t>
            </a:r>
          </a:p>
          <a:p>
            <a:r>
              <a:rPr lang="en-US" baseline="0" dirty="0" smtClean="0"/>
              <a:t>$t1 </a:t>
            </a:r>
            <a:r>
              <a:rPr lang="en-US" baseline="0" dirty="0" smtClean="0">
                <a:sym typeface="Symbol"/>
              </a:rPr>
              <a:t></a:t>
            </a:r>
            <a:r>
              <a:rPr lang="en-US" baseline="0" dirty="0" smtClean="0"/>
              <a:t> </a:t>
            </a:r>
            <a:r>
              <a:rPr lang="en-US" baseline="0" dirty="0" smtClean="0"/>
              <a:t> Mem[$s1+0]</a:t>
            </a:r>
          </a:p>
          <a:p>
            <a:r>
              <a:rPr lang="en-US" baseline="0" dirty="0" smtClean="0"/>
              <a:t>Mem[$s1+0] </a:t>
            </a:r>
            <a:r>
              <a:rPr lang="en-US" baseline="0" dirty="0" smtClean="0">
                <a:sym typeface="Symbol"/>
              </a:rPr>
              <a:t></a:t>
            </a:r>
            <a:r>
              <a:rPr lang="en-US" baseline="0" dirty="0" smtClean="0"/>
              <a:t> </a:t>
            </a:r>
            <a:r>
              <a:rPr lang="en-US" baseline="0" dirty="0" smtClean="0"/>
              <a:t> $t0, if Mem[$s1+0] hasn’t changed, $t0 </a:t>
            </a:r>
            <a:r>
              <a:rPr lang="en-US" baseline="0" dirty="0" smtClean="0">
                <a:sym typeface="Symbol"/>
              </a:rPr>
              <a:t></a:t>
            </a:r>
            <a:r>
              <a:rPr lang="en-US" baseline="0" dirty="0" smtClean="0"/>
              <a:t> </a:t>
            </a:r>
            <a:r>
              <a:rPr lang="en-US" baseline="0" dirty="0" smtClean="0"/>
              <a:t> 1 (this processor has the lock)</a:t>
            </a:r>
          </a:p>
          <a:p>
            <a:r>
              <a:rPr lang="en-US" baseline="0" dirty="0" smtClean="0"/>
              <a:t>                               else $t0 </a:t>
            </a:r>
            <a:r>
              <a:rPr lang="en-US" baseline="0" dirty="0" smtClean="0">
                <a:sym typeface="Symbol"/>
              </a:rPr>
              <a:t></a:t>
            </a:r>
            <a:r>
              <a:rPr lang="en-US" baseline="0" dirty="0" smtClean="0"/>
              <a:t> </a:t>
            </a:r>
            <a:r>
              <a:rPr lang="en-US" baseline="0" dirty="0" smtClean="0"/>
              <a:t> 0</a:t>
            </a:r>
          </a:p>
          <a:p>
            <a:endParaRPr lang="en-US" baseline="0" dirty="0" smtClean="0"/>
          </a:p>
          <a:p>
            <a:r>
              <a:rPr lang="en-US" baseline="0" dirty="0" smtClean="0"/>
              <a:t>All that’s happening here is the variable is read without corruption. Exchange (might be two way, might be one way) might be a misnomer. Most of the time, you want to </a:t>
            </a:r>
            <a:r>
              <a:rPr lang="en-US" baseline="0" dirty="0" err="1" smtClean="0"/>
              <a:t>ll</a:t>
            </a:r>
            <a:r>
              <a:rPr lang="en-US" baseline="0" dirty="0" smtClean="0"/>
              <a:t>, do some stuff, then sc.</a:t>
            </a:r>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26</a:t>
            </a:fld>
            <a:endParaRPr lang="en-US" altLang="en-US"/>
          </a:p>
        </p:txBody>
      </p:sp>
    </p:spTree>
    <p:extLst>
      <p:ext uri="{BB962C8B-B14F-4D97-AF65-F5344CB8AC3E}">
        <p14:creationId xmlns:p14="http://schemas.microsoft.com/office/powerpoint/2010/main" val="1917039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Making</a:t>
            </a:r>
            <a:r>
              <a:rPr lang="en-US" baseline="0" dirty="0" smtClean="0"/>
              <a:t> a really powerful instruction can slow all instructions down. Powerful instructions might be long, requiring multiple expensive memory accesses.</a:t>
            </a:r>
          </a:p>
          <a:p>
            <a:r>
              <a:rPr lang="en-US" baseline="0" dirty="0" smtClean="0"/>
              <a:t>Problems arise from lack of portability and the cost of maintaining assembly.</a:t>
            </a:r>
          </a:p>
          <a:p>
            <a:r>
              <a:rPr lang="en-US" baseline="0" dirty="0" smtClean="0"/>
              <a:t>The x86 instruction set has added more than one instruction per month over a life of 35 years.</a:t>
            </a:r>
          </a:p>
          <a:p>
            <a:r>
              <a:rPr lang="en-US" baseline="0" dirty="0" smtClean="0"/>
              <a:t>Pointing to the stack is a problem, the stack gets reused.</a:t>
            </a:r>
          </a:p>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28</a:t>
            </a:fld>
            <a:endParaRPr lang="en-US" altLang="en-US"/>
          </a:p>
        </p:txBody>
      </p:sp>
    </p:spTree>
    <p:extLst>
      <p:ext uri="{BB962C8B-B14F-4D97-AF65-F5344CB8AC3E}">
        <p14:creationId xmlns:p14="http://schemas.microsoft.com/office/powerpoint/2010/main" val="823005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t>a = b + c;  add a, b, c </a:t>
            </a:r>
          </a:p>
          <a:p>
            <a:pPr eaLnBrk="1" hangingPunct="1"/>
            <a:r>
              <a:rPr lang="en-US" altLang="en-US" dirty="0" smtClean="0"/>
              <a:t>d = a – e;   sub d, a, e</a:t>
            </a:r>
          </a:p>
          <a:p>
            <a:pPr eaLnBrk="1" hangingPunct="1"/>
            <a:r>
              <a:rPr lang="en-US" altLang="en-US" dirty="0" smtClean="0"/>
              <a:t>f = (g + h) – (</a:t>
            </a:r>
            <a:r>
              <a:rPr lang="en-US" altLang="en-US" dirty="0" err="1" smtClean="0"/>
              <a:t>i</a:t>
            </a:r>
            <a:r>
              <a:rPr lang="en-US" altLang="en-US" dirty="0" smtClean="0"/>
              <a:t> + j);   (1) add t0, g, h</a:t>
            </a:r>
          </a:p>
          <a:p>
            <a:pPr eaLnBrk="1" hangingPunct="1"/>
            <a:r>
              <a:rPr lang="en-US" altLang="en-US" dirty="0" smtClean="0"/>
              <a:t>                                     add t1, </a:t>
            </a:r>
            <a:r>
              <a:rPr lang="en-US" altLang="en-US" dirty="0" err="1" smtClean="0"/>
              <a:t>i</a:t>
            </a:r>
            <a:r>
              <a:rPr lang="en-US" altLang="en-US" dirty="0" smtClean="0"/>
              <a:t>, j</a:t>
            </a:r>
          </a:p>
          <a:p>
            <a:pPr eaLnBrk="1" hangingPunct="1"/>
            <a:r>
              <a:rPr lang="en-US" altLang="en-US" dirty="0" smtClean="0"/>
              <a:t>                                     sub f, t0, t1</a:t>
            </a:r>
          </a:p>
          <a:p>
            <a:pPr eaLnBrk="1" hangingPunct="1"/>
            <a:r>
              <a:rPr lang="en-US" altLang="en-US" dirty="0" smtClean="0"/>
              <a:t>                                (2) add t0, g, h</a:t>
            </a:r>
          </a:p>
          <a:p>
            <a:pPr eaLnBrk="1" hangingPunct="1"/>
            <a:r>
              <a:rPr lang="en-US" altLang="en-US" dirty="0" smtClean="0"/>
              <a:t>                                     sub t0, t0, </a:t>
            </a:r>
            <a:r>
              <a:rPr lang="en-US" altLang="en-US" dirty="0" err="1" smtClean="0"/>
              <a:t>i</a:t>
            </a:r>
            <a:endParaRPr lang="en-US" altLang="en-US" dirty="0" smtClean="0"/>
          </a:p>
          <a:p>
            <a:pPr eaLnBrk="1" hangingPunct="1"/>
            <a:r>
              <a:rPr lang="en-US" altLang="en-US" dirty="0" smtClean="0"/>
              <a:t>                                     sub t0, t0, j</a:t>
            </a:r>
          </a:p>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4</a:t>
            </a:fld>
            <a:endParaRPr lang="en-US" altLang="en-US"/>
          </a:p>
        </p:txBody>
      </p:sp>
    </p:spTree>
    <p:extLst>
      <p:ext uri="{BB962C8B-B14F-4D97-AF65-F5344CB8AC3E}">
        <p14:creationId xmlns:p14="http://schemas.microsoft.com/office/powerpoint/2010/main" val="4077464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Decoding</a:t>
            </a:r>
            <a:r>
              <a:rPr lang="en-US" baseline="0" dirty="0" smtClean="0"/>
              <a:t> takes longer when the number of registers increases. Also, more registers means that instruction fields must be larger.</a:t>
            </a:r>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5</a:t>
            </a:fld>
            <a:endParaRPr lang="en-US" altLang="en-US"/>
          </a:p>
        </p:txBody>
      </p:sp>
    </p:spTree>
    <p:extLst>
      <p:ext uri="{BB962C8B-B14F-4D97-AF65-F5344CB8AC3E}">
        <p14:creationId xmlns:p14="http://schemas.microsoft.com/office/powerpoint/2010/main" val="2655196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t>f = (g + h) – (</a:t>
            </a:r>
            <a:r>
              <a:rPr lang="en-US" altLang="en-US" dirty="0" err="1" smtClean="0"/>
              <a:t>i</a:t>
            </a:r>
            <a:r>
              <a:rPr lang="en-US" altLang="en-US" dirty="0" smtClean="0"/>
              <a:t> + j);   (1) add $t0,</a:t>
            </a:r>
            <a:r>
              <a:rPr lang="en-US" altLang="en-US" baseline="0" dirty="0" smtClean="0"/>
              <a:t> $s1, $s2</a:t>
            </a:r>
            <a:endParaRPr lang="en-US" altLang="en-US" dirty="0" smtClean="0"/>
          </a:p>
          <a:p>
            <a:pPr eaLnBrk="1" hangingPunct="1"/>
            <a:r>
              <a:rPr lang="en-US" altLang="en-US" dirty="0" smtClean="0"/>
              <a:t>                                     add $t1,</a:t>
            </a:r>
            <a:r>
              <a:rPr lang="en-US" altLang="en-US" baseline="0" dirty="0" smtClean="0"/>
              <a:t> $s3, $s4</a:t>
            </a:r>
            <a:endParaRPr lang="en-US" altLang="en-US" dirty="0" smtClean="0"/>
          </a:p>
          <a:p>
            <a:pPr eaLnBrk="1" hangingPunct="1"/>
            <a:r>
              <a:rPr lang="en-US" altLang="en-US" dirty="0" smtClean="0"/>
              <a:t>                                     sub $s0, $t0,</a:t>
            </a:r>
            <a:r>
              <a:rPr lang="en-US" altLang="en-US" baseline="0" dirty="0" smtClean="0"/>
              <a:t> $t1</a:t>
            </a:r>
            <a:endParaRPr lang="en-US" altLang="en-US" dirty="0" smtClean="0"/>
          </a:p>
          <a:p>
            <a:pPr eaLnBrk="1" hangingPunct="1"/>
            <a:r>
              <a:rPr lang="en-US" altLang="en-US" dirty="0" smtClean="0"/>
              <a:t>                                (2) add $t0, $s1,</a:t>
            </a:r>
            <a:r>
              <a:rPr lang="en-US" altLang="en-US" baseline="0" dirty="0" smtClean="0"/>
              <a:t> $s2</a:t>
            </a:r>
            <a:endParaRPr lang="en-US" altLang="en-US" dirty="0" smtClean="0"/>
          </a:p>
          <a:p>
            <a:pPr eaLnBrk="1" hangingPunct="1"/>
            <a:r>
              <a:rPr lang="en-US" altLang="en-US" dirty="0" smtClean="0"/>
              <a:t>                                     sub $t0,</a:t>
            </a:r>
            <a:r>
              <a:rPr lang="en-US" altLang="en-US" baseline="0" dirty="0" smtClean="0"/>
              <a:t> $t0, $s3</a:t>
            </a:r>
            <a:endParaRPr lang="en-US" altLang="en-US" dirty="0" smtClean="0"/>
          </a:p>
          <a:p>
            <a:pPr eaLnBrk="1" hangingPunct="1"/>
            <a:r>
              <a:rPr lang="en-US" altLang="en-US" dirty="0" smtClean="0"/>
              <a:t>                                     sub $t0,</a:t>
            </a:r>
            <a:r>
              <a:rPr lang="en-US" altLang="en-US" baseline="0" dirty="0" smtClean="0"/>
              <a:t> $t0, $s4</a:t>
            </a:r>
            <a:endParaRPr lang="en-US" altLang="en-US" dirty="0" smtClean="0"/>
          </a:p>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6</a:t>
            </a:fld>
            <a:endParaRPr lang="en-US" altLang="en-US"/>
          </a:p>
        </p:txBody>
      </p:sp>
    </p:spTree>
    <p:extLst>
      <p:ext uri="{BB962C8B-B14F-4D97-AF65-F5344CB8AC3E}">
        <p14:creationId xmlns:p14="http://schemas.microsoft.com/office/powerpoint/2010/main" val="4077464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t>G = h + A[8];      </a:t>
            </a:r>
            <a:r>
              <a:rPr lang="en-US" altLang="en-US" dirty="0" err="1" smtClean="0"/>
              <a:t>lw</a:t>
            </a:r>
            <a:r>
              <a:rPr lang="en-US" altLang="en-US" dirty="0" smtClean="0"/>
              <a:t> $t0, 8($s3)</a:t>
            </a:r>
          </a:p>
          <a:p>
            <a:pPr eaLnBrk="1" hangingPunct="1"/>
            <a:r>
              <a:rPr lang="en-US" altLang="en-US" dirty="0" smtClean="0"/>
              <a:t>                          add $s1, $s2, $t0</a:t>
            </a:r>
          </a:p>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7</a:t>
            </a:fld>
            <a:endParaRPr lang="en-US" altLang="en-US"/>
          </a:p>
        </p:txBody>
      </p:sp>
    </p:spTree>
    <p:extLst>
      <p:ext uri="{BB962C8B-B14F-4D97-AF65-F5344CB8AC3E}">
        <p14:creationId xmlns:p14="http://schemas.microsoft.com/office/powerpoint/2010/main" val="3695314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just" eaLnBrk="1" hangingPunct="1"/>
            <a:r>
              <a:rPr lang="en-US" altLang="en-US" sz="1000" dirty="0" err="1" smtClean="0">
                <a:latin typeface="Arial" charset="0"/>
              </a:rPr>
              <a:t>lw</a:t>
            </a:r>
            <a:r>
              <a:rPr lang="en-US" altLang="en-US" sz="1000" dirty="0" smtClean="0">
                <a:latin typeface="Arial" charset="0"/>
              </a:rPr>
              <a:t> $t0, 32($s3)	</a:t>
            </a:r>
          </a:p>
          <a:p>
            <a:pPr lvl="1" algn="just" eaLnBrk="1" hangingPunct="1"/>
            <a:r>
              <a:rPr lang="en-US" altLang="en-US" sz="1000" dirty="0" smtClean="0">
                <a:latin typeface="Arial" charset="0"/>
              </a:rPr>
              <a:t>add $t0, $t0, $s2</a:t>
            </a:r>
          </a:p>
          <a:p>
            <a:pPr lvl="1" algn="just" eaLnBrk="1" hangingPunct="1"/>
            <a:r>
              <a:rPr lang="en-US" altLang="en-US" sz="1400" dirty="0" err="1" smtClean="0">
                <a:latin typeface="Arial" charset="0"/>
              </a:rPr>
              <a:t>sw</a:t>
            </a:r>
            <a:r>
              <a:rPr lang="en-US" altLang="en-US" sz="1400" dirty="0" smtClean="0">
                <a:latin typeface="Arial" charset="0"/>
              </a:rPr>
              <a:t> $t0, 48($s3)</a:t>
            </a:r>
          </a:p>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8</a:t>
            </a:fld>
            <a:endParaRPr lang="en-US" altLang="en-US"/>
          </a:p>
        </p:txBody>
      </p:sp>
    </p:spTree>
    <p:extLst>
      <p:ext uri="{BB962C8B-B14F-4D97-AF65-F5344CB8AC3E}">
        <p14:creationId xmlns:p14="http://schemas.microsoft.com/office/powerpoint/2010/main" val="861335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just" eaLnBrk="1" hangingPunct="1"/>
            <a:r>
              <a:rPr lang="en-US" altLang="en-US" dirty="0" err="1" smtClean="0"/>
              <a:t>lw</a:t>
            </a:r>
            <a:r>
              <a:rPr lang="en-US" altLang="en-US" dirty="0" smtClean="0"/>
              <a:t> $t0, 1200($t1)    35    9   8   1200</a:t>
            </a:r>
          </a:p>
          <a:p>
            <a:pPr lvl="1" algn="just" eaLnBrk="1" hangingPunct="1"/>
            <a:r>
              <a:rPr lang="en-US" altLang="en-US" dirty="0" smtClean="0"/>
              <a:t>add $t0, $s2, $t0     0     18  8    8     0    32</a:t>
            </a:r>
          </a:p>
          <a:p>
            <a:pPr lvl="1" algn="just" eaLnBrk="1" hangingPunct="1"/>
            <a:r>
              <a:rPr lang="en-US" altLang="en-US" dirty="0" err="1" smtClean="0"/>
              <a:t>sw</a:t>
            </a:r>
            <a:r>
              <a:rPr lang="en-US" altLang="en-US" dirty="0" smtClean="0"/>
              <a:t> $t0, 1200($t1)    43   9   8    1200</a:t>
            </a:r>
          </a:p>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12</a:t>
            </a:fld>
            <a:endParaRPr lang="en-US" altLang="en-US"/>
          </a:p>
        </p:txBody>
      </p:sp>
    </p:spTree>
    <p:extLst>
      <p:ext uri="{BB962C8B-B14F-4D97-AF65-F5344CB8AC3E}">
        <p14:creationId xmlns:p14="http://schemas.microsoft.com/office/powerpoint/2010/main" val="3484094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t>          </a:t>
            </a:r>
            <a:r>
              <a:rPr lang="en-US" altLang="en-US" dirty="0" err="1" smtClean="0"/>
              <a:t>bne</a:t>
            </a:r>
            <a:r>
              <a:rPr lang="en-US" altLang="en-US" dirty="0" smtClean="0"/>
              <a:t> $s3, $s4, Else		</a:t>
            </a:r>
            <a:r>
              <a:rPr lang="en-US" altLang="en-US" baseline="0" dirty="0" smtClean="0"/>
              <a:t>         </a:t>
            </a:r>
            <a:r>
              <a:rPr lang="en-US" altLang="en-US" dirty="0" err="1" smtClean="0"/>
              <a:t>beq</a:t>
            </a:r>
            <a:r>
              <a:rPr lang="en-US" altLang="en-US" dirty="0" smtClean="0"/>
              <a:t> $s3, $s4, Then</a:t>
            </a:r>
          </a:p>
          <a:p>
            <a:pPr eaLnBrk="1" hangingPunct="1"/>
            <a:r>
              <a:rPr lang="en-US" altLang="en-US" dirty="0" smtClean="0"/>
              <a:t>          add $s0, $s1, $s2		</a:t>
            </a:r>
            <a:r>
              <a:rPr lang="en-US" altLang="en-US" baseline="0" dirty="0" smtClean="0"/>
              <a:t>         </a:t>
            </a:r>
            <a:r>
              <a:rPr lang="en-US" altLang="en-US" dirty="0" smtClean="0"/>
              <a:t>sub $s0, $s1, $s2</a:t>
            </a:r>
          </a:p>
          <a:p>
            <a:pPr eaLnBrk="1" hangingPunct="1"/>
            <a:r>
              <a:rPr lang="en-US" altLang="en-US" baseline="0" dirty="0" smtClean="0"/>
              <a:t>          </a:t>
            </a:r>
            <a:r>
              <a:rPr lang="en-US" altLang="en-US" dirty="0" smtClean="0"/>
              <a:t>j Exit			</a:t>
            </a:r>
            <a:r>
              <a:rPr lang="en-US" altLang="en-US" baseline="0" dirty="0" smtClean="0"/>
              <a:t>         </a:t>
            </a:r>
            <a:r>
              <a:rPr lang="en-US" altLang="en-US" dirty="0" smtClean="0"/>
              <a:t>j Exit</a:t>
            </a:r>
          </a:p>
          <a:p>
            <a:pPr eaLnBrk="1" hangingPunct="1"/>
            <a:r>
              <a:rPr lang="en-US" altLang="en-US" dirty="0" smtClean="0"/>
              <a:t>Else: </a:t>
            </a:r>
            <a:r>
              <a:rPr lang="en-US" altLang="en-US" baseline="0" dirty="0" smtClean="0"/>
              <a:t>  </a:t>
            </a:r>
            <a:r>
              <a:rPr lang="en-US" altLang="en-US" dirty="0" smtClean="0"/>
              <a:t>sub $s0, $s1, $s2	</a:t>
            </a:r>
            <a:r>
              <a:rPr lang="en-US" altLang="en-US" baseline="0" dirty="0" smtClean="0"/>
              <a:t>                 </a:t>
            </a:r>
            <a:r>
              <a:rPr lang="en-US" altLang="en-US" dirty="0" smtClean="0"/>
              <a:t>Then:  add $s0, $s1, $s2</a:t>
            </a:r>
          </a:p>
          <a:p>
            <a:pPr eaLnBrk="1" hangingPunct="1"/>
            <a:r>
              <a:rPr lang="en-US" altLang="en-US" dirty="0" smtClean="0"/>
              <a:t>Exit:		</a:t>
            </a:r>
            <a:r>
              <a:rPr lang="en-US" altLang="en-US" baseline="0" dirty="0" smtClean="0"/>
              <a:t>                  </a:t>
            </a:r>
            <a:r>
              <a:rPr lang="en-US" altLang="en-US" dirty="0" smtClean="0"/>
              <a:t>Exit:</a:t>
            </a:r>
          </a:p>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13</a:t>
            </a:fld>
            <a:endParaRPr lang="en-US" altLang="en-US"/>
          </a:p>
        </p:txBody>
      </p:sp>
    </p:spTree>
    <p:extLst>
      <p:ext uri="{BB962C8B-B14F-4D97-AF65-F5344CB8AC3E}">
        <p14:creationId xmlns:p14="http://schemas.microsoft.com/office/powerpoint/2010/main" val="2816393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err="1" smtClean="0"/>
              <a:t>slti</a:t>
            </a:r>
            <a:r>
              <a:rPr lang="en-US" altLang="en-US" dirty="0" smtClean="0"/>
              <a:t> and </a:t>
            </a:r>
            <a:r>
              <a:rPr lang="en-US" altLang="en-US" dirty="0" err="1" smtClean="0"/>
              <a:t>bne</a:t>
            </a:r>
            <a:r>
              <a:rPr lang="en-US" altLang="en-US" dirty="0" smtClean="0"/>
              <a:t> together make </a:t>
            </a:r>
            <a:r>
              <a:rPr lang="en-US" altLang="en-US" dirty="0" err="1" smtClean="0"/>
              <a:t>blti</a:t>
            </a:r>
            <a:endParaRPr lang="en-US" altLang="en-US" dirty="0" smtClean="0"/>
          </a:p>
          <a:p>
            <a:pPr eaLnBrk="1" hangingPunct="1"/>
            <a:r>
              <a:rPr lang="en-US" altLang="en-US" dirty="0" smtClean="0"/>
              <a:t>if ($s1 &lt; 10) then</a:t>
            </a:r>
          </a:p>
          <a:p>
            <a:pPr eaLnBrk="1" hangingPunct="1"/>
            <a:r>
              <a:rPr lang="en-US" altLang="en-US" dirty="0" smtClean="0"/>
              <a:t>	$t0 </a:t>
            </a:r>
            <a:r>
              <a:rPr lang="en-US" altLang="en-US" dirty="0" smtClean="0">
                <a:sym typeface="Symbol" pitchFamily="18" charset="2"/>
              </a:rPr>
              <a:t></a:t>
            </a:r>
            <a:r>
              <a:rPr lang="en-US" altLang="en-US" dirty="0" smtClean="0"/>
              <a:t> 1</a:t>
            </a:r>
          </a:p>
          <a:p>
            <a:pPr eaLnBrk="1" hangingPunct="1"/>
            <a:r>
              <a:rPr lang="en-US" altLang="en-US" dirty="0" smtClean="0"/>
              <a:t>else</a:t>
            </a:r>
          </a:p>
          <a:p>
            <a:pPr eaLnBrk="1" hangingPunct="1"/>
            <a:r>
              <a:rPr lang="en-US" altLang="en-US" dirty="0" smtClean="0"/>
              <a:t>	$t0 </a:t>
            </a:r>
            <a:r>
              <a:rPr lang="en-US" altLang="en-US" dirty="0" smtClean="0">
                <a:sym typeface="Symbol" pitchFamily="18" charset="2"/>
              </a:rPr>
              <a:t></a:t>
            </a:r>
            <a:r>
              <a:rPr lang="en-US" altLang="en-US" dirty="0" smtClean="0"/>
              <a:t> 0</a:t>
            </a:r>
          </a:p>
          <a:p>
            <a:pPr eaLnBrk="1" hangingPunct="1"/>
            <a:r>
              <a:rPr lang="en-US" altLang="en-US" dirty="0" smtClean="0"/>
              <a:t>If ($t0 != 0) then</a:t>
            </a:r>
          </a:p>
          <a:p>
            <a:pPr eaLnBrk="1" hangingPunct="1"/>
            <a:r>
              <a:rPr lang="en-US" altLang="en-US" dirty="0" smtClean="0"/>
              <a:t>	PC </a:t>
            </a:r>
            <a:r>
              <a:rPr lang="en-US" altLang="en-US" dirty="0" smtClean="0">
                <a:sym typeface="Symbol" pitchFamily="18" charset="2"/>
              </a:rPr>
              <a:t></a:t>
            </a:r>
            <a:r>
              <a:rPr lang="en-US" altLang="en-US" dirty="0" smtClean="0"/>
              <a:t> PC + 4 + offset &lt;&lt; 2</a:t>
            </a:r>
          </a:p>
          <a:p>
            <a:pPr eaLnBrk="1" hangingPunct="1"/>
            <a:r>
              <a:rPr lang="en-US" altLang="en-US" dirty="0" smtClean="0"/>
              <a:t>Else</a:t>
            </a:r>
          </a:p>
          <a:p>
            <a:pPr eaLnBrk="1" hangingPunct="1"/>
            <a:r>
              <a:rPr lang="en-US" altLang="en-US" dirty="0" smtClean="0"/>
              <a:t>	PC </a:t>
            </a:r>
            <a:r>
              <a:rPr lang="en-US" altLang="en-US" dirty="0" smtClean="0">
                <a:sym typeface="Symbol" pitchFamily="18" charset="2"/>
              </a:rPr>
              <a:t></a:t>
            </a:r>
            <a:r>
              <a:rPr lang="en-US" altLang="en-US" dirty="0" smtClean="0"/>
              <a:t> PC + 4</a:t>
            </a:r>
          </a:p>
          <a:p>
            <a:pPr eaLnBrk="1" hangingPunct="1"/>
            <a:r>
              <a:rPr lang="en-US" altLang="en-US" dirty="0" err="1" smtClean="0"/>
              <a:t>slt</a:t>
            </a:r>
            <a:r>
              <a:rPr lang="en-US" altLang="en-US" dirty="0" smtClean="0"/>
              <a:t> and </a:t>
            </a:r>
            <a:r>
              <a:rPr lang="en-US" altLang="en-US" dirty="0" err="1" smtClean="0"/>
              <a:t>bne</a:t>
            </a:r>
            <a:r>
              <a:rPr lang="en-US" altLang="en-US" dirty="0" smtClean="0"/>
              <a:t> together make </a:t>
            </a:r>
            <a:r>
              <a:rPr lang="en-US" altLang="en-US" dirty="0" err="1" smtClean="0"/>
              <a:t>blt</a:t>
            </a:r>
            <a:endParaRPr lang="en-US" altLang="en-US" dirty="0" smtClean="0"/>
          </a:p>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14</a:t>
            </a:fld>
            <a:endParaRPr lang="en-US" altLang="en-US"/>
          </a:p>
        </p:txBody>
      </p:sp>
    </p:spTree>
    <p:extLst>
      <p:ext uri="{BB962C8B-B14F-4D97-AF65-F5344CB8AC3E}">
        <p14:creationId xmlns:p14="http://schemas.microsoft.com/office/powerpoint/2010/main" val="1429744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9490" name="Rectangle 2"/>
          <p:cNvSpPr>
            <a:spLocks noChangeArrowheads="1"/>
          </p:cNvSpPr>
          <p:nvPr/>
        </p:nvSpPr>
        <p:spPr bwMode="auto">
          <a:xfrm>
            <a:off x="407988" y="306388"/>
            <a:ext cx="8405812" cy="62484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19491" name="Rectangle 3"/>
          <p:cNvSpPr>
            <a:spLocks noGrp="1" noChangeArrowheads="1"/>
          </p:cNvSpPr>
          <p:nvPr>
            <p:ph type="ctrTitle"/>
          </p:nvPr>
        </p:nvSpPr>
        <p:spPr>
          <a:xfrm>
            <a:off x="685800" y="2286000"/>
            <a:ext cx="7772400" cy="1143000"/>
          </a:xfrm>
        </p:spPr>
        <p:txBody>
          <a:bodyPr/>
          <a:lstStyle>
            <a:lvl1pPr>
              <a:defRPr/>
            </a:lvl1pPr>
          </a:lstStyle>
          <a:p>
            <a:pPr lvl="0"/>
            <a:r>
              <a:rPr lang="en-US" altLang="en-US" noProof="0" smtClean="0"/>
              <a:t>Click to edit Master title style</a:t>
            </a:r>
          </a:p>
        </p:txBody>
      </p:sp>
      <p:sp>
        <p:nvSpPr>
          <p:cNvPr id="319492"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smtClean="0"/>
              <a:t>Click to edit Master subtitle style</a:t>
            </a:r>
          </a:p>
        </p:txBody>
      </p:sp>
      <p:sp>
        <p:nvSpPr>
          <p:cNvPr id="319493" name="Rectangle 5"/>
          <p:cNvSpPr>
            <a:spLocks noGrp="1" noChangeArrowheads="1"/>
          </p:cNvSpPr>
          <p:nvPr>
            <p:ph type="dt" sz="half" idx="2"/>
          </p:nvPr>
        </p:nvSpPr>
        <p:spPr bwMode="auto">
          <a:xfrm>
            <a:off x="6858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fld id="{7FBBCCC6-7969-4F8B-BDE9-7565E18B8288}" type="datetime1">
              <a:rPr lang="en-US" altLang="en-US" smtClean="0"/>
              <a:t>9/2/2014</a:t>
            </a:fld>
            <a:endParaRPr lang="en-US" altLang="en-US"/>
          </a:p>
        </p:txBody>
      </p:sp>
      <p:sp>
        <p:nvSpPr>
          <p:cNvPr id="319494" name="Rectangle 6"/>
          <p:cNvSpPr>
            <a:spLocks noGrp="1" noChangeArrowheads="1"/>
          </p:cNvSpPr>
          <p:nvPr>
            <p:ph type="ftr" sz="quarter" idx="3"/>
          </p:nvPr>
        </p:nvSpPr>
        <p:spPr>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Lst>
        </p:spPr>
        <p:txBody>
          <a:bodyPr/>
          <a:lstStyle>
            <a:lvl1pPr>
              <a:defRPr/>
            </a:lvl1pPr>
          </a:lstStyle>
          <a:p>
            <a:endParaRPr lang="en-US" altLang="en-US"/>
          </a:p>
        </p:txBody>
      </p:sp>
      <p:sp>
        <p:nvSpPr>
          <p:cNvPr id="319495" name="Rectangle 7"/>
          <p:cNvSpPr>
            <a:spLocks noGrp="1" noChangeArrowheads="1"/>
          </p:cNvSpPr>
          <p:nvPr>
            <p:ph type="sldNum" sz="quarter" idx="4"/>
          </p:nvPr>
        </p:nvSpPr>
        <p:spPr>
          <a:xfrm>
            <a:off x="6553200" y="6248400"/>
            <a:ext cx="1905000" cy="457200"/>
          </a:xfrm>
          <a:prstGeom prst="rect">
            <a:avLst/>
          </a:prstGeom>
        </p:spPr>
        <p:txBody>
          <a:bodyPr/>
          <a:lstStyle>
            <a:lvl1pPr>
              <a:defRPr/>
            </a:lvl1pPr>
          </a:lstStyle>
          <a:p>
            <a:fld id="{EB591893-D1D7-4C07-96AF-E221603AFEBE}" type="slidenum">
              <a:rPr lang="en-US" altLang="en-US"/>
              <a:pPr/>
              <a:t>‹#›</a:t>
            </a:fld>
            <a:endParaRPr lang="en-US" altLang="en-US"/>
          </a:p>
        </p:txBody>
      </p:sp>
      <p:sp>
        <p:nvSpPr>
          <p:cNvPr id="319496" name="Rectangle 8"/>
          <p:cNvSpPr>
            <a:spLocks noChangeArrowheads="1"/>
          </p:cNvSpPr>
          <p:nvPr/>
        </p:nvSpPr>
        <p:spPr bwMode="auto">
          <a:xfrm>
            <a:off x="381000" y="6400800"/>
            <a:ext cx="28956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a:t>Electrical and Computer Engineering</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1"/>
          </p:nvPr>
        </p:nvSpPr>
        <p:spPr>
          <a:xfrm>
            <a:off x="7200265" y="6471920"/>
            <a:ext cx="1905000" cy="314960"/>
          </a:xfrm>
          <a:prstGeom prst="rect">
            <a:avLst/>
          </a:prstGeom>
        </p:spPr>
        <p:txBody>
          <a:bodyPr/>
          <a:lstStyle>
            <a:lvl1pPr>
              <a:defRPr/>
            </a:lvl1pPr>
          </a:lstStyle>
          <a:p>
            <a:r>
              <a:rPr lang="en-US" altLang="en-US"/>
              <a:t>Page </a:t>
            </a:r>
            <a:fld id="{7159BD02-A0A6-4B92-9E84-25AE0C5744BD}" type="slidenum">
              <a:rPr lang="en-US" altLang="en-US"/>
              <a:pPr/>
              <a:t>‹#›</a:t>
            </a:fld>
            <a:r>
              <a:rPr lang="en-US" altLang="en-US"/>
              <a:t> of 26</a:t>
            </a:r>
          </a:p>
        </p:txBody>
      </p:sp>
    </p:spTree>
    <p:extLst>
      <p:ext uri="{BB962C8B-B14F-4D97-AF65-F5344CB8AC3E}">
        <p14:creationId xmlns:p14="http://schemas.microsoft.com/office/powerpoint/2010/main" val="3683935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1"/>
          </p:nvPr>
        </p:nvSpPr>
        <p:spPr>
          <a:xfrm>
            <a:off x="7200265" y="6471920"/>
            <a:ext cx="1905000" cy="314960"/>
          </a:xfrm>
          <a:prstGeom prst="rect">
            <a:avLst/>
          </a:prstGeom>
        </p:spPr>
        <p:txBody>
          <a:bodyPr/>
          <a:lstStyle>
            <a:lvl1pPr>
              <a:defRPr/>
            </a:lvl1pPr>
          </a:lstStyle>
          <a:p>
            <a:r>
              <a:rPr lang="en-US" altLang="en-US"/>
              <a:t>Page </a:t>
            </a:r>
            <a:fld id="{3B86591C-9931-499F-9650-58D107587670}" type="slidenum">
              <a:rPr lang="en-US" altLang="en-US"/>
              <a:pPr/>
              <a:t>‹#›</a:t>
            </a:fld>
            <a:r>
              <a:rPr lang="en-US" altLang="en-US"/>
              <a:t> of 26</a:t>
            </a:r>
          </a:p>
        </p:txBody>
      </p:sp>
    </p:spTree>
    <p:extLst>
      <p:ext uri="{BB962C8B-B14F-4D97-AF65-F5344CB8AC3E}">
        <p14:creationId xmlns:p14="http://schemas.microsoft.com/office/powerpoint/2010/main" val="3824143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685800" y="1981200"/>
            <a:ext cx="7772400" cy="4114800"/>
          </a:xfrm>
        </p:spPr>
        <p:txBody>
          <a:bodyPr/>
          <a:lstStyle/>
          <a:p>
            <a:endParaRPr lang="en-US"/>
          </a:p>
        </p:txBody>
      </p:sp>
      <p:sp>
        <p:nvSpPr>
          <p:cNvPr id="5" name="Slide Number Placeholder 4"/>
          <p:cNvSpPr>
            <a:spLocks noGrp="1"/>
          </p:cNvSpPr>
          <p:nvPr>
            <p:ph type="sldNum" sz="quarter" idx="11"/>
          </p:nvPr>
        </p:nvSpPr>
        <p:spPr>
          <a:xfrm>
            <a:off x="6916738" y="6248400"/>
            <a:ext cx="1905000" cy="457200"/>
          </a:xfrm>
          <a:prstGeom prst="rect">
            <a:avLst/>
          </a:prstGeom>
        </p:spPr>
        <p:txBody>
          <a:bodyPr/>
          <a:lstStyle>
            <a:lvl1pPr>
              <a:defRPr/>
            </a:lvl1pPr>
          </a:lstStyle>
          <a:p>
            <a:r>
              <a:rPr lang="en-US" altLang="en-US"/>
              <a:t>Page </a:t>
            </a:r>
            <a:fld id="{16F8A1C5-D6FD-4E4B-862F-2149B1685BF2}" type="slidenum">
              <a:rPr lang="en-US" altLang="en-US"/>
              <a:pPr/>
              <a:t>‹#›</a:t>
            </a:fld>
            <a:r>
              <a:rPr lang="en-US" altLang="en-US"/>
              <a:t> of 26</a:t>
            </a:r>
          </a:p>
        </p:txBody>
      </p:sp>
    </p:spTree>
    <p:extLst>
      <p:ext uri="{BB962C8B-B14F-4D97-AF65-F5344CB8AC3E}">
        <p14:creationId xmlns:p14="http://schemas.microsoft.com/office/powerpoint/2010/main" val="485357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1"/>
          </p:nvPr>
        </p:nvSpPr>
        <p:spPr>
          <a:xfrm>
            <a:off x="7200265" y="6471920"/>
            <a:ext cx="1905000" cy="314960"/>
          </a:xfrm>
          <a:prstGeom prst="rect">
            <a:avLst/>
          </a:prstGeom>
        </p:spPr>
        <p:txBody>
          <a:bodyPr/>
          <a:lstStyle>
            <a:lvl1pPr>
              <a:defRPr/>
            </a:lvl1pPr>
          </a:lstStyle>
          <a:p>
            <a:r>
              <a:rPr lang="en-US" altLang="en-US" dirty="0"/>
              <a:t>Page </a:t>
            </a:r>
            <a:fld id="{178FB821-1EBD-44DC-BF37-0E1AF404DA0F}" type="slidenum">
              <a:rPr lang="en-US" altLang="en-US"/>
              <a:pPr/>
              <a:t>‹#›</a:t>
            </a:fld>
            <a:r>
              <a:rPr lang="en-US" altLang="en-US" dirty="0"/>
              <a:t> of 26</a:t>
            </a:r>
          </a:p>
        </p:txBody>
      </p:sp>
    </p:spTree>
    <p:extLst>
      <p:ext uri="{BB962C8B-B14F-4D97-AF65-F5344CB8AC3E}">
        <p14:creationId xmlns:p14="http://schemas.microsoft.com/office/powerpoint/2010/main" val="2264146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Slide Number Placeholder 4"/>
          <p:cNvSpPr>
            <a:spLocks noGrp="1"/>
          </p:cNvSpPr>
          <p:nvPr>
            <p:ph type="sldNum" sz="quarter" idx="11"/>
          </p:nvPr>
        </p:nvSpPr>
        <p:spPr>
          <a:xfrm>
            <a:off x="7200265" y="6471920"/>
            <a:ext cx="1905000" cy="314960"/>
          </a:xfrm>
          <a:prstGeom prst="rect">
            <a:avLst/>
          </a:prstGeom>
        </p:spPr>
        <p:txBody>
          <a:bodyPr/>
          <a:lstStyle>
            <a:lvl1pPr>
              <a:defRPr/>
            </a:lvl1pPr>
          </a:lstStyle>
          <a:p>
            <a:r>
              <a:rPr lang="en-US" altLang="en-US"/>
              <a:t>Page </a:t>
            </a:r>
            <a:fld id="{21FE7FD3-1EA2-4275-B546-D74AE29B8B1A}" type="slidenum">
              <a:rPr lang="en-US" altLang="en-US"/>
              <a:pPr/>
              <a:t>‹#›</a:t>
            </a:fld>
            <a:r>
              <a:rPr lang="en-US" altLang="en-US"/>
              <a:t> of 26</a:t>
            </a:r>
          </a:p>
        </p:txBody>
      </p:sp>
    </p:spTree>
    <p:extLst>
      <p:ext uri="{BB962C8B-B14F-4D97-AF65-F5344CB8AC3E}">
        <p14:creationId xmlns:p14="http://schemas.microsoft.com/office/powerpoint/2010/main" val="153294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1"/>
          </p:nvPr>
        </p:nvSpPr>
        <p:spPr>
          <a:xfrm>
            <a:off x="7200265" y="6471920"/>
            <a:ext cx="1905000" cy="314960"/>
          </a:xfrm>
          <a:prstGeom prst="rect">
            <a:avLst/>
          </a:prstGeom>
        </p:spPr>
        <p:txBody>
          <a:bodyPr/>
          <a:lstStyle>
            <a:lvl1pPr>
              <a:defRPr/>
            </a:lvl1pPr>
          </a:lstStyle>
          <a:p>
            <a:r>
              <a:rPr lang="en-US" altLang="en-US"/>
              <a:t>Page </a:t>
            </a:r>
            <a:fld id="{74790243-FF73-4C62-B05D-77FB67DAC222}" type="slidenum">
              <a:rPr lang="en-US" altLang="en-US"/>
              <a:pPr/>
              <a:t>‹#›</a:t>
            </a:fld>
            <a:r>
              <a:rPr lang="en-US" altLang="en-US"/>
              <a:t> of 26</a:t>
            </a:r>
          </a:p>
        </p:txBody>
      </p:sp>
    </p:spTree>
    <p:extLst>
      <p:ext uri="{BB962C8B-B14F-4D97-AF65-F5344CB8AC3E}">
        <p14:creationId xmlns:p14="http://schemas.microsoft.com/office/powerpoint/2010/main" val="4236720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7"/>
          <p:cNvSpPr>
            <a:spLocks noGrp="1"/>
          </p:cNvSpPr>
          <p:nvPr>
            <p:ph type="sldNum" sz="quarter" idx="11"/>
          </p:nvPr>
        </p:nvSpPr>
        <p:spPr>
          <a:xfrm>
            <a:off x="7200265" y="6471920"/>
            <a:ext cx="1905000" cy="314960"/>
          </a:xfrm>
          <a:prstGeom prst="rect">
            <a:avLst/>
          </a:prstGeom>
        </p:spPr>
        <p:txBody>
          <a:bodyPr/>
          <a:lstStyle>
            <a:lvl1pPr>
              <a:defRPr/>
            </a:lvl1pPr>
          </a:lstStyle>
          <a:p>
            <a:r>
              <a:rPr lang="en-US" altLang="en-US"/>
              <a:t>Page </a:t>
            </a:r>
            <a:fld id="{CE88F1C9-FFAE-49AD-B289-16E4F022C97E}" type="slidenum">
              <a:rPr lang="en-US" altLang="en-US"/>
              <a:pPr/>
              <a:t>‹#›</a:t>
            </a:fld>
            <a:r>
              <a:rPr lang="en-US" altLang="en-US"/>
              <a:t> of 26</a:t>
            </a:r>
          </a:p>
        </p:txBody>
      </p:sp>
    </p:spTree>
    <p:extLst>
      <p:ext uri="{BB962C8B-B14F-4D97-AF65-F5344CB8AC3E}">
        <p14:creationId xmlns:p14="http://schemas.microsoft.com/office/powerpoint/2010/main" val="3095811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Slide Number Placeholder 3"/>
          <p:cNvSpPr>
            <a:spLocks noGrp="1"/>
          </p:cNvSpPr>
          <p:nvPr>
            <p:ph type="sldNum" sz="quarter" idx="11"/>
          </p:nvPr>
        </p:nvSpPr>
        <p:spPr>
          <a:xfrm>
            <a:off x="7200265" y="6471920"/>
            <a:ext cx="1905000" cy="314960"/>
          </a:xfrm>
          <a:prstGeom prst="rect">
            <a:avLst/>
          </a:prstGeom>
        </p:spPr>
        <p:txBody>
          <a:bodyPr/>
          <a:lstStyle>
            <a:lvl1pPr>
              <a:defRPr/>
            </a:lvl1pPr>
          </a:lstStyle>
          <a:p>
            <a:r>
              <a:rPr lang="en-US" altLang="en-US"/>
              <a:t>Page </a:t>
            </a:r>
            <a:fld id="{240425E1-1836-4F1D-B4BA-39A588CBFC45}" type="slidenum">
              <a:rPr lang="en-US" altLang="en-US"/>
              <a:pPr/>
              <a:t>‹#›</a:t>
            </a:fld>
            <a:r>
              <a:rPr lang="en-US" altLang="en-US"/>
              <a:t> of 26</a:t>
            </a:r>
          </a:p>
        </p:txBody>
      </p:sp>
    </p:spTree>
    <p:extLst>
      <p:ext uri="{BB962C8B-B14F-4D97-AF65-F5344CB8AC3E}">
        <p14:creationId xmlns:p14="http://schemas.microsoft.com/office/powerpoint/2010/main" val="3575512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7200265" y="6471920"/>
            <a:ext cx="1905000" cy="314960"/>
          </a:xfrm>
          <a:prstGeom prst="rect">
            <a:avLst/>
          </a:prstGeom>
        </p:spPr>
        <p:txBody>
          <a:bodyPr/>
          <a:lstStyle>
            <a:lvl1pPr>
              <a:defRPr/>
            </a:lvl1pPr>
          </a:lstStyle>
          <a:p>
            <a:r>
              <a:rPr lang="en-US" altLang="en-US"/>
              <a:t>Page </a:t>
            </a:r>
            <a:fld id="{48F620D5-5596-480B-9AA2-97DA2812A6E5}" type="slidenum">
              <a:rPr lang="en-US" altLang="en-US"/>
              <a:pPr/>
              <a:t>‹#›</a:t>
            </a:fld>
            <a:r>
              <a:rPr lang="en-US" altLang="en-US"/>
              <a:t> of 26</a:t>
            </a:r>
          </a:p>
        </p:txBody>
      </p:sp>
    </p:spTree>
    <p:extLst>
      <p:ext uri="{BB962C8B-B14F-4D97-AF65-F5344CB8AC3E}">
        <p14:creationId xmlns:p14="http://schemas.microsoft.com/office/powerpoint/2010/main" val="1399435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Slide Number Placeholder 5"/>
          <p:cNvSpPr>
            <a:spLocks noGrp="1"/>
          </p:cNvSpPr>
          <p:nvPr>
            <p:ph type="sldNum" sz="quarter" idx="11"/>
          </p:nvPr>
        </p:nvSpPr>
        <p:spPr>
          <a:xfrm>
            <a:off x="7200265" y="6471920"/>
            <a:ext cx="1905000" cy="314960"/>
          </a:xfrm>
          <a:prstGeom prst="rect">
            <a:avLst/>
          </a:prstGeom>
        </p:spPr>
        <p:txBody>
          <a:bodyPr/>
          <a:lstStyle>
            <a:lvl1pPr>
              <a:defRPr/>
            </a:lvl1pPr>
          </a:lstStyle>
          <a:p>
            <a:r>
              <a:rPr lang="en-US" altLang="en-US"/>
              <a:t>Page </a:t>
            </a:r>
            <a:fld id="{33AB03E6-8413-4682-B642-B0EE32A3C4C1}" type="slidenum">
              <a:rPr lang="en-US" altLang="en-US"/>
              <a:pPr/>
              <a:t>‹#›</a:t>
            </a:fld>
            <a:r>
              <a:rPr lang="en-US" altLang="en-US"/>
              <a:t> of 26</a:t>
            </a:r>
          </a:p>
        </p:txBody>
      </p:sp>
    </p:spTree>
    <p:extLst>
      <p:ext uri="{BB962C8B-B14F-4D97-AF65-F5344CB8AC3E}">
        <p14:creationId xmlns:p14="http://schemas.microsoft.com/office/powerpoint/2010/main" val="4113918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Slide Number Placeholder 5"/>
          <p:cNvSpPr>
            <a:spLocks noGrp="1"/>
          </p:cNvSpPr>
          <p:nvPr>
            <p:ph type="sldNum" sz="quarter" idx="11"/>
          </p:nvPr>
        </p:nvSpPr>
        <p:spPr>
          <a:xfrm>
            <a:off x="7200265" y="6471920"/>
            <a:ext cx="1905000" cy="314960"/>
          </a:xfrm>
          <a:prstGeom prst="rect">
            <a:avLst/>
          </a:prstGeom>
        </p:spPr>
        <p:txBody>
          <a:bodyPr/>
          <a:lstStyle>
            <a:lvl1pPr>
              <a:defRPr/>
            </a:lvl1pPr>
          </a:lstStyle>
          <a:p>
            <a:r>
              <a:rPr lang="en-US" altLang="en-US"/>
              <a:t>Page </a:t>
            </a:r>
            <a:fld id="{AB8CF344-9B71-485F-8852-12669884FC7E}" type="slidenum">
              <a:rPr lang="en-US" altLang="en-US"/>
              <a:pPr/>
              <a:t>‹#›</a:t>
            </a:fld>
            <a:r>
              <a:rPr lang="en-US" altLang="en-US"/>
              <a:t> of 26</a:t>
            </a:r>
          </a:p>
        </p:txBody>
      </p:sp>
    </p:spTree>
    <p:extLst>
      <p:ext uri="{BB962C8B-B14F-4D97-AF65-F5344CB8AC3E}">
        <p14:creationId xmlns:p14="http://schemas.microsoft.com/office/powerpoint/2010/main" val="3679310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8467" name="Rectangle 3"/>
          <p:cNvSpPr>
            <a:spLocks noGrp="1" noChangeArrowheads="1"/>
          </p:cNvSpPr>
          <p:nvPr>
            <p:ph type="title"/>
          </p:nvPr>
        </p:nvSpPr>
        <p:spPr bwMode="auto">
          <a:xfrm>
            <a:off x="995680" y="351593"/>
            <a:ext cx="7772400" cy="629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sp>
        <p:nvSpPr>
          <p:cNvPr id="318468" name="Rectangle 4"/>
          <p:cNvSpPr>
            <a:spLocks noGrp="1" noChangeArrowheads="1"/>
          </p:cNvSpPr>
          <p:nvPr>
            <p:ph type="body" idx="1"/>
          </p:nvPr>
        </p:nvSpPr>
        <p:spPr bwMode="auto">
          <a:xfrm>
            <a:off x="355600" y="1371600"/>
            <a:ext cx="8392160" cy="5069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318472" name="Line 8"/>
          <p:cNvSpPr>
            <a:spLocks noChangeShapeType="1"/>
          </p:cNvSpPr>
          <p:nvPr/>
        </p:nvSpPr>
        <p:spPr bwMode="auto">
          <a:xfrm>
            <a:off x="355600" y="970011"/>
            <a:ext cx="841248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473" name="Text Box 9"/>
          <p:cNvSpPr txBox="1">
            <a:spLocks noChangeArrowheads="1"/>
          </p:cNvSpPr>
          <p:nvPr/>
        </p:nvSpPr>
        <p:spPr bwMode="auto">
          <a:xfrm>
            <a:off x="7054850" y="0"/>
            <a:ext cx="208915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1400" b="1" dirty="0">
                <a:solidFill>
                  <a:srgbClr val="3399FF"/>
                </a:solidFill>
                <a:latin typeface="Calibri" panose="020F0502020204030204" pitchFamily="34" charset="0"/>
              </a:rPr>
              <a:t>CPE 431/531</a:t>
            </a:r>
          </a:p>
        </p:txBody>
      </p:sp>
      <p:sp>
        <p:nvSpPr>
          <p:cNvPr id="318474" name="Text Box 10"/>
          <p:cNvSpPr txBox="1">
            <a:spLocks noChangeArrowheads="1"/>
          </p:cNvSpPr>
          <p:nvPr userDrawn="1"/>
        </p:nvSpPr>
        <p:spPr bwMode="auto">
          <a:xfrm>
            <a:off x="3144837" y="43816"/>
            <a:ext cx="26511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b="1" dirty="0" smtClean="0">
                <a:solidFill>
                  <a:srgbClr val="3399FF"/>
                </a:solidFill>
                <a:latin typeface="Calibri" panose="020F0502020204030204" pitchFamily="34" charset="0"/>
              </a:rPr>
              <a:t>ECE</a:t>
            </a:r>
            <a:r>
              <a:rPr lang="en-US" altLang="en-US" sz="1400" b="1" baseline="0" dirty="0" smtClean="0">
                <a:solidFill>
                  <a:srgbClr val="3399FF"/>
                </a:solidFill>
                <a:latin typeface="Calibri" panose="020F0502020204030204" pitchFamily="34" charset="0"/>
              </a:rPr>
              <a:t> Department</a:t>
            </a:r>
            <a:endParaRPr lang="en-US" altLang="en-US" sz="1400" b="1" dirty="0">
              <a:solidFill>
                <a:srgbClr val="3399FF"/>
              </a:solidFill>
              <a:latin typeface="Calibri" panose="020F0502020204030204" pitchFamily="34" charset="0"/>
            </a:endParaRPr>
          </a:p>
        </p:txBody>
      </p:sp>
      <p:pic>
        <p:nvPicPr>
          <p:cNvPr id="11" name="Picture 10"/>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1178560" cy="589280"/>
          </a:xfrm>
          <a:prstGeom prst="rect">
            <a:avLst/>
          </a:prstGeom>
        </p:spPr>
      </p:pic>
      <p:sp>
        <p:nvSpPr>
          <p:cNvPr id="3" name="TextBox 2"/>
          <p:cNvSpPr txBox="1"/>
          <p:nvPr userDrawn="1"/>
        </p:nvSpPr>
        <p:spPr>
          <a:xfrm>
            <a:off x="7685590" y="6447099"/>
            <a:ext cx="1331088" cy="523220"/>
          </a:xfrm>
          <a:prstGeom prst="rect">
            <a:avLst/>
          </a:prstGeom>
          <a:noFill/>
        </p:spPr>
        <p:txBody>
          <a:bodyPr wrap="square" rtlCol="0">
            <a:spAutoFit/>
          </a:bodyPr>
          <a:lstStyle/>
          <a:p>
            <a:pPr algn="r"/>
            <a:r>
              <a:rPr lang="en-US" dirty="0" smtClean="0">
                <a:latin typeface="Calibri" panose="020F0502020204030204" pitchFamily="34" charset="0"/>
              </a:rPr>
              <a:t>Slide </a:t>
            </a:r>
            <a:fld id="{DAA520FB-DF88-45D0-940D-20FFE09CFF5B}" type="slidenum">
              <a:rPr lang="en-US" smtClean="0">
                <a:latin typeface="Calibri" panose="020F0502020204030204" pitchFamily="34" charset="0"/>
              </a:rPr>
              <a:pPr algn="r"/>
              <a:t>‹#›</a:t>
            </a:fld>
            <a:r>
              <a:rPr lang="en-US" dirty="0" smtClean="0">
                <a:latin typeface="Calibri" panose="020F0502020204030204" pitchFamily="34" charset="0"/>
              </a:rPr>
              <a:t> of </a:t>
            </a:r>
            <a:r>
              <a:rPr lang="en-US" dirty="0" smtClean="0">
                <a:latin typeface="Calibri" panose="020F0502020204030204" pitchFamily="34" charset="0"/>
              </a:rPr>
              <a:t>28</a:t>
            </a:r>
          </a:p>
          <a:p>
            <a:pPr algn="r"/>
            <a:endParaRPr 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dt="0"/>
  <p:txStyles>
    <p:titleStyle>
      <a:lvl1pPr algn="ctr" rtl="0" fontAlgn="base">
        <a:spcBef>
          <a:spcPct val="0"/>
        </a:spcBef>
        <a:spcAft>
          <a:spcPct val="0"/>
        </a:spcAft>
        <a:defRPr sz="2800">
          <a:solidFill>
            <a:schemeClr val="tx2"/>
          </a:solidFill>
          <a:latin typeface="Arial" panose="020B0604020202020204" pitchFamily="34" charset="0"/>
          <a:ea typeface="+mj-ea"/>
          <a:cs typeface="Arial" panose="020B0604020202020204" pitchFamily="34" charset="0"/>
        </a:defRPr>
      </a:lvl1pPr>
      <a:lvl2pPr algn="ctr" rtl="0" fontAlgn="base">
        <a:spcBef>
          <a:spcPct val="0"/>
        </a:spcBef>
        <a:spcAft>
          <a:spcPct val="0"/>
        </a:spcAft>
        <a:defRPr sz="3600">
          <a:solidFill>
            <a:schemeClr val="tx2"/>
          </a:solidFill>
          <a:latin typeface="Times New Roman" pitchFamily="18" charset="0"/>
        </a:defRPr>
      </a:lvl2pPr>
      <a:lvl3pPr algn="ctr" rtl="0" fontAlgn="base">
        <a:spcBef>
          <a:spcPct val="0"/>
        </a:spcBef>
        <a:spcAft>
          <a:spcPct val="0"/>
        </a:spcAft>
        <a:defRPr sz="3600">
          <a:solidFill>
            <a:schemeClr val="tx2"/>
          </a:solidFill>
          <a:latin typeface="Times New Roman" pitchFamily="18" charset="0"/>
        </a:defRPr>
      </a:lvl3pPr>
      <a:lvl4pPr algn="ctr" rtl="0" fontAlgn="base">
        <a:spcBef>
          <a:spcPct val="0"/>
        </a:spcBef>
        <a:spcAft>
          <a:spcPct val="0"/>
        </a:spcAft>
        <a:defRPr sz="3600">
          <a:solidFill>
            <a:schemeClr val="tx2"/>
          </a:solidFill>
          <a:latin typeface="Times New Roman" pitchFamily="18" charset="0"/>
        </a:defRPr>
      </a:lvl4pPr>
      <a:lvl5pPr algn="ctr" rtl="0" fontAlgn="base">
        <a:spcBef>
          <a:spcPct val="0"/>
        </a:spcBef>
        <a:spcAft>
          <a:spcPct val="0"/>
        </a:spcAft>
        <a:defRPr sz="3600">
          <a:solidFill>
            <a:schemeClr val="tx2"/>
          </a:solidFill>
          <a:latin typeface="Times New Roman" pitchFamily="18" charset="0"/>
        </a:defRPr>
      </a:lvl5pPr>
      <a:lvl6pPr marL="457200" algn="ctr" rtl="0" fontAlgn="base">
        <a:spcBef>
          <a:spcPct val="0"/>
        </a:spcBef>
        <a:spcAft>
          <a:spcPct val="0"/>
        </a:spcAft>
        <a:defRPr sz="3600">
          <a:solidFill>
            <a:schemeClr val="tx2"/>
          </a:solidFill>
          <a:latin typeface="Times New Roman" pitchFamily="18" charset="0"/>
        </a:defRPr>
      </a:lvl6pPr>
      <a:lvl7pPr marL="914400" algn="ctr" rtl="0" fontAlgn="base">
        <a:spcBef>
          <a:spcPct val="0"/>
        </a:spcBef>
        <a:spcAft>
          <a:spcPct val="0"/>
        </a:spcAft>
        <a:defRPr sz="3600">
          <a:solidFill>
            <a:schemeClr val="tx2"/>
          </a:solidFill>
          <a:latin typeface="Times New Roman" pitchFamily="18" charset="0"/>
        </a:defRPr>
      </a:lvl7pPr>
      <a:lvl8pPr marL="1371600" algn="ctr" rtl="0" fontAlgn="base">
        <a:spcBef>
          <a:spcPct val="0"/>
        </a:spcBef>
        <a:spcAft>
          <a:spcPct val="0"/>
        </a:spcAft>
        <a:defRPr sz="3600">
          <a:solidFill>
            <a:schemeClr val="tx2"/>
          </a:solidFill>
          <a:latin typeface="Times New Roman" pitchFamily="18" charset="0"/>
        </a:defRPr>
      </a:lvl8pPr>
      <a:lvl9pPr marL="1828800" algn="ctr" rtl="0" fontAlgn="base">
        <a:spcBef>
          <a:spcPct val="0"/>
        </a:spcBef>
        <a:spcAft>
          <a:spcPct val="0"/>
        </a:spcAft>
        <a:defRPr sz="36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760538"/>
            <a:ext cx="7772400" cy="1143000"/>
          </a:xfrm>
        </p:spPr>
        <p:txBody>
          <a:bodyPr/>
          <a:lstStyle/>
          <a:p>
            <a:r>
              <a:rPr lang="en-US" altLang="en-US" dirty="0">
                <a:latin typeface="Arial Black" pitchFamily="34" charset="0"/>
              </a:rPr>
              <a:t>CPE 431/531</a:t>
            </a:r>
            <a:br>
              <a:rPr lang="en-US" altLang="en-US" dirty="0">
                <a:latin typeface="Arial Black" pitchFamily="34" charset="0"/>
              </a:rPr>
            </a:br>
            <a:r>
              <a:rPr lang="en-US" altLang="en-US" dirty="0">
                <a:latin typeface="Arial Black" pitchFamily="34" charset="0"/>
              </a:rPr>
              <a:t/>
            </a:r>
            <a:br>
              <a:rPr lang="en-US" altLang="en-US" dirty="0">
                <a:latin typeface="Arial Black" pitchFamily="34" charset="0"/>
              </a:rPr>
            </a:br>
            <a:r>
              <a:rPr lang="en-US" altLang="en-US" dirty="0">
                <a:latin typeface="Arial Black" pitchFamily="34" charset="0"/>
              </a:rPr>
              <a:t>Chapter </a:t>
            </a:r>
            <a:r>
              <a:rPr lang="en-US" altLang="en-US" dirty="0" smtClean="0">
                <a:latin typeface="Arial Black" pitchFamily="34" charset="0"/>
              </a:rPr>
              <a:t>2 – Instructions:</a:t>
            </a:r>
            <a:br>
              <a:rPr lang="en-US" altLang="en-US" dirty="0" smtClean="0">
                <a:latin typeface="Arial Black" pitchFamily="34" charset="0"/>
              </a:rPr>
            </a:br>
            <a:r>
              <a:rPr lang="en-US" altLang="en-US" dirty="0" smtClean="0">
                <a:latin typeface="Arial Black" pitchFamily="34" charset="0"/>
              </a:rPr>
              <a:t>Language of the Computer</a:t>
            </a:r>
            <a:endParaRPr lang="en-US" altLang="en-US" dirty="0"/>
          </a:p>
        </p:txBody>
      </p:sp>
      <p:sp>
        <p:nvSpPr>
          <p:cNvPr id="2051" name="Rectangle 3"/>
          <p:cNvSpPr>
            <a:spLocks noGrp="1" noChangeArrowheads="1"/>
          </p:cNvSpPr>
          <p:nvPr>
            <p:ph type="subTitle" idx="1"/>
          </p:nvPr>
        </p:nvSpPr>
        <p:spPr/>
        <p:txBody>
          <a:bodyPr/>
          <a:lstStyle/>
          <a:p>
            <a:r>
              <a:rPr lang="en-US" altLang="en-US" dirty="0">
                <a:latin typeface="Arial Black" pitchFamily="34" charset="0"/>
              </a:rPr>
              <a:t>Dr. Rhonda Kay </a:t>
            </a:r>
            <a:r>
              <a:rPr lang="en-US" altLang="en-US" dirty="0" smtClean="0">
                <a:latin typeface="Arial Black" pitchFamily="34" charset="0"/>
              </a:rPr>
              <a:t>Gaede</a:t>
            </a:r>
            <a:endParaRPr lang="en-US" alt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250" y="4576082"/>
            <a:ext cx="2857500" cy="14287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en-US" altLang="en-US" sz="2800" dirty="0" smtClean="0"/>
              <a:t>2.4 Signed and Unsigned Numbers</a:t>
            </a:r>
            <a:endParaRPr lang="en-US" altLang="en-US" dirty="0"/>
          </a:p>
        </p:txBody>
      </p:sp>
      <p:sp>
        <p:nvSpPr>
          <p:cNvPr id="414723" name="Rectangle 3"/>
          <p:cNvSpPr>
            <a:spLocks noGrp="1" noChangeArrowheads="1"/>
          </p:cNvSpPr>
          <p:nvPr>
            <p:ph type="body" idx="1"/>
          </p:nvPr>
        </p:nvSpPr>
        <p:spPr>
          <a:xfrm>
            <a:off x="526790" y="1203737"/>
            <a:ext cx="7959985" cy="4845369"/>
          </a:xfrm>
        </p:spPr>
        <p:txBody>
          <a:bodyPr/>
          <a:lstStyle/>
          <a:p>
            <a:pPr algn="just" eaLnBrk="1" hangingPunct="1">
              <a:lnSpc>
                <a:spcPct val="90000"/>
              </a:lnSpc>
            </a:pPr>
            <a:r>
              <a:rPr lang="en-US" altLang="en-US" sz="2400" dirty="0"/>
              <a:t>Unsigned</a:t>
            </a:r>
          </a:p>
          <a:p>
            <a:pPr marL="457200" lvl="1" indent="0" algn="just" eaLnBrk="1" hangingPunct="1">
              <a:lnSpc>
                <a:spcPct val="90000"/>
              </a:lnSpc>
              <a:buNone/>
            </a:pPr>
            <a:r>
              <a:rPr lang="en-US" altLang="en-US" sz="2000" dirty="0" smtClean="0">
                <a:latin typeface="Courier New" panose="02070309020205020404" pitchFamily="49" charset="0"/>
                <a:cs typeface="Courier New" panose="02070309020205020404" pitchFamily="49" charset="0"/>
              </a:rPr>
              <a:t>1011</a:t>
            </a:r>
            <a:r>
              <a:rPr lang="en-US" altLang="en-US" sz="2000" baseline="-25000" dirty="0" smtClean="0">
                <a:latin typeface="Courier New" panose="02070309020205020404" pitchFamily="49" charset="0"/>
                <a:cs typeface="Courier New" panose="02070309020205020404" pitchFamily="49" charset="0"/>
              </a:rPr>
              <a:t>2</a:t>
            </a:r>
            <a:r>
              <a:rPr lang="en-US" altLang="en-US" sz="2000" dirty="0" smtClean="0">
                <a:latin typeface="Courier New" panose="02070309020205020404" pitchFamily="49" charset="0"/>
                <a:cs typeface="Courier New" panose="02070309020205020404" pitchFamily="49" charset="0"/>
              </a:rPr>
              <a:t> </a:t>
            </a:r>
            <a:r>
              <a:rPr lang="en-US" altLang="en-US" sz="2000" dirty="0" smtClean="0">
                <a:latin typeface="Arial" charset="0"/>
              </a:rPr>
              <a:t> </a:t>
            </a:r>
            <a:r>
              <a:rPr lang="en-US" altLang="en-US" sz="2000" dirty="0" smtClean="0"/>
              <a:t>= </a:t>
            </a:r>
          </a:p>
          <a:p>
            <a:pPr marL="457200" lvl="1" indent="0" algn="just" eaLnBrk="1" hangingPunct="1">
              <a:lnSpc>
                <a:spcPct val="90000"/>
              </a:lnSpc>
              <a:buNone/>
            </a:pPr>
            <a:r>
              <a:rPr lang="en-US" altLang="en-US" sz="2000" dirty="0" smtClean="0"/>
              <a:t>Range </a:t>
            </a:r>
            <a:r>
              <a:rPr lang="en-US" altLang="en-US" sz="2000" dirty="0"/>
              <a:t>for n bits: </a:t>
            </a:r>
            <a:endParaRPr lang="en-US" altLang="en-US" sz="2000" dirty="0" smtClean="0"/>
          </a:p>
          <a:p>
            <a:pPr algn="just" eaLnBrk="1" hangingPunct="1">
              <a:lnSpc>
                <a:spcPct val="90000"/>
              </a:lnSpc>
            </a:pPr>
            <a:r>
              <a:rPr lang="en-US" altLang="en-US" sz="2400" dirty="0" smtClean="0"/>
              <a:t>Signed</a:t>
            </a:r>
          </a:p>
          <a:p>
            <a:pPr marL="457200" lvl="1" indent="0" algn="just" eaLnBrk="1" hangingPunct="1">
              <a:lnSpc>
                <a:spcPct val="90000"/>
              </a:lnSpc>
              <a:buNone/>
            </a:pPr>
            <a:r>
              <a:rPr lang="en-US" altLang="en-US" sz="2000" dirty="0" smtClean="0">
                <a:latin typeface="Courier New" panose="02070309020205020404" pitchFamily="49" charset="0"/>
                <a:cs typeface="Courier New" panose="02070309020205020404" pitchFamily="49" charset="0"/>
              </a:rPr>
              <a:t>1011</a:t>
            </a:r>
            <a:r>
              <a:rPr lang="en-US" altLang="en-US" sz="2000" baseline="-25000" dirty="0" smtClean="0">
                <a:latin typeface="Courier New" panose="02070309020205020404" pitchFamily="49" charset="0"/>
                <a:cs typeface="Courier New" panose="02070309020205020404" pitchFamily="49" charset="0"/>
              </a:rPr>
              <a:t>2</a:t>
            </a:r>
            <a:r>
              <a:rPr lang="en-US" altLang="en-US" sz="2000" dirty="0" smtClean="0">
                <a:latin typeface="Courier New" panose="02070309020205020404" pitchFamily="49" charset="0"/>
                <a:cs typeface="Courier New" panose="02070309020205020404" pitchFamily="49" charset="0"/>
              </a:rPr>
              <a:t> </a:t>
            </a:r>
            <a:r>
              <a:rPr lang="en-US" altLang="en-US" sz="2000" dirty="0">
                <a:latin typeface="Courier New" panose="02070309020205020404" pitchFamily="49" charset="0"/>
                <a:cs typeface="Courier New" panose="02070309020205020404" pitchFamily="49" charset="0"/>
              </a:rPr>
              <a:t>= </a:t>
            </a:r>
            <a:endParaRPr lang="en-US" altLang="en-US" sz="2000" dirty="0">
              <a:cs typeface="Courier New" panose="02070309020205020404" pitchFamily="49" charset="0"/>
            </a:endParaRPr>
          </a:p>
          <a:p>
            <a:pPr marL="457200" lvl="1" indent="0" algn="just" eaLnBrk="1" hangingPunct="1">
              <a:lnSpc>
                <a:spcPct val="90000"/>
              </a:lnSpc>
              <a:buNone/>
            </a:pPr>
            <a:r>
              <a:rPr lang="en-US" altLang="en-US" sz="2000" dirty="0">
                <a:cs typeface="Courier New" panose="02070309020205020404" pitchFamily="49" charset="0"/>
              </a:rPr>
              <a:t>Range for n bits: </a:t>
            </a:r>
          </a:p>
          <a:p>
            <a:pPr algn="just" eaLnBrk="1" hangingPunct="1">
              <a:lnSpc>
                <a:spcPct val="90000"/>
              </a:lnSpc>
            </a:pPr>
            <a:r>
              <a:rPr lang="en-US" altLang="en-US" sz="2400" dirty="0"/>
              <a:t>Finding the 2’s complement</a:t>
            </a:r>
          </a:p>
          <a:p>
            <a:pPr marL="457200" lvl="1" indent="0" algn="just" eaLnBrk="1" hangingPunct="1">
              <a:lnSpc>
                <a:spcPct val="90000"/>
              </a:lnSpc>
              <a:buNone/>
            </a:pPr>
            <a:r>
              <a:rPr lang="en-US" altLang="en-US" sz="2000" dirty="0" smtClean="0">
                <a:latin typeface="Courier New" panose="02070309020205020404" pitchFamily="49" charset="0"/>
                <a:cs typeface="Courier New" panose="02070309020205020404" pitchFamily="49" charset="0"/>
              </a:rPr>
              <a:t>00001010      </a:t>
            </a:r>
          </a:p>
          <a:p>
            <a:pPr marL="457200" lvl="1" indent="0" algn="just" eaLnBrk="1" hangingPunct="1">
              <a:lnSpc>
                <a:spcPct val="90000"/>
              </a:lnSpc>
              <a:buNone/>
            </a:pPr>
            <a:r>
              <a:rPr lang="en-US" altLang="en-US" sz="2000" dirty="0" smtClean="0">
                <a:latin typeface="Courier New" panose="02070309020205020404" pitchFamily="49" charset="0"/>
                <a:cs typeface="Courier New" panose="02070309020205020404" pitchFamily="49" charset="0"/>
              </a:rPr>
              <a:t>00101000      </a:t>
            </a:r>
          </a:p>
          <a:p>
            <a:pPr algn="just" eaLnBrk="1" hangingPunct="1">
              <a:lnSpc>
                <a:spcPct val="90000"/>
              </a:lnSpc>
            </a:pPr>
            <a:r>
              <a:rPr lang="en-US" altLang="en-US" sz="2400" dirty="0" smtClean="0"/>
              <a:t>Sign </a:t>
            </a:r>
            <a:r>
              <a:rPr lang="en-US" altLang="en-US" sz="2400" dirty="0"/>
              <a:t>Extension</a:t>
            </a:r>
          </a:p>
          <a:p>
            <a:pPr marL="457200" lvl="1" indent="0" algn="just" eaLnBrk="1" hangingPunct="1">
              <a:lnSpc>
                <a:spcPct val="90000"/>
              </a:lnSpc>
              <a:buNone/>
            </a:pPr>
            <a:r>
              <a:rPr lang="en-US" altLang="en-US" sz="2000" dirty="0">
                <a:latin typeface="Courier New" panose="02070309020205020404" pitchFamily="49" charset="0"/>
                <a:cs typeface="Courier New" panose="02070309020205020404" pitchFamily="49" charset="0"/>
              </a:rPr>
              <a:t>00001010      </a:t>
            </a:r>
          </a:p>
          <a:p>
            <a:pPr marL="457200" lvl="1" indent="0" algn="just" eaLnBrk="1" hangingPunct="1">
              <a:lnSpc>
                <a:spcPct val="90000"/>
              </a:lnSpc>
              <a:buNone/>
            </a:pPr>
            <a:r>
              <a:rPr lang="en-US" altLang="en-US" sz="2000" dirty="0">
                <a:latin typeface="Courier New" panose="02070309020205020404" pitchFamily="49" charset="0"/>
                <a:cs typeface="Courier New" panose="02070309020205020404" pitchFamily="49" charset="0"/>
              </a:rPr>
              <a:t>10110111      </a:t>
            </a:r>
          </a:p>
          <a:p>
            <a:pPr lvl="1" algn="just" eaLnBrk="1" hangingPunct="1">
              <a:lnSpc>
                <a:spcPct val="90000"/>
              </a:lnSpc>
            </a:pPr>
            <a:endParaRPr lang="en-US" altLang="en-US" sz="2000" dirty="0">
              <a:latin typeface="Arial"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2800" dirty="0" smtClean="0"/>
              <a:t>2.5 R-type Instruction Format</a:t>
            </a:r>
            <a:endParaRPr lang="en-US" altLang="en-US" dirty="0"/>
          </a:p>
        </p:txBody>
      </p:sp>
      <p:sp>
        <p:nvSpPr>
          <p:cNvPr id="3" name="Rectangle 2"/>
          <p:cNvSpPr/>
          <p:nvPr/>
        </p:nvSpPr>
        <p:spPr>
          <a:xfrm>
            <a:off x="414337" y="1183621"/>
            <a:ext cx="8286751" cy="5549211"/>
          </a:xfrm>
          <a:prstGeom prst="rect">
            <a:avLst/>
          </a:prstGeom>
        </p:spPr>
        <p:txBody>
          <a:bodyPr wrap="square">
            <a:spAutoFit/>
          </a:bodyPr>
          <a:lstStyle/>
          <a:p>
            <a:pPr marL="342900" indent="-342900" algn="just" eaLnBrk="1" hangingPunct="1">
              <a:lnSpc>
                <a:spcPct val="90000"/>
              </a:lnSpc>
              <a:buFont typeface="Arial" panose="020B0604020202020204" pitchFamily="34" charset="0"/>
              <a:buChar char="•"/>
            </a:pPr>
            <a:r>
              <a:rPr lang="en-US" altLang="en-US" sz="2400" dirty="0">
                <a:latin typeface="Calibri" panose="020F0502020204030204" pitchFamily="34" charset="0"/>
              </a:rPr>
              <a:t>Translating a MIPS assembly instruction into a machine instruction: </a:t>
            </a:r>
            <a:endParaRPr lang="en-US" altLang="en-US" sz="2400" dirty="0" smtClean="0">
              <a:latin typeface="Calibri" panose="020F0502020204030204" pitchFamily="34" charset="0"/>
            </a:endParaRPr>
          </a:p>
          <a:p>
            <a:pPr algn="just" eaLnBrk="1" hangingPunct="1">
              <a:lnSpc>
                <a:spcPct val="90000"/>
              </a:lnSpc>
            </a:pPr>
            <a:r>
              <a:rPr lang="en-US" altLang="en-US" sz="2000" dirty="0">
                <a:latin typeface="Calibri" panose="020F0502020204030204" pitchFamily="34" charset="0"/>
              </a:rPr>
              <a:t> </a:t>
            </a:r>
            <a:r>
              <a:rPr lang="en-US" altLang="en-US" sz="2000" dirty="0" smtClean="0">
                <a:latin typeface="Calibri" panose="020F0502020204030204" pitchFamily="34" charset="0"/>
              </a:rPr>
              <a:t>      </a:t>
            </a:r>
            <a:r>
              <a:rPr lang="en-US" altLang="en-US" sz="2000" dirty="0" smtClean="0">
                <a:latin typeface="Courier New" panose="02070309020205020404" pitchFamily="49" charset="0"/>
                <a:cs typeface="Courier New" panose="02070309020205020404" pitchFamily="49" charset="0"/>
              </a:rPr>
              <a:t>add </a:t>
            </a:r>
            <a:r>
              <a:rPr lang="en-US" altLang="en-US" sz="2000" dirty="0">
                <a:latin typeface="Courier New" panose="02070309020205020404" pitchFamily="49" charset="0"/>
                <a:cs typeface="Courier New" panose="02070309020205020404" pitchFamily="49" charset="0"/>
              </a:rPr>
              <a:t>$t0, $s1, $s2 </a:t>
            </a:r>
            <a:r>
              <a:rPr lang="en-US" altLang="en-US" sz="2000" dirty="0">
                <a:latin typeface="Calibri" panose="020F0502020204030204" pitchFamily="34" charset="0"/>
              </a:rPr>
              <a:t>(R-type</a:t>
            </a:r>
            <a:r>
              <a:rPr lang="en-US" altLang="en-US" sz="2000" dirty="0" smtClean="0">
                <a:latin typeface="Calibri" panose="020F0502020204030204" pitchFamily="34" charset="0"/>
              </a:rPr>
              <a:t>)</a:t>
            </a:r>
          </a:p>
          <a:p>
            <a:pPr algn="just" eaLnBrk="1" hangingPunct="1">
              <a:lnSpc>
                <a:spcPct val="90000"/>
              </a:lnSpc>
            </a:pPr>
            <a:endParaRPr lang="en-US" altLang="en-US" sz="2000" dirty="0">
              <a:latin typeface="Calibri" panose="020F0502020204030204" pitchFamily="34" charset="0"/>
            </a:endParaRPr>
          </a:p>
          <a:p>
            <a:pPr lvl="2" algn="just" eaLnBrk="1" hangingPunct="1">
              <a:lnSpc>
                <a:spcPct val="90000"/>
              </a:lnSpc>
              <a:tabLst>
                <a:tab pos="1828800" algn="l"/>
                <a:tab pos="2743200" algn="l"/>
                <a:tab pos="3657600" algn="l"/>
                <a:tab pos="4572000" algn="l"/>
                <a:tab pos="5486400" algn="l"/>
                <a:tab pos="6400800" algn="l"/>
              </a:tabLst>
            </a:pPr>
            <a:r>
              <a:rPr lang="en-US" altLang="en-US" sz="1800" dirty="0" smtClean="0">
                <a:latin typeface="Calibri" panose="020F0502020204030204" pitchFamily="34" charset="0"/>
              </a:rPr>
              <a:t>Op(6)	</a:t>
            </a:r>
            <a:r>
              <a:rPr lang="en-US" altLang="en-US" sz="1800" dirty="0" err="1" smtClean="0">
                <a:latin typeface="Calibri" panose="020F0502020204030204" pitchFamily="34" charset="0"/>
              </a:rPr>
              <a:t>rs</a:t>
            </a:r>
            <a:r>
              <a:rPr lang="en-US" altLang="en-US" sz="1800" dirty="0" smtClean="0">
                <a:latin typeface="Calibri" panose="020F0502020204030204" pitchFamily="34" charset="0"/>
              </a:rPr>
              <a:t>(5)</a:t>
            </a:r>
            <a:r>
              <a:rPr lang="en-US" altLang="en-US" sz="1800" dirty="0">
                <a:latin typeface="Calibri" panose="020F0502020204030204" pitchFamily="34" charset="0"/>
              </a:rPr>
              <a:t>	</a:t>
            </a:r>
            <a:r>
              <a:rPr lang="en-US" altLang="en-US" sz="1800" dirty="0" err="1" smtClean="0">
                <a:latin typeface="Calibri" panose="020F0502020204030204" pitchFamily="34" charset="0"/>
              </a:rPr>
              <a:t>rt</a:t>
            </a:r>
            <a:r>
              <a:rPr lang="en-US" altLang="en-US" sz="1800" dirty="0" smtClean="0">
                <a:latin typeface="Calibri" panose="020F0502020204030204" pitchFamily="34" charset="0"/>
              </a:rPr>
              <a:t>(5)	</a:t>
            </a:r>
            <a:r>
              <a:rPr lang="en-US" altLang="en-US" sz="1800" dirty="0" err="1" smtClean="0">
                <a:latin typeface="Calibri" panose="020F0502020204030204" pitchFamily="34" charset="0"/>
              </a:rPr>
              <a:t>rd</a:t>
            </a:r>
            <a:r>
              <a:rPr lang="en-US" altLang="en-US" sz="1800" dirty="0" smtClean="0">
                <a:latin typeface="Calibri" panose="020F0502020204030204" pitchFamily="34" charset="0"/>
              </a:rPr>
              <a:t>(5)	</a:t>
            </a:r>
            <a:r>
              <a:rPr lang="en-US" altLang="en-US" sz="1800" dirty="0" err="1" smtClean="0">
                <a:latin typeface="Calibri" panose="020F0502020204030204" pitchFamily="34" charset="0"/>
              </a:rPr>
              <a:t>shamt</a:t>
            </a:r>
            <a:r>
              <a:rPr lang="en-US" altLang="en-US" sz="1800" dirty="0" smtClean="0">
                <a:latin typeface="Calibri" panose="020F0502020204030204" pitchFamily="34" charset="0"/>
              </a:rPr>
              <a:t>(5)	</a:t>
            </a:r>
            <a:r>
              <a:rPr lang="en-US" altLang="en-US" sz="1800" dirty="0" err="1" smtClean="0">
                <a:latin typeface="Calibri" panose="020F0502020204030204" pitchFamily="34" charset="0"/>
              </a:rPr>
              <a:t>funct</a:t>
            </a:r>
            <a:r>
              <a:rPr lang="en-US" altLang="en-US" sz="1800" dirty="0" smtClean="0">
                <a:latin typeface="Calibri" panose="020F0502020204030204" pitchFamily="34" charset="0"/>
              </a:rPr>
              <a:t>(6)</a:t>
            </a:r>
            <a:endParaRPr lang="en-US" altLang="en-US" sz="1800" dirty="0">
              <a:latin typeface="Calibri" panose="020F0502020204030204" pitchFamily="34" charset="0"/>
            </a:endParaRPr>
          </a:p>
          <a:p>
            <a:pPr marL="342900" indent="-342900" algn="just" eaLnBrk="1" hangingPunct="1">
              <a:lnSpc>
                <a:spcPct val="90000"/>
              </a:lnSpc>
              <a:buFont typeface="Arial" panose="020B0604020202020204" pitchFamily="34" charset="0"/>
              <a:buChar char="•"/>
            </a:pPr>
            <a:endParaRPr lang="en-US" altLang="en-US" sz="2400" dirty="0" smtClean="0">
              <a:latin typeface="Arial" charset="0"/>
            </a:endParaRPr>
          </a:p>
          <a:p>
            <a:pPr marL="342900" indent="-342900" algn="just" eaLnBrk="1" hangingPunct="1">
              <a:lnSpc>
                <a:spcPct val="90000"/>
              </a:lnSpc>
              <a:buFont typeface="Arial" panose="020B0604020202020204" pitchFamily="34" charset="0"/>
              <a:buChar char="•"/>
            </a:pPr>
            <a:endParaRPr lang="en-US" altLang="en-US" sz="2400" dirty="0">
              <a:latin typeface="Arial" charset="0"/>
            </a:endParaRPr>
          </a:p>
          <a:p>
            <a:pPr marL="342900" indent="-342900" algn="just" eaLnBrk="1" hangingPunct="1">
              <a:lnSpc>
                <a:spcPct val="90000"/>
              </a:lnSpc>
              <a:buFont typeface="Arial" panose="020B0604020202020204" pitchFamily="34" charset="0"/>
              <a:buChar char="•"/>
            </a:pPr>
            <a:endParaRPr lang="en-US" altLang="en-US" sz="2400" dirty="0" smtClean="0">
              <a:latin typeface="Arial" charset="0"/>
            </a:endParaRPr>
          </a:p>
          <a:p>
            <a:pPr marL="342900" indent="-342900" algn="just" eaLnBrk="1" hangingPunct="1">
              <a:lnSpc>
                <a:spcPct val="90000"/>
              </a:lnSpc>
              <a:buFont typeface="Arial" panose="020B0604020202020204" pitchFamily="34" charset="0"/>
              <a:buChar char="•"/>
            </a:pPr>
            <a:endParaRPr lang="en-US" altLang="en-US" sz="2400" dirty="0">
              <a:latin typeface="Arial" charset="0"/>
            </a:endParaRPr>
          </a:p>
          <a:p>
            <a:pPr marL="342900" indent="-342900" algn="just" eaLnBrk="1" hangingPunct="1">
              <a:lnSpc>
                <a:spcPct val="90000"/>
              </a:lnSpc>
              <a:buFont typeface="Arial" panose="020B0604020202020204" pitchFamily="34" charset="0"/>
              <a:buChar char="•"/>
            </a:pPr>
            <a:r>
              <a:rPr lang="en-US" altLang="en-US" sz="2400" dirty="0">
                <a:latin typeface="Calibri" panose="020F0502020204030204" pitchFamily="34" charset="0"/>
              </a:rPr>
              <a:t>MIPS Fields</a:t>
            </a:r>
          </a:p>
          <a:p>
            <a:pPr algn="just" defTabSz="800100" eaLnBrk="1" hangingPunct="1">
              <a:lnSpc>
                <a:spcPct val="90000"/>
              </a:lnSpc>
              <a:tabLst>
                <a:tab pos="685800" algn="l"/>
                <a:tab pos="1771650" algn="l"/>
              </a:tabLst>
            </a:pPr>
            <a:r>
              <a:rPr lang="en-US" altLang="en-US" sz="2400" dirty="0" smtClean="0">
                <a:latin typeface="Calibri" panose="020F0502020204030204" pitchFamily="34" charset="0"/>
              </a:rPr>
              <a:t>	op</a:t>
            </a:r>
            <a:r>
              <a:rPr lang="en-US" altLang="en-US" sz="2400" dirty="0">
                <a:latin typeface="Calibri" panose="020F0502020204030204" pitchFamily="34" charset="0"/>
              </a:rPr>
              <a:t>:	</a:t>
            </a:r>
            <a:r>
              <a:rPr lang="en-US" altLang="en-US" sz="2400" dirty="0" err="1" smtClean="0">
                <a:latin typeface="Calibri" panose="020F0502020204030204" pitchFamily="34" charset="0"/>
              </a:rPr>
              <a:t>opcode</a:t>
            </a:r>
            <a:r>
              <a:rPr lang="en-US" altLang="en-US" sz="2400" dirty="0">
                <a:latin typeface="Calibri" panose="020F0502020204030204" pitchFamily="34" charset="0"/>
              </a:rPr>
              <a:t>			</a:t>
            </a:r>
            <a:endParaRPr lang="en-US" altLang="en-US" sz="2400" dirty="0" smtClean="0">
              <a:latin typeface="Calibri" panose="020F0502020204030204" pitchFamily="34" charset="0"/>
            </a:endParaRPr>
          </a:p>
          <a:p>
            <a:pPr algn="just" defTabSz="800100" eaLnBrk="1" hangingPunct="1">
              <a:lnSpc>
                <a:spcPct val="90000"/>
              </a:lnSpc>
              <a:tabLst>
                <a:tab pos="685800" algn="l"/>
                <a:tab pos="1771650" algn="l"/>
              </a:tabLst>
            </a:pPr>
            <a:r>
              <a:rPr lang="en-US" altLang="en-US" sz="2400" dirty="0">
                <a:latin typeface="Calibri" panose="020F0502020204030204" pitchFamily="34" charset="0"/>
              </a:rPr>
              <a:t>	</a:t>
            </a:r>
            <a:r>
              <a:rPr lang="en-US" altLang="en-US" sz="2400" dirty="0" err="1" smtClean="0">
                <a:latin typeface="Calibri" panose="020F0502020204030204" pitchFamily="34" charset="0"/>
              </a:rPr>
              <a:t>rd</a:t>
            </a:r>
            <a:r>
              <a:rPr lang="en-US" altLang="en-US" sz="2400" dirty="0" smtClean="0">
                <a:latin typeface="Calibri" panose="020F0502020204030204" pitchFamily="34" charset="0"/>
              </a:rPr>
              <a:t>:	register </a:t>
            </a:r>
            <a:r>
              <a:rPr lang="en-US" altLang="en-US" sz="2400" dirty="0">
                <a:latin typeface="Calibri" panose="020F0502020204030204" pitchFamily="34" charset="0"/>
              </a:rPr>
              <a:t>destination</a:t>
            </a:r>
          </a:p>
          <a:p>
            <a:pPr algn="just" defTabSz="800100" eaLnBrk="1" hangingPunct="1">
              <a:lnSpc>
                <a:spcPct val="90000"/>
              </a:lnSpc>
              <a:tabLst>
                <a:tab pos="685800" algn="l"/>
                <a:tab pos="1771650" algn="l"/>
              </a:tabLst>
            </a:pPr>
            <a:r>
              <a:rPr lang="en-US" altLang="en-US" sz="2400" dirty="0" smtClean="0">
                <a:latin typeface="Calibri" panose="020F0502020204030204" pitchFamily="34" charset="0"/>
              </a:rPr>
              <a:t>	</a:t>
            </a:r>
            <a:r>
              <a:rPr lang="en-US" altLang="en-US" sz="2400" dirty="0" err="1" smtClean="0">
                <a:latin typeface="Calibri" panose="020F0502020204030204" pitchFamily="34" charset="0"/>
              </a:rPr>
              <a:t>rs</a:t>
            </a:r>
            <a:r>
              <a:rPr lang="en-US" altLang="en-US" sz="2400" dirty="0">
                <a:latin typeface="Calibri" panose="020F0502020204030204" pitchFamily="34" charset="0"/>
              </a:rPr>
              <a:t>:	</a:t>
            </a:r>
            <a:r>
              <a:rPr lang="en-US" altLang="en-US" sz="2400" dirty="0" smtClean="0">
                <a:latin typeface="Calibri" panose="020F0502020204030204" pitchFamily="34" charset="0"/>
              </a:rPr>
              <a:t>first </a:t>
            </a:r>
            <a:r>
              <a:rPr lang="en-US" altLang="en-US" sz="2400" dirty="0">
                <a:latin typeface="Calibri" panose="020F0502020204030204" pitchFamily="34" charset="0"/>
              </a:rPr>
              <a:t>register </a:t>
            </a:r>
            <a:r>
              <a:rPr lang="en-US" altLang="en-US" sz="2400" dirty="0" smtClean="0">
                <a:latin typeface="Calibri" panose="020F0502020204030204" pitchFamily="34" charset="0"/>
              </a:rPr>
              <a:t>source</a:t>
            </a:r>
          </a:p>
          <a:p>
            <a:pPr algn="just" defTabSz="800100">
              <a:lnSpc>
                <a:spcPct val="90000"/>
              </a:lnSpc>
              <a:tabLst>
                <a:tab pos="685800" algn="l"/>
                <a:tab pos="1771650" algn="l"/>
              </a:tabLst>
            </a:pPr>
            <a:r>
              <a:rPr lang="en-US" altLang="en-US" sz="2400" dirty="0" smtClean="0">
                <a:latin typeface="Calibri" panose="020F0502020204030204" pitchFamily="34" charset="0"/>
              </a:rPr>
              <a:t>	</a:t>
            </a:r>
            <a:r>
              <a:rPr lang="en-US" altLang="en-US" sz="2400" dirty="0" err="1" smtClean="0">
                <a:latin typeface="Calibri" panose="020F0502020204030204" pitchFamily="34" charset="0"/>
              </a:rPr>
              <a:t>rt</a:t>
            </a:r>
            <a:r>
              <a:rPr lang="en-US" altLang="en-US" sz="2400" dirty="0">
                <a:latin typeface="Calibri" panose="020F0502020204030204" pitchFamily="34" charset="0"/>
              </a:rPr>
              <a:t>:	</a:t>
            </a:r>
            <a:r>
              <a:rPr lang="en-US" altLang="en-US" sz="2400" dirty="0" smtClean="0">
                <a:latin typeface="Calibri" panose="020F0502020204030204" pitchFamily="34" charset="0"/>
              </a:rPr>
              <a:t>second </a:t>
            </a:r>
            <a:r>
              <a:rPr lang="en-US" altLang="en-US" sz="2400" dirty="0">
                <a:latin typeface="Calibri" panose="020F0502020204030204" pitchFamily="34" charset="0"/>
              </a:rPr>
              <a:t>register </a:t>
            </a:r>
            <a:r>
              <a:rPr lang="en-US" altLang="en-US" sz="2400" dirty="0" smtClean="0">
                <a:latin typeface="Calibri" panose="020F0502020204030204" pitchFamily="34" charset="0"/>
              </a:rPr>
              <a:t>source/destination </a:t>
            </a:r>
            <a:r>
              <a:rPr lang="en-US" altLang="en-US" sz="2400" dirty="0">
                <a:latin typeface="Calibri" panose="020F0502020204030204" pitchFamily="34" charset="0"/>
              </a:rPr>
              <a:t>register for </a:t>
            </a:r>
            <a:r>
              <a:rPr lang="en-US" altLang="en-US" sz="2400" dirty="0" err="1" smtClean="0">
                <a:latin typeface="Calibri" panose="020F0502020204030204" pitchFamily="34" charset="0"/>
              </a:rPr>
              <a:t>lw</a:t>
            </a:r>
            <a:r>
              <a:rPr lang="en-US" altLang="en-US" sz="2400" dirty="0">
                <a:latin typeface="Calibri" panose="020F0502020204030204" pitchFamily="34" charset="0"/>
              </a:rPr>
              <a:t>	</a:t>
            </a:r>
            <a:r>
              <a:rPr lang="en-US" altLang="en-US" sz="2400" dirty="0" err="1" smtClean="0">
                <a:latin typeface="Calibri" panose="020F0502020204030204" pitchFamily="34" charset="0"/>
              </a:rPr>
              <a:t>shamt</a:t>
            </a:r>
            <a:r>
              <a:rPr lang="en-US" altLang="en-US" sz="2400" dirty="0" smtClean="0">
                <a:latin typeface="Calibri" panose="020F0502020204030204" pitchFamily="34" charset="0"/>
              </a:rPr>
              <a:t>:	shift </a:t>
            </a:r>
            <a:r>
              <a:rPr lang="en-US" altLang="en-US" sz="2400" dirty="0">
                <a:latin typeface="Calibri" panose="020F0502020204030204" pitchFamily="34" charset="0"/>
              </a:rPr>
              <a:t>amount</a:t>
            </a:r>
          </a:p>
          <a:p>
            <a:pPr algn="just" defTabSz="800100" eaLnBrk="1" hangingPunct="1">
              <a:lnSpc>
                <a:spcPct val="90000"/>
              </a:lnSpc>
              <a:tabLst>
                <a:tab pos="685800" algn="l"/>
                <a:tab pos="1771650" algn="l"/>
              </a:tabLst>
            </a:pPr>
            <a:r>
              <a:rPr lang="en-US" altLang="en-US" sz="2400" dirty="0">
                <a:latin typeface="Calibri" panose="020F0502020204030204" pitchFamily="34" charset="0"/>
              </a:rPr>
              <a:t>	</a:t>
            </a:r>
            <a:r>
              <a:rPr lang="en-US" altLang="en-US" sz="2400" dirty="0" err="1" smtClean="0">
                <a:latin typeface="Calibri" panose="020F0502020204030204" pitchFamily="34" charset="0"/>
              </a:rPr>
              <a:t>funct</a:t>
            </a:r>
            <a:r>
              <a:rPr lang="en-US" altLang="en-US" sz="2400" dirty="0">
                <a:latin typeface="Calibri" panose="020F0502020204030204" pitchFamily="34" charset="0"/>
              </a:rPr>
              <a:t>: </a:t>
            </a:r>
            <a:r>
              <a:rPr lang="en-US" altLang="en-US" sz="2400" dirty="0" smtClean="0">
                <a:latin typeface="Calibri" panose="020F0502020204030204" pitchFamily="34" charset="0"/>
              </a:rPr>
              <a:t>	function </a:t>
            </a:r>
            <a:r>
              <a:rPr lang="en-US" altLang="en-US" sz="2400" dirty="0">
                <a:latin typeface="Calibri" panose="020F0502020204030204" pitchFamily="34" charset="0"/>
              </a:rPr>
              <a:t>code</a:t>
            </a:r>
          </a:p>
          <a:p>
            <a:pPr algn="just" eaLnBrk="1" hangingPunct="1">
              <a:lnSpc>
                <a:spcPct val="90000"/>
              </a:lnSpc>
              <a:tabLst>
                <a:tab pos="685800" algn="l"/>
              </a:tabLst>
            </a:pPr>
            <a:r>
              <a:rPr lang="en-US" altLang="en-US" sz="2400" dirty="0">
                <a:latin typeface="Calibri" panose="020F0502020204030204" pitchFamily="34" charset="0"/>
              </a:rPr>
              <a:t>       </a:t>
            </a:r>
            <a:r>
              <a:rPr lang="en-US" altLang="en-US" sz="2400" dirty="0" smtClean="0">
                <a:latin typeface="Calibri" panose="020F0502020204030204" pitchFamily="34" charset="0"/>
              </a:rPr>
              <a:t>   </a:t>
            </a:r>
            <a:endParaRPr lang="en-US" altLang="en-US" sz="2400" dirty="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r>
              <a:rPr lang="en-US" altLang="en-US" sz="2800" dirty="0" smtClean="0"/>
              <a:t>2.5 I-Type Instruction Format</a:t>
            </a:r>
            <a:endParaRPr lang="en-US" altLang="en-US" dirty="0"/>
          </a:p>
        </p:txBody>
      </p:sp>
      <p:sp>
        <p:nvSpPr>
          <p:cNvPr id="2" name="Rectangle 1"/>
          <p:cNvSpPr/>
          <p:nvPr/>
        </p:nvSpPr>
        <p:spPr>
          <a:xfrm>
            <a:off x="265010" y="1061148"/>
            <a:ext cx="8201026" cy="3662541"/>
          </a:xfrm>
          <a:prstGeom prst="rect">
            <a:avLst/>
          </a:prstGeom>
        </p:spPr>
        <p:txBody>
          <a:bodyPr wrap="square">
            <a:spAutoFit/>
          </a:bodyPr>
          <a:lstStyle/>
          <a:p>
            <a:pPr marL="342900" indent="-342900" eaLnBrk="1" hangingPunct="1">
              <a:buFont typeface="Arial" panose="020B0604020202020204" pitchFamily="34" charset="0"/>
              <a:buChar char="•"/>
            </a:pPr>
            <a:r>
              <a:rPr lang="en-US" altLang="en-US" sz="2400" dirty="0" smtClean="0">
                <a:latin typeface="Calibri" panose="020F0502020204030204" pitchFamily="34" charset="0"/>
              </a:rPr>
              <a:t>One size doesn’t fit all. </a:t>
            </a:r>
            <a:r>
              <a:rPr lang="en-US" altLang="en-US" sz="2400" dirty="0" err="1">
                <a:latin typeface="Courier New" panose="02070309020205020404" pitchFamily="49" charset="0"/>
                <a:cs typeface="Courier New" panose="02070309020205020404" pitchFamily="49" charset="0"/>
              </a:rPr>
              <a:t>l</a:t>
            </a:r>
            <a:r>
              <a:rPr lang="en-US" altLang="en-US" sz="2400" dirty="0" err="1" smtClean="0">
                <a:latin typeface="Courier New" panose="02070309020205020404" pitchFamily="49" charset="0"/>
                <a:cs typeface="Courier New" panose="02070309020205020404" pitchFamily="49" charset="0"/>
              </a:rPr>
              <a:t>w</a:t>
            </a:r>
            <a:r>
              <a:rPr lang="en-US" altLang="en-US" sz="2400" dirty="0" smtClean="0">
                <a:latin typeface="Calibri" panose="020F0502020204030204" pitchFamily="34" charset="0"/>
              </a:rPr>
              <a:t> and </a:t>
            </a:r>
            <a:r>
              <a:rPr lang="en-US" altLang="en-US" sz="2400" dirty="0" err="1" smtClean="0">
                <a:latin typeface="Courier New" panose="02070309020205020404" pitchFamily="49" charset="0"/>
                <a:cs typeface="Courier New" panose="02070309020205020404" pitchFamily="49" charset="0"/>
              </a:rPr>
              <a:t>sw</a:t>
            </a:r>
            <a:r>
              <a:rPr lang="en-US" altLang="en-US" sz="2400" dirty="0" smtClean="0">
                <a:latin typeface="Calibri" panose="020F0502020204030204" pitchFamily="34" charset="0"/>
              </a:rPr>
              <a:t> have different requirements than </a:t>
            </a:r>
            <a:r>
              <a:rPr lang="en-US" altLang="en-US" sz="2400" dirty="0" smtClean="0">
                <a:latin typeface="Courier New" panose="02070309020205020404" pitchFamily="49" charset="0"/>
                <a:cs typeface="Courier New" panose="02070309020205020404" pitchFamily="49" charset="0"/>
              </a:rPr>
              <a:t>add</a:t>
            </a:r>
            <a:r>
              <a:rPr lang="en-US" altLang="en-US" sz="2400" dirty="0" smtClean="0">
                <a:latin typeface="Calibri" panose="020F0502020204030204" pitchFamily="34" charset="0"/>
              </a:rPr>
              <a:t>.</a:t>
            </a:r>
            <a:endParaRPr lang="en-US" altLang="en-US" sz="2400" dirty="0">
              <a:latin typeface="Calibri" panose="020F0502020204030204" pitchFamily="34" charset="0"/>
            </a:endParaRPr>
          </a:p>
          <a:p>
            <a:pPr marL="342900" indent="-342900" eaLnBrk="1" hangingPunct="1">
              <a:buFont typeface="Arial" panose="020B0604020202020204" pitchFamily="34" charset="0"/>
              <a:buChar char="•"/>
            </a:pPr>
            <a:r>
              <a:rPr lang="en-US" altLang="en-US" sz="2400" dirty="0" smtClean="0">
                <a:latin typeface="Calibri" panose="020F0502020204030204" pitchFamily="34" charset="0"/>
              </a:rPr>
              <a:t>Design </a:t>
            </a:r>
            <a:r>
              <a:rPr lang="en-US" altLang="en-US" sz="2400" dirty="0">
                <a:latin typeface="Calibri" panose="020F0502020204030204" pitchFamily="34" charset="0"/>
              </a:rPr>
              <a:t>Principle </a:t>
            </a:r>
            <a:r>
              <a:rPr lang="en-US" altLang="en-US" sz="2400" dirty="0" smtClean="0">
                <a:latin typeface="Calibri" panose="020F0502020204030204" pitchFamily="34" charset="0"/>
              </a:rPr>
              <a:t>4: Good </a:t>
            </a:r>
            <a:r>
              <a:rPr lang="en-US" altLang="en-US" sz="2400" dirty="0">
                <a:latin typeface="Calibri" panose="020F0502020204030204" pitchFamily="34" charset="0"/>
              </a:rPr>
              <a:t>design demands good compromises</a:t>
            </a:r>
            <a:r>
              <a:rPr lang="en-US" altLang="en-US" sz="2400" dirty="0" smtClean="0">
                <a:latin typeface="Calibri" panose="020F0502020204030204" pitchFamily="34" charset="0"/>
              </a:rPr>
              <a:t>.</a:t>
            </a:r>
          </a:p>
          <a:p>
            <a:pPr eaLnBrk="1" hangingPunct="1"/>
            <a:r>
              <a:rPr lang="en-US" altLang="en-US" sz="2400" dirty="0">
                <a:latin typeface="Calibri" panose="020F0502020204030204" pitchFamily="34" charset="0"/>
              </a:rPr>
              <a:t>	</a:t>
            </a:r>
            <a:r>
              <a:rPr lang="en-US" altLang="en-US" sz="2000" dirty="0" err="1" smtClean="0">
                <a:latin typeface="Courier New" panose="02070309020205020404" pitchFamily="49" charset="0"/>
                <a:cs typeface="Courier New" panose="02070309020205020404" pitchFamily="49" charset="0"/>
              </a:rPr>
              <a:t>lw</a:t>
            </a:r>
            <a:r>
              <a:rPr lang="en-US" altLang="en-US" sz="2000" dirty="0" smtClean="0">
                <a:latin typeface="Courier New" panose="02070309020205020404" pitchFamily="49" charset="0"/>
                <a:cs typeface="Courier New" panose="02070309020205020404" pitchFamily="49" charset="0"/>
              </a:rPr>
              <a:t> $t0, 32($s3)</a:t>
            </a:r>
            <a:endParaRPr lang="en-US" altLang="en-US" sz="2400" dirty="0">
              <a:latin typeface="Calibri" panose="020F0502020204030204" pitchFamily="34" charset="0"/>
            </a:endParaRPr>
          </a:p>
          <a:p>
            <a:pPr eaLnBrk="1" hangingPunct="1">
              <a:tabLst>
                <a:tab pos="914400" algn="l"/>
                <a:tab pos="1828800" algn="l"/>
                <a:tab pos="2743200" algn="l"/>
                <a:tab pos="3657600" algn="l"/>
                <a:tab pos="4572000" algn="l"/>
              </a:tabLst>
            </a:pPr>
            <a:r>
              <a:rPr lang="en-US" altLang="en-US" sz="2400" dirty="0" smtClean="0">
                <a:latin typeface="Calibri" panose="020F0502020204030204" pitchFamily="34" charset="0"/>
              </a:rPr>
              <a:t>	</a:t>
            </a:r>
            <a:r>
              <a:rPr lang="en-US" altLang="en-US" sz="2000" dirty="0" smtClean="0">
                <a:latin typeface="Calibri" panose="020F0502020204030204" pitchFamily="34" charset="0"/>
              </a:rPr>
              <a:t>op(6)	</a:t>
            </a:r>
            <a:r>
              <a:rPr lang="en-US" altLang="en-US" sz="2000" dirty="0" err="1" smtClean="0">
                <a:latin typeface="Calibri" panose="020F0502020204030204" pitchFamily="34" charset="0"/>
              </a:rPr>
              <a:t>rs</a:t>
            </a:r>
            <a:r>
              <a:rPr lang="en-US" altLang="en-US" sz="2000" dirty="0" smtClean="0">
                <a:latin typeface="Calibri" panose="020F0502020204030204" pitchFamily="34" charset="0"/>
              </a:rPr>
              <a:t>(5)</a:t>
            </a:r>
            <a:r>
              <a:rPr lang="en-US" altLang="en-US" sz="2000" dirty="0">
                <a:latin typeface="Calibri" panose="020F0502020204030204" pitchFamily="34" charset="0"/>
              </a:rPr>
              <a:t>	</a:t>
            </a:r>
            <a:r>
              <a:rPr lang="en-US" altLang="en-US" sz="2000" dirty="0" err="1" smtClean="0">
                <a:latin typeface="Calibri" panose="020F0502020204030204" pitchFamily="34" charset="0"/>
              </a:rPr>
              <a:t>rt</a:t>
            </a:r>
            <a:r>
              <a:rPr lang="en-US" altLang="en-US" sz="2000" dirty="0" smtClean="0">
                <a:latin typeface="Calibri" panose="020F0502020204030204" pitchFamily="34" charset="0"/>
              </a:rPr>
              <a:t>(5)</a:t>
            </a:r>
            <a:r>
              <a:rPr lang="en-US" altLang="en-US" sz="2000" dirty="0">
                <a:latin typeface="Calibri" panose="020F0502020204030204" pitchFamily="34" charset="0"/>
              </a:rPr>
              <a:t>	</a:t>
            </a:r>
            <a:r>
              <a:rPr lang="en-US" altLang="en-US" sz="2000" dirty="0" smtClean="0">
                <a:latin typeface="Calibri" panose="020F0502020204030204" pitchFamily="34" charset="0"/>
              </a:rPr>
              <a:t>constant </a:t>
            </a:r>
            <a:r>
              <a:rPr lang="en-US" altLang="en-US" sz="2000" dirty="0">
                <a:latin typeface="Calibri" panose="020F0502020204030204" pitchFamily="34" charset="0"/>
              </a:rPr>
              <a:t>or </a:t>
            </a:r>
            <a:r>
              <a:rPr lang="en-US" altLang="en-US" sz="2000" dirty="0" smtClean="0">
                <a:latin typeface="Calibri" panose="020F0502020204030204" pitchFamily="34" charset="0"/>
              </a:rPr>
              <a:t>address(16)</a:t>
            </a:r>
          </a:p>
          <a:p>
            <a:pPr eaLnBrk="1" hangingPunct="1">
              <a:tabLst>
                <a:tab pos="914400" algn="l"/>
                <a:tab pos="1828800" algn="l"/>
                <a:tab pos="2743200" algn="l"/>
                <a:tab pos="3657600" algn="l"/>
                <a:tab pos="4572000" algn="l"/>
              </a:tabLst>
            </a:pPr>
            <a:r>
              <a:rPr lang="en-US" altLang="en-US" sz="2000" dirty="0">
                <a:latin typeface="Calibri" panose="020F0502020204030204" pitchFamily="34" charset="0"/>
              </a:rPr>
              <a:t>	</a:t>
            </a:r>
          </a:p>
          <a:p>
            <a:pPr eaLnBrk="1" hangingPunct="1"/>
            <a:r>
              <a:rPr lang="en-US" altLang="en-US" sz="2000" dirty="0">
                <a:latin typeface="Calibri" panose="020F0502020204030204" pitchFamily="34" charset="0"/>
              </a:rPr>
              <a:t>			</a:t>
            </a:r>
            <a:endParaRPr lang="en-US" altLang="en-US" sz="2000" dirty="0" smtClean="0">
              <a:latin typeface="Calibri" panose="020F0502020204030204" pitchFamily="34" charset="0"/>
            </a:endParaRPr>
          </a:p>
          <a:p>
            <a:pPr marL="342900" indent="-342900" eaLnBrk="1" hangingPunct="1">
              <a:buFont typeface="Arial" panose="020B0604020202020204" pitchFamily="34" charset="0"/>
              <a:buChar char="•"/>
            </a:pPr>
            <a:r>
              <a:rPr lang="en-US" altLang="en-US" sz="2400" dirty="0" smtClean="0">
                <a:latin typeface="Calibri" panose="020F0502020204030204" pitchFamily="34" charset="0"/>
              </a:rPr>
              <a:t>For </a:t>
            </a:r>
            <a:r>
              <a:rPr lang="en-US" altLang="en-US" sz="2400" dirty="0">
                <a:latin typeface="Calibri" panose="020F0502020204030204" pitchFamily="34" charset="0"/>
              </a:rPr>
              <a:t>data transfer, address offset is limited to </a:t>
            </a:r>
            <a:r>
              <a:rPr lang="en-US" altLang="en-US" sz="2400" dirty="0" smtClean="0">
                <a:latin typeface="Calibri" panose="020F0502020204030204" pitchFamily="34" charset="0"/>
                <a:cs typeface="Times New Roman" pitchFamily="18" charset="0"/>
              </a:rPr>
              <a:t>________</a:t>
            </a:r>
            <a:r>
              <a:rPr lang="en-US" altLang="en-US" sz="2400" dirty="0" smtClean="0">
                <a:latin typeface="Calibri" panose="020F0502020204030204" pitchFamily="34" charset="0"/>
              </a:rPr>
              <a:t>, </a:t>
            </a:r>
            <a:r>
              <a:rPr lang="en-US" altLang="en-US" sz="2400" dirty="0" smtClean="0">
                <a:latin typeface="Calibri" panose="020F0502020204030204" pitchFamily="34" charset="0"/>
                <a:cs typeface="Times New Roman" pitchFamily="18" charset="0"/>
              </a:rPr>
              <a:t>_________</a:t>
            </a:r>
            <a:r>
              <a:rPr lang="en-US" altLang="en-US" sz="2400" dirty="0" smtClean="0">
                <a:latin typeface="Calibri" panose="020F0502020204030204" pitchFamily="34" charset="0"/>
              </a:rPr>
              <a:t>.</a:t>
            </a:r>
            <a:endParaRPr lang="en-US" altLang="en-US" sz="2400" dirty="0">
              <a:latin typeface="Calibri" panose="020F0502020204030204" pitchFamily="34" charset="0"/>
            </a:endParaRPr>
          </a:p>
          <a:p>
            <a:pPr marL="342900" indent="-342900" eaLnBrk="1" hangingPunct="1">
              <a:buFont typeface="Arial" panose="020B0604020202020204" pitchFamily="34" charset="0"/>
              <a:buChar char="•"/>
            </a:pPr>
            <a:r>
              <a:rPr lang="en-US" altLang="en-US" sz="2400" dirty="0">
                <a:latin typeface="Calibri" panose="020F0502020204030204" pitchFamily="34" charset="0"/>
              </a:rPr>
              <a:t>Another Translation Example: A[300] = h + A[300];</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r>
              <a:rPr lang="en-US" altLang="en-US" sz="2800" dirty="0" smtClean="0"/>
              <a:t>2.5 Instructions for Making Decisions</a:t>
            </a:r>
            <a:endParaRPr lang="en-US" altLang="en-US" dirty="0"/>
          </a:p>
        </p:txBody>
      </p:sp>
      <p:sp>
        <p:nvSpPr>
          <p:cNvPr id="419843" name="Rectangle 3"/>
          <p:cNvSpPr>
            <a:spLocks noGrp="1" noChangeArrowheads="1"/>
          </p:cNvSpPr>
          <p:nvPr>
            <p:ph type="body" idx="1"/>
          </p:nvPr>
        </p:nvSpPr>
        <p:spPr>
          <a:xfrm>
            <a:off x="352424" y="1089025"/>
            <a:ext cx="8277225" cy="5111750"/>
          </a:xfrm>
        </p:spPr>
        <p:txBody>
          <a:bodyPr/>
          <a:lstStyle/>
          <a:p>
            <a:pPr eaLnBrk="1" hangingPunct="1">
              <a:lnSpc>
                <a:spcPct val="90000"/>
              </a:lnSpc>
            </a:pPr>
            <a:r>
              <a:rPr lang="en-US" altLang="en-US" sz="2400" dirty="0"/>
              <a:t>Two conditional ones for now:</a:t>
            </a:r>
          </a:p>
          <a:p>
            <a:pPr marL="457200" lvl="1" indent="0" eaLnBrk="1" hangingPunct="1">
              <a:lnSpc>
                <a:spcPct val="90000"/>
              </a:lnSpc>
              <a:buNone/>
            </a:pPr>
            <a:r>
              <a:rPr lang="en-US" altLang="en-US" sz="2000" dirty="0" err="1">
                <a:latin typeface="Courier New" pitchFamily="49" charset="0"/>
              </a:rPr>
              <a:t>beq</a:t>
            </a:r>
            <a:r>
              <a:rPr lang="en-US" altLang="en-US" sz="2000" dirty="0">
                <a:latin typeface="Courier New" pitchFamily="49" charset="0"/>
              </a:rPr>
              <a:t> register1, register2, L1</a:t>
            </a:r>
          </a:p>
          <a:p>
            <a:pPr marL="457200" lvl="1" indent="0" eaLnBrk="1" hangingPunct="1">
              <a:lnSpc>
                <a:spcPct val="90000"/>
              </a:lnSpc>
              <a:buNone/>
            </a:pPr>
            <a:endParaRPr lang="en-US" altLang="en-US" sz="2000" b="1" dirty="0" smtClean="0"/>
          </a:p>
          <a:p>
            <a:pPr marL="457200" lvl="1" indent="0" eaLnBrk="1" hangingPunct="1">
              <a:lnSpc>
                <a:spcPct val="90000"/>
              </a:lnSpc>
              <a:buNone/>
            </a:pPr>
            <a:endParaRPr lang="en-US" altLang="en-US" sz="2000" b="1" dirty="0">
              <a:latin typeface="Courier New" pitchFamily="49" charset="0"/>
            </a:endParaRPr>
          </a:p>
          <a:p>
            <a:pPr marL="457200" lvl="1" indent="0" eaLnBrk="1" hangingPunct="1">
              <a:lnSpc>
                <a:spcPct val="90000"/>
              </a:lnSpc>
              <a:buNone/>
            </a:pPr>
            <a:endParaRPr lang="en-US" altLang="en-US" sz="2000" b="1" dirty="0" smtClean="0">
              <a:latin typeface="Courier New" pitchFamily="49" charset="0"/>
            </a:endParaRPr>
          </a:p>
          <a:p>
            <a:pPr marL="457200" lvl="1" indent="0" eaLnBrk="1" hangingPunct="1">
              <a:lnSpc>
                <a:spcPct val="90000"/>
              </a:lnSpc>
              <a:buNone/>
            </a:pPr>
            <a:endParaRPr lang="en-US" altLang="en-US" sz="2000" b="1" dirty="0">
              <a:latin typeface="Courier New" pitchFamily="49" charset="0"/>
            </a:endParaRPr>
          </a:p>
          <a:p>
            <a:pPr marL="457200" lvl="1" indent="0" eaLnBrk="1" hangingPunct="1">
              <a:lnSpc>
                <a:spcPct val="90000"/>
              </a:lnSpc>
              <a:buNone/>
            </a:pPr>
            <a:r>
              <a:rPr lang="en-US" altLang="en-US" sz="2000" dirty="0" err="1" smtClean="0">
                <a:latin typeface="Courier New" pitchFamily="49" charset="0"/>
              </a:rPr>
              <a:t>bne</a:t>
            </a:r>
            <a:r>
              <a:rPr lang="en-US" altLang="en-US" sz="2000" dirty="0" smtClean="0">
                <a:latin typeface="Courier New" pitchFamily="49" charset="0"/>
              </a:rPr>
              <a:t> </a:t>
            </a:r>
            <a:r>
              <a:rPr lang="en-US" altLang="en-US" sz="2000" dirty="0">
                <a:latin typeface="Courier New" pitchFamily="49" charset="0"/>
              </a:rPr>
              <a:t>register1, register2, </a:t>
            </a:r>
            <a:r>
              <a:rPr lang="en-US" altLang="en-US" sz="2000" dirty="0" smtClean="0">
                <a:latin typeface="Courier New" pitchFamily="49" charset="0"/>
              </a:rPr>
              <a:t>L1</a:t>
            </a:r>
          </a:p>
          <a:p>
            <a:pPr marL="457200" lvl="1" indent="0" eaLnBrk="1" hangingPunct="1">
              <a:lnSpc>
                <a:spcPct val="90000"/>
              </a:lnSpc>
              <a:buNone/>
            </a:pPr>
            <a:endParaRPr lang="en-US" altLang="en-US" sz="2000" dirty="0" smtClean="0">
              <a:latin typeface="Courier New" pitchFamily="49" charset="0"/>
            </a:endParaRPr>
          </a:p>
          <a:p>
            <a:pPr marL="0" lvl="1" indent="0" eaLnBrk="1" hangingPunct="1">
              <a:lnSpc>
                <a:spcPct val="90000"/>
              </a:lnSpc>
              <a:buNone/>
            </a:pPr>
            <a:r>
              <a:rPr lang="en-US" altLang="en-US" sz="1800" dirty="0" smtClean="0">
                <a:latin typeface="Courier New" pitchFamily="49" charset="0"/>
              </a:rPr>
              <a:t>if </a:t>
            </a:r>
            <a:r>
              <a:rPr lang="en-US" altLang="en-US" sz="1800" dirty="0">
                <a:latin typeface="Courier New" pitchFamily="49" charset="0"/>
              </a:rPr>
              <a:t>(</a:t>
            </a:r>
            <a:r>
              <a:rPr lang="en-US" altLang="en-US" sz="1800" dirty="0" err="1">
                <a:latin typeface="Courier New" pitchFamily="49" charset="0"/>
              </a:rPr>
              <a:t>i</a:t>
            </a:r>
            <a:r>
              <a:rPr lang="en-US" altLang="en-US" sz="1800" dirty="0">
                <a:latin typeface="Courier New" pitchFamily="49" charset="0"/>
              </a:rPr>
              <a:t> == j) </a:t>
            </a:r>
          </a:p>
          <a:p>
            <a:pPr marL="0" lvl="2" indent="0" eaLnBrk="1" hangingPunct="1">
              <a:lnSpc>
                <a:spcPct val="90000"/>
              </a:lnSpc>
              <a:buNone/>
              <a:tabLst>
                <a:tab pos="1371600" algn="l"/>
              </a:tabLst>
            </a:pPr>
            <a:r>
              <a:rPr lang="en-US" altLang="en-US" sz="1800" dirty="0" smtClean="0">
                <a:latin typeface="Courier New" pitchFamily="49" charset="0"/>
              </a:rPr>
              <a:t>  f </a:t>
            </a:r>
            <a:r>
              <a:rPr lang="en-US" altLang="en-US" sz="1800" dirty="0">
                <a:latin typeface="Courier New" pitchFamily="49" charset="0"/>
              </a:rPr>
              <a:t>= g + h;</a:t>
            </a:r>
          </a:p>
          <a:p>
            <a:pPr marL="0" lvl="1" indent="0" eaLnBrk="1" hangingPunct="1">
              <a:lnSpc>
                <a:spcPct val="90000"/>
              </a:lnSpc>
              <a:buNone/>
            </a:pPr>
            <a:r>
              <a:rPr lang="en-US" altLang="en-US" sz="1800" dirty="0" smtClean="0">
                <a:latin typeface="Courier New" pitchFamily="49" charset="0"/>
              </a:rPr>
              <a:t>else </a:t>
            </a:r>
            <a:endParaRPr lang="en-US" altLang="en-US" sz="1800" dirty="0">
              <a:latin typeface="Courier New" pitchFamily="49" charset="0"/>
            </a:endParaRPr>
          </a:p>
          <a:p>
            <a:pPr marL="0" lvl="2" indent="0" eaLnBrk="1" hangingPunct="1">
              <a:lnSpc>
                <a:spcPct val="90000"/>
              </a:lnSpc>
              <a:buNone/>
            </a:pPr>
            <a:r>
              <a:rPr lang="en-US" altLang="en-US" sz="1800" dirty="0" smtClean="0">
                <a:latin typeface="Courier New" pitchFamily="49" charset="0"/>
              </a:rPr>
              <a:t>  f </a:t>
            </a:r>
            <a:r>
              <a:rPr lang="en-US" altLang="en-US" sz="1800" dirty="0">
                <a:latin typeface="Courier New" pitchFamily="49" charset="0"/>
              </a:rPr>
              <a:t>= g – h;</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a:xfrm>
            <a:off x="381963" y="366532"/>
            <a:ext cx="8449519" cy="629920"/>
          </a:xfrm>
        </p:spPr>
        <p:txBody>
          <a:bodyPr/>
          <a:lstStyle/>
          <a:p>
            <a:r>
              <a:rPr lang="en-US" altLang="en-US" sz="2800" dirty="0" smtClean="0"/>
              <a:t>2.7 Adding less than or greater than</a:t>
            </a:r>
            <a:endParaRPr lang="en-US" altLang="en-US" dirty="0"/>
          </a:p>
        </p:txBody>
      </p:sp>
      <p:sp>
        <p:nvSpPr>
          <p:cNvPr id="11" name="Rectangle 3"/>
          <p:cNvSpPr txBox="1">
            <a:spLocks noChangeArrowheads="1"/>
          </p:cNvSpPr>
          <p:nvPr/>
        </p:nvSpPr>
        <p:spPr bwMode="auto">
          <a:xfrm>
            <a:off x="539749" y="1094689"/>
            <a:ext cx="7961313" cy="4785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en-US" altLang="en-US" sz="2400" dirty="0"/>
              <a:t>Less than is useful, i.e., for (</a:t>
            </a:r>
            <a:r>
              <a:rPr lang="en-US" altLang="en-US" sz="2400" dirty="0" err="1"/>
              <a:t>i</a:t>
            </a:r>
            <a:r>
              <a:rPr lang="en-US" altLang="en-US" sz="2400" dirty="0"/>
              <a:t> = 0; </a:t>
            </a:r>
            <a:r>
              <a:rPr lang="en-US" altLang="en-US" sz="2400" dirty="0" err="1"/>
              <a:t>i</a:t>
            </a:r>
            <a:r>
              <a:rPr lang="en-US" altLang="en-US" sz="2400" dirty="0"/>
              <a:t> &lt; 10; </a:t>
            </a:r>
            <a:r>
              <a:rPr lang="en-US" altLang="en-US" sz="2400" dirty="0" err="1"/>
              <a:t>i</a:t>
            </a:r>
            <a:r>
              <a:rPr lang="en-US" altLang="en-US" sz="2400" dirty="0" smtClean="0"/>
              <a:t>++)</a:t>
            </a:r>
            <a:endParaRPr lang="en-US" altLang="en-US" sz="2400" dirty="0">
              <a:latin typeface="Arial" charset="0"/>
            </a:endParaRPr>
          </a:p>
          <a:p>
            <a:pPr lvl="1" eaLnBrk="1" hangingPunct="1">
              <a:buFontTx/>
              <a:buNone/>
            </a:pPr>
            <a:r>
              <a:rPr lang="en-US" altLang="en-US" sz="2000" dirty="0" err="1" smtClean="0">
                <a:latin typeface="Courier New" pitchFamily="49" charset="0"/>
              </a:rPr>
              <a:t>slti</a:t>
            </a:r>
            <a:r>
              <a:rPr lang="en-US" altLang="en-US" sz="2000" dirty="0" smtClean="0">
                <a:latin typeface="Courier New" pitchFamily="49" charset="0"/>
              </a:rPr>
              <a:t> $t0, $s1, 10</a:t>
            </a:r>
          </a:p>
          <a:p>
            <a:pPr marL="457200" indent="0" eaLnBrk="1" hangingPunct="1">
              <a:buNone/>
            </a:pPr>
            <a:endParaRPr lang="en-US" altLang="en-US" sz="2000" dirty="0" smtClean="0"/>
          </a:p>
          <a:p>
            <a:pPr eaLnBrk="1" hangingPunct="1">
              <a:buFontTx/>
              <a:buNone/>
            </a:pPr>
            <a:endParaRPr lang="en-US" altLang="en-US" sz="2000" dirty="0">
              <a:latin typeface="Courier New" pitchFamily="49" charset="0"/>
            </a:endParaRPr>
          </a:p>
          <a:p>
            <a:pPr eaLnBrk="1" hangingPunct="1">
              <a:buFontTx/>
              <a:buNone/>
            </a:pPr>
            <a:endParaRPr lang="en-US" altLang="en-US" sz="2000" dirty="0" smtClean="0">
              <a:latin typeface="Courier New" pitchFamily="49" charset="0"/>
            </a:endParaRPr>
          </a:p>
          <a:p>
            <a:pPr eaLnBrk="1" hangingPunct="1">
              <a:buFontTx/>
              <a:buNone/>
            </a:pPr>
            <a:endParaRPr lang="en-US" altLang="en-US" sz="2000" dirty="0">
              <a:latin typeface="Courier New" pitchFamily="49" charset="0"/>
            </a:endParaRPr>
          </a:p>
          <a:p>
            <a:pPr eaLnBrk="1" hangingPunct="1">
              <a:buFontTx/>
              <a:buNone/>
            </a:pPr>
            <a:r>
              <a:rPr lang="en-US" altLang="en-US" sz="2000" dirty="0">
                <a:latin typeface="Courier New" pitchFamily="49" charset="0"/>
              </a:rPr>
              <a:t>	 </a:t>
            </a:r>
            <a:r>
              <a:rPr lang="en-US" altLang="en-US" sz="2000" dirty="0" err="1">
                <a:latin typeface="Courier New" pitchFamily="49" charset="0"/>
              </a:rPr>
              <a:t>bne</a:t>
            </a:r>
            <a:r>
              <a:rPr lang="en-US" altLang="en-US" sz="2000" dirty="0">
                <a:latin typeface="Courier New" pitchFamily="49" charset="0"/>
              </a:rPr>
              <a:t> $t0, $zero, </a:t>
            </a:r>
            <a:r>
              <a:rPr lang="en-US" altLang="en-US" sz="2000" dirty="0" smtClean="0">
                <a:latin typeface="Courier New" pitchFamily="49" charset="0"/>
              </a:rPr>
              <a:t>offset</a:t>
            </a:r>
          </a:p>
          <a:p>
            <a:pPr eaLnBrk="1" hangingPunct="1">
              <a:buFontTx/>
              <a:buNone/>
            </a:pPr>
            <a:endParaRPr lang="en-US" altLang="en-US" sz="2000" dirty="0">
              <a:latin typeface="Courier New" pitchFamily="49" charset="0"/>
            </a:endParaRPr>
          </a:p>
          <a:p>
            <a:pPr eaLnBrk="1" hangingPunct="1">
              <a:buFontTx/>
              <a:buNone/>
            </a:pPr>
            <a:r>
              <a:rPr lang="en-US" altLang="en-US" sz="2000" dirty="0">
                <a:latin typeface="Courier New" pitchFamily="49" charset="0"/>
              </a:rPr>
              <a:t>	 </a:t>
            </a:r>
            <a:r>
              <a:rPr lang="en-US" altLang="en-US" sz="2000" dirty="0" err="1">
                <a:latin typeface="Courier New" pitchFamily="49" charset="0"/>
              </a:rPr>
              <a:t>slt</a:t>
            </a:r>
            <a:r>
              <a:rPr lang="en-US" altLang="en-US" sz="2000" dirty="0">
                <a:latin typeface="Courier New" pitchFamily="49" charset="0"/>
              </a:rPr>
              <a:t> $t0, $s0, $s1</a:t>
            </a:r>
          </a:p>
          <a:p>
            <a:pPr eaLnBrk="1" hangingPunct="1">
              <a:buFontTx/>
              <a:buNone/>
            </a:pPr>
            <a:r>
              <a:rPr lang="en-US" altLang="en-US" sz="2000" dirty="0">
                <a:latin typeface="Courier New" pitchFamily="49" charset="0"/>
              </a:rPr>
              <a:t>	 </a:t>
            </a:r>
            <a:r>
              <a:rPr lang="en-US" altLang="en-US" sz="2000" dirty="0" err="1">
                <a:latin typeface="Courier New" pitchFamily="49" charset="0"/>
              </a:rPr>
              <a:t>bne</a:t>
            </a:r>
            <a:r>
              <a:rPr lang="en-US" altLang="en-US" sz="2000" dirty="0">
                <a:latin typeface="Courier New" pitchFamily="49" charset="0"/>
              </a:rPr>
              <a:t> $t0, $zero, offset</a:t>
            </a:r>
          </a:p>
        </p:txBody>
      </p:sp>
    </p:spTree>
    <p:extLst>
      <p:ext uri="{BB962C8B-B14F-4D97-AF65-F5344CB8AC3E}">
        <p14:creationId xmlns:p14="http://schemas.microsoft.com/office/powerpoint/2010/main" val="29108645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a:xfrm>
            <a:off x="381963" y="366532"/>
            <a:ext cx="8449519" cy="629920"/>
          </a:xfrm>
        </p:spPr>
        <p:txBody>
          <a:bodyPr/>
          <a:lstStyle/>
          <a:p>
            <a:r>
              <a:rPr lang="en-US" altLang="en-US" sz="2800" dirty="0" smtClean="0"/>
              <a:t>2.7 Compiling a while loop</a:t>
            </a:r>
            <a:endParaRPr lang="en-US" altLang="en-US" dirty="0"/>
          </a:p>
        </p:txBody>
      </p:sp>
      <p:sp>
        <p:nvSpPr>
          <p:cNvPr id="11" name="Rectangle 3"/>
          <p:cNvSpPr txBox="1">
            <a:spLocks noChangeArrowheads="1"/>
          </p:cNvSpPr>
          <p:nvPr/>
        </p:nvSpPr>
        <p:spPr bwMode="auto">
          <a:xfrm>
            <a:off x="382588" y="1057818"/>
            <a:ext cx="7961313" cy="4785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None/>
            </a:pPr>
            <a:r>
              <a:rPr lang="en-US" altLang="en-US" sz="2000" dirty="0" smtClean="0"/>
              <a:t>Consider</a:t>
            </a:r>
          </a:p>
          <a:p>
            <a:pPr marL="0" indent="0" eaLnBrk="1" hangingPunct="1">
              <a:buNone/>
            </a:pPr>
            <a:r>
              <a:rPr lang="en-US" altLang="en-US" sz="2000" dirty="0">
                <a:latin typeface="Courier New" pitchFamily="49" charset="0"/>
              </a:rPr>
              <a:t> </a:t>
            </a:r>
            <a:r>
              <a:rPr lang="en-US" altLang="en-US" sz="2000" dirty="0" smtClean="0">
                <a:latin typeface="Courier New" pitchFamily="49" charset="0"/>
              </a:rPr>
              <a:t>   while (save[</a:t>
            </a:r>
            <a:r>
              <a:rPr lang="en-US" altLang="en-US" sz="2000" dirty="0" err="1" smtClean="0">
                <a:latin typeface="Courier New" pitchFamily="49" charset="0"/>
              </a:rPr>
              <a:t>i</a:t>
            </a:r>
            <a:r>
              <a:rPr lang="en-US" altLang="en-US" sz="2000" dirty="0" smtClean="0">
                <a:latin typeface="Courier New" pitchFamily="49" charset="0"/>
              </a:rPr>
              <a:t>] == k)</a:t>
            </a:r>
          </a:p>
          <a:p>
            <a:pPr marL="0" indent="0" eaLnBrk="1" hangingPunct="1">
              <a:buNone/>
            </a:pPr>
            <a:r>
              <a:rPr lang="en-US" altLang="en-US" sz="2000" dirty="0">
                <a:latin typeface="Courier New" pitchFamily="49" charset="0"/>
              </a:rPr>
              <a:t> </a:t>
            </a:r>
            <a:r>
              <a:rPr lang="en-US" altLang="en-US" sz="2000" dirty="0" smtClean="0">
                <a:latin typeface="Courier New" pitchFamily="49" charset="0"/>
              </a:rPr>
              <a:t>       </a:t>
            </a:r>
            <a:r>
              <a:rPr lang="en-US" altLang="en-US" sz="2000" dirty="0" err="1" smtClean="0">
                <a:latin typeface="Courier New" pitchFamily="49" charset="0"/>
              </a:rPr>
              <a:t>i</a:t>
            </a:r>
            <a:r>
              <a:rPr lang="en-US" altLang="en-US" sz="2000" dirty="0" smtClean="0">
                <a:latin typeface="Courier New" pitchFamily="49" charset="0"/>
              </a:rPr>
              <a:t>++;</a:t>
            </a:r>
          </a:p>
          <a:p>
            <a:pPr marL="0" indent="0" eaLnBrk="1" hangingPunct="1">
              <a:buNone/>
            </a:pPr>
            <a:r>
              <a:rPr lang="en-US" altLang="en-US" sz="2000" dirty="0"/>
              <a:t>w</a:t>
            </a:r>
            <a:r>
              <a:rPr lang="en-US" altLang="en-US" sz="2000" dirty="0" smtClean="0"/>
              <a:t>here is associated with </a:t>
            </a:r>
            <a:r>
              <a:rPr lang="en-US" altLang="en-US" sz="2000" dirty="0" smtClean="0">
                <a:latin typeface="Courier New" pitchFamily="49" charset="0"/>
              </a:rPr>
              <a:t>$s3 </a:t>
            </a:r>
            <a:r>
              <a:rPr lang="en-US" altLang="en-US" sz="2000" dirty="0" smtClean="0"/>
              <a:t>and</a:t>
            </a:r>
            <a:r>
              <a:rPr lang="en-US" altLang="en-US" sz="2000" dirty="0" smtClean="0">
                <a:latin typeface="Courier New" pitchFamily="49" charset="0"/>
              </a:rPr>
              <a:t> k </a:t>
            </a:r>
            <a:r>
              <a:rPr lang="en-US" altLang="en-US" sz="2000" dirty="0" smtClean="0"/>
              <a:t>with</a:t>
            </a:r>
            <a:r>
              <a:rPr lang="en-US" altLang="en-US" sz="2000" dirty="0" smtClean="0">
                <a:latin typeface="Courier New" pitchFamily="49" charset="0"/>
              </a:rPr>
              <a:t> $s5 </a:t>
            </a:r>
            <a:r>
              <a:rPr lang="en-US" altLang="en-US" sz="2000" dirty="0" smtClean="0"/>
              <a:t>and the base of array</a:t>
            </a:r>
            <a:r>
              <a:rPr lang="en-US" altLang="en-US" sz="2000" dirty="0" smtClean="0">
                <a:latin typeface="Courier New" pitchFamily="49" charset="0"/>
              </a:rPr>
              <a:t> save </a:t>
            </a:r>
            <a:r>
              <a:rPr lang="en-US" altLang="en-US" sz="2000" dirty="0" smtClean="0"/>
              <a:t>is</a:t>
            </a:r>
            <a:r>
              <a:rPr lang="en-US" altLang="en-US" sz="2000" dirty="0" smtClean="0">
                <a:latin typeface="Courier New" pitchFamily="49" charset="0"/>
              </a:rPr>
              <a:t> $s6.</a:t>
            </a:r>
            <a:endParaRPr lang="en-US" altLang="en-US" sz="2000" dirty="0">
              <a:latin typeface="Courier New" pitchFamily="49" charset="0"/>
            </a:endParaRPr>
          </a:p>
        </p:txBody>
      </p:sp>
    </p:spTree>
    <p:extLst>
      <p:ext uri="{BB962C8B-B14F-4D97-AF65-F5344CB8AC3E}">
        <p14:creationId xmlns:p14="http://schemas.microsoft.com/office/powerpoint/2010/main" val="21791395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a:xfrm>
            <a:off x="471488" y="351593"/>
            <a:ext cx="8296592" cy="629920"/>
          </a:xfrm>
        </p:spPr>
        <p:txBody>
          <a:bodyPr/>
          <a:lstStyle/>
          <a:p>
            <a:r>
              <a:rPr lang="en-US" altLang="en-US" sz="2800" dirty="0" smtClean="0"/>
              <a:t>2.8 Supporting Procedures in Computer Hardware</a:t>
            </a:r>
            <a:endParaRPr lang="en-US" altLang="en-US" sz="2400" dirty="0"/>
          </a:p>
        </p:txBody>
      </p:sp>
      <p:sp>
        <p:nvSpPr>
          <p:cNvPr id="439299" name="Rectangle 3"/>
          <p:cNvSpPr>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fontAlgn="base">
              <a:spcBef>
                <a:spcPct val="20000"/>
              </a:spcBef>
              <a:spcAft>
                <a:spcPct val="0"/>
              </a:spcAft>
              <a:buChar char="»"/>
              <a:defRPr sz="2000">
                <a:solidFill>
                  <a:schemeClr val="tx1"/>
                </a:solidFill>
                <a:latin typeface="Times New Roman" pitchFamily="18" charset="0"/>
              </a:defRPr>
            </a:lvl6pPr>
            <a:lvl7pPr marL="2971800" indent="-228600" fontAlgn="base">
              <a:spcBef>
                <a:spcPct val="20000"/>
              </a:spcBef>
              <a:spcAft>
                <a:spcPct val="0"/>
              </a:spcAft>
              <a:buChar char="»"/>
              <a:defRPr sz="2000">
                <a:solidFill>
                  <a:schemeClr val="tx1"/>
                </a:solidFill>
                <a:latin typeface="Times New Roman" pitchFamily="18" charset="0"/>
              </a:defRPr>
            </a:lvl7pPr>
            <a:lvl8pPr marL="3429000" indent="-228600" fontAlgn="base">
              <a:spcBef>
                <a:spcPct val="20000"/>
              </a:spcBef>
              <a:spcAft>
                <a:spcPct val="0"/>
              </a:spcAft>
              <a:buChar char="»"/>
              <a:defRPr sz="2000">
                <a:solidFill>
                  <a:schemeClr val="tx1"/>
                </a:solidFill>
                <a:latin typeface="Times New Roman" pitchFamily="18" charset="0"/>
              </a:defRPr>
            </a:lvl8pPr>
            <a:lvl9pPr marL="3886200" indent="-228600" fontAlgn="base">
              <a:spcBef>
                <a:spcPct val="20000"/>
              </a:spcBef>
              <a:spcAft>
                <a:spcPct val="0"/>
              </a:spcAft>
              <a:buChar char="»"/>
              <a:defRPr sz="2000">
                <a:solidFill>
                  <a:schemeClr val="tx1"/>
                </a:solidFill>
                <a:latin typeface="Times New Roman" pitchFamily="18" charset="0"/>
              </a:defRPr>
            </a:lvl9pPr>
          </a:lstStyle>
          <a:p>
            <a:pPr>
              <a:buFontTx/>
              <a:buNone/>
            </a:pPr>
            <a:endParaRPr lang="en-US" altLang="en-US" sz="2400">
              <a:latin typeface="Times" pitchFamily="18" charset="0"/>
            </a:endParaRPr>
          </a:p>
        </p:txBody>
      </p:sp>
      <p:sp>
        <p:nvSpPr>
          <p:cNvPr id="2" name="Content Placeholder 1"/>
          <p:cNvSpPr>
            <a:spLocks noGrp="1"/>
          </p:cNvSpPr>
          <p:nvPr>
            <p:ph idx="1"/>
          </p:nvPr>
        </p:nvSpPr>
        <p:spPr>
          <a:xfrm>
            <a:off x="475426" y="1026160"/>
            <a:ext cx="8193147" cy="5069840"/>
          </a:xfrm>
        </p:spPr>
        <p:txBody>
          <a:bodyPr/>
          <a:lstStyle/>
          <a:p>
            <a:pPr marL="609600" indent="-609600" eaLnBrk="1" hangingPunct="1">
              <a:spcBef>
                <a:spcPts val="0"/>
              </a:spcBef>
            </a:pPr>
            <a:r>
              <a:rPr lang="en-US" altLang="en-US" sz="2400" dirty="0"/>
              <a:t>Steps involved in calling a procedure (function)</a:t>
            </a:r>
          </a:p>
          <a:p>
            <a:pPr marL="1371600" lvl="2" indent="-457200" eaLnBrk="1" hangingPunct="1">
              <a:spcBef>
                <a:spcPts val="0"/>
              </a:spcBef>
              <a:buFont typeface="Times" pitchFamily="18" charset="0"/>
              <a:buAutoNum type="arabicParenR"/>
            </a:pPr>
            <a:r>
              <a:rPr lang="en-US" altLang="en-US" sz="2000" dirty="0"/>
              <a:t>Make </a:t>
            </a:r>
            <a:r>
              <a:rPr lang="en-US" altLang="en-US" sz="2000" dirty="0" smtClean="0"/>
              <a:t>___________ available </a:t>
            </a:r>
            <a:r>
              <a:rPr lang="en-US" altLang="en-US" sz="2000" dirty="0"/>
              <a:t>to the </a:t>
            </a:r>
            <a:r>
              <a:rPr lang="en-US" altLang="en-US" sz="2000" dirty="0" smtClean="0"/>
              <a:t>______ procedure</a:t>
            </a:r>
            <a:endParaRPr lang="en-US" altLang="en-US" sz="2000" dirty="0"/>
          </a:p>
          <a:p>
            <a:pPr marL="1371600" lvl="2" indent="-457200" eaLnBrk="1" hangingPunct="1">
              <a:spcBef>
                <a:spcPts val="0"/>
              </a:spcBef>
              <a:buFont typeface="Times" pitchFamily="18" charset="0"/>
              <a:buAutoNum type="arabicParenR"/>
            </a:pPr>
            <a:r>
              <a:rPr lang="en-US" altLang="en-US" sz="2000" dirty="0"/>
              <a:t>Transfer </a:t>
            </a:r>
            <a:r>
              <a:rPr lang="en-US" altLang="en-US" sz="2000" dirty="0" smtClean="0"/>
              <a:t>________ to </a:t>
            </a:r>
            <a:r>
              <a:rPr lang="en-US" altLang="en-US" sz="2000" dirty="0"/>
              <a:t>the procedure</a:t>
            </a:r>
          </a:p>
          <a:p>
            <a:pPr marL="1371600" lvl="2" indent="-457200" eaLnBrk="1" hangingPunct="1">
              <a:spcBef>
                <a:spcPts val="0"/>
              </a:spcBef>
              <a:buFont typeface="Times" pitchFamily="18" charset="0"/>
              <a:buAutoNum type="arabicParenR"/>
            </a:pPr>
            <a:r>
              <a:rPr lang="en-US" altLang="en-US" sz="2000" dirty="0" smtClean="0"/>
              <a:t>_________ the </a:t>
            </a:r>
            <a:r>
              <a:rPr lang="en-US" altLang="en-US" sz="2000" dirty="0"/>
              <a:t>needed </a:t>
            </a:r>
            <a:r>
              <a:rPr lang="en-US" altLang="en-US" sz="2000" dirty="0" smtClean="0"/>
              <a:t>_______ for </a:t>
            </a:r>
            <a:r>
              <a:rPr lang="en-US" altLang="en-US" sz="2000" dirty="0"/>
              <a:t>the procedure.</a:t>
            </a:r>
          </a:p>
          <a:p>
            <a:pPr marL="1371600" lvl="2" indent="-457200" eaLnBrk="1" hangingPunct="1">
              <a:spcBef>
                <a:spcPts val="0"/>
              </a:spcBef>
              <a:buFont typeface="Times" pitchFamily="18" charset="0"/>
              <a:buAutoNum type="arabicParenR"/>
            </a:pPr>
            <a:r>
              <a:rPr lang="en-US" altLang="en-US" sz="2000" dirty="0"/>
              <a:t>Perform the </a:t>
            </a:r>
            <a:r>
              <a:rPr lang="en-US" altLang="en-US" sz="2000" dirty="0" smtClean="0"/>
              <a:t>________ ____</a:t>
            </a:r>
            <a:endParaRPr lang="en-US" altLang="en-US" sz="2000" dirty="0"/>
          </a:p>
          <a:p>
            <a:pPr marL="1371600" lvl="2" indent="-457200" eaLnBrk="1" hangingPunct="1">
              <a:spcBef>
                <a:spcPts val="0"/>
              </a:spcBef>
              <a:buFont typeface="Times" pitchFamily="18" charset="0"/>
              <a:buAutoNum type="arabicParenR"/>
            </a:pPr>
            <a:r>
              <a:rPr lang="en-US" altLang="en-US" sz="2000" dirty="0"/>
              <a:t>Make </a:t>
            </a:r>
            <a:r>
              <a:rPr lang="en-US" altLang="en-US" sz="2000" dirty="0" smtClean="0"/>
              <a:t>______ ________ to </a:t>
            </a:r>
            <a:r>
              <a:rPr lang="en-US" altLang="en-US" sz="2000" dirty="0"/>
              <a:t>the calling procedure</a:t>
            </a:r>
          </a:p>
          <a:p>
            <a:pPr marL="1371600" lvl="2" indent="-457200" eaLnBrk="1" hangingPunct="1">
              <a:spcBef>
                <a:spcPts val="0"/>
              </a:spcBef>
              <a:buFont typeface="Times" pitchFamily="18" charset="0"/>
              <a:buAutoNum type="arabicParenR"/>
            </a:pPr>
            <a:r>
              <a:rPr lang="en-US" altLang="en-US" sz="2000" dirty="0"/>
              <a:t>Transfer </a:t>
            </a:r>
            <a:r>
              <a:rPr lang="en-US" altLang="en-US" sz="2000" dirty="0" smtClean="0"/>
              <a:t>________ back </a:t>
            </a:r>
            <a:r>
              <a:rPr lang="en-US" altLang="en-US" sz="2000" dirty="0"/>
              <a:t>to </a:t>
            </a:r>
            <a:r>
              <a:rPr lang="en-US" altLang="en-US" sz="2000" dirty="0" smtClean="0"/>
              <a:t>_______  procedure</a:t>
            </a:r>
            <a:endParaRPr lang="en-US" altLang="en-US" sz="2000" dirty="0"/>
          </a:p>
          <a:p>
            <a:pPr marL="609600" indent="-609600" eaLnBrk="1" hangingPunct="1"/>
            <a:r>
              <a:rPr lang="en-US" altLang="en-US" sz="2400" dirty="0"/>
              <a:t>Support comes in registers and instructions</a:t>
            </a:r>
          </a:p>
          <a:p>
            <a:pPr marL="990600" lvl="1" indent="-533400" eaLnBrk="1" hangingPunct="1"/>
            <a:r>
              <a:rPr lang="en-US" altLang="en-US" sz="2000" dirty="0"/>
              <a:t>Registers</a:t>
            </a:r>
          </a:p>
          <a:p>
            <a:pPr marL="914400" lvl="2" indent="0" eaLnBrk="1" hangingPunct="1">
              <a:buNone/>
            </a:pPr>
            <a:r>
              <a:rPr lang="en-US" altLang="en-US" sz="1600" b="1" dirty="0" smtClean="0">
                <a:latin typeface="Courier New" pitchFamily="49" charset="0"/>
              </a:rPr>
              <a:t>   </a:t>
            </a:r>
            <a:r>
              <a:rPr lang="en-US" altLang="en-US" sz="1800" b="1" dirty="0" smtClean="0">
                <a:latin typeface="Courier New" pitchFamily="49" charset="0"/>
              </a:rPr>
              <a:t>$</a:t>
            </a:r>
            <a:r>
              <a:rPr lang="en-US" altLang="en-US" sz="1800" b="1" dirty="0">
                <a:latin typeface="Courier New" pitchFamily="49" charset="0"/>
              </a:rPr>
              <a:t>a0-$a3</a:t>
            </a:r>
            <a:r>
              <a:rPr lang="en-US" altLang="en-US" sz="1800" dirty="0">
                <a:latin typeface="Times" pitchFamily="18" charset="0"/>
              </a:rPr>
              <a:t> </a:t>
            </a:r>
            <a:r>
              <a:rPr lang="en-US" altLang="en-US" sz="1800" dirty="0" smtClean="0">
                <a:latin typeface="Times" pitchFamily="18" charset="0"/>
              </a:rPr>
              <a:t>– </a:t>
            </a:r>
            <a:endParaRPr lang="en-US" altLang="en-US" sz="1800" dirty="0" smtClean="0"/>
          </a:p>
          <a:p>
            <a:pPr marL="914400" lvl="2" indent="0" eaLnBrk="1" hangingPunct="1">
              <a:buNone/>
            </a:pPr>
            <a:r>
              <a:rPr lang="en-US" altLang="en-US" sz="1800" b="1" dirty="0" smtClean="0">
                <a:latin typeface="Courier New" pitchFamily="49" charset="0"/>
              </a:rPr>
              <a:t>   $v0-$v1</a:t>
            </a:r>
            <a:r>
              <a:rPr lang="en-US" altLang="en-US" sz="1800" dirty="0" smtClean="0">
                <a:latin typeface="Times" pitchFamily="18" charset="0"/>
              </a:rPr>
              <a:t> – </a:t>
            </a:r>
            <a:endParaRPr lang="en-US" altLang="en-US" sz="1800" dirty="0" smtClean="0"/>
          </a:p>
          <a:p>
            <a:pPr marL="914400" lvl="2" indent="0" eaLnBrk="1" hangingPunct="1">
              <a:buNone/>
            </a:pPr>
            <a:r>
              <a:rPr lang="en-US" altLang="en-US" sz="1800" b="1" dirty="0" smtClean="0">
                <a:latin typeface="Courier New" pitchFamily="49" charset="0"/>
              </a:rPr>
              <a:t>   $</a:t>
            </a:r>
            <a:r>
              <a:rPr lang="en-US" altLang="en-US" sz="1800" b="1" dirty="0" err="1">
                <a:latin typeface="Courier New" pitchFamily="49" charset="0"/>
              </a:rPr>
              <a:t>ra</a:t>
            </a:r>
            <a:r>
              <a:rPr lang="en-US" altLang="en-US" sz="1800" dirty="0">
                <a:latin typeface="Times" pitchFamily="18" charset="0"/>
              </a:rPr>
              <a:t> </a:t>
            </a:r>
            <a:endParaRPr lang="en-US" altLang="en-US" sz="1800" dirty="0"/>
          </a:p>
          <a:p>
            <a:pPr marL="990600" lvl="1" indent="-533400" eaLnBrk="1" hangingPunct="1"/>
            <a:r>
              <a:rPr lang="en-US" altLang="en-US" sz="2000" dirty="0" smtClean="0"/>
              <a:t>Instructions</a:t>
            </a:r>
          </a:p>
          <a:p>
            <a:pPr marL="914400" lvl="2" indent="0" eaLnBrk="1" hangingPunct="1">
              <a:buNone/>
            </a:pPr>
            <a:r>
              <a:rPr lang="en-US" altLang="en-US" sz="1600" b="1" dirty="0">
                <a:latin typeface="Courier New" pitchFamily="49" charset="0"/>
              </a:rPr>
              <a:t> </a:t>
            </a:r>
            <a:r>
              <a:rPr lang="en-US" altLang="en-US" sz="1600" b="1" dirty="0" smtClean="0">
                <a:latin typeface="Courier New" pitchFamily="49" charset="0"/>
              </a:rPr>
              <a:t>   </a:t>
            </a:r>
            <a:r>
              <a:rPr lang="en-US" altLang="en-US" sz="1800" b="1" dirty="0" err="1" smtClean="0">
                <a:latin typeface="Courier New" pitchFamily="49" charset="0"/>
              </a:rPr>
              <a:t>jal</a:t>
            </a:r>
            <a:r>
              <a:rPr lang="en-US" altLang="en-US" sz="1800" b="1" dirty="0" smtClean="0">
                <a:latin typeface="Courier New" pitchFamily="49" charset="0"/>
              </a:rPr>
              <a:t>, </a:t>
            </a:r>
          </a:p>
          <a:p>
            <a:pPr marL="914400" lvl="2" indent="0" eaLnBrk="1" hangingPunct="1">
              <a:buNone/>
            </a:pPr>
            <a:r>
              <a:rPr lang="en-US" altLang="en-US" sz="1800" b="1" dirty="0" smtClean="0">
                <a:latin typeface="Courier New" pitchFamily="49" charset="0"/>
              </a:rPr>
              <a:t>   </a:t>
            </a:r>
            <a:r>
              <a:rPr lang="en-US" altLang="en-US" sz="1800" b="1" dirty="0" err="1" smtClean="0">
                <a:latin typeface="Courier New" pitchFamily="49" charset="0"/>
              </a:rPr>
              <a:t>jr</a:t>
            </a:r>
            <a:endParaRPr lang="en-US" altLang="en-US" sz="1800" b="1" dirty="0">
              <a:latin typeface="Courier New" pitchFamily="49" charset="0"/>
            </a:endParaRP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r>
              <a:rPr lang="en-US" altLang="en-US" sz="2800" dirty="0" smtClean="0">
                <a:solidFill>
                  <a:schemeClr val="tx1"/>
                </a:solidFill>
              </a:rPr>
              <a:t>2.8 Compiling a Leaf Procedure</a:t>
            </a:r>
            <a:endParaRPr lang="en-US" altLang="en-US" sz="2800" dirty="0">
              <a:solidFill>
                <a:schemeClr val="tx1"/>
              </a:solidFill>
            </a:endParaRPr>
          </a:p>
        </p:txBody>
      </p:sp>
      <p:sp>
        <p:nvSpPr>
          <p:cNvPr id="421891" name="Rectangle 3"/>
          <p:cNvSpPr>
            <a:spLocks noGrp="1" noChangeArrowheads="1"/>
          </p:cNvSpPr>
          <p:nvPr>
            <p:ph type="body" idx="1"/>
          </p:nvPr>
        </p:nvSpPr>
        <p:spPr>
          <a:xfrm>
            <a:off x="373548" y="1157083"/>
            <a:ext cx="8298504" cy="4816014"/>
          </a:xfrm>
        </p:spPr>
        <p:txBody>
          <a:bodyPr/>
          <a:lstStyle/>
          <a:p>
            <a:pPr marL="609600" indent="-609600" eaLnBrk="1" hangingPunct="1">
              <a:lnSpc>
                <a:spcPct val="90000"/>
              </a:lnSpc>
              <a:buFontTx/>
              <a:buNone/>
            </a:pPr>
            <a:r>
              <a:rPr lang="en-US" altLang="en-US" sz="1600" b="1" dirty="0" err="1">
                <a:latin typeface="Courier New" pitchFamily="49" charset="0"/>
              </a:rPr>
              <a:t>int</a:t>
            </a:r>
            <a:r>
              <a:rPr lang="en-US" altLang="en-US" sz="1600" b="1" dirty="0">
                <a:latin typeface="Courier New" pitchFamily="49" charset="0"/>
              </a:rPr>
              <a:t> </a:t>
            </a:r>
            <a:r>
              <a:rPr lang="en-US" altLang="en-US" sz="1600" b="1" dirty="0" err="1">
                <a:latin typeface="Courier New" pitchFamily="49" charset="0"/>
              </a:rPr>
              <a:t>leaf_example</a:t>
            </a:r>
            <a:r>
              <a:rPr lang="en-US" altLang="en-US" sz="1600" b="1" dirty="0">
                <a:latin typeface="Courier New" pitchFamily="49" charset="0"/>
              </a:rPr>
              <a:t> (</a:t>
            </a:r>
            <a:r>
              <a:rPr lang="en-US" altLang="en-US" sz="1600" b="1" dirty="0" err="1">
                <a:latin typeface="Courier New" pitchFamily="49" charset="0"/>
              </a:rPr>
              <a:t>int</a:t>
            </a:r>
            <a:r>
              <a:rPr lang="en-US" altLang="en-US" sz="1600" b="1" dirty="0">
                <a:latin typeface="Courier New" pitchFamily="49" charset="0"/>
              </a:rPr>
              <a:t> g, </a:t>
            </a:r>
            <a:r>
              <a:rPr lang="en-US" altLang="en-US" sz="1600" b="1" dirty="0" err="1">
                <a:latin typeface="Courier New" pitchFamily="49" charset="0"/>
              </a:rPr>
              <a:t>int</a:t>
            </a:r>
            <a:r>
              <a:rPr lang="en-US" altLang="en-US" sz="1600" b="1" dirty="0">
                <a:latin typeface="Courier New" pitchFamily="49" charset="0"/>
              </a:rPr>
              <a:t> h, </a:t>
            </a:r>
            <a:r>
              <a:rPr lang="en-US" altLang="en-US" sz="1600" b="1" dirty="0" err="1">
                <a:latin typeface="Courier New" pitchFamily="49" charset="0"/>
              </a:rPr>
              <a:t>int</a:t>
            </a:r>
            <a:r>
              <a:rPr lang="en-US" altLang="en-US" sz="1600" b="1" dirty="0">
                <a:latin typeface="Courier New" pitchFamily="49" charset="0"/>
              </a:rPr>
              <a:t> </a:t>
            </a:r>
            <a:r>
              <a:rPr lang="en-US" altLang="en-US" sz="1600" b="1" dirty="0" err="1">
                <a:latin typeface="Courier New" pitchFamily="49" charset="0"/>
              </a:rPr>
              <a:t>i</a:t>
            </a:r>
            <a:r>
              <a:rPr lang="en-US" altLang="en-US" sz="1600" b="1" dirty="0">
                <a:latin typeface="Courier New" pitchFamily="49" charset="0"/>
              </a:rPr>
              <a:t>, </a:t>
            </a:r>
            <a:r>
              <a:rPr lang="en-US" altLang="en-US" sz="1600" b="1" dirty="0" err="1">
                <a:latin typeface="Courier New" pitchFamily="49" charset="0"/>
              </a:rPr>
              <a:t>int</a:t>
            </a:r>
            <a:r>
              <a:rPr lang="en-US" altLang="en-US" sz="1600" b="1" dirty="0">
                <a:latin typeface="Courier New" pitchFamily="49" charset="0"/>
              </a:rPr>
              <a:t> j)</a:t>
            </a:r>
          </a:p>
          <a:p>
            <a:pPr marL="609600" indent="-609600" eaLnBrk="1" hangingPunct="1">
              <a:lnSpc>
                <a:spcPct val="90000"/>
              </a:lnSpc>
              <a:buFontTx/>
              <a:buNone/>
            </a:pPr>
            <a:r>
              <a:rPr lang="en-US" altLang="en-US" sz="1600" b="1" dirty="0">
                <a:latin typeface="Courier New" pitchFamily="49" charset="0"/>
              </a:rPr>
              <a:t>{</a:t>
            </a:r>
          </a:p>
          <a:p>
            <a:pPr marL="990600" lvl="1" indent="-533400" eaLnBrk="1" hangingPunct="1">
              <a:lnSpc>
                <a:spcPct val="90000"/>
              </a:lnSpc>
              <a:buFontTx/>
              <a:buNone/>
            </a:pPr>
            <a:r>
              <a:rPr lang="en-US" altLang="en-US" sz="1600" b="1" dirty="0" err="1">
                <a:latin typeface="Courier New" pitchFamily="49" charset="0"/>
              </a:rPr>
              <a:t>int</a:t>
            </a:r>
            <a:r>
              <a:rPr lang="en-US" altLang="en-US" sz="1600" b="1" dirty="0">
                <a:latin typeface="Courier New" pitchFamily="49" charset="0"/>
              </a:rPr>
              <a:t> f;</a:t>
            </a:r>
          </a:p>
          <a:p>
            <a:pPr marL="990600" lvl="1" indent="-533400" eaLnBrk="1" hangingPunct="1">
              <a:lnSpc>
                <a:spcPct val="90000"/>
              </a:lnSpc>
              <a:buFontTx/>
              <a:buNone/>
            </a:pPr>
            <a:r>
              <a:rPr lang="en-US" altLang="en-US" sz="1600" b="1" dirty="0">
                <a:latin typeface="Courier New" pitchFamily="49" charset="0"/>
              </a:rPr>
              <a:t>f = (g + h) - (</a:t>
            </a:r>
            <a:r>
              <a:rPr lang="en-US" altLang="en-US" sz="1600" b="1" dirty="0" err="1">
                <a:latin typeface="Courier New" pitchFamily="49" charset="0"/>
              </a:rPr>
              <a:t>i</a:t>
            </a:r>
            <a:r>
              <a:rPr lang="en-US" altLang="en-US" sz="1600" b="1" dirty="0">
                <a:latin typeface="Courier New" pitchFamily="49" charset="0"/>
              </a:rPr>
              <a:t> + j);</a:t>
            </a:r>
          </a:p>
          <a:p>
            <a:pPr marL="990600" lvl="1" indent="-533400" eaLnBrk="1" hangingPunct="1">
              <a:lnSpc>
                <a:spcPct val="90000"/>
              </a:lnSpc>
              <a:buFontTx/>
              <a:buNone/>
            </a:pPr>
            <a:r>
              <a:rPr lang="en-US" altLang="en-US" sz="1600" b="1" dirty="0">
                <a:latin typeface="Courier New" pitchFamily="49" charset="0"/>
              </a:rPr>
              <a:t>return(f);</a:t>
            </a:r>
          </a:p>
          <a:p>
            <a:pPr marL="609600" indent="-609600" eaLnBrk="1" hangingPunct="1">
              <a:lnSpc>
                <a:spcPct val="90000"/>
              </a:lnSpc>
              <a:buFontTx/>
              <a:buNone/>
            </a:pPr>
            <a:r>
              <a:rPr lang="en-US" altLang="en-US" sz="1600" b="1" dirty="0">
                <a:latin typeface="Courier New" pitchFamily="49" charset="0"/>
              </a:rPr>
              <a:t>}</a:t>
            </a:r>
          </a:p>
          <a:p>
            <a:pPr marL="609600" indent="-609600" eaLnBrk="1" hangingPunct="1">
              <a:lnSpc>
                <a:spcPct val="90000"/>
              </a:lnSpc>
              <a:buFontTx/>
              <a:buNone/>
            </a:pPr>
            <a:endParaRPr lang="en-US" altLang="en-US" sz="1600" b="1" dirty="0">
              <a:latin typeface="Courier New" pitchFamily="49" charset="0"/>
            </a:endParaRPr>
          </a:p>
          <a:p>
            <a:pPr marL="609600" indent="-609600" eaLnBrk="1" hangingPunct="1">
              <a:lnSpc>
                <a:spcPct val="90000"/>
              </a:lnSpc>
              <a:spcBef>
                <a:spcPct val="10000"/>
              </a:spcBef>
              <a:buFontTx/>
              <a:buNone/>
            </a:pPr>
            <a:r>
              <a:rPr lang="en-US" altLang="en-US" sz="1600" b="1" dirty="0" err="1">
                <a:latin typeface="Courier New" pitchFamily="49" charset="0"/>
              </a:rPr>
              <a:t>leaf_example</a:t>
            </a:r>
            <a:r>
              <a:rPr lang="en-US" altLang="en-US" sz="1600" b="1" dirty="0">
                <a:latin typeface="Courier New" pitchFamily="49" charset="0"/>
              </a:rPr>
              <a:t>:	sub 	$</a:t>
            </a:r>
            <a:r>
              <a:rPr lang="en-US" altLang="en-US" sz="1600" b="1" dirty="0" err="1">
                <a:latin typeface="Courier New" pitchFamily="49" charset="0"/>
              </a:rPr>
              <a:t>sp</a:t>
            </a:r>
            <a:r>
              <a:rPr lang="en-US" altLang="en-US" sz="1600" b="1" dirty="0">
                <a:latin typeface="Courier New" pitchFamily="49" charset="0"/>
              </a:rPr>
              <a:t>, $</a:t>
            </a:r>
            <a:r>
              <a:rPr lang="en-US" altLang="en-US" sz="1600" b="1" dirty="0" err="1">
                <a:latin typeface="Courier New" pitchFamily="49" charset="0"/>
              </a:rPr>
              <a:t>sp</a:t>
            </a:r>
            <a:r>
              <a:rPr lang="en-US" altLang="en-US" sz="1600" b="1" dirty="0">
                <a:latin typeface="Courier New" pitchFamily="49" charset="0"/>
              </a:rPr>
              <a:t>, 12</a:t>
            </a:r>
          </a:p>
          <a:p>
            <a:pPr marL="609600" indent="-609600" eaLnBrk="1" hangingPunct="1">
              <a:lnSpc>
                <a:spcPct val="90000"/>
              </a:lnSpc>
              <a:spcBef>
                <a:spcPct val="10000"/>
              </a:spcBef>
              <a:buFontTx/>
              <a:buNone/>
            </a:pPr>
            <a:r>
              <a:rPr lang="en-US" altLang="en-US" sz="1600" b="1" dirty="0">
                <a:latin typeface="Courier New" pitchFamily="49" charset="0"/>
              </a:rPr>
              <a:t>			</a:t>
            </a:r>
            <a:r>
              <a:rPr lang="en-US" altLang="en-US" sz="1600" b="1" dirty="0" err="1">
                <a:latin typeface="Courier New" pitchFamily="49" charset="0"/>
              </a:rPr>
              <a:t>sw</a:t>
            </a:r>
            <a:r>
              <a:rPr lang="en-US" altLang="en-US" sz="1600" b="1" dirty="0">
                <a:latin typeface="Courier New" pitchFamily="49" charset="0"/>
              </a:rPr>
              <a:t> 	$t1, 8($</a:t>
            </a:r>
            <a:r>
              <a:rPr lang="en-US" altLang="en-US" sz="1600" b="1" dirty="0" err="1">
                <a:latin typeface="Courier New" pitchFamily="49" charset="0"/>
              </a:rPr>
              <a:t>sp</a:t>
            </a:r>
            <a:r>
              <a:rPr lang="en-US" altLang="en-US" sz="1600" b="1" dirty="0">
                <a:latin typeface="Courier New" pitchFamily="49" charset="0"/>
              </a:rPr>
              <a:t>)</a:t>
            </a:r>
          </a:p>
          <a:p>
            <a:pPr marL="609600" indent="-609600" eaLnBrk="1" hangingPunct="1">
              <a:lnSpc>
                <a:spcPct val="90000"/>
              </a:lnSpc>
              <a:spcBef>
                <a:spcPct val="10000"/>
              </a:spcBef>
              <a:buFontTx/>
              <a:buNone/>
            </a:pPr>
            <a:r>
              <a:rPr lang="en-US" altLang="en-US" sz="1600" b="1" dirty="0">
                <a:latin typeface="Courier New" pitchFamily="49" charset="0"/>
              </a:rPr>
              <a:t>			</a:t>
            </a:r>
            <a:r>
              <a:rPr lang="en-US" altLang="en-US" sz="1600" b="1" dirty="0" err="1">
                <a:latin typeface="Courier New" pitchFamily="49" charset="0"/>
              </a:rPr>
              <a:t>sw</a:t>
            </a:r>
            <a:r>
              <a:rPr lang="en-US" altLang="en-US" sz="1600" b="1" dirty="0">
                <a:latin typeface="Courier New" pitchFamily="49" charset="0"/>
              </a:rPr>
              <a:t> 	$t0, 4($</a:t>
            </a:r>
            <a:r>
              <a:rPr lang="en-US" altLang="en-US" sz="1600" b="1" dirty="0" err="1">
                <a:latin typeface="Courier New" pitchFamily="49" charset="0"/>
              </a:rPr>
              <a:t>sp</a:t>
            </a:r>
            <a:r>
              <a:rPr lang="en-US" altLang="en-US" sz="1600" b="1" dirty="0">
                <a:latin typeface="Courier New" pitchFamily="49" charset="0"/>
              </a:rPr>
              <a:t>)</a:t>
            </a:r>
          </a:p>
          <a:p>
            <a:pPr marL="609600" indent="-609600" eaLnBrk="1" hangingPunct="1">
              <a:lnSpc>
                <a:spcPct val="90000"/>
              </a:lnSpc>
              <a:spcBef>
                <a:spcPct val="10000"/>
              </a:spcBef>
              <a:buFontTx/>
              <a:buNone/>
            </a:pPr>
            <a:r>
              <a:rPr lang="en-US" altLang="en-US" sz="1600" b="1" dirty="0">
                <a:latin typeface="Courier New" pitchFamily="49" charset="0"/>
              </a:rPr>
              <a:t>			</a:t>
            </a:r>
            <a:r>
              <a:rPr lang="en-US" altLang="en-US" sz="1600" b="1" dirty="0" err="1">
                <a:latin typeface="Courier New" pitchFamily="49" charset="0"/>
              </a:rPr>
              <a:t>sw</a:t>
            </a:r>
            <a:r>
              <a:rPr lang="en-US" altLang="en-US" sz="1600" b="1" dirty="0">
                <a:latin typeface="Courier New" pitchFamily="49" charset="0"/>
              </a:rPr>
              <a:t> 	$s0, 0($</a:t>
            </a:r>
            <a:r>
              <a:rPr lang="en-US" altLang="en-US" sz="1600" b="1" dirty="0" err="1">
                <a:latin typeface="Courier New" pitchFamily="49" charset="0"/>
              </a:rPr>
              <a:t>sp</a:t>
            </a:r>
            <a:r>
              <a:rPr lang="en-US" altLang="en-US" sz="1600" b="1" dirty="0">
                <a:latin typeface="Courier New" pitchFamily="49" charset="0"/>
              </a:rPr>
              <a:t>)</a:t>
            </a:r>
          </a:p>
          <a:p>
            <a:pPr marL="609600" indent="-609600" eaLnBrk="1" hangingPunct="1">
              <a:lnSpc>
                <a:spcPct val="90000"/>
              </a:lnSpc>
              <a:spcBef>
                <a:spcPct val="10000"/>
              </a:spcBef>
              <a:buFontTx/>
              <a:buNone/>
            </a:pPr>
            <a:r>
              <a:rPr lang="en-US" altLang="en-US" sz="1600" b="1" dirty="0">
                <a:latin typeface="Courier New" pitchFamily="49" charset="0"/>
              </a:rPr>
              <a:t>			add 	$t0, $a0, $a1</a:t>
            </a:r>
          </a:p>
          <a:p>
            <a:pPr marL="609600" indent="-609600" eaLnBrk="1" hangingPunct="1">
              <a:lnSpc>
                <a:spcPct val="90000"/>
              </a:lnSpc>
              <a:spcBef>
                <a:spcPct val="10000"/>
              </a:spcBef>
              <a:buFontTx/>
              <a:buNone/>
            </a:pPr>
            <a:r>
              <a:rPr lang="en-US" altLang="en-US" sz="1600" b="1" dirty="0">
                <a:latin typeface="Courier New" pitchFamily="49" charset="0"/>
              </a:rPr>
              <a:t>			add 	$t1, $a2, $a3</a:t>
            </a:r>
          </a:p>
          <a:p>
            <a:pPr marL="609600" indent="-609600" eaLnBrk="1" hangingPunct="1">
              <a:lnSpc>
                <a:spcPct val="90000"/>
              </a:lnSpc>
              <a:spcBef>
                <a:spcPct val="10000"/>
              </a:spcBef>
              <a:buFontTx/>
              <a:buNone/>
            </a:pPr>
            <a:r>
              <a:rPr lang="en-US" altLang="en-US" sz="1600" b="1" dirty="0">
                <a:latin typeface="Courier New" pitchFamily="49" charset="0"/>
              </a:rPr>
              <a:t>			sub 	$s0, $t0, $t1</a:t>
            </a:r>
          </a:p>
          <a:p>
            <a:pPr marL="609600" indent="-609600" eaLnBrk="1" hangingPunct="1">
              <a:lnSpc>
                <a:spcPct val="90000"/>
              </a:lnSpc>
              <a:spcBef>
                <a:spcPct val="10000"/>
              </a:spcBef>
              <a:buFontTx/>
              <a:buNone/>
            </a:pPr>
            <a:r>
              <a:rPr lang="en-US" altLang="en-US" sz="1600" b="1" dirty="0">
                <a:latin typeface="Courier New" pitchFamily="49" charset="0"/>
              </a:rPr>
              <a:t>			add 	$v0, $s0, $Zero</a:t>
            </a:r>
          </a:p>
          <a:p>
            <a:pPr marL="609600" indent="-609600" eaLnBrk="1" hangingPunct="1">
              <a:lnSpc>
                <a:spcPct val="90000"/>
              </a:lnSpc>
              <a:spcBef>
                <a:spcPct val="10000"/>
              </a:spcBef>
              <a:buFontTx/>
              <a:buNone/>
            </a:pPr>
            <a:r>
              <a:rPr lang="en-US" altLang="en-US" sz="1600" b="1" dirty="0">
                <a:latin typeface="Courier New" pitchFamily="49" charset="0"/>
              </a:rPr>
              <a:t>			</a:t>
            </a:r>
            <a:r>
              <a:rPr lang="en-US" altLang="en-US" sz="1600" b="1" dirty="0" err="1">
                <a:latin typeface="Courier New" pitchFamily="49" charset="0"/>
              </a:rPr>
              <a:t>lw</a:t>
            </a:r>
            <a:r>
              <a:rPr lang="en-US" altLang="en-US" sz="1600" b="1" dirty="0">
                <a:latin typeface="Courier New" pitchFamily="49" charset="0"/>
              </a:rPr>
              <a:t> 	$s0, 0($</a:t>
            </a:r>
            <a:r>
              <a:rPr lang="en-US" altLang="en-US" sz="1600" b="1" dirty="0" err="1">
                <a:latin typeface="Courier New" pitchFamily="49" charset="0"/>
              </a:rPr>
              <a:t>sp</a:t>
            </a:r>
            <a:r>
              <a:rPr lang="en-US" altLang="en-US" sz="1600" b="1" dirty="0">
                <a:latin typeface="Courier New" pitchFamily="49" charset="0"/>
              </a:rPr>
              <a:t>)</a:t>
            </a:r>
          </a:p>
          <a:p>
            <a:pPr marL="609600" indent="-609600" eaLnBrk="1" hangingPunct="1">
              <a:lnSpc>
                <a:spcPct val="90000"/>
              </a:lnSpc>
              <a:spcBef>
                <a:spcPct val="10000"/>
              </a:spcBef>
              <a:buFontTx/>
              <a:buNone/>
            </a:pPr>
            <a:r>
              <a:rPr lang="en-US" altLang="en-US" sz="1600" b="1" dirty="0">
                <a:latin typeface="Courier New" pitchFamily="49" charset="0"/>
              </a:rPr>
              <a:t>			</a:t>
            </a:r>
            <a:r>
              <a:rPr lang="en-US" altLang="en-US" sz="1600" b="1" dirty="0" err="1">
                <a:latin typeface="Courier New" pitchFamily="49" charset="0"/>
              </a:rPr>
              <a:t>lw</a:t>
            </a:r>
            <a:r>
              <a:rPr lang="en-US" altLang="en-US" sz="1600" b="1" dirty="0">
                <a:latin typeface="Courier New" pitchFamily="49" charset="0"/>
              </a:rPr>
              <a:t> 	$t0, 4($</a:t>
            </a:r>
            <a:r>
              <a:rPr lang="en-US" altLang="en-US" sz="1600" b="1" dirty="0" err="1">
                <a:latin typeface="Courier New" pitchFamily="49" charset="0"/>
              </a:rPr>
              <a:t>sp</a:t>
            </a:r>
            <a:r>
              <a:rPr lang="en-US" altLang="en-US" sz="1600" b="1" dirty="0">
                <a:latin typeface="Courier New" pitchFamily="49" charset="0"/>
              </a:rPr>
              <a:t>)</a:t>
            </a:r>
          </a:p>
          <a:p>
            <a:pPr marL="609600" indent="-609600" eaLnBrk="1" hangingPunct="1">
              <a:lnSpc>
                <a:spcPct val="90000"/>
              </a:lnSpc>
              <a:spcBef>
                <a:spcPct val="10000"/>
              </a:spcBef>
              <a:buFontTx/>
              <a:buNone/>
            </a:pPr>
            <a:r>
              <a:rPr lang="en-US" altLang="en-US" sz="1600" b="1" dirty="0">
                <a:latin typeface="Courier New" pitchFamily="49" charset="0"/>
              </a:rPr>
              <a:t>			</a:t>
            </a:r>
            <a:r>
              <a:rPr lang="en-US" altLang="en-US" sz="1600" b="1" dirty="0" err="1">
                <a:latin typeface="Courier New" pitchFamily="49" charset="0"/>
              </a:rPr>
              <a:t>lw</a:t>
            </a:r>
            <a:r>
              <a:rPr lang="en-US" altLang="en-US" sz="1600" b="1" dirty="0">
                <a:latin typeface="Courier New" pitchFamily="49" charset="0"/>
              </a:rPr>
              <a:t> 	$t1, 8($</a:t>
            </a:r>
            <a:r>
              <a:rPr lang="en-US" altLang="en-US" sz="1600" b="1" dirty="0" err="1">
                <a:latin typeface="Courier New" pitchFamily="49" charset="0"/>
              </a:rPr>
              <a:t>sp</a:t>
            </a:r>
            <a:r>
              <a:rPr lang="en-US" altLang="en-US" sz="1600" b="1" dirty="0">
                <a:latin typeface="Courier New" pitchFamily="49" charset="0"/>
              </a:rPr>
              <a:t>)</a:t>
            </a:r>
          </a:p>
          <a:p>
            <a:pPr marL="609600" indent="-609600" eaLnBrk="1" hangingPunct="1">
              <a:lnSpc>
                <a:spcPct val="90000"/>
              </a:lnSpc>
              <a:spcBef>
                <a:spcPct val="10000"/>
              </a:spcBef>
              <a:buFontTx/>
              <a:buNone/>
            </a:pPr>
            <a:r>
              <a:rPr lang="en-US" altLang="en-US" sz="1600" b="1" dirty="0">
                <a:latin typeface="Courier New" pitchFamily="49" charset="0"/>
              </a:rPr>
              <a:t>			add 	$</a:t>
            </a:r>
            <a:r>
              <a:rPr lang="en-US" altLang="en-US" sz="1600" b="1" dirty="0" err="1">
                <a:latin typeface="Courier New" pitchFamily="49" charset="0"/>
              </a:rPr>
              <a:t>sp</a:t>
            </a:r>
            <a:r>
              <a:rPr lang="en-US" altLang="en-US" sz="1600" b="1" dirty="0">
                <a:latin typeface="Courier New" pitchFamily="49" charset="0"/>
              </a:rPr>
              <a:t>, $</a:t>
            </a:r>
            <a:r>
              <a:rPr lang="en-US" altLang="en-US" sz="1600" b="1" dirty="0" err="1">
                <a:latin typeface="Courier New" pitchFamily="49" charset="0"/>
              </a:rPr>
              <a:t>sp</a:t>
            </a:r>
            <a:r>
              <a:rPr lang="en-US" altLang="en-US" sz="1600" b="1" dirty="0">
                <a:latin typeface="Courier New" pitchFamily="49" charset="0"/>
              </a:rPr>
              <a:t>, 12</a:t>
            </a:r>
          </a:p>
          <a:p>
            <a:pPr marL="609600" indent="-609600" eaLnBrk="1" hangingPunct="1">
              <a:lnSpc>
                <a:spcPct val="90000"/>
              </a:lnSpc>
              <a:spcBef>
                <a:spcPct val="10000"/>
              </a:spcBef>
              <a:buFontTx/>
              <a:buNone/>
            </a:pPr>
            <a:r>
              <a:rPr lang="en-US" altLang="en-US" sz="1600" b="1" dirty="0">
                <a:latin typeface="Courier New" pitchFamily="49" charset="0"/>
              </a:rPr>
              <a:t>			</a:t>
            </a:r>
            <a:r>
              <a:rPr lang="en-US" altLang="en-US" sz="1600" b="1" dirty="0" err="1">
                <a:latin typeface="Courier New" pitchFamily="49" charset="0"/>
              </a:rPr>
              <a:t>jr</a:t>
            </a:r>
            <a:r>
              <a:rPr lang="en-US" altLang="en-US" sz="1600" b="1" dirty="0">
                <a:latin typeface="Courier New" pitchFamily="49" charset="0"/>
              </a:rPr>
              <a:t>	$</a:t>
            </a:r>
            <a:r>
              <a:rPr lang="en-US" altLang="en-US" sz="1600" b="1" dirty="0" err="1">
                <a:latin typeface="Courier New" pitchFamily="49" charset="0"/>
              </a:rPr>
              <a:t>ra</a:t>
            </a:r>
            <a:endParaRPr lang="en-US" altLang="en-US" sz="1600" b="1" dirty="0">
              <a:latin typeface="Courier New"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r>
              <a:rPr lang="en-US" altLang="en-US" sz="2800" dirty="0" smtClean="0">
                <a:solidFill>
                  <a:schemeClr val="tx1"/>
                </a:solidFill>
              </a:rPr>
              <a:t>2.8 Leaf Example Stack</a:t>
            </a:r>
            <a:endParaRPr lang="en-US" altLang="en-US" sz="2800" dirty="0">
              <a:solidFill>
                <a:schemeClr val="tx1"/>
              </a:solidFill>
            </a:endParaRPr>
          </a:p>
        </p:txBody>
      </p:sp>
      <p:pic>
        <p:nvPicPr>
          <p:cNvPr id="11" name="Picture 4" descr="Figure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778" y="1393211"/>
            <a:ext cx="7189677" cy="2710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3"/>
          <p:cNvSpPr txBox="1">
            <a:spLocks noChangeArrowheads="1"/>
          </p:cNvSpPr>
          <p:nvPr/>
        </p:nvSpPr>
        <p:spPr bwMode="auto">
          <a:xfrm>
            <a:off x="636895" y="4572154"/>
            <a:ext cx="77724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altLang="en-US" sz="2400" kern="0" dirty="0" smtClean="0"/>
              <a:t>In the previous example, what happens if we change the procedure to have one more argument? _Spill them to the stack_</a:t>
            </a:r>
          </a:p>
        </p:txBody>
      </p:sp>
    </p:spTree>
    <p:extLst>
      <p:ext uri="{BB962C8B-B14F-4D97-AF65-F5344CB8AC3E}">
        <p14:creationId xmlns:p14="http://schemas.microsoft.com/office/powerpoint/2010/main" val="41836666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r>
              <a:rPr lang="en-US" altLang="en-US" sz="2800" dirty="0" smtClean="0">
                <a:solidFill>
                  <a:schemeClr val="tx1"/>
                </a:solidFill>
              </a:rPr>
              <a:t>2.8 Nested Procedures</a:t>
            </a:r>
            <a:endParaRPr lang="en-US" altLang="en-US" dirty="0"/>
          </a:p>
        </p:txBody>
      </p:sp>
      <p:sp>
        <p:nvSpPr>
          <p:cNvPr id="422915" name="Rectangle 3"/>
          <p:cNvSpPr>
            <a:spLocks noGrp="1" noChangeArrowheads="1"/>
          </p:cNvSpPr>
          <p:nvPr>
            <p:ph type="body" idx="1"/>
          </p:nvPr>
        </p:nvSpPr>
        <p:spPr>
          <a:xfrm>
            <a:off x="470446" y="1219328"/>
            <a:ext cx="7772400" cy="4114800"/>
          </a:xfrm>
        </p:spPr>
        <p:txBody>
          <a:bodyPr/>
          <a:lstStyle/>
          <a:p>
            <a:pPr eaLnBrk="1" hangingPunct="1"/>
            <a:r>
              <a:rPr lang="en-US" altLang="en-US" sz="2400" dirty="0"/>
              <a:t>Calling Procedure</a:t>
            </a:r>
          </a:p>
          <a:p>
            <a:pPr lvl="1" eaLnBrk="1" hangingPunct="1"/>
            <a:r>
              <a:rPr lang="en-US" altLang="en-US" sz="2000" dirty="0"/>
              <a:t>Pushes its argument registers onto the stack so it can put arguments there for the </a:t>
            </a:r>
            <a:r>
              <a:rPr lang="en-US" altLang="en-US" sz="2000" dirty="0" err="1"/>
              <a:t>callee</a:t>
            </a:r>
            <a:endParaRPr lang="en-US" altLang="en-US" sz="2000" dirty="0"/>
          </a:p>
          <a:p>
            <a:pPr lvl="1" eaLnBrk="1" hangingPunct="1"/>
            <a:r>
              <a:rPr lang="en-US" altLang="en-US" sz="2000" dirty="0"/>
              <a:t>Pushes any temporary registers it needs after the call onto the stack</a:t>
            </a:r>
          </a:p>
          <a:p>
            <a:pPr lvl="1" eaLnBrk="1" hangingPunct="1"/>
            <a:r>
              <a:rPr lang="en-US" altLang="en-US" sz="2000" dirty="0"/>
              <a:t>Pushes </a:t>
            </a:r>
            <a:r>
              <a:rPr lang="en-US" altLang="en-US" sz="2000" b="1" dirty="0">
                <a:latin typeface="Courier New" panose="02070309020205020404" pitchFamily="49" charset="0"/>
                <a:cs typeface="Courier New" panose="02070309020205020404" pitchFamily="49" charset="0"/>
              </a:rPr>
              <a:t>$</a:t>
            </a:r>
            <a:r>
              <a:rPr lang="en-US" altLang="en-US" sz="2000" b="1" dirty="0" err="1">
                <a:latin typeface="Courier New" panose="02070309020205020404" pitchFamily="49" charset="0"/>
                <a:cs typeface="Courier New" panose="02070309020205020404" pitchFamily="49" charset="0"/>
              </a:rPr>
              <a:t>ra</a:t>
            </a:r>
            <a:r>
              <a:rPr lang="en-US" altLang="en-US" sz="2000" dirty="0">
                <a:latin typeface="Courier New" panose="02070309020205020404" pitchFamily="49" charset="0"/>
                <a:cs typeface="Courier New" panose="02070309020205020404" pitchFamily="49" charset="0"/>
              </a:rPr>
              <a:t> </a:t>
            </a:r>
            <a:r>
              <a:rPr lang="en-US" altLang="en-US" sz="2000" dirty="0"/>
              <a:t>onto the stack</a:t>
            </a:r>
          </a:p>
          <a:p>
            <a:pPr eaLnBrk="1" hangingPunct="1"/>
            <a:r>
              <a:rPr lang="en-US" altLang="en-US" sz="2400" dirty="0"/>
              <a:t>Called Procedure</a:t>
            </a:r>
          </a:p>
          <a:p>
            <a:pPr lvl="1" eaLnBrk="1" hangingPunct="1"/>
            <a:r>
              <a:rPr lang="en-US" altLang="en-US" sz="2000" dirty="0"/>
              <a:t>Pushes saved registers it plans to use onto the stack</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r>
              <a:rPr lang="en-US" altLang="en-US" dirty="0">
                <a:solidFill>
                  <a:schemeClr val="tx1"/>
                </a:solidFill>
              </a:rPr>
              <a:t>2</a:t>
            </a:r>
            <a:r>
              <a:rPr lang="en-US" altLang="en-US" sz="2800" dirty="0" smtClean="0">
                <a:solidFill>
                  <a:schemeClr val="tx1"/>
                </a:solidFill>
              </a:rPr>
              <a:t>.1 </a:t>
            </a:r>
            <a:r>
              <a:rPr lang="en-US" altLang="en-US" sz="2800" dirty="0">
                <a:solidFill>
                  <a:schemeClr val="tx1"/>
                </a:solidFill>
              </a:rPr>
              <a:t>Introduction</a:t>
            </a:r>
          </a:p>
        </p:txBody>
      </p:sp>
      <p:sp>
        <p:nvSpPr>
          <p:cNvPr id="393220" name="Rectangle 4"/>
          <p:cNvSpPr>
            <a:spLocks noGrp="1" noChangeArrowheads="1"/>
          </p:cNvSpPr>
          <p:nvPr>
            <p:ph type="body" idx="1"/>
          </p:nvPr>
        </p:nvSpPr>
        <p:spPr>
          <a:xfrm>
            <a:off x="191772" y="1153747"/>
            <a:ext cx="8503103" cy="5184547"/>
          </a:xfrm>
        </p:spPr>
        <p:txBody>
          <a:bodyPr/>
          <a:lstStyle/>
          <a:p>
            <a:pPr>
              <a:buFont typeface="Times" pitchFamily="18" charset="0"/>
              <a:buChar char="•"/>
            </a:pPr>
            <a:r>
              <a:rPr lang="en-US" altLang="en-US" sz="2800" dirty="0"/>
              <a:t>The words of a computer’s language are called </a:t>
            </a:r>
            <a:r>
              <a:rPr lang="en-US" altLang="en-US" sz="2800" dirty="0" smtClean="0"/>
              <a:t>_________ </a:t>
            </a:r>
            <a:r>
              <a:rPr lang="en-US" altLang="en-US" sz="2800" dirty="0"/>
              <a:t>and its vocabulary is called an </a:t>
            </a:r>
            <a:r>
              <a:rPr lang="en-US" altLang="en-US" sz="2800" dirty="0" smtClean="0"/>
              <a:t>________ ___ ________________.</a:t>
            </a:r>
            <a:endParaRPr lang="en-US" altLang="en-US" sz="2800" dirty="0"/>
          </a:p>
          <a:p>
            <a:pPr>
              <a:buFont typeface="Times" pitchFamily="18" charset="0"/>
              <a:buChar char="•"/>
            </a:pPr>
            <a:r>
              <a:rPr lang="en-US" altLang="en-US" sz="2800" dirty="0"/>
              <a:t>Instruction sets are more similar than they are different, however there are two camps:</a:t>
            </a:r>
          </a:p>
          <a:p>
            <a:pPr lvl="1">
              <a:buFont typeface="Times" pitchFamily="18" charset="0"/>
              <a:buChar char="•"/>
            </a:pPr>
            <a:r>
              <a:rPr lang="en-US" altLang="en-US" sz="2400" dirty="0"/>
              <a:t>RISC – </a:t>
            </a:r>
            <a:r>
              <a:rPr lang="en-US" altLang="en-US" sz="2400" dirty="0" smtClean="0"/>
              <a:t>_____________</a:t>
            </a:r>
            <a:endParaRPr lang="en-US" altLang="en-US" sz="2400" dirty="0"/>
          </a:p>
          <a:p>
            <a:pPr lvl="1">
              <a:buFont typeface="Times" pitchFamily="18" charset="0"/>
              <a:buChar char="•"/>
            </a:pPr>
            <a:r>
              <a:rPr lang="en-US" altLang="en-US" sz="2400" dirty="0"/>
              <a:t>CISC – </a:t>
            </a:r>
            <a:r>
              <a:rPr lang="en-US" altLang="en-US" sz="2400" dirty="0" smtClean="0"/>
              <a:t>________</a:t>
            </a:r>
            <a:endParaRPr lang="en-US" altLang="en-US" sz="2400" dirty="0"/>
          </a:p>
          <a:p>
            <a:pPr lvl="1">
              <a:lnSpc>
                <a:spcPct val="90000"/>
              </a:lnSpc>
              <a:buFont typeface="Times" pitchFamily="18" charset="0"/>
              <a:buChar char="•"/>
            </a:pPr>
            <a:endParaRPr lang="en-US" altLang="en-US" sz="2000" u="sng"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altLang="en-US" sz="2800" dirty="0" smtClean="0"/>
              <a:t>2.8 Nested Procedure Compilation</a:t>
            </a:r>
            <a:endParaRPr lang="en-US" altLang="en-US" dirty="0"/>
          </a:p>
        </p:txBody>
      </p:sp>
      <p:sp>
        <p:nvSpPr>
          <p:cNvPr id="5" name="Rectangle 3"/>
          <p:cNvSpPr>
            <a:spLocks noChangeArrowheads="1"/>
          </p:cNvSpPr>
          <p:nvPr/>
        </p:nvSpPr>
        <p:spPr bwMode="auto">
          <a:xfrm>
            <a:off x="347090" y="1085657"/>
            <a:ext cx="8611572" cy="524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b="1" dirty="0" err="1">
                <a:latin typeface="Courier New" pitchFamily="49" charset="0"/>
              </a:rPr>
              <a:t>int</a:t>
            </a:r>
            <a:r>
              <a:rPr lang="en-US" altLang="en-US" sz="1600" b="1" dirty="0">
                <a:latin typeface="Courier New" pitchFamily="49" charset="0"/>
              </a:rPr>
              <a:t> fact (</a:t>
            </a:r>
            <a:r>
              <a:rPr lang="en-US" altLang="en-US" sz="1600" b="1" dirty="0" err="1">
                <a:latin typeface="Courier New" pitchFamily="49" charset="0"/>
              </a:rPr>
              <a:t>int</a:t>
            </a:r>
            <a:r>
              <a:rPr lang="en-US" altLang="en-US" sz="1600" b="1" dirty="0">
                <a:latin typeface="Courier New" pitchFamily="49" charset="0"/>
              </a:rPr>
              <a:t> n)</a:t>
            </a:r>
          </a:p>
          <a:p>
            <a:pPr eaLnBrk="1" hangingPunct="1">
              <a:spcBef>
                <a:spcPct val="0"/>
              </a:spcBef>
              <a:buFontTx/>
              <a:buNone/>
            </a:pPr>
            <a:r>
              <a:rPr lang="en-US" altLang="en-US" sz="1600" b="1" dirty="0">
                <a:latin typeface="Courier New" pitchFamily="49" charset="0"/>
              </a:rPr>
              <a:t>{</a:t>
            </a:r>
          </a:p>
          <a:p>
            <a:pPr lvl="1" eaLnBrk="1" hangingPunct="1">
              <a:spcBef>
                <a:spcPct val="0"/>
              </a:spcBef>
              <a:buFontTx/>
              <a:buNone/>
            </a:pPr>
            <a:r>
              <a:rPr lang="en-US" altLang="en-US" sz="1600" b="1" dirty="0">
                <a:latin typeface="Courier New" pitchFamily="49" charset="0"/>
              </a:rPr>
              <a:t>if (n &lt; 1) return (1);</a:t>
            </a:r>
          </a:p>
          <a:p>
            <a:pPr lvl="1" eaLnBrk="1" hangingPunct="1">
              <a:spcBef>
                <a:spcPct val="0"/>
              </a:spcBef>
              <a:buFontTx/>
              <a:buNone/>
            </a:pPr>
            <a:r>
              <a:rPr lang="en-US" altLang="en-US" sz="1600" b="1" dirty="0">
                <a:latin typeface="Courier New" pitchFamily="49" charset="0"/>
              </a:rPr>
              <a:t>else return (fact(n*n-1));</a:t>
            </a:r>
          </a:p>
          <a:p>
            <a:pPr eaLnBrk="1" hangingPunct="1">
              <a:spcBef>
                <a:spcPct val="0"/>
              </a:spcBef>
              <a:buFontTx/>
              <a:buNone/>
            </a:pPr>
            <a:r>
              <a:rPr lang="en-US" altLang="en-US" sz="1600" b="1" dirty="0">
                <a:latin typeface="Courier New" pitchFamily="49" charset="0"/>
              </a:rPr>
              <a:t>}</a:t>
            </a:r>
          </a:p>
          <a:p>
            <a:pPr eaLnBrk="1" hangingPunct="1">
              <a:spcBef>
                <a:spcPct val="0"/>
              </a:spcBef>
              <a:buFontTx/>
              <a:buNone/>
            </a:pPr>
            <a:endParaRPr lang="en-US" altLang="en-US" sz="1600" b="1" dirty="0">
              <a:latin typeface="Courier New" pitchFamily="49" charset="0"/>
            </a:endParaRPr>
          </a:p>
          <a:p>
            <a:pPr eaLnBrk="1" hangingPunct="1">
              <a:spcBef>
                <a:spcPct val="0"/>
              </a:spcBef>
              <a:buFontTx/>
              <a:buNone/>
            </a:pPr>
            <a:r>
              <a:rPr lang="en-US" altLang="en-US" sz="1600" b="1" dirty="0">
                <a:latin typeface="Courier New" pitchFamily="49" charset="0"/>
              </a:rPr>
              <a:t>fact:	</a:t>
            </a:r>
            <a:r>
              <a:rPr lang="en-US" altLang="en-US" sz="1600" b="1" dirty="0" err="1">
                <a:latin typeface="Courier New" pitchFamily="49" charset="0"/>
              </a:rPr>
              <a:t>addi</a:t>
            </a:r>
            <a:r>
              <a:rPr lang="en-US" altLang="en-US" sz="1600" b="1" dirty="0">
                <a:latin typeface="Courier New" pitchFamily="49" charset="0"/>
              </a:rPr>
              <a:t>	$</a:t>
            </a:r>
            <a:r>
              <a:rPr lang="en-US" altLang="en-US" sz="1600" b="1" dirty="0" err="1">
                <a:latin typeface="Courier New" pitchFamily="49" charset="0"/>
              </a:rPr>
              <a:t>sp</a:t>
            </a:r>
            <a:r>
              <a:rPr lang="en-US" altLang="en-US" sz="1600" b="1" dirty="0">
                <a:latin typeface="Courier New" pitchFamily="49" charset="0"/>
              </a:rPr>
              <a:t>, $</a:t>
            </a:r>
            <a:r>
              <a:rPr lang="en-US" altLang="en-US" sz="1600" b="1" dirty="0" err="1">
                <a:latin typeface="Courier New" pitchFamily="49" charset="0"/>
              </a:rPr>
              <a:t>sp</a:t>
            </a:r>
            <a:r>
              <a:rPr lang="en-US" altLang="en-US" sz="1600" b="1" dirty="0">
                <a:latin typeface="Courier New" pitchFamily="49" charset="0"/>
              </a:rPr>
              <a:t>, -8</a:t>
            </a:r>
          </a:p>
          <a:p>
            <a:pPr eaLnBrk="1" hangingPunct="1">
              <a:spcBef>
                <a:spcPct val="0"/>
              </a:spcBef>
              <a:buFontTx/>
              <a:buNone/>
            </a:pPr>
            <a:r>
              <a:rPr lang="en-US" altLang="en-US" sz="1600" b="1" dirty="0">
                <a:latin typeface="Courier New" pitchFamily="49" charset="0"/>
              </a:rPr>
              <a:t>		</a:t>
            </a:r>
            <a:r>
              <a:rPr lang="en-US" altLang="en-US" sz="1600" b="1" dirty="0" err="1">
                <a:latin typeface="Courier New" pitchFamily="49" charset="0"/>
              </a:rPr>
              <a:t>sw</a:t>
            </a:r>
            <a:r>
              <a:rPr lang="en-US" altLang="en-US" sz="1600" b="1" dirty="0">
                <a:latin typeface="Courier New" pitchFamily="49" charset="0"/>
              </a:rPr>
              <a:t>	$</a:t>
            </a:r>
            <a:r>
              <a:rPr lang="en-US" altLang="en-US" sz="1600" b="1" dirty="0" err="1">
                <a:latin typeface="Courier New" pitchFamily="49" charset="0"/>
              </a:rPr>
              <a:t>ra</a:t>
            </a:r>
            <a:r>
              <a:rPr lang="en-US" altLang="en-US" sz="1600" b="1" dirty="0">
                <a:latin typeface="Courier New" pitchFamily="49" charset="0"/>
              </a:rPr>
              <a:t>, 4($</a:t>
            </a:r>
            <a:r>
              <a:rPr lang="en-US" altLang="en-US" sz="1600" b="1" dirty="0" err="1">
                <a:latin typeface="Courier New" pitchFamily="49" charset="0"/>
              </a:rPr>
              <a:t>sp</a:t>
            </a:r>
            <a:r>
              <a:rPr lang="en-US" altLang="en-US" sz="1600" b="1" dirty="0">
                <a:latin typeface="Courier New" pitchFamily="49" charset="0"/>
              </a:rPr>
              <a:t>)</a:t>
            </a:r>
          </a:p>
          <a:p>
            <a:pPr eaLnBrk="1" hangingPunct="1">
              <a:spcBef>
                <a:spcPct val="0"/>
              </a:spcBef>
              <a:buFontTx/>
              <a:buNone/>
            </a:pPr>
            <a:r>
              <a:rPr lang="en-US" altLang="en-US" sz="1600" b="1" dirty="0">
                <a:latin typeface="Courier New" pitchFamily="49" charset="0"/>
              </a:rPr>
              <a:t>		</a:t>
            </a:r>
            <a:r>
              <a:rPr lang="en-US" altLang="en-US" sz="1600" b="1" dirty="0" err="1">
                <a:latin typeface="Courier New" pitchFamily="49" charset="0"/>
              </a:rPr>
              <a:t>sw</a:t>
            </a:r>
            <a:r>
              <a:rPr lang="en-US" altLang="en-US" sz="1600" b="1" dirty="0">
                <a:latin typeface="Courier New" pitchFamily="49" charset="0"/>
              </a:rPr>
              <a:t>	$a0, 0($</a:t>
            </a:r>
            <a:r>
              <a:rPr lang="en-US" altLang="en-US" sz="1600" b="1" dirty="0" err="1">
                <a:latin typeface="Courier New" pitchFamily="49" charset="0"/>
              </a:rPr>
              <a:t>sp</a:t>
            </a:r>
            <a:r>
              <a:rPr lang="en-US" altLang="en-US" sz="1600" b="1" dirty="0">
                <a:latin typeface="Courier New" pitchFamily="49" charset="0"/>
              </a:rPr>
              <a:t>)</a:t>
            </a:r>
          </a:p>
          <a:p>
            <a:pPr eaLnBrk="1" hangingPunct="1">
              <a:spcBef>
                <a:spcPct val="0"/>
              </a:spcBef>
              <a:buFontTx/>
              <a:buNone/>
            </a:pPr>
            <a:r>
              <a:rPr lang="en-US" altLang="en-US" sz="1600" b="1" dirty="0">
                <a:latin typeface="Courier New" pitchFamily="49" charset="0"/>
              </a:rPr>
              <a:t>		</a:t>
            </a:r>
            <a:r>
              <a:rPr lang="en-US" altLang="en-US" sz="1600" b="1" dirty="0" err="1">
                <a:latin typeface="Courier New" pitchFamily="49" charset="0"/>
              </a:rPr>
              <a:t>slti</a:t>
            </a:r>
            <a:r>
              <a:rPr lang="en-US" altLang="en-US" sz="1600" b="1" dirty="0">
                <a:latin typeface="Courier New" pitchFamily="49" charset="0"/>
              </a:rPr>
              <a:t>	$t0, $a0, 1</a:t>
            </a:r>
          </a:p>
          <a:p>
            <a:pPr eaLnBrk="1" hangingPunct="1">
              <a:spcBef>
                <a:spcPct val="0"/>
              </a:spcBef>
              <a:buFontTx/>
              <a:buNone/>
            </a:pPr>
            <a:r>
              <a:rPr lang="en-US" altLang="en-US" sz="1600" b="1" dirty="0">
                <a:latin typeface="Courier New" pitchFamily="49" charset="0"/>
              </a:rPr>
              <a:t>		</a:t>
            </a:r>
            <a:r>
              <a:rPr lang="en-US" altLang="en-US" sz="1600" b="1" dirty="0" err="1">
                <a:latin typeface="Courier New" pitchFamily="49" charset="0"/>
              </a:rPr>
              <a:t>beq</a:t>
            </a:r>
            <a:r>
              <a:rPr lang="en-US" altLang="en-US" sz="1600" b="1" dirty="0">
                <a:latin typeface="Courier New" pitchFamily="49" charset="0"/>
              </a:rPr>
              <a:t>	$t0, $zero, L1</a:t>
            </a:r>
          </a:p>
          <a:p>
            <a:pPr eaLnBrk="1" hangingPunct="1">
              <a:spcBef>
                <a:spcPct val="0"/>
              </a:spcBef>
              <a:buFontTx/>
              <a:buNone/>
            </a:pPr>
            <a:r>
              <a:rPr lang="en-US" altLang="en-US" sz="1600" b="1" dirty="0">
                <a:latin typeface="Courier New" pitchFamily="49" charset="0"/>
              </a:rPr>
              <a:t>		</a:t>
            </a:r>
            <a:r>
              <a:rPr lang="en-US" altLang="en-US" sz="1600" b="1" dirty="0" err="1">
                <a:latin typeface="Courier New" pitchFamily="49" charset="0"/>
              </a:rPr>
              <a:t>addi</a:t>
            </a:r>
            <a:r>
              <a:rPr lang="en-US" altLang="en-US" sz="1600" b="1" dirty="0">
                <a:latin typeface="Courier New" pitchFamily="49" charset="0"/>
              </a:rPr>
              <a:t>	$v0, $zero, 1</a:t>
            </a:r>
          </a:p>
          <a:p>
            <a:pPr eaLnBrk="1" hangingPunct="1">
              <a:spcBef>
                <a:spcPct val="0"/>
              </a:spcBef>
              <a:buFontTx/>
              <a:buNone/>
            </a:pPr>
            <a:r>
              <a:rPr lang="en-US" altLang="en-US" sz="1600" b="1" dirty="0">
                <a:latin typeface="Courier New" pitchFamily="49" charset="0"/>
              </a:rPr>
              <a:t>		</a:t>
            </a:r>
            <a:r>
              <a:rPr lang="en-US" altLang="en-US" sz="1600" b="1" dirty="0" err="1">
                <a:latin typeface="Courier New" pitchFamily="49" charset="0"/>
              </a:rPr>
              <a:t>addi</a:t>
            </a:r>
            <a:r>
              <a:rPr lang="en-US" altLang="en-US" sz="1600" b="1" dirty="0">
                <a:latin typeface="Courier New" pitchFamily="49" charset="0"/>
              </a:rPr>
              <a:t>	$</a:t>
            </a:r>
            <a:r>
              <a:rPr lang="en-US" altLang="en-US" sz="1600" b="1" dirty="0" err="1">
                <a:latin typeface="Courier New" pitchFamily="49" charset="0"/>
              </a:rPr>
              <a:t>sp</a:t>
            </a:r>
            <a:r>
              <a:rPr lang="en-US" altLang="en-US" sz="1600" b="1" dirty="0">
                <a:latin typeface="Courier New" pitchFamily="49" charset="0"/>
              </a:rPr>
              <a:t>, $</a:t>
            </a:r>
            <a:r>
              <a:rPr lang="en-US" altLang="en-US" sz="1600" b="1" dirty="0" err="1">
                <a:latin typeface="Courier New" pitchFamily="49" charset="0"/>
              </a:rPr>
              <a:t>sp</a:t>
            </a:r>
            <a:r>
              <a:rPr lang="en-US" altLang="en-US" sz="1600" b="1" dirty="0">
                <a:latin typeface="Courier New" pitchFamily="49" charset="0"/>
              </a:rPr>
              <a:t>, 8</a:t>
            </a:r>
          </a:p>
          <a:p>
            <a:pPr eaLnBrk="1" hangingPunct="1">
              <a:spcBef>
                <a:spcPct val="0"/>
              </a:spcBef>
              <a:buFontTx/>
              <a:buNone/>
            </a:pPr>
            <a:r>
              <a:rPr lang="en-US" altLang="en-US" sz="1600" b="1" dirty="0">
                <a:latin typeface="Courier New" pitchFamily="49" charset="0"/>
              </a:rPr>
              <a:t>		</a:t>
            </a:r>
            <a:r>
              <a:rPr lang="en-US" altLang="en-US" sz="1600" b="1" dirty="0" err="1">
                <a:latin typeface="Courier New" pitchFamily="49" charset="0"/>
              </a:rPr>
              <a:t>jr</a:t>
            </a:r>
            <a:r>
              <a:rPr lang="en-US" altLang="en-US" sz="1600" b="1" dirty="0">
                <a:latin typeface="Courier New" pitchFamily="49" charset="0"/>
              </a:rPr>
              <a:t>	$</a:t>
            </a:r>
            <a:r>
              <a:rPr lang="en-US" altLang="en-US" sz="1600" b="1" dirty="0" err="1">
                <a:latin typeface="Courier New" pitchFamily="49" charset="0"/>
              </a:rPr>
              <a:t>ra</a:t>
            </a:r>
            <a:endParaRPr lang="en-US" altLang="en-US" sz="1600" b="1" dirty="0">
              <a:latin typeface="Courier New" pitchFamily="49" charset="0"/>
            </a:endParaRPr>
          </a:p>
          <a:p>
            <a:pPr eaLnBrk="1" hangingPunct="1">
              <a:spcBef>
                <a:spcPct val="0"/>
              </a:spcBef>
              <a:buFontTx/>
              <a:buNone/>
            </a:pPr>
            <a:r>
              <a:rPr lang="en-US" altLang="en-US" sz="1600" b="1" dirty="0">
                <a:latin typeface="Courier New" pitchFamily="49" charset="0"/>
              </a:rPr>
              <a:t>L1:		</a:t>
            </a:r>
            <a:r>
              <a:rPr lang="en-US" altLang="en-US" sz="1600" b="1" dirty="0" err="1">
                <a:latin typeface="Courier New" pitchFamily="49" charset="0"/>
              </a:rPr>
              <a:t>addi</a:t>
            </a:r>
            <a:r>
              <a:rPr lang="en-US" altLang="en-US" sz="1600" b="1" dirty="0">
                <a:latin typeface="Courier New" pitchFamily="49" charset="0"/>
              </a:rPr>
              <a:t>	$a0, $a0, -1</a:t>
            </a:r>
          </a:p>
          <a:p>
            <a:pPr eaLnBrk="1" hangingPunct="1">
              <a:spcBef>
                <a:spcPct val="0"/>
              </a:spcBef>
              <a:buFontTx/>
              <a:buNone/>
            </a:pPr>
            <a:r>
              <a:rPr lang="en-US" altLang="en-US" sz="1600" b="1" dirty="0">
                <a:latin typeface="Courier New" pitchFamily="49" charset="0"/>
              </a:rPr>
              <a:t>		</a:t>
            </a:r>
            <a:r>
              <a:rPr lang="en-US" altLang="en-US" sz="1600" b="1" dirty="0" err="1">
                <a:latin typeface="Courier New" pitchFamily="49" charset="0"/>
              </a:rPr>
              <a:t>jal</a:t>
            </a:r>
            <a:r>
              <a:rPr lang="en-US" altLang="en-US" sz="1600" b="1" dirty="0">
                <a:latin typeface="Courier New" pitchFamily="49" charset="0"/>
              </a:rPr>
              <a:t>	fact</a:t>
            </a:r>
          </a:p>
          <a:p>
            <a:pPr eaLnBrk="1" hangingPunct="1">
              <a:spcBef>
                <a:spcPct val="0"/>
              </a:spcBef>
              <a:buFontTx/>
              <a:buNone/>
            </a:pPr>
            <a:r>
              <a:rPr lang="en-US" altLang="en-US" sz="1600" b="1" dirty="0">
                <a:latin typeface="Courier New" pitchFamily="49" charset="0"/>
              </a:rPr>
              <a:t>		</a:t>
            </a:r>
            <a:r>
              <a:rPr lang="en-US" altLang="en-US" sz="1600" b="1" dirty="0" err="1">
                <a:latin typeface="Courier New" pitchFamily="49" charset="0"/>
              </a:rPr>
              <a:t>lw</a:t>
            </a:r>
            <a:r>
              <a:rPr lang="en-US" altLang="en-US" sz="1600" b="1" dirty="0">
                <a:latin typeface="Courier New" pitchFamily="49" charset="0"/>
              </a:rPr>
              <a:t>	$a0, 0($</a:t>
            </a:r>
            <a:r>
              <a:rPr lang="en-US" altLang="en-US" sz="1600" b="1" dirty="0" err="1">
                <a:latin typeface="Courier New" pitchFamily="49" charset="0"/>
              </a:rPr>
              <a:t>sp</a:t>
            </a:r>
            <a:r>
              <a:rPr lang="en-US" altLang="en-US" sz="1600" b="1" dirty="0">
                <a:latin typeface="Courier New" pitchFamily="49" charset="0"/>
              </a:rPr>
              <a:t>)</a:t>
            </a:r>
          </a:p>
          <a:p>
            <a:pPr eaLnBrk="1" hangingPunct="1">
              <a:spcBef>
                <a:spcPct val="0"/>
              </a:spcBef>
              <a:buFontTx/>
              <a:buNone/>
            </a:pPr>
            <a:r>
              <a:rPr lang="en-US" altLang="en-US" sz="1600" b="1" dirty="0">
                <a:latin typeface="Courier New" pitchFamily="49" charset="0"/>
              </a:rPr>
              <a:t>		</a:t>
            </a:r>
            <a:r>
              <a:rPr lang="en-US" altLang="en-US" sz="1600" b="1" dirty="0" err="1">
                <a:latin typeface="Courier New" pitchFamily="49" charset="0"/>
              </a:rPr>
              <a:t>lw</a:t>
            </a:r>
            <a:r>
              <a:rPr lang="en-US" altLang="en-US" sz="1600" b="1" dirty="0">
                <a:latin typeface="Courier New" pitchFamily="49" charset="0"/>
              </a:rPr>
              <a:t> 	$</a:t>
            </a:r>
            <a:r>
              <a:rPr lang="en-US" altLang="en-US" sz="1600" b="1" dirty="0" err="1">
                <a:latin typeface="Courier New" pitchFamily="49" charset="0"/>
              </a:rPr>
              <a:t>ra</a:t>
            </a:r>
            <a:r>
              <a:rPr lang="en-US" altLang="en-US" sz="1600" b="1" dirty="0">
                <a:latin typeface="Courier New" pitchFamily="49" charset="0"/>
              </a:rPr>
              <a:t>, 4($</a:t>
            </a:r>
            <a:r>
              <a:rPr lang="en-US" altLang="en-US" sz="1600" b="1" dirty="0" err="1">
                <a:latin typeface="Courier New" pitchFamily="49" charset="0"/>
              </a:rPr>
              <a:t>sp</a:t>
            </a:r>
            <a:r>
              <a:rPr lang="en-US" altLang="en-US" sz="1600" b="1" dirty="0">
                <a:latin typeface="Courier New" pitchFamily="49" charset="0"/>
              </a:rPr>
              <a:t>)</a:t>
            </a:r>
          </a:p>
          <a:p>
            <a:pPr eaLnBrk="1" hangingPunct="1">
              <a:spcBef>
                <a:spcPct val="0"/>
              </a:spcBef>
              <a:buFontTx/>
              <a:buNone/>
            </a:pPr>
            <a:r>
              <a:rPr lang="en-US" altLang="en-US" sz="1600" b="1" dirty="0">
                <a:latin typeface="Courier New" pitchFamily="49" charset="0"/>
              </a:rPr>
              <a:t>		</a:t>
            </a:r>
            <a:r>
              <a:rPr lang="en-US" altLang="en-US" sz="1600" b="1" dirty="0" err="1">
                <a:latin typeface="Courier New" pitchFamily="49" charset="0"/>
              </a:rPr>
              <a:t>addi</a:t>
            </a:r>
            <a:r>
              <a:rPr lang="en-US" altLang="en-US" sz="1600" b="1" dirty="0">
                <a:latin typeface="Courier New" pitchFamily="49" charset="0"/>
              </a:rPr>
              <a:t>	$</a:t>
            </a:r>
            <a:r>
              <a:rPr lang="en-US" altLang="en-US" sz="1600" b="1" dirty="0" err="1">
                <a:latin typeface="Courier New" pitchFamily="49" charset="0"/>
              </a:rPr>
              <a:t>sp</a:t>
            </a:r>
            <a:r>
              <a:rPr lang="en-US" altLang="en-US" sz="1600" b="1" dirty="0">
                <a:latin typeface="Courier New" pitchFamily="49" charset="0"/>
              </a:rPr>
              <a:t>, $</a:t>
            </a:r>
            <a:r>
              <a:rPr lang="en-US" altLang="en-US" sz="1600" b="1" dirty="0" err="1">
                <a:latin typeface="Courier New" pitchFamily="49" charset="0"/>
              </a:rPr>
              <a:t>sp</a:t>
            </a:r>
            <a:r>
              <a:rPr lang="en-US" altLang="en-US" sz="1600" b="1" dirty="0">
                <a:latin typeface="Courier New" pitchFamily="49" charset="0"/>
              </a:rPr>
              <a:t>, 8</a:t>
            </a:r>
          </a:p>
          <a:p>
            <a:pPr eaLnBrk="1" hangingPunct="1">
              <a:spcBef>
                <a:spcPct val="0"/>
              </a:spcBef>
              <a:buFontTx/>
              <a:buNone/>
            </a:pPr>
            <a:r>
              <a:rPr lang="en-US" altLang="en-US" sz="1600" b="1" dirty="0">
                <a:latin typeface="Courier New" pitchFamily="49" charset="0"/>
              </a:rPr>
              <a:t>		</a:t>
            </a:r>
            <a:r>
              <a:rPr lang="en-US" altLang="en-US" sz="1600" b="1" dirty="0" err="1">
                <a:latin typeface="Courier New" pitchFamily="49" charset="0"/>
              </a:rPr>
              <a:t>mul</a:t>
            </a:r>
            <a:r>
              <a:rPr lang="en-US" altLang="en-US" sz="1600" b="1" dirty="0">
                <a:latin typeface="Courier New" pitchFamily="49" charset="0"/>
              </a:rPr>
              <a:t>	$v0, $a0, $v0</a:t>
            </a:r>
          </a:p>
          <a:p>
            <a:pPr eaLnBrk="1" hangingPunct="1">
              <a:spcBef>
                <a:spcPct val="0"/>
              </a:spcBef>
              <a:buFontTx/>
              <a:buNone/>
            </a:pPr>
            <a:r>
              <a:rPr lang="en-US" altLang="en-US" sz="1600" b="1" dirty="0">
                <a:latin typeface="Courier New" pitchFamily="49" charset="0"/>
              </a:rPr>
              <a:t>		</a:t>
            </a:r>
            <a:r>
              <a:rPr lang="en-US" altLang="en-US" sz="1600" b="1" dirty="0" err="1">
                <a:latin typeface="Courier New" pitchFamily="49" charset="0"/>
              </a:rPr>
              <a:t>jr</a:t>
            </a:r>
            <a:r>
              <a:rPr lang="en-US" altLang="en-US" sz="1600" b="1" dirty="0">
                <a:latin typeface="Courier New" pitchFamily="49" charset="0"/>
              </a:rPr>
              <a:t>	$</a:t>
            </a:r>
            <a:r>
              <a:rPr lang="en-US" altLang="en-US" sz="1600" b="1" dirty="0" err="1">
                <a:latin typeface="Courier New" pitchFamily="49" charset="0"/>
              </a:rPr>
              <a:t>ra</a:t>
            </a:r>
            <a:endParaRPr lang="en-US" altLang="en-US" sz="1600" b="1" dirty="0">
              <a:latin typeface="Courier New"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p:txBody>
          <a:bodyPr/>
          <a:lstStyle/>
          <a:p>
            <a:r>
              <a:rPr lang="en-US" altLang="en-US" sz="2800" dirty="0" smtClean="0"/>
              <a:t>2.8 More About the Stack</a:t>
            </a:r>
            <a:endParaRPr lang="en-US" altLang="en-US" dirty="0"/>
          </a:p>
        </p:txBody>
      </p:sp>
      <p:sp>
        <p:nvSpPr>
          <p:cNvPr id="424963" name="Rectangle 3"/>
          <p:cNvSpPr>
            <a:spLocks noGrp="1" noChangeArrowheads="1"/>
          </p:cNvSpPr>
          <p:nvPr>
            <p:ph type="body" idx="1"/>
          </p:nvPr>
        </p:nvSpPr>
        <p:spPr>
          <a:xfrm>
            <a:off x="318864" y="1072382"/>
            <a:ext cx="8623139" cy="1788805"/>
          </a:xfrm>
        </p:spPr>
        <p:txBody>
          <a:bodyPr/>
          <a:lstStyle/>
          <a:p>
            <a:pPr eaLnBrk="1" hangingPunct="1"/>
            <a:r>
              <a:rPr lang="en-US" altLang="en-US" sz="2400" dirty="0"/>
              <a:t>Allocating Space for Automatic Variables</a:t>
            </a:r>
          </a:p>
          <a:p>
            <a:pPr lvl="1" eaLnBrk="1" hangingPunct="1"/>
            <a:r>
              <a:rPr lang="en-US" altLang="en-US" sz="2000" dirty="0"/>
              <a:t>In addition to storing saved registers, the stack holds local variables that don’t fit into registers, e.g., arrays, </a:t>
            </a:r>
            <a:r>
              <a:rPr lang="en-US" altLang="en-US" sz="2000" dirty="0" err="1"/>
              <a:t>structs</a:t>
            </a:r>
            <a:r>
              <a:rPr lang="en-US" altLang="en-US" sz="2000" dirty="0"/>
              <a:t>.</a:t>
            </a:r>
          </a:p>
          <a:p>
            <a:pPr lvl="1" eaLnBrk="1" hangingPunct="1"/>
            <a:r>
              <a:rPr lang="en-US" altLang="en-US" sz="2000" dirty="0"/>
              <a:t>Saved registers + Local Variables = Procedure Frame</a:t>
            </a:r>
          </a:p>
          <a:p>
            <a:pPr>
              <a:lnSpc>
                <a:spcPct val="80000"/>
              </a:lnSpc>
            </a:pPr>
            <a:endParaRPr lang="en-US" altLang="en-US" dirty="0"/>
          </a:p>
        </p:txBody>
      </p:sp>
      <p:pic>
        <p:nvPicPr>
          <p:cNvPr id="4" name="Picture 4" descr="Figure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356" y="2892425"/>
            <a:ext cx="7494741" cy="3488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altLang="en-US" sz="2800" dirty="0" smtClean="0"/>
              <a:t>2.8 The Heap</a:t>
            </a:r>
            <a:endParaRPr lang="en-US" altLang="en-US" dirty="0"/>
          </a:p>
        </p:txBody>
      </p:sp>
      <p:sp>
        <p:nvSpPr>
          <p:cNvPr id="425987" name="Rectangle 3"/>
          <p:cNvSpPr>
            <a:spLocks noGrp="1" noChangeArrowheads="1"/>
          </p:cNvSpPr>
          <p:nvPr>
            <p:ph type="body" idx="1"/>
          </p:nvPr>
        </p:nvSpPr>
        <p:spPr>
          <a:xfrm>
            <a:off x="381950" y="1103313"/>
            <a:ext cx="7772400" cy="4722300"/>
          </a:xfrm>
        </p:spPr>
        <p:txBody>
          <a:bodyPr/>
          <a:lstStyle/>
          <a:p>
            <a:pPr eaLnBrk="1" hangingPunct="1"/>
            <a:r>
              <a:rPr lang="en-US" altLang="en-US" sz="2400" dirty="0"/>
              <a:t>Space is needed for </a:t>
            </a:r>
            <a:r>
              <a:rPr lang="en-US" altLang="en-US" sz="2400" dirty="0" smtClean="0"/>
              <a:t>______ variables </a:t>
            </a:r>
            <a:r>
              <a:rPr lang="en-US" altLang="en-US" sz="2400" dirty="0"/>
              <a:t>and </a:t>
            </a:r>
            <a:r>
              <a:rPr lang="en-US" altLang="en-US" sz="2400" dirty="0" smtClean="0"/>
              <a:t>_______ data </a:t>
            </a:r>
            <a:r>
              <a:rPr lang="en-US" altLang="en-US" sz="2400" dirty="0"/>
              <a:t>structures</a:t>
            </a:r>
          </a:p>
          <a:p>
            <a:pPr lvl="1" eaLnBrk="1" hangingPunct="1"/>
            <a:r>
              <a:rPr lang="en-US" altLang="en-US" sz="2000" dirty="0"/>
              <a:t>Space is reserved and freed on the heap using </a:t>
            </a:r>
            <a:r>
              <a:rPr lang="en-US" altLang="en-US" sz="2000" dirty="0" smtClean="0"/>
              <a:t>________ ______ ______.</a:t>
            </a:r>
          </a:p>
          <a:p>
            <a:pPr eaLnBrk="1" hangingPunct="1"/>
            <a:r>
              <a:rPr lang="en-US" altLang="en-US" sz="2400" dirty="0"/>
              <a:t>Register Usage</a:t>
            </a:r>
          </a:p>
          <a:p>
            <a:pPr lvl="1" eaLnBrk="1" hangingPunct="1">
              <a:buFontTx/>
              <a:buNone/>
            </a:pPr>
            <a:r>
              <a:rPr lang="en-US" altLang="en-US" sz="1800" b="1" dirty="0">
                <a:latin typeface="Courier New" pitchFamily="49" charset="0"/>
              </a:rPr>
              <a:t>$zero		0</a:t>
            </a:r>
          </a:p>
          <a:p>
            <a:pPr lvl="1" eaLnBrk="1" hangingPunct="1">
              <a:spcBef>
                <a:spcPct val="0"/>
              </a:spcBef>
              <a:buFontTx/>
              <a:buNone/>
            </a:pPr>
            <a:r>
              <a:rPr lang="en-US" altLang="en-US" sz="1800" b="1" dirty="0">
                <a:latin typeface="Courier New" pitchFamily="49" charset="0"/>
              </a:rPr>
              <a:t>$v0-$v1		2-3</a:t>
            </a:r>
          </a:p>
          <a:p>
            <a:pPr lvl="1" eaLnBrk="1" hangingPunct="1">
              <a:spcBef>
                <a:spcPct val="0"/>
              </a:spcBef>
              <a:buFontTx/>
              <a:buNone/>
            </a:pPr>
            <a:r>
              <a:rPr lang="en-US" altLang="en-US" sz="1800" b="1" dirty="0">
                <a:latin typeface="Courier New" pitchFamily="49" charset="0"/>
              </a:rPr>
              <a:t>$a0-$a3		4-7</a:t>
            </a:r>
          </a:p>
          <a:p>
            <a:pPr lvl="1" eaLnBrk="1" hangingPunct="1">
              <a:spcBef>
                <a:spcPct val="0"/>
              </a:spcBef>
              <a:buFontTx/>
              <a:buNone/>
            </a:pPr>
            <a:r>
              <a:rPr lang="en-US" altLang="en-US" sz="1800" b="1" dirty="0">
                <a:latin typeface="Courier New" pitchFamily="49" charset="0"/>
              </a:rPr>
              <a:t>$t0-$t7		8-15</a:t>
            </a:r>
          </a:p>
          <a:p>
            <a:pPr lvl="1" eaLnBrk="1" hangingPunct="1">
              <a:spcBef>
                <a:spcPct val="0"/>
              </a:spcBef>
              <a:buFontTx/>
              <a:buNone/>
            </a:pPr>
            <a:r>
              <a:rPr lang="en-US" altLang="en-US" sz="1800" b="1" dirty="0">
                <a:latin typeface="Courier New" pitchFamily="49" charset="0"/>
              </a:rPr>
              <a:t>$s0-$s7		16-23</a:t>
            </a:r>
          </a:p>
          <a:p>
            <a:pPr lvl="1" eaLnBrk="1" hangingPunct="1">
              <a:spcBef>
                <a:spcPct val="0"/>
              </a:spcBef>
              <a:buFontTx/>
              <a:buNone/>
            </a:pPr>
            <a:r>
              <a:rPr lang="en-US" altLang="en-US" sz="1800" b="1" dirty="0">
                <a:latin typeface="Courier New" pitchFamily="49" charset="0"/>
              </a:rPr>
              <a:t>$t8-$t9		24-25</a:t>
            </a:r>
          </a:p>
          <a:p>
            <a:pPr lvl="1" eaLnBrk="1" hangingPunct="1">
              <a:spcBef>
                <a:spcPct val="0"/>
              </a:spcBef>
              <a:buFontTx/>
              <a:buNone/>
            </a:pPr>
            <a:r>
              <a:rPr lang="en-US" altLang="en-US" sz="1800" b="1" dirty="0">
                <a:latin typeface="Courier New" pitchFamily="49" charset="0"/>
              </a:rPr>
              <a:t>$</a:t>
            </a:r>
            <a:r>
              <a:rPr lang="en-US" altLang="en-US" sz="1800" b="1" dirty="0" err="1">
                <a:latin typeface="Courier New" pitchFamily="49" charset="0"/>
              </a:rPr>
              <a:t>gp</a:t>
            </a:r>
            <a:r>
              <a:rPr lang="en-US" altLang="en-US" sz="1800" b="1" dirty="0">
                <a:latin typeface="Courier New" pitchFamily="49" charset="0"/>
              </a:rPr>
              <a:t>			28</a:t>
            </a:r>
          </a:p>
          <a:p>
            <a:pPr lvl="1" eaLnBrk="1" hangingPunct="1">
              <a:spcBef>
                <a:spcPct val="0"/>
              </a:spcBef>
              <a:buFontTx/>
              <a:buNone/>
            </a:pPr>
            <a:r>
              <a:rPr lang="en-US" altLang="en-US" sz="1800" b="1" dirty="0">
                <a:latin typeface="Courier New" pitchFamily="49" charset="0"/>
              </a:rPr>
              <a:t>$</a:t>
            </a:r>
            <a:r>
              <a:rPr lang="en-US" altLang="en-US" sz="1800" b="1" dirty="0" err="1">
                <a:latin typeface="Courier New" pitchFamily="49" charset="0"/>
              </a:rPr>
              <a:t>sp</a:t>
            </a:r>
            <a:r>
              <a:rPr lang="en-US" altLang="en-US" sz="1800" b="1" dirty="0">
                <a:latin typeface="Courier New" pitchFamily="49" charset="0"/>
              </a:rPr>
              <a:t>			29</a:t>
            </a:r>
          </a:p>
          <a:p>
            <a:pPr lvl="1" eaLnBrk="1" hangingPunct="1">
              <a:spcBef>
                <a:spcPct val="0"/>
              </a:spcBef>
              <a:buFontTx/>
              <a:buNone/>
            </a:pPr>
            <a:r>
              <a:rPr lang="en-US" altLang="en-US" sz="1800" b="1" dirty="0">
                <a:latin typeface="Courier New" pitchFamily="49" charset="0"/>
              </a:rPr>
              <a:t>$</a:t>
            </a:r>
            <a:r>
              <a:rPr lang="en-US" altLang="en-US" sz="1800" b="1" dirty="0" err="1">
                <a:latin typeface="Courier New" pitchFamily="49" charset="0"/>
              </a:rPr>
              <a:t>fp</a:t>
            </a:r>
            <a:r>
              <a:rPr lang="en-US" altLang="en-US" sz="1800" b="1" dirty="0">
                <a:latin typeface="Courier New" pitchFamily="49" charset="0"/>
              </a:rPr>
              <a:t>			30</a:t>
            </a:r>
          </a:p>
          <a:p>
            <a:pPr lvl="1" eaLnBrk="1" hangingPunct="1">
              <a:spcBef>
                <a:spcPct val="0"/>
              </a:spcBef>
              <a:buFontTx/>
              <a:buNone/>
            </a:pPr>
            <a:r>
              <a:rPr lang="en-US" altLang="en-US" sz="1800" b="1" dirty="0">
                <a:latin typeface="Courier New" pitchFamily="49" charset="0"/>
              </a:rPr>
              <a:t>$</a:t>
            </a:r>
            <a:r>
              <a:rPr lang="en-US" altLang="en-US" sz="1800" b="1" dirty="0" err="1">
                <a:latin typeface="Courier New" pitchFamily="49" charset="0"/>
              </a:rPr>
              <a:t>ra</a:t>
            </a:r>
            <a:r>
              <a:rPr lang="en-US" altLang="en-US" sz="1800" b="1" dirty="0">
                <a:latin typeface="Courier New" pitchFamily="49" charset="0"/>
              </a:rPr>
              <a:t>			31</a:t>
            </a:r>
          </a:p>
          <a:p>
            <a:pPr lvl="1" eaLnBrk="1" hangingPunct="1"/>
            <a:endParaRPr lang="en-US" altLang="en-US" sz="2000" dirty="0">
              <a:latin typeface="Arial" charset="0"/>
            </a:endParaRPr>
          </a:p>
          <a:p>
            <a:pPr>
              <a:lnSpc>
                <a:spcPct val="90000"/>
              </a:lnSpc>
            </a:pPr>
            <a:endParaRPr lang="en-US" altLang="en-US" sz="3600" dirty="0"/>
          </a:p>
        </p:txBody>
      </p:sp>
      <p:pic>
        <p:nvPicPr>
          <p:cNvPr id="4" name="Picture 5" descr="Figure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8400" y="2747758"/>
            <a:ext cx="3584575" cy="284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427703" y="351592"/>
            <a:ext cx="8716297" cy="562807"/>
          </a:xfrm>
        </p:spPr>
        <p:txBody>
          <a:bodyPr/>
          <a:lstStyle/>
          <a:p>
            <a:r>
              <a:rPr lang="en-US" altLang="en-US" sz="2800" dirty="0" smtClean="0"/>
              <a:t>2.10 32-bit Immediate Operands</a:t>
            </a:r>
            <a:endParaRPr lang="en-US" altLang="en-US" sz="4000" dirty="0"/>
          </a:p>
        </p:txBody>
      </p:sp>
      <p:sp>
        <p:nvSpPr>
          <p:cNvPr id="428035" name="Rectangle 3"/>
          <p:cNvSpPr>
            <a:spLocks noGrp="1" noChangeArrowheads="1"/>
          </p:cNvSpPr>
          <p:nvPr>
            <p:ph type="body" idx="1"/>
          </p:nvPr>
        </p:nvSpPr>
        <p:spPr>
          <a:xfrm>
            <a:off x="311355" y="1135626"/>
            <a:ext cx="8392160" cy="5069840"/>
          </a:xfrm>
        </p:spPr>
        <p:txBody>
          <a:bodyPr/>
          <a:lstStyle/>
          <a:p>
            <a:pPr eaLnBrk="1" hangingPunct="1"/>
            <a:r>
              <a:rPr lang="en-US" altLang="en-US" sz="2400" dirty="0"/>
              <a:t>32-Bit Immediate Operands</a:t>
            </a:r>
          </a:p>
          <a:p>
            <a:pPr lvl="1" eaLnBrk="1" hangingPunct="1"/>
            <a:r>
              <a:rPr lang="en-US" altLang="en-US" sz="2000" dirty="0"/>
              <a:t>Upper 16 Bits </a:t>
            </a:r>
            <a:r>
              <a:rPr lang="en-US" altLang="en-US" sz="2000" dirty="0">
                <a:latin typeface="Arial" charset="0"/>
              </a:rPr>
              <a:t>- </a:t>
            </a:r>
            <a:r>
              <a:rPr lang="en-US" altLang="en-US" sz="2000" b="1" dirty="0" err="1">
                <a:latin typeface="Courier New" pitchFamily="49" charset="0"/>
              </a:rPr>
              <a:t>lui</a:t>
            </a:r>
            <a:endParaRPr lang="en-US" altLang="en-US" sz="2000" b="1" dirty="0">
              <a:latin typeface="Courier New" pitchFamily="49" charset="0"/>
            </a:endParaRPr>
          </a:p>
          <a:p>
            <a:pPr lvl="1" eaLnBrk="1" hangingPunct="1"/>
            <a:r>
              <a:rPr lang="en-US" altLang="en-US" sz="2000" dirty="0"/>
              <a:t>Lower 16 Bits </a:t>
            </a:r>
            <a:r>
              <a:rPr lang="en-US" altLang="en-US" sz="2000" dirty="0">
                <a:latin typeface="Arial" charset="0"/>
              </a:rPr>
              <a:t>- </a:t>
            </a:r>
            <a:r>
              <a:rPr lang="en-US" altLang="en-US" sz="2000" b="1" dirty="0" err="1">
                <a:latin typeface="Courier New" pitchFamily="49" charset="0"/>
              </a:rPr>
              <a:t>ori</a:t>
            </a:r>
            <a:endParaRPr lang="en-US" altLang="en-US" sz="2000" b="1" dirty="0">
              <a:latin typeface="Courier New" pitchFamily="49" charset="0"/>
            </a:endParaRPr>
          </a:p>
          <a:p>
            <a:pPr eaLnBrk="1" hangingPunct="1"/>
            <a:endParaRPr lang="en-US" altLang="en-US" sz="2400" b="1" dirty="0">
              <a:latin typeface="Courier New" pitchFamily="49" charset="0"/>
            </a:endParaRPr>
          </a:p>
          <a:p>
            <a:pPr eaLnBrk="1" hangingPunct="1"/>
            <a:endParaRPr lang="en-US" altLang="en-US" sz="2400" dirty="0">
              <a:latin typeface="Arial" charset="0"/>
            </a:endParaRPr>
          </a:p>
          <a:p>
            <a:pPr eaLnBrk="1" hangingPunct="1"/>
            <a:r>
              <a:rPr lang="en-US" altLang="en-US" sz="2400" dirty="0"/>
              <a:t>Loading</a:t>
            </a:r>
            <a:r>
              <a:rPr lang="en-US" altLang="en-US" sz="2400" dirty="0">
                <a:latin typeface="Arial" charset="0"/>
              </a:rPr>
              <a:t> </a:t>
            </a:r>
            <a:r>
              <a:rPr lang="en-US" altLang="en-US" sz="2400" dirty="0" smtClean="0">
                <a:latin typeface="Courier New" panose="02070309020205020404" pitchFamily="49" charset="0"/>
                <a:cs typeface="Courier New" panose="02070309020205020404" pitchFamily="49" charset="0"/>
              </a:rPr>
              <a:t>0x003D </a:t>
            </a:r>
            <a:r>
              <a:rPr lang="en-US" altLang="en-US" sz="2400" dirty="0">
                <a:latin typeface="Courier New" panose="02070309020205020404" pitchFamily="49" charset="0"/>
                <a:cs typeface="Courier New" panose="02070309020205020404" pitchFamily="49" charset="0"/>
              </a:rPr>
              <a:t>0900</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en-US" altLang="en-US" sz="2800" dirty="0" smtClean="0"/>
              <a:t>2.10 32-Bit Addresses</a:t>
            </a:r>
            <a:endParaRPr lang="en-US" altLang="en-US" sz="2800" dirty="0"/>
          </a:p>
        </p:txBody>
      </p:sp>
      <p:sp>
        <p:nvSpPr>
          <p:cNvPr id="429059" name="Rectangle 3"/>
          <p:cNvSpPr>
            <a:spLocks noGrp="1" noChangeArrowheads="1"/>
          </p:cNvSpPr>
          <p:nvPr>
            <p:ph type="body" idx="1"/>
          </p:nvPr>
        </p:nvSpPr>
        <p:spPr>
          <a:xfrm>
            <a:off x="472561" y="1118131"/>
            <a:ext cx="7772400" cy="4114800"/>
          </a:xfrm>
        </p:spPr>
        <p:txBody>
          <a:bodyPr/>
          <a:lstStyle/>
          <a:p>
            <a:pPr eaLnBrk="1" hangingPunct="1"/>
            <a:r>
              <a:rPr lang="en-US" altLang="en-US" sz="2400" dirty="0">
                <a:cs typeface="Courier New" panose="02070309020205020404" pitchFamily="49" charset="0"/>
              </a:rPr>
              <a:t>Addresses in Branches and Jumps</a:t>
            </a:r>
          </a:p>
          <a:p>
            <a:pPr marL="457200" lvl="1" indent="0" eaLnBrk="1" hangingPunct="1">
              <a:buNone/>
            </a:pPr>
            <a:r>
              <a:rPr lang="en-US" altLang="en-US" sz="2000" b="1" dirty="0">
                <a:latin typeface="Courier New" pitchFamily="49" charset="0"/>
              </a:rPr>
              <a:t>j 10000</a:t>
            </a:r>
          </a:p>
          <a:p>
            <a:pPr marL="457200" lvl="1" indent="0" eaLnBrk="1" hangingPunct="1">
              <a:buNone/>
            </a:pPr>
            <a:endParaRPr lang="en-US" altLang="en-US" sz="2000" dirty="0">
              <a:latin typeface="Times" pitchFamily="18" charset="0"/>
            </a:endParaRPr>
          </a:p>
          <a:p>
            <a:pPr marL="457200" lvl="1" indent="0" eaLnBrk="1" hangingPunct="1">
              <a:buNone/>
            </a:pPr>
            <a:r>
              <a:rPr lang="en-US" altLang="en-US" sz="2000" b="1" dirty="0" err="1">
                <a:latin typeface="Courier New" pitchFamily="49" charset="0"/>
              </a:rPr>
              <a:t>bne</a:t>
            </a:r>
            <a:r>
              <a:rPr lang="en-US" altLang="en-US" sz="2000" b="1" dirty="0">
                <a:latin typeface="Courier New" pitchFamily="49" charset="0"/>
              </a:rPr>
              <a:t> $s0, $s1, Exit</a:t>
            </a:r>
          </a:p>
          <a:p>
            <a:pPr lvl="1" eaLnBrk="1" hangingPunct="1"/>
            <a:endParaRPr lang="en-US" altLang="en-US" sz="2000" dirty="0">
              <a:latin typeface="Times" pitchFamily="18" charset="0"/>
            </a:endParaRPr>
          </a:p>
          <a:p>
            <a:pPr lvl="1" eaLnBrk="1" hangingPunct="1"/>
            <a:r>
              <a:rPr lang="en-US" altLang="en-US" sz="2000" dirty="0"/>
              <a:t>Elaboration: For jumps, we give only 28 bits, from whence </a:t>
            </a:r>
            <a:r>
              <a:rPr lang="en-US" altLang="en-US" sz="2000" dirty="0" err="1"/>
              <a:t>springeth</a:t>
            </a:r>
            <a:r>
              <a:rPr lang="en-US" altLang="en-US" sz="2000" dirty="0"/>
              <a:t> the other 4?</a:t>
            </a:r>
          </a:p>
          <a:p>
            <a:pPr lvl="1" eaLnBrk="1" hangingPunct="1"/>
            <a:endParaRPr lang="en-US" altLang="en-US" sz="2000" dirty="0"/>
          </a:p>
          <a:p>
            <a:pPr lvl="1" eaLnBrk="1" hangingPunct="1"/>
            <a:r>
              <a:rPr lang="en-US" altLang="en-US" sz="2000" dirty="0"/>
              <a:t>Branching Far Away</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a:xfrm>
            <a:off x="457200" y="401256"/>
            <a:ext cx="8116747" cy="629920"/>
          </a:xfrm>
        </p:spPr>
        <p:txBody>
          <a:bodyPr/>
          <a:lstStyle/>
          <a:p>
            <a:r>
              <a:rPr lang="en-US" altLang="en-US" sz="2800" dirty="0" smtClean="0"/>
              <a:t>2.11 Parallelism and Instructions: Synchronization</a:t>
            </a:r>
            <a:endParaRPr lang="en-US" altLang="en-US" sz="2800" dirty="0"/>
          </a:p>
        </p:txBody>
      </p:sp>
      <p:sp>
        <p:nvSpPr>
          <p:cNvPr id="432131" name="Rectangle 3"/>
          <p:cNvSpPr>
            <a:spLocks noGrp="1" noChangeArrowheads="1"/>
          </p:cNvSpPr>
          <p:nvPr>
            <p:ph type="body" idx="1"/>
          </p:nvPr>
        </p:nvSpPr>
        <p:spPr>
          <a:xfrm>
            <a:off x="337439" y="1058025"/>
            <a:ext cx="8365602" cy="4561110"/>
          </a:xfrm>
        </p:spPr>
        <p:txBody>
          <a:bodyPr/>
          <a:lstStyle/>
          <a:p>
            <a:pPr eaLnBrk="1" hangingPunct="1"/>
            <a:r>
              <a:rPr lang="en-US" altLang="en-US" sz="2400" dirty="0"/>
              <a:t>Cooperation between tasks usually means some tasks </a:t>
            </a:r>
            <a:r>
              <a:rPr lang="en-US" altLang="en-US" sz="2400" dirty="0" smtClean="0"/>
              <a:t> are ________ </a:t>
            </a:r>
            <a:r>
              <a:rPr lang="en-US" altLang="en-US" sz="2400" dirty="0" smtClean="0"/>
              <a:t>new values </a:t>
            </a:r>
            <a:r>
              <a:rPr lang="en-US" altLang="en-US" sz="2400" dirty="0" smtClean="0"/>
              <a:t>that </a:t>
            </a:r>
            <a:r>
              <a:rPr lang="en-US" altLang="en-US" sz="2400" dirty="0"/>
              <a:t>others must </a:t>
            </a:r>
            <a:r>
              <a:rPr lang="en-US" altLang="en-US" sz="2400" dirty="0" smtClean="0"/>
              <a:t>____</a:t>
            </a:r>
            <a:endParaRPr lang="en-US" altLang="en-US" sz="2400" dirty="0"/>
          </a:p>
          <a:p>
            <a:pPr eaLnBrk="1" hangingPunct="1"/>
            <a:r>
              <a:rPr lang="en-US" altLang="en-US" sz="2400" dirty="0"/>
              <a:t>In computing, synchronization mechanisms are typically built with </a:t>
            </a:r>
            <a:r>
              <a:rPr lang="en-US" altLang="en-US" sz="2400" dirty="0" smtClean="0"/>
              <a:t>___________ </a:t>
            </a:r>
            <a:r>
              <a:rPr lang="en-US" altLang="en-US" sz="2400" dirty="0"/>
              <a:t>software routines that rely on </a:t>
            </a:r>
            <a:r>
              <a:rPr lang="en-US" altLang="en-US" sz="2400" dirty="0" smtClean="0"/>
              <a:t>_________-</a:t>
            </a:r>
            <a:r>
              <a:rPr lang="en-US" altLang="en-US" sz="2400" dirty="0"/>
              <a:t>supplied synchronization instructions</a:t>
            </a:r>
          </a:p>
          <a:p>
            <a:pPr eaLnBrk="1" hangingPunct="1"/>
            <a:r>
              <a:rPr lang="en-US" altLang="en-US" sz="2400" dirty="0"/>
              <a:t>One hardware primitive will both read from and write to a location in one </a:t>
            </a:r>
            <a:r>
              <a:rPr lang="en-US" altLang="en-US" sz="2400" dirty="0" smtClean="0"/>
              <a:t>________ operation</a:t>
            </a:r>
            <a:endParaRPr lang="en-US" altLang="en-US" sz="2400" dirty="0"/>
          </a:p>
          <a:p>
            <a:pPr eaLnBrk="1" hangingPunct="1"/>
            <a:r>
              <a:rPr lang="en-US" altLang="en-US" sz="2400" dirty="0"/>
              <a:t>The other approach is to have a </a:t>
            </a:r>
            <a:r>
              <a:rPr lang="en-US" altLang="en-US" sz="2400" dirty="0" smtClean="0"/>
              <a:t>___ of </a:t>
            </a:r>
            <a:r>
              <a:rPr lang="en-US" altLang="en-US" sz="2400" dirty="0"/>
              <a:t>instructions in which the </a:t>
            </a:r>
            <a:r>
              <a:rPr lang="en-US" altLang="en-US" sz="2400" dirty="0" smtClean="0"/>
              <a:t>________ instruction _______ __ _______ showing whether </a:t>
            </a:r>
            <a:r>
              <a:rPr lang="en-US" altLang="en-US" sz="2400" dirty="0"/>
              <a:t>the pair of instructions was executed as if the pair were atomic</a:t>
            </a:r>
          </a:p>
          <a:p>
            <a:pPr eaLnBrk="1" hangingPunct="1"/>
            <a:r>
              <a:rPr lang="en-US" altLang="en-US" sz="2400" dirty="0"/>
              <a:t>MIPS has </a:t>
            </a:r>
            <a:r>
              <a:rPr lang="en-US" altLang="en-US" sz="2400" dirty="0" smtClean="0"/>
              <a:t>_____ ______,</a:t>
            </a:r>
            <a:r>
              <a:rPr lang="en-US" altLang="en-US" sz="2400" dirty="0" smtClean="0">
                <a:latin typeface="Arial" charset="0"/>
              </a:rPr>
              <a:t> </a:t>
            </a:r>
            <a:r>
              <a:rPr lang="en-US" altLang="en-US" sz="2400" b="1" dirty="0" smtClean="0">
                <a:latin typeface="Courier New" pitchFamily="49" charset="0"/>
              </a:rPr>
              <a:t>__</a:t>
            </a:r>
            <a:r>
              <a:rPr lang="en-US" altLang="en-US" sz="2400" dirty="0" smtClean="0">
                <a:latin typeface="Arial" charset="0"/>
              </a:rPr>
              <a:t>,  </a:t>
            </a:r>
            <a:r>
              <a:rPr lang="en-US" altLang="en-US" sz="2400" dirty="0"/>
              <a:t>and </a:t>
            </a:r>
            <a:r>
              <a:rPr lang="en-US" altLang="en-US" sz="2400" dirty="0" smtClean="0"/>
              <a:t>_____ _____________,</a:t>
            </a:r>
            <a:r>
              <a:rPr lang="en-US" altLang="en-US" sz="2400" dirty="0" smtClean="0">
                <a:latin typeface="Arial" charset="0"/>
              </a:rPr>
              <a:t> </a:t>
            </a:r>
            <a:r>
              <a:rPr lang="en-US" altLang="en-US" sz="2400" b="1" dirty="0" smtClean="0">
                <a:latin typeface="Courier New" pitchFamily="49" charset="0"/>
              </a:rPr>
              <a:t>__</a:t>
            </a:r>
            <a:endParaRPr lang="en-US" altLang="en-US" sz="2400" b="1" dirty="0">
              <a:latin typeface="Courier New" pitchFamily="49" charset="0"/>
            </a:endParaRPr>
          </a:p>
          <a:p>
            <a:pPr marL="114300" lvl="1" indent="0">
              <a:buFontTx/>
              <a:buNone/>
            </a:pPr>
            <a:endParaRPr lang="en-US" altLang="en-US" sz="2000" dirty="0">
              <a:latin typeface="Arial" charset="0"/>
            </a:endParaRPr>
          </a:p>
        </p:txBody>
      </p:sp>
    </p:spTree>
    <p:extLst>
      <p:ext uri="{BB962C8B-B14F-4D97-AF65-F5344CB8AC3E}">
        <p14:creationId xmlns:p14="http://schemas.microsoft.com/office/powerpoint/2010/main" val="16702516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r>
              <a:rPr lang="en-US" altLang="en-US" sz="2800" dirty="0" smtClean="0"/>
              <a:t>2.11 </a:t>
            </a:r>
            <a:r>
              <a:rPr lang="en-US" altLang="en-US" sz="2800" dirty="0" smtClean="0"/>
              <a:t>Code Sequence for Atomic Exchange</a:t>
            </a:r>
            <a:endParaRPr lang="en-US" altLang="en-US" sz="2800" dirty="0"/>
          </a:p>
        </p:txBody>
      </p:sp>
      <p:sp>
        <p:nvSpPr>
          <p:cNvPr id="431107" name="Rectangle 3"/>
          <p:cNvSpPr>
            <a:spLocks noGrp="1" noChangeArrowheads="1"/>
          </p:cNvSpPr>
          <p:nvPr>
            <p:ph type="body" idx="1"/>
          </p:nvPr>
        </p:nvSpPr>
        <p:spPr>
          <a:xfrm>
            <a:off x="278108" y="1309607"/>
            <a:ext cx="8392160" cy="5069840"/>
          </a:xfrm>
        </p:spPr>
        <p:txBody>
          <a:bodyPr/>
          <a:lstStyle/>
          <a:p>
            <a:pPr marL="0" lvl="2" indent="0">
              <a:lnSpc>
                <a:spcPct val="90000"/>
              </a:lnSpc>
              <a:buFontTx/>
              <a:buNone/>
            </a:pPr>
            <a:r>
              <a:rPr lang="en-US" altLang="en-US" sz="2000" dirty="0">
                <a:latin typeface="Courier New" panose="02070309020205020404" pitchFamily="49" charset="0"/>
                <a:cs typeface="Courier New" panose="02070309020205020404" pitchFamily="49" charset="0"/>
              </a:rPr>
              <a:t>a</a:t>
            </a:r>
            <a:r>
              <a:rPr lang="en-US" altLang="en-US" sz="2000" dirty="0" smtClean="0">
                <a:latin typeface="Courier New" panose="02070309020205020404" pitchFamily="49" charset="0"/>
                <a:cs typeface="Courier New" panose="02070309020205020404" pitchFamily="49" charset="0"/>
              </a:rPr>
              <a:t>gain: </a:t>
            </a:r>
            <a:r>
              <a:rPr lang="en-US" altLang="en-US" sz="2000" dirty="0" err="1" smtClean="0">
                <a:latin typeface="Courier New" panose="02070309020205020404" pitchFamily="49" charset="0"/>
                <a:cs typeface="Courier New" panose="02070309020205020404" pitchFamily="49" charset="0"/>
              </a:rPr>
              <a:t>addi</a:t>
            </a:r>
            <a:r>
              <a:rPr lang="en-US" altLang="en-US" sz="2000" dirty="0" smtClean="0">
                <a:latin typeface="Courier New" panose="02070309020205020404" pitchFamily="49" charset="0"/>
                <a:cs typeface="Courier New" panose="02070309020205020404" pitchFamily="49" charset="0"/>
              </a:rPr>
              <a:t> $t0,$zero,1     ;copy locked value</a:t>
            </a:r>
          </a:p>
          <a:p>
            <a:pPr marL="0" lvl="2" indent="0">
              <a:lnSpc>
                <a:spcPct val="90000"/>
              </a:lnSpc>
              <a:buFontTx/>
              <a:buNone/>
            </a:pPr>
            <a:r>
              <a:rPr lang="en-US" altLang="en-US" sz="2000" dirty="0">
                <a:latin typeface="Courier New" panose="02070309020205020404" pitchFamily="49" charset="0"/>
                <a:cs typeface="Courier New" panose="02070309020205020404" pitchFamily="49" charset="0"/>
              </a:rPr>
              <a:t> </a:t>
            </a:r>
            <a:r>
              <a:rPr lang="en-US" altLang="en-US" sz="2000" dirty="0" smtClean="0">
                <a:latin typeface="Courier New" panose="02070309020205020404" pitchFamily="49" charset="0"/>
                <a:cs typeface="Courier New" panose="02070309020205020404" pitchFamily="49" charset="0"/>
              </a:rPr>
              <a:t>      </a:t>
            </a:r>
            <a:r>
              <a:rPr lang="en-US" altLang="en-US" sz="2000" dirty="0" err="1" smtClean="0">
                <a:latin typeface="Courier New" panose="02070309020205020404" pitchFamily="49" charset="0"/>
                <a:cs typeface="Courier New" panose="02070309020205020404" pitchFamily="49" charset="0"/>
              </a:rPr>
              <a:t>ll</a:t>
            </a:r>
            <a:r>
              <a:rPr lang="en-US" altLang="en-US" sz="2000" dirty="0" smtClean="0">
                <a:latin typeface="Courier New" panose="02070309020205020404" pitchFamily="49" charset="0"/>
                <a:cs typeface="Courier New" panose="02070309020205020404" pitchFamily="49" charset="0"/>
              </a:rPr>
              <a:t>   $t1,0($s1)      ;load linked</a:t>
            </a:r>
          </a:p>
          <a:p>
            <a:pPr marL="0" lvl="2" indent="0">
              <a:lnSpc>
                <a:spcPct val="90000"/>
              </a:lnSpc>
              <a:buFontTx/>
              <a:buNone/>
            </a:pPr>
            <a:r>
              <a:rPr lang="en-US" altLang="en-US" sz="2000" dirty="0">
                <a:latin typeface="Courier New" panose="02070309020205020404" pitchFamily="49" charset="0"/>
                <a:cs typeface="Courier New" panose="02070309020205020404" pitchFamily="49" charset="0"/>
              </a:rPr>
              <a:t> </a:t>
            </a:r>
            <a:r>
              <a:rPr lang="en-US" altLang="en-US" sz="2000" dirty="0" smtClean="0">
                <a:latin typeface="Courier New" panose="02070309020205020404" pitchFamily="49" charset="0"/>
                <a:cs typeface="Courier New" panose="02070309020205020404" pitchFamily="49" charset="0"/>
              </a:rPr>
              <a:t>      </a:t>
            </a:r>
            <a:r>
              <a:rPr lang="en-US" altLang="en-US" sz="2000" dirty="0" err="1" smtClean="0">
                <a:latin typeface="Courier New" panose="02070309020205020404" pitchFamily="49" charset="0"/>
                <a:cs typeface="Courier New" panose="02070309020205020404" pitchFamily="49" charset="0"/>
              </a:rPr>
              <a:t>sc</a:t>
            </a:r>
            <a:r>
              <a:rPr lang="en-US" altLang="en-US" sz="2000" dirty="0" smtClean="0">
                <a:latin typeface="Courier New" panose="02070309020205020404" pitchFamily="49" charset="0"/>
                <a:cs typeface="Courier New" panose="02070309020205020404" pitchFamily="49" charset="0"/>
              </a:rPr>
              <a:t>   $t0,0($s1)      ;store conditional</a:t>
            </a:r>
          </a:p>
          <a:p>
            <a:pPr marL="0" lvl="2" indent="0">
              <a:lnSpc>
                <a:spcPct val="90000"/>
              </a:lnSpc>
              <a:buFontTx/>
              <a:buNone/>
            </a:pPr>
            <a:r>
              <a:rPr lang="en-US" altLang="en-US" sz="2000" dirty="0">
                <a:latin typeface="Courier New" panose="02070309020205020404" pitchFamily="49" charset="0"/>
                <a:cs typeface="Courier New" panose="02070309020205020404" pitchFamily="49" charset="0"/>
              </a:rPr>
              <a:t> </a:t>
            </a:r>
            <a:r>
              <a:rPr lang="en-US" altLang="en-US" sz="2000" dirty="0" smtClean="0">
                <a:latin typeface="Courier New" panose="02070309020205020404" pitchFamily="49" charset="0"/>
                <a:cs typeface="Courier New" panose="02070309020205020404" pitchFamily="49" charset="0"/>
              </a:rPr>
              <a:t>      </a:t>
            </a:r>
            <a:r>
              <a:rPr lang="en-US" altLang="en-US" sz="2000" dirty="0" err="1" smtClean="0">
                <a:latin typeface="Courier New" panose="02070309020205020404" pitchFamily="49" charset="0"/>
                <a:cs typeface="Courier New" panose="02070309020205020404" pitchFamily="49" charset="0"/>
              </a:rPr>
              <a:t>beq</a:t>
            </a:r>
            <a:r>
              <a:rPr lang="en-US" altLang="en-US" sz="2000" dirty="0" smtClean="0">
                <a:latin typeface="Courier New" panose="02070309020205020404" pitchFamily="49" charset="0"/>
                <a:cs typeface="Courier New" panose="02070309020205020404" pitchFamily="49" charset="0"/>
              </a:rPr>
              <a:t>  $t0,$zero,again ;branch if store fails</a:t>
            </a:r>
          </a:p>
          <a:p>
            <a:pPr marL="0" lvl="2" indent="0">
              <a:lnSpc>
                <a:spcPct val="90000"/>
              </a:lnSpc>
              <a:buFontTx/>
              <a:buNone/>
            </a:pPr>
            <a:r>
              <a:rPr lang="en-US" altLang="en-US" sz="2000" dirty="0">
                <a:latin typeface="Courier New" panose="02070309020205020404" pitchFamily="49" charset="0"/>
                <a:cs typeface="Courier New" panose="02070309020205020404" pitchFamily="49" charset="0"/>
              </a:rPr>
              <a:t> </a:t>
            </a:r>
            <a:r>
              <a:rPr lang="en-US" altLang="en-US" sz="2000" dirty="0" smtClean="0">
                <a:latin typeface="Courier New" panose="02070309020205020404" pitchFamily="49" charset="0"/>
                <a:cs typeface="Courier New" panose="02070309020205020404" pitchFamily="49" charset="0"/>
              </a:rPr>
              <a:t>      add  $s4,$zero,$t1   ;put load value in $s4</a:t>
            </a:r>
            <a:endParaRPr lang="en-US" alt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462426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r>
              <a:rPr lang="en-US" altLang="en-US" sz="2800" dirty="0" smtClean="0"/>
              <a:t>2.12 Translating and Starting a Program</a:t>
            </a:r>
            <a:endParaRPr lang="en-US" altLang="en-US" dirty="0"/>
          </a:p>
        </p:txBody>
      </p:sp>
      <p:pic>
        <p:nvPicPr>
          <p:cNvPr id="7" name="Picture 5" descr="Figure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110" y="1384595"/>
            <a:ext cx="5265109" cy="3869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80137" y="1245110"/>
            <a:ext cx="2509837"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53142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a:xfrm>
            <a:off x="513668" y="424405"/>
            <a:ext cx="8335922" cy="629920"/>
          </a:xfrm>
        </p:spPr>
        <p:txBody>
          <a:bodyPr/>
          <a:lstStyle/>
          <a:p>
            <a:r>
              <a:rPr lang="en-US" altLang="en-US" sz="2800" dirty="0" smtClean="0"/>
              <a:t>2.20 Fallacies and Pitfalls</a:t>
            </a:r>
            <a:endParaRPr lang="en-US" altLang="en-US" dirty="0"/>
          </a:p>
        </p:txBody>
      </p:sp>
      <p:sp>
        <p:nvSpPr>
          <p:cNvPr id="2" name="Rectangle 1"/>
          <p:cNvSpPr/>
          <p:nvPr/>
        </p:nvSpPr>
        <p:spPr>
          <a:xfrm>
            <a:off x="395207" y="1113013"/>
            <a:ext cx="7477932" cy="4770537"/>
          </a:xfrm>
          <a:prstGeom prst="rect">
            <a:avLst/>
          </a:prstGeom>
        </p:spPr>
        <p:txBody>
          <a:bodyPr wrap="square">
            <a:spAutoFit/>
          </a:bodyPr>
          <a:lstStyle/>
          <a:p>
            <a:pPr marL="342900" indent="-342900" eaLnBrk="1" hangingPunct="1">
              <a:spcBef>
                <a:spcPts val="1200"/>
              </a:spcBef>
              <a:buFont typeface="Arial" panose="020B0604020202020204" pitchFamily="34" charset="0"/>
              <a:buChar char="•"/>
            </a:pPr>
            <a:r>
              <a:rPr lang="en-US" altLang="en-US" sz="2400" dirty="0">
                <a:latin typeface="Calibri" panose="020F0502020204030204" pitchFamily="34" charset="0"/>
              </a:rPr>
              <a:t>Fallacy: More powerful instructions mean higher performance</a:t>
            </a:r>
            <a:r>
              <a:rPr lang="en-US" altLang="en-US" sz="2400" dirty="0" smtClean="0">
                <a:latin typeface="Calibri" panose="020F0502020204030204" pitchFamily="34" charset="0"/>
              </a:rPr>
              <a:t>.</a:t>
            </a:r>
            <a:endParaRPr lang="en-US" altLang="en-US" sz="2400" dirty="0">
              <a:latin typeface="Calibri" panose="020F0502020204030204" pitchFamily="34" charset="0"/>
            </a:endParaRPr>
          </a:p>
          <a:p>
            <a:pPr marL="342900" indent="-342900" eaLnBrk="1" hangingPunct="1">
              <a:spcBef>
                <a:spcPts val="1200"/>
              </a:spcBef>
              <a:buFont typeface="Arial" panose="020B0604020202020204" pitchFamily="34" charset="0"/>
              <a:buChar char="•"/>
            </a:pPr>
            <a:r>
              <a:rPr lang="en-US" altLang="en-US" sz="2400" dirty="0">
                <a:latin typeface="Calibri" panose="020F0502020204030204" pitchFamily="34" charset="0"/>
              </a:rPr>
              <a:t>Fallacy: Write in assembly language to obtain the highest performance.</a:t>
            </a:r>
          </a:p>
          <a:p>
            <a:pPr marL="342900" indent="-342900" eaLnBrk="1" hangingPunct="1">
              <a:spcBef>
                <a:spcPts val="1200"/>
              </a:spcBef>
              <a:buFont typeface="Arial" panose="020B0604020202020204" pitchFamily="34" charset="0"/>
              <a:buChar char="•"/>
            </a:pPr>
            <a:r>
              <a:rPr lang="en-US" altLang="en-US" sz="2400" dirty="0">
                <a:latin typeface="Calibri" panose="020F0502020204030204" pitchFamily="34" charset="0"/>
              </a:rPr>
              <a:t>Fallacy: The importance of commercial binary compatibility means successful instruction sets don’t change.</a:t>
            </a:r>
          </a:p>
          <a:p>
            <a:pPr marL="342900" indent="-342900" eaLnBrk="1" hangingPunct="1">
              <a:spcBef>
                <a:spcPts val="1200"/>
              </a:spcBef>
              <a:buFont typeface="Arial" panose="020B0604020202020204" pitchFamily="34" charset="0"/>
              <a:buChar char="•"/>
            </a:pPr>
            <a:r>
              <a:rPr lang="en-US" altLang="en-US" sz="2400" dirty="0">
                <a:latin typeface="Calibri" panose="020F0502020204030204" pitchFamily="34" charset="0"/>
              </a:rPr>
              <a:t>Pitfall: Forgetting that sequential word addresses in machines with byte addressing do not differ by one.</a:t>
            </a:r>
          </a:p>
          <a:p>
            <a:pPr marL="342900" indent="-342900" eaLnBrk="1" hangingPunct="1">
              <a:spcBef>
                <a:spcPts val="1200"/>
              </a:spcBef>
              <a:buFont typeface="Arial" panose="020B0604020202020204" pitchFamily="34" charset="0"/>
              <a:buChar char="•"/>
            </a:pPr>
            <a:r>
              <a:rPr lang="en-US" altLang="en-US" sz="2400" dirty="0">
                <a:latin typeface="Calibri" panose="020F0502020204030204" pitchFamily="34" charset="0"/>
              </a:rPr>
              <a:t>Pitfall: Using a pointer to an automatic variable outside its defining procedure.</a:t>
            </a:r>
            <a:endParaRPr lang="en-US" altLang="en-US" sz="2400" dirty="0">
              <a:latin typeface="Calibri" panose="020F0502020204030204" pitchFamily="34" charset="0"/>
            </a:endParaRPr>
          </a:p>
        </p:txBody>
      </p:sp>
    </p:spTree>
    <p:extLst>
      <p:ext uri="{BB962C8B-B14F-4D97-AF65-F5344CB8AC3E}">
        <p14:creationId xmlns:p14="http://schemas.microsoft.com/office/powerpoint/2010/main" val="15944957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lstStyle/>
          <a:p>
            <a:r>
              <a:rPr lang="en-US" altLang="en-US" dirty="0" smtClean="0">
                <a:solidFill>
                  <a:schemeClr val="tx1"/>
                </a:solidFill>
              </a:rPr>
              <a:t>2.2</a:t>
            </a:r>
            <a:r>
              <a:rPr lang="en-US" altLang="en-US" sz="2800" dirty="0" smtClean="0">
                <a:solidFill>
                  <a:schemeClr val="tx1"/>
                </a:solidFill>
              </a:rPr>
              <a:t> Basics of MIPS Arithmetic</a:t>
            </a:r>
            <a:endParaRPr lang="en-US" altLang="en-US" dirty="0"/>
          </a:p>
        </p:txBody>
      </p:sp>
      <p:sp>
        <p:nvSpPr>
          <p:cNvPr id="336899" name="Rectangle 3"/>
          <p:cNvSpPr>
            <a:spLocks noGrp="1" noChangeArrowheads="1"/>
          </p:cNvSpPr>
          <p:nvPr>
            <p:ph type="body" idx="1"/>
          </p:nvPr>
        </p:nvSpPr>
        <p:spPr>
          <a:xfrm>
            <a:off x="265454" y="1228103"/>
            <a:ext cx="8566030" cy="4906479"/>
          </a:xfrm>
        </p:spPr>
        <p:txBody>
          <a:bodyPr/>
          <a:lstStyle/>
          <a:p>
            <a:pPr algn="just"/>
            <a:r>
              <a:rPr lang="en-US" altLang="en-US" sz="2800" dirty="0"/>
              <a:t>We need arithmetic</a:t>
            </a:r>
          </a:p>
          <a:p>
            <a:pPr marL="457200" lvl="1" indent="0" algn="just">
              <a:buNone/>
            </a:pPr>
            <a:r>
              <a:rPr lang="en-US" altLang="en-US" b="1" dirty="0">
                <a:latin typeface="Courier New" pitchFamily="49" charset="0"/>
              </a:rPr>
              <a:t>add a, b, c</a:t>
            </a:r>
          </a:p>
          <a:p>
            <a:pPr algn="just"/>
            <a:r>
              <a:rPr lang="en-US" altLang="en-US" sz="2800" dirty="0"/>
              <a:t>From high level</a:t>
            </a:r>
          </a:p>
          <a:p>
            <a:pPr marL="457200" lvl="1" indent="0" algn="just">
              <a:buNone/>
            </a:pPr>
            <a:r>
              <a:rPr lang="en-US" altLang="en-US" b="1" dirty="0">
                <a:latin typeface="Courier New" pitchFamily="49" charset="0"/>
              </a:rPr>
              <a:t>a = b + c + d + e;</a:t>
            </a:r>
          </a:p>
          <a:p>
            <a:r>
              <a:rPr lang="en-US" altLang="en-US" sz="2800" dirty="0" smtClean="0"/>
              <a:t>________ the </a:t>
            </a:r>
            <a:r>
              <a:rPr lang="en-US" altLang="en-US" sz="2800" dirty="0"/>
              <a:t>number of operands keeps the hardware </a:t>
            </a:r>
            <a:r>
              <a:rPr lang="en-US" altLang="en-US" sz="2800" dirty="0" smtClean="0"/>
              <a:t>_______.</a:t>
            </a:r>
            <a:endParaRPr lang="en-US" altLang="en-US" sz="2800" dirty="0"/>
          </a:p>
          <a:p>
            <a:r>
              <a:rPr lang="en-US" altLang="en-US" sz="2800" dirty="0"/>
              <a:t>Design Principle 1: Simplicity favors regularity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en-US" altLang="en-US" dirty="0" smtClean="0"/>
              <a:t>2.2</a:t>
            </a:r>
            <a:r>
              <a:rPr lang="en-US" altLang="en-US" sz="2800" dirty="0" smtClean="0"/>
              <a:t> Compiling C into MIPS</a:t>
            </a:r>
            <a:endParaRPr lang="en-US" altLang="en-US" dirty="0"/>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2" name="Rectangle 1"/>
          <p:cNvSpPr/>
          <p:nvPr/>
        </p:nvSpPr>
        <p:spPr>
          <a:xfrm>
            <a:off x="369277" y="1138389"/>
            <a:ext cx="8352692" cy="2492990"/>
          </a:xfrm>
          <a:prstGeom prst="rect">
            <a:avLst/>
          </a:prstGeom>
        </p:spPr>
        <p:txBody>
          <a:bodyPr wrap="square">
            <a:spAutoFit/>
          </a:bodyPr>
          <a:lstStyle/>
          <a:p>
            <a:pPr algn="just" eaLnBrk="1" hangingPunct="1"/>
            <a:r>
              <a:rPr lang="en-US" altLang="en-US" sz="2800" dirty="0">
                <a:latin typeface="Calibri" panose="020F0502020204030204" pitchFamily="34" charset="0"/>
              </a:rPr>
              <a:t>Compilation is the process of creating MIPS assembly language from a high level language.</a:t>
            </a:r>
            <a:endParaRPr lang="en-US" altLang="en-US" sz="2800" b="1" dirty="0">
              <a:latin typeface="Calibri" panose="020F0502020204030204" pitchFamily="34" charset="0"/>
            </a:endParaRPr>
          </a:p>
          <a:p>
            <a:pPr algn="just" eaLnBrk="1" hangingPunct="1"/>
            <a:r>
              <a:rPr lang="en-US" altLang="en-US" sz="2800" dirty="0">
                <a:latin typeface="Calibri" panose="020F0502020204030204" pitchFamily="34" charset="0"/>
              </a:rPr>
              <a:t>Examples:</a:t>
            </a:r>
          </a:p>
          <a:p>
            <a:pPr lvl="1" algn="just"/>
            <a:r>
              <a:rPr lang="en-US" altLang="en-US" sz="2400" b="1" dirty="0">
                <a:latin typeface="Courier New" pitchFamily="49" charset="0"/>
              </a:rPr>
              <a:t>a = b + c;</a:t>
            </a:r>
          </a:p>
          <a:p>
            <a:pPr lvl="1" algn="just"/>
            <a:r>
              <a:rPr lang="en-US" altLang="en-US" sz="2400" b="1" dirty="0">
                <a:latin typeface="Courier New" pitchFamily="49" charset="0"/>
              </a:rPr>
              <a:t>d = a – e;</a:t>
            </a:r>
          </a:p>
          <a:p>
            <a:pPr lvl="1"/>
            <a:r>
              <a:rPr lang="en-US" altLang="en-US" sz="2400" b="1" dirty="0">
                <a:latin typeface="Courier New" pitchFamily="49" charset="0"/>
              </a:rPr>
              <a:t>f = (g + h) – (</a:t>
            </a:r>
            <a:r>
              <a:rPr lang="en-US" altLang="en-US" sz="2400" b="1" dirty="0" err="1">
                <a:latin typeface="Courier New" pitchFamily="49" charset="0"/>
              </a:rPr>
              <a:t>i</a:t>
            </a:r>
            <a:r>
              <a:rPr lang="en-US" altLang="en-US" sz="2400" b="1" dirty="0">
                <a:latin typeface="Courier New" pitchFamily="49" charset="0"/>
              </a:rPr>
              <a:t> + j);</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en-US" altLang="en-US" sz="2800" dirty="0" smtClean="0"/>
              <a:t>2.3 MIPS Basics</a:t>
            </a:r>
            <a:endParaRPr lang="en-US" altLang="en-US" dirty="0"/>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6" name="Rectangle 3"/>
          <p:cNvSpPr txBox="1">
            <a:spLocks noChangeArrowheads="1"/>
          </p:cNvSpPr>
          <p:nvPr/>
        </p:nvSpPr>
        <p:spPr bwMode="auto">
          <a:xfrm>
            <a:off x="302363" y="1121584"/>
            <a:ext cx="7772400" cy="418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a:lnSpc>
                <a:spcPct val="80000"/>
              </a:lnSpc>
            </a:pPr>
            <a:r>
              <a:rPr lang="en-US" altLang="en-US" sz="2400" kern="0" dirty="0" smtClean="0"/>
              <a:t>In high level languages, variables live in _________</a:t>
            </a:r>
          </a:p>
          <a:p>
            <a:pPr algn="just">
              <a:lnSpc>
                <a:spcPct val="80000"/>
              </a:lnSpc>
            </a:pPr>
            <a:r>
              <a:rPr lang="en-US" altLang="en-US" sz="2400" kern="0" dirty="0" smtClean="0"/>
              <a:t>In MIPS assembly, operands live only in ___________</a:t>
            </a:r>
          </a:p>
          <a:p>
            <a:pPr algn="just">
              <a:lnSpc>
                <a:spcPct val="110000"/>
              </a:lnSpc>
            </a:pPr>
            <a:r>
              <a:rPr lang="en-US" altLang="en-US" sz="2400" kern="0" dirty="0" smtClean="0"/>
              <a:t>_____________ instructions move variables from memory/registers to registers/memory.</a:t>
            </a:r>
          </a:p>
          <a:p>
            <a:pPr algn="just">
              <a:lnSpc>
                <a:spcPct val="110000"/>
              </a:lnSpc>
            </a:pPr>
            <a:r>
              <a:rPr lang="en-US" altLang="en-US" sz="2400" kern="0" dirty="0" smtClean="0"/>
              <a:t>MIPS has ___ registers and an address space of ____ memory bytes.</a:t>
            </a:r>
          </a:p>
          <a:p>
            <a:pPr algn="just">
              <a:lnSpc>
                <a:spcPct val="80000"/>
              </a:lnSpc>
            </a:pPr>
            <a:r>
              <a:rPr lang="en-US" altLang="en-US" sz="2400" kern="0" dirty="0" smtClean="0"/>
              <a:t>Design Principle 2: Smaller is faster.</a:t>
            </a:r>
          </a:p>
        </p:txBody>
      </p:sp>
    </p:spTree>
    <p:extLst>
      <p:ext uri="{BB962C8B-B14F-4D97-AF65-F5344CB8AC3E}">
        <p14:creationId xmlns:p14="http://schemas.microsoft.com/office/powerpoint/2010/main" val="11434458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en-US" altLang="en-US" dirty="0" smtClean="0"/>
              <a:t>2.2</a:t>
            </a:r>
            <a:r>
              <a:rPr lang="en-US" altLang="en-US" sz="2800" dirty="0" smtClean="0"/>
              <a:t> Compiling C into MIPS (Registers)</a:t>
            </a:r>
            <a:endParaRPr lang="en-US" altLang="en-US" dirty="0"/>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2" name="Rectangle 1"/>
          <p:cNvSpPr/>
          <p:nvPr/>
        </p:nvSpPr>
        <p:spPr>
          <a:xfrm>
            <a:off x="369277" y="1138389"/>
            <a:ext cx="8352692" cy="2000548"/>
          </a:xfrm>
          <a:prstGeom prst="rect">
            <a:avLst/>
          </a:prstGeom>
        </p:spPr>
        <p:txBody>
          <a:bodyPr wrap="square">
            <a:spAutoFit/>
          </a:bodyPr>
          <a:lstStyle/>
          <a:p>
            <a:pPr algn="just" eaLnBrk="1" hangingPunct="1"/>
            <a:r>
              <a:rPr lang="en-US" altLang="en-US" sz="2800" dirty="0" smtClean="0">
                <a:latin typeface="Calibri" panose="020F0502020204030204" pitchFamily="34" charset="0"/>
              </a:rPr>
              <a:t>Reconsider</a:t>
            </a:r>
            <a:endParaRPr lang="en-US" altLang="en-US" sz="2800" dirty="0">
              <a:latin typeface="Calibri" panose="020F0502020204030204" pitchFamily="34" charset="0"/>
            </a:endParaRPr>
          </a:p>
          <a:p>
            <a:pPr lvl="1"/>
            <a:r>
              <a:rPr lang="en-US" altLang="en-US" sz="2400" b="1" dirty="0" smtClean="0">
                <a:latin typeface="Courier New" pitchFamily="49" charset="0"/>
              </a:rPr>
              <a:t>f </a:t>
            </a:r>
            <a:r>
              <a:rPr lang="en-US" altLang="en-US" sz="2400" b="1" dirty="0">
                <a:latin typeface="Courier New" pitchFamily="49" charset="0"/>
              </a:rPr>
              <a:t>= (g + h) – (</a:t>
            </a:r>
            <a:r>
              <a:rPr lang="en-US" altLang="en-US" sz="2400" b="1" dirty="0" err="1">
                <a:latin typeface="Courier New" pitchFamily="49" charset="0"/>
              </a:rPr>
              <a:t>i</a:t>
            </a:r>
            <a:r>
              <a:rPr lang="en-US" altLang="en-US" sz="2400" b="1" dirty="0">
                <a:latin typeface="Courier New" pitchFamily="49" charset="0"/>
              </a:rPr>
              <a:t> + j</a:t>
            </a:r>
            <a:r>
              <a:rPr lang="en-US" altLang="en-US" sz="2400" b="1" dirty="0" smtClean="0">
                <a:latin typeface="Courier New" pitchFamily="49" charset="0"/>
              </a:rPr>
              <a:t>);</a:t>
            </a:r>
          </a:p>
          <a:p>
            <a:pPr lvl="1"/>
            <a:endParaRPr lang="en-US" altLang="en-US" sz="2400" b="1" dirty="0">
              <a:latin typeface="Courier New" pitchFamily="49" charset="0"/>
            </a:endParaRPr>
          </a:p>
          <a:p>
            <a:pPr marL="0" lvl="1"/>
            <a:r>
              <a:rPr lang="en-US" altLang="en-US" sz="2400" dirty="0" smtClean="0">
                <a:latin typeface="Calibri" panose="020F0502020204030204" pitchFamily="34" charset="0"/>
              </a:rPr>
              <a:t>The variables </a:t>
            </a:r>
            <a:r>
              <a:rPr lang="en-US" altLang="en-US" sz="2400" b="1" dirty="0" smtClean="0">
                <a:latin typeface="Courier New" pitchFamily="49" charset="0"/>
              </a:rPr>
              <a:t>f, g, h, </a:t>
            </a:r>
            <a:r>
              <a:rPr lang="en-US" altLang="en-US" sz="2400" b="1" dirty="0" err="1" smtClean="0">
                <a:latin typeface="Courier New" pitchFamily="49" charset="0"/>
              </a:rPr>
              <a:t>i</a:t>
            </a:r>
            <a:r>
              <a:rPr lang="en-US" altLang="en-US" sz="2400" b="1" dirty="0" smtClean="0">
                <a:latin typeface="Courier New" pitchFamily="49" charset="0"/>
              </a:rPr>
              <a:t>, </a:t>
            </a:r>
            <a:r>
              <a:rPr lang="en-US" altLang="en-US" sz="2400" dirty="0" smtClean="0">
                <a:latin typeface="Calibri" panose="020F0502020204030204" pitchFamily="34" charset="0"/>
              </a:rPr>
              <a:t>and</a:t>
            </a:r>
            <a:r>
              <a:rPr lang="en-US" altLang="en-US" sz="2400" b="1" dirty="0" smtClean="0">
                <a:latin typeface="Courier New" pitchFamily="49" charset="0"/>
              </a:rPr>
              <a:t> j </a:t>
            </a:r>
            <a:r>
              <a:rPr lang="en-US" altLang="en-US" sz="2400" dirty="0" smtClean="0">
                <a:latin typeface="Calibri" panose="020F0502020204030204" pitchFamily="34" charset="0"/>
              </a:rPr>
              <a:t>are assigned to registers</a:t>
            </a:r>
            <a:r>
              <a:rPr lang="en-US" altLang="en-US" sz="2400" dirty="0" smtClean="0">
                <a:latin typeface="Courier New" pitchFamily="49" charset="0"/>
              </a:rPr>
              <a:t> </a:t>
            </a:r>
            <a:r>
              <a:rPr lang="en-US" altLang="en-US" sz="2400" b="1" dirty="0" smtClean="0">
                <a:latin typeface="Courier New" pitchFamily="49" charset="0"/>
              </a:rPr>
              <a:t>$s0, $s1, $s2, $s3, </a:t>
            </a:r>
            <a:r>
              <a:rPr lang="en-US" altLang="en-US" sz="2400" dirty="0" smtClean="0">
                <a:latin typeface="Calibri" panose="020F0502020204030204" pitchFamily="34" charset="0"/>
              </a:rPr>
              <a:t>and</a:t>
            </a:r>
            <a:r>
              <a:rPr lang="en-US" altLang="en-US" sz="2400" b="1" dirty="0" smtClean="0">
                <a:latin typeface="Courier New" pitchFamily="49" charset="0"/>
              </a:rPr>
              <a:t> $s4, </a:t>
            </a:r>
            <a:r>
              <a:rPr lang="en-US" altLang="en-US" sz="2400" dirty="0" smtClean="0">
                <a:latin typeface="Calibri" panose="020F0502020204030204" pitchFamily="34" charset="0"/>
              </a:rPr>
              <a:t>respectively</a:t>
            </a:r>
            <a:r>
              <a:rPr lang="en-US" altLang="en-US" sz="2400" b="1" dirty="0" smtClean="0">
                <a:latin typeface="Courier New" pitchFamily="49" charset="0"/>
              </a:rPr>
              <a:t>.</a:t>
            </a:r>
          </a:p>
        </p:txBody>
      </p:sp>
    </p:spTree>
    <p:extLst>
      <p:ext uri="{BB962C8B-B14F-4D97-AF65-F5344CB8AC3E}">
        <p14:creationId xmlns:p14="http://schemas.microsoft.com/office/powerpoint/2010/main" val="2269058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565505" y="366532"/>
            <a:ext cx="8349343" cy="629920"/>
          </a:xfrm>
        </p:spPr>
        <p:txBody>
          <a:bodyPr/>
          <a:lstStyle/>
          <a:p>
            <a:r>
              <a:rPr lang="en-US" altLang="en-US" sz="2800" dirty="0" smtClean="0"/>
              <a:t>2.3 Memory Operands: First Pass</a:t>
            </a:r>
            <a:endParaRPr lang="en-US" altLang="en-US" dirty="0"/>
          </a:p>
        </p:txBody>
      </p:sp>
      <p:sp>
        <p:nvSpPr>
          <p:cNvPr id="40858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6" name="Rectangle 3"/>
          <p:cNvSpPr txBox="1">
            <a:spLocks noChangeArrowheads="1"/>
          </p:cNvSpPr>
          <p:nvPr/>
        </p:nvSpPr>
        <p:spPr bwMode="auto">
          <a:xfrm>
            <a:off x="431556" y="1174993"/>
            <a:ext cx="8325582" cy="5241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a:lnSpc>
                <a:spcPct val="90000"/>
              </a:lnSpc>
              <a:defRPr/>
            </a:pPr>
            <a:r>
              <a:rPr lang="en-US" altLang="en-US" sz="2400" kern="0" dirty="0" smtClean="0"/>
              <a:t>Data transfer instructions 	</a:t>
            </a:r>
          </a:p>
          <a:p>
            <a:pPr marL="457200" lvl="1" indent="0" algn="just">
              <a:lnSpc>
                <a:spcPct val="90000"/>
              </a:lnSpc>
              <a:buFontTx/>
              <a:buNone/>
              <a:defRPr/>
            </a:pPr>
            <a:r>
              <a:rPr lang="en-US" altLang="en-US" sz="2000" kern="0" dirty="0" smtClean="0"/>
              <a:t>Load 	</a:t>
            </a:r>
          </a:p>
          <a:p>
            <a:pPr marL="457200" lvl="1" indent="0" algn="just">
              <a:lnSpc>
                <a:spcPct val="90000"/>
              </a:lnSpc>
              <a:buFontTx/>
              <a:buNone/>
              <a:defRPr/>
            </a:pPr>
            <a:r>
              <a:rPr lang="en-US" altLang="en-US" sz="2000" kern="0" dirty="0" smtClean="0"/>
              <a:t>Store	</a:t>
            </a:r>
          </a:p>
          <a:p>
            <a:pPr algn="just">
              <a:lnSpc>
                <a:spcPct val="90000"/>
              </a:lnSpc>
              <a:defRPr/>
            </a:pPr>
            <a:r>
              <a:rPr lang="en-US" altLang="en-US" sz="2400" kern="0" dirty="0" smtClean="0"/>
              <a:t>Compiling an Assignment When an Operand is in Memory</a:t>
            </a:r>
          </a:p>
          <a:p>
            <a:pPr marL="457200" lvl="1" indent="0" algn="just">
              <a:lnSpc>
                <a:spcPct val="90000"/>
              </a:lnSpc>
              <a:buNone/>
              <a:defRPr/>
            </a:pPr>
            <a:r>
              <a:rPr lang="en-US" altLang="en-US" sz="2000" kern="0" dirty="0" smtClean="0"/>
              <a:t>The compiler has associated </a:t>
            </a:r>
            <a:r>
              <a:rPr lang="en-US" altLang="en-US" sz="2000" kern="0" dirty="0">
                <a:latin typeface="Arial" charset="0"/>
              </a:rPr>
              <a:t>g </a:t>
            </a:r>
            <a:r>
              <a:rPr lang="en-US" altLang="en-US" sz="2000" kern="0" dirty="0" smtClean="0"/>
              <a:t>with</a:t>
            </a:r>
            <a:r>
              <a:rPr lang="en-US" altLang="en-US" sz="2000" kern="0" dirty="0" smtClean="0">
                <a:latin typeface="Arial" charset="0"/>
              </a:rPr>
              <a:t> </a:t>
            </a:r>
            <a:r>
              <a:rPr lang="en-US" altLang="en-US" sz="2000" b="1" kern="0" dirty="0" smtClean="0">
                <a:latin typeface="Courier New" pitchFamily="49" charset="0"/>
              </a:rPr>
              <a:t>$s1</a:t>
            </a:r>
            <a:r>
              <a:rPr lang="en-US" altLang="en-US" sz="2000" kern="0" dirty="0" smtClean="0">
                <a:latin typeface="Arial" charset="0"/>
              </a:rPr>
              <a:t> </a:t>
            </a:r>
            <a:r>
              <a:rPr lang="en-US" altLang="en-US" sz="2000" kern="0" dirty="0" smtClean="0"/>
              <a:t>and</a:t>
            </a:r>
            <a:r>
              <a:rPr lang="en-US" altLang="en-US" sz="2000" kern="0" dirty="0" smtClean="0">
                <a:latin typeface="Arial" charset="0"/>
              </a:rPr>
              <a:t>  </a:t>
            </a:r>
            <a:r>
              <a:rPr lang="en-US" altLang="en-US" sz="2000" kern="0" dirty="0">
                <a:latin typeface="Arial" charset="0"/>
              </a:rPr>
              <a:t>h </a:t>
            </a:r>
            <a:r>
              <a:rPr lang="en-US" altLang="en-US" sz="2000" kern="0" dirty="0" smtClean="0"/>
              <a:t>with</a:t>
            </a:r>
            <a:r>
              <a:rPr lang="en-US" altLang="en-US" sz="2000" kern="0" dirty="0" smtClean="0">
                <a:latin typeface="Arial" charset="0"/>
              </a:rPr>
              <a:t> </a:t>
            </a:r>
            <a:r>
              <a:rPr lang="en-US" altLang="en-US" sz="2000" b="1" kern="0" dirty="0" smtClean="0">
                <a:latin typeface="Courier New" pitchFamily="49" charset="0"/>
              </a:rPr>
              <a:t>$s2</a:t>
            </a:r>
            <a:r>
              <a:rPr lang="en-US" altLang="en-US" sz="2000" kern="0" dirty="0" smtClean="0">
                <a:latin typeface="Courier New" pitchFamily="49" charset="0"/>
              </a:rPr>
              <a:t> </a:t>
            </a:r>
            <a:r>
              <a:rPr lang="en-US" altLang="en-US" sz="2000" kern="0" dirty="0" smtClean="0"/>
              <a:t>and</a:t>
            </a:r>
            <a:r>
              <a:rPr lang="en-US" altLang="en-US" sz="2000" kern="0" dirty="0" smtClean="0">
                <a:latin typeface="Courier New" pitchFamily="49" charset="0"/>
              </a:rPr>
              <a:t> </a:t>
            </a:r>
            <a:r>
              <a:rPr lang="en-US" altLang="en-US" sz="2000" kern="0" dirty="0" smtClean="0">
                <a:latin typeface="Arial" charset="0"/>
              </a:rPr>
              <a:t>A is an </a:t>
            </a:r>
            <a:r>
              <a:rPr lang="en-US" altLang="en-US" sz="2000" kern="0" dirty="0" smtClean="0"/>
              <a:t>array of 100 words, base pointer </a:t>
            </a:r>
            <a:r>
              <a:rPr lang="en-US" altLang="en-US" sz="1800" b="1" kern="0" dirty="0" smtClean="0">
                <a:latin typeface="Courier New" pitchFamily="49" charset="0"/>
              </a:rPr>
              <a:t>$s3</a:t>
            </a:r>
            <a:endParaRPr lang="en-US" altLang="en-US" sz="1800" kern="0" dirty="0" smtClean="0">
              <a:latin typeface="Courier New" pitchFamily="49" charset="0"/>
            </a:endParaRPr>
          </a:p>
          <a:p>
            <a:pPr marL="457200" lvl="1" indent="0" algn="just">
              <a:lnSpc>
                <a:spcPct val="90000"/>
              </a:lnSpc>
              <a:buFontTx/>
              <a:buNone/>
              <a:defRPr/>
            </a:pPr>
            <a:endParaRPr lang="en-US" altLang="en-US" sz="1800" kern="0" dirty="0" smtClean="0">
              <a:latin typeface="Arial" charset="0"/>
            </a:endParaRPr>
          </a:p>
          <a:p>
            <a:pPr marL="457200" lvl="1" indent="0" algn="just">
              <a:lnSpc>
                <a:spcPct val="90000"/>
              </a:lnSpc>
              <a:buFontTx/>
              <a:buNone/>
              <a:defRPr/>
            </a:pPr>
            <a:r>
              <a:rPr lang="en-US" altLang="en-US" sz="1800" kern="0" dirty="0" smtClean="0">
                <a:latin typeface="Arial" charset="0"/>
              </a:rPr>
              <a:t>g = h + A[8];</a:t>
            </a:r>
          </a:p>
          <a:p>
            <a:pPr marL="457200" lvl="1" indent="0" algn="just">
              <a:lnSpc>
                <a:spcPct val="90000"/>
              </a:lnSpc>
              <a:buFontTx/>
              <a:buNone/>
              <a:defRPr/>
            </a:pPr>
            <a:endParaRPr lang="en-US" altLang="en-US" sz="1800" kern="0" dirty="0" smtClean="0">
              <a:latin typeface="Arial" charset="0"/>
            </a:endParaRPr>
          </a:p>
          <a:p>
            <a:pPr lvl="1" algn="just">
              <a:lnSpc>
                <a:spcPct val="90000"/>
              </a:lnSpc>
              <a:defRPr/>
            </a:pPr>
            <a:endParaRPr lang="en-US" altLang="en-US" sz="1800" kern="0" dirty="0" smtClean="0">
              <a:latin typeface="Arial" charset="0"/>
            </a:endParaRPr>
          </a:p>
          <a:p>
            <a:pPr lvl="1" algn="just">
              <a:lnSpc>
                <a:spcPct val="90000"/>
              </a:lnSpc>
              <a:defRPr/>
            </a:pPr>
            <a:endParaRPr lang="en-US" altLang="en-US" sz="1800" kern="0" dirty="0">
              <a:latin typeface="Arial" charset="0"/>
            </a:endParaRPr>
          </a:p>
          <a:p>
            <a:pPr lvl="1" algn="just">
              <a:lnSpc>
                <a:spcPct val="90000"/>
              </a:lnSpc>
              <a:defRPr/>
            </a:pPr>
            <a:endParaRPr lang="en-US" altLang="en-US" sz="1800" kern="0" dirty="0" smtClean="0">
              <a:latin typeface="Arial" charset="0"/>
            </a:endParaRPr>
          </a:p>
          <a:p>
            <a:pPr algn="just">
              <a:lnSpc>
                <a:spcPct val="90000"/>
              </a:lnSpc>
              <a:defRPr/>
            </a:pPr>
            <a:r>
              <a:rPr lang="en-US" altLang="en-US" sz="2400" kern="0" dirty="0" smtClean="0"/>
              <a:t>Hardware/Software Interface</a:t>
            </a:r>
          </a:p>
          <a:p>
            <a:pPr lvl="1" algn="just">
              <a:lnSpc>
                <a:spcPct val="90000"/>
              </a:lnSpc>
              <a:defRPr/>
            </a:pPr>
            <a:r>
              <a:rPr lang="en-US" altLang="en-US" sz="2000" kern="0" dirty="0" smtClean="0"/>
              <a:t>A compiler translates, associates variables with registers, allocates memory to data structures.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471940" y="331807"/>
            <a:ext cx="8349343" cy="629920"/>
          </a:xfrm>
        </p:spPr>
        <p:txBody>
          <a:bodyPr/>
          <a:lstStyle/>
          <a:p>
            <a:r>
              <a:rPr lang="en-US" altLang="en-US" sz="2800" dirty="0" smtClean="0"/>
              <a:t>2.3 Memory Operands: Secon</a:t>
            </a:r>
            <a:r>
              <a:rPr lang="en-US" altLang="en-US" dirty="0" smtClean="0"/>
              <a:t>d Pass</a:t>
            </a:r>
            <a:endParaRPr lang="en-US" altLang="en-US" dirty="0"/>
          </a:p>
        </p:txBody>
      </p:sp>
      <p:sp>
        <p:nvSpPr>
          <p:cNvPr id="40858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16" name="Rectangle 3"/>
          <p:cNvSpPr txBox="1">
            <a:spLocks noChangeArrowheads="1"/>
          </p:cNvSpPr>
          <p:nvPr/>
        </p:nvSpPr>
        <p:spPr bwMode="auto">
          <a:xfrm>
            <a:off x="387839" y="1139947"/>
            <a:ext cx="7772400" cy="5172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a:lnSpc>
                <a:spcPct val="90000"/>
              </a:lnSpc>
              <a:defRPr/>
            </a:pPr>
            <a:r>
              <a:rPr lang="en-US" altLang="en-US" sz="2400" kern="0" dirty="0" smtClean="0"/>
              <a:t>Bytes/Words</a:t>
            </a:r>
          </a:p>
          <a:p>
            <a:pPr lvl="1" algn="just">
              <a:lnSpc>
                <a:spcPct val="90000"/>
              </a:lnSpc>
              <a:defRPr/>
            </a:pPr>
            <a:r>
              <a:rPr lang="en-US" altLang="en-US" sz="2000" kern="0" dirty="0" smtClean="0"/>
              <a:t>32-bit words consist of 4 8-bit bytes</a:t>
            </a:r>
          </a:p>
          <a:p>
            <a:pPr lvl="1" algn="just">
              <a:lnSpc>
                <a:spcPct val="90000"/>
              </a:lnSpc>
              <a:defRPr/>
            </a:pPr>
            <a:r>
              <a:rPr lang="en-US" altLang="en-US" sz="2000" kern="0" dirty="0" smtClean="0"/>
              <a:t>Computers are </a:t>
            </a:r>
            <a:r>
              <a:rPr lang="en-US" altLang="en-US" sz="2000" kern="0" dirty="0" err="1" smtClean="0"/>
              <a:t>bigendian</a:t>
            </a:r>
            <a:r>
              <a:rPr lang="en-US" altLang="en-US" sz="2000" kern="0" dirty="0" smtClean="0"/>
              <a:t> or little endian depending on whether the _____ _____ is _____ or _____ significant</a:t>
            </a:r>
          </a:p>
          <a:p>
            <a:pPr lvl="1" algn="just">
              <a:lnSpc>
                <a:spcPct val="90000"/>
              </a:lnSpc>
              <a:defRPr/>
            </a:pPr>
            <a:r>
              <a:rPr lang="en-US" altLang="en-US" sz="2000" kern="0" dirty="0" smtClean="0"/>
              <a:t>MIPS is _____ addressable</a:t>
            </a:r>
          </a:p>
          <a:p>
            <a:pPr algn="just">
              <a:lnSpc>
                <a:spcPct val="90000"/>
              </a:lnSpc>
              <a:defRPr/>
            </a:pPr>
            <a:r>
              <a:rPr lang="en-US" altLang="en-US" sz="2400" kern="0" dirty="0" smtClean="0"/>
              <a:t>Compiling Using Load and Store</a:t>
            </a:r>
          </a:p>
          <a:p>
            <a:pPr marL="352425" indent="0" algn="just">
              <a:lnSpc>
                <a:spcPct val="90000"/>
              </a:lnSpc>
              <a:buNone/>
              <a:defRPr/>
            </a:pPr>
            <a:r>
              <a:rPr lang="en-US" altLang="en-US" sz="2000" b="1" kern="0" dirty="0" smtClean="0"/>
              <a:t>h</a:t>
            </a:r>
            <a:r>
              <a:rPr lang="en-US" altLang="en-US" sz="2000" kern="0" dirty="0" smtClean="0"/>
              <a:t> is associated with </a:t>
            </a:r>
            <a:r>
              <a:rPr lang="en-US" altLang="en-US" sz="2000" b="1" kern="0" dirty="0" smtClean="0">
                <a:latin typeface="Courier New" panose="02070309020205020404" pitchFamily="49" charset="0"/>
                <a:cs typeface="Courier New" panose="02070309020205020404" pitchFamily="49" charset="0"/>
              </a:rPr>
              <a:t>$s2 </a:t>
            </a:r>
            <a:r>
              <a:rPr lang="en-US" altLang="en-US" sz="2000" kern="0" dirty="0" smtClean="0"/>
              <a:t>and the base address of </a:t>
            </a:r>
            <a:r>
              <a:rPr lang="en-US" altLang="en-US" sz="2000" b="1" kern="0" dirty="0" smtClean="0">
                <a:latin typeface="Courier New" panose="02070309020205020404" pitchFamily="49" charset="0"/>
                <a:cs typeface="Courier New" panose="02070309020205020404" pitchFamily="49" charset="0"/>
              </a:rPr>
              <a:t>A</a:t>
            </a:r>
            <a:r>
              <a:rPr lang="en-US" altLang="en-US" sz="2000" kern="0" dirty="0" smtClean="0"/>
              <a:t> is in </a:t>
            </a:r>
            <a:r>
              <a:rPr lang="en-US" altLang="en-US" sz="2000" b="1" kern="0" dirty="0" smtClean="0">
                <a:latin typeface="Courier New" panose="02070309020205020404" pitchFamily="49" charset="0"/>
                <a:cs typeface="Courier New" panose="02070309020205020404" pitchFamily="49" charset="0"/>
              </a:rPr>
              <a:t>$s3</a:t>
            </a:r>
          </a:p>
          <a:p>
            <a:pPr marL="457200" lvl="1" indent="0" algn="just">
              <a:lnSpc>
                <a:spcPct val="90000"/>
              </a:lnSpc>
              <a:buFontTx/>
              <a:buNone/>
              <a:defRPr/>
            </a:pPr>
            <a:r>
              <a:rPr lang="en-US" altLang="en-US" sz="2000" b="1" kern="0" dirty="0" smtClean="0">
                <a:latin typeface="Courier New" panose="02070309020205020404" pitchFamily="49" charset="0"/>
                <a:cs typeface="Courier New" panose="02070309020205020404" pitchFamily="49" charset="0"/>
              </a:rPr>
              <a:t>A[12] = h + A[8];</a:t>
            </a:r>
          </a:p>
          <a:p>
            <a:pPr lvl="1" algn="just">
              <a:lnSpc>
                <a:spcPct val="90000"/>
              </a:lnSpc>
              <a:buFontTx/>
              <a:buNone/>
              <a:defRPr/>
            </a:pPr>
            <a:endParaRPr lang="en-US" altLang="en-US" sz="2400" kern="0" dirty="0" smtClean="0">
              <a:latin typeface="Arial" charset="0"/>
            </a:endParaRPr>
          </a:p>
          <a:p>
            <a:pPr lvl="1" algn="just">
              <a:lnSpc>
                <a:spcPct val="90000"/>
              </a:lnSpc>
              <a:defRPr/>
            </a:pPr>
            <a:endParaRPr lang="en-US" altLang="en-US" sz="2400" kern="0" dirty="0" smtClean="0">
              <a:latin typeface="Arial" charset="0"/>
            </a:endParaRPr>
          </a:p>
          <a:p>
            <a:pPr lvl="1" algn="just">
              <a:lnSpc>
                <a:spcPct val="90000"/>
              </a:lnSpc>
              <a:defRPr/>
            </a:pPr>
            <a:endParaRPr lang="en-US" altLang="en-US" sz="2400" kern="0" dirty="0">
              <a:latin typeface="Arial" charset="0"/>
            </a:endParaRPr>
          </a:p>
          <a:p>
            <a:pPr lvl="1" algn="just">
              <a:lnSpc>
                <a:spcPct val="90000"/>
              </a:lnSpc>
              <a:defRPr/>
            </a:pPr>
            <a:endParaRPr lang="en-US" altLang="en-US" sz="2400" kern="0" dirty="0" smtClean="0">
              <a:latin typeface="Arial" charset="0"/>
            </a:endParaRPr>
          </a:p>
          <a:p>
            <a:pPr algn="just">
              <a:lnSpc>
                <a:spcPct val="90000"/>
              </a:lnSpc>
              <a:defRPr/>
            </a:pPr>
            <a:r>
              <a:rPr lang="en-US" altLang="en-US" sz="2400" kern="0" dirty="0" smtClean="0">
                <a:latin typeface="Arial" charset="0"/>
              </a:rPr>
              <a:t>.</a:t>
            </a:r>
            <a:r>
              <a:rPr lang="en-US" altLang="en-US" sz="2400" kern="0" dirty="0"/>
              <a:t> Hardware/Software Interface</a:t>
            </a:r>
          </a:p>
          <a:p>
            <a:pPr lvl="1" algn="just">
              <a:lnSpc>
                <a:spcPct val="90000"/>
              </a:lnSpc>
              <a:defRPr/>
            </a:pPr>
            <a:r>
              <a:rPr lang="en-US" altLang="en-US" sz="2000" kern="0" dirty="0" smtClean="0"/>
              <a:t>The compiler keeps frequently used items in registers, spills other variables to memory. </a:t>
            </a:r>
            <a:endParaRPr lang="en-US" altLang="en-US" sz="2000" kern="0" dirty="0"/>
          </a:p>
          <a:p>
            <a:pPr marL="0" indent="0" algn="just">
              <a:lnSpc>
                <a:spcPct val="90000"/>
              </a:lnSpc>
              <a:buNone/>
              <a:defRPr/>
            </a:pPr>
            <a:endParaRPr lang="en-US" altLang="en-US" sz="2400" kern="0" dirty="0" smtClean="0">
              <a:latin typeface="Arial" charset="0"/>
            </a:endParaRPr>
          </a:p>
        </p:txBody>
      </p:sp>
    </p:spTree>
    <p:extLst>
      <p:ext uri="{BB962C8B-B14F-4D97-AF65-F5344CB8AC3E}">
        <p14:creationId xmlns:p14="http://schemas.microsoft.com/office/powerpoint/2010/main" val="27495101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471940" y="331807"/>
            <a:ext cx="8349343" cy="629920"/>
          </a:xfrm>
        </p:spPr>
        <p:txBody>
          <a:bodyPr/>
          <a:lstStyle/>
          <a:p>
            <a:r>
              <a:rPr lang="en-US" altLang="en-US" sz="2800" dirty="0" smtClean="0"/>
              <a:t>2.3 Constant or Immediat</a:t>
            </a:r>
            <a:r>
              <a:rPr lang="en-US" altLang="en-US" dirty="0" smtClean="0"/>
              <a:t>e Operands</a:t>
            </a:r>
            <a:endParaRPr lang="en-US" altLang="en-US" dirty="0"/>
          </a:p>
        </p:txBody>
      </p:sp>
      <p:sp>
        <p:nvSpPr>
          <p:cNvPr id="40858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16" name="Rectangle 3"/>
          <p:cNvSpPr txBox="1">
            <a:spLocks noChangeArrowheads="1"/>
          </p:cNvSpPr>
          <p:nvPr/>
        </p:nvSpPr>
        <p:spPr bwMode="auto">
          <a:xfrm>
            <a:off x="387839" y="1139948"/>
            <a:ext cx="7772400" cy="442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a:lnSpc>
                <a:spcPct val="90000"/>
              </a:lnSpc>
              <a:defRPr/>
            </a:pPr>
            <a:r>
              <a:rPr lang="en-US" altLang="en-US" sz="2400" kern="0" dirty="0" smtClean="0"/>
              <a:t>More  than half of the MIPS arithmetic instructions have a ________ as an operand when running the SPEC CPU 2006 benchmarks.</a:t>
            </a:r>
          </a:p>
          <a:p>
            <a:pPr algn="just">
              <a:lnSpc>
                <a:spcPct val="90000"/>
              </a:lnSpc>
              <a:defRPr/>
            </a:pPr>
            <a:r>
              <a:rPr lang="en-US" altLang="en-US" sz="2400" kern="0" dirty="0" smtClean="0"/>
              <a:t>With the instructions we’ve seen so far, constants must be put in ________ when the program was loaded and then we would have to load them into a _______ to use.</a:t>
            </a:r>
          </a:p>
          <a:p>
            <a:pPr algn="just">
              <a:lnSpc>
                <a:spcPct val="90000"/>
              </a:lnSpc>
              <a:defRPr/>
            </a:pPr>
            <a:r>
              <a:rPr lang="en-US" altLang="en-US" sz="2400" kern="0" dirty="0" smtClean="0"/>
              <a:t>The alternative is to add a different kind of instruction.</a:t>
            </a:r>
          </a:p>
          <a:p>
            <a:pPr marL="457200" lvl="1" indent="0" algn="just">
              <a:lnSpc>
                <a:spcPct val="90000"/>
              </a:lnSpc>
              <a:buFontTx/>
              <a:buNone/>
              <a:defRPr/>
            </a:pPr>
            <a:r>
              <a:rPr lang="en-US" altLang="en-US" sz="2000" b="1" kern="0" dirty="0" err="1" smtClean="0">
                <a:latin typeface="Courier New" panose="02070309020205020404" pitchFamily="49" charset="0"/>
                <a:cs typeface="Courier New" panose="02070309020205020404" pitchFamily="49" charset="0"/>
              </a:rPr>
              <a:t>addi</a:t>
            </a:r>
            <a:r>
              <a:rPr lang="en-US" altLang="en-US" sz="2000" b="1" kern="0" dirty="0" smtClean="0">
                <a:latin typeface="Courier New" panose="02070309020205020404" pitchFamily="49" charset="0"/>
                <a:cs typeface="Courier New" panose="02070309020205020404" pitchFamily="49" charset="0"/>
              </a:rPr>
              <a:t> $s3, $s3,4</a:t>
            </a:r>
          </a:p>
          <a:p>
            <a:pPr algn="just">
              <a:lnSpc>
                <a:spcPct val="90000"/>
              </a:lnSpc>
              <a:defRPr/>
            </a:pPr>
            <a:r>
              <a:rPr lang="en-US" altLang="en-US" sz="2400" kern="0" dirty="0" smtClean="0"/>
              <a:t>Design Principle 3:  Make the common case fast</a:t>
            </a:r>
            <a:r>
              <a:rPr lang="en-US" altLang="en-US" sz="2400" kern="0" dirty="0" smtClean="0">
                <a:latin typeface="Arial" charset="0"/>
              </a:rPr>
              <a:t>.</a:t>
            </a:r>
          </a:p>
        </p:txBody>
      </p:sp>
    </p:spTree>
    <p:extLst>
      <p:ext uri="{BB962C8B-B14F-4D97-AF65-F5344CB8AC3E}">
        <p14:creationId xmlns:p14="http://schemas.microsoft.com/office/powerpoint/2010/main" val="1673105146"/>
      </p:ext>
    </p:extLst>
  </p:cSld>
  <p:clrMapOvr>
    <a:masterClrMapping/>
  </p:clrMapOvr>
  <p:timing>
    <p:tnLst>
      <p:par>
        <p:cTn id="1" dur="indefinite" restart="never" nodeType="tmRoot"/>
      </p:par>
    </p:tnLst>
  </p:timing>
</p:sld>
</file>

<file path=ppt/theme/theme1.xml><?xml version="1.0" encoding="utf-8"?>
<a:theme xmlns:a="http://schemas.openxmlformats.org/drawingml/2006/main" name="CPE 112">
  <a:themeElements>
    <a:clrScheme name="CPE 11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PE 11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PE 11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PE 11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PE 11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PE 11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PE 11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PE 11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PE 11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Office\Templates\CPE 112.pot</Template>
  <TotalTime>15071</TotalTime>
  <Words>1999</Words>
  <Application>Microsoft Office PowerPoint</Application>
  <PresentationFormat>On-screen Show (4:3)</PresentationFormat>
  <Paragraphs>347</Paragraphs>
  <Slides>28</Slides>
  <Notes>19</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CPE 112</vt:lpstr>
      <vt:lpstr>CPE 431/531  Chapter 2 – Instructions: Language of the Computer</vt:lpstr>
      <vt:lpstr>2.1 Introduction</vt:lpstr>
      <vt:lpstr>2.2 Basics of MIPS Arithmetic</vt:lpstr>
      <vt:lpstr>2.2 Compiling C into MIPS</vt:lpstr>
      <vt:lpstr>2.3 MIPS Basics</vt:lpstr>
      <vt:lpstr>2.2 Compiling C into MIPS (Registers)</vt:lpstr>
      <vt:lpstr>2.3 Memory Operands: First Pass</vt:lpstr>
      <vt:lpstr>2.3 Memory Operands: Second Pass</vt:lpstr>
      <vt:lpstr>2.3 Constant or Immediate Operands</vt:lpstr>
      <vt:lpstr>2.4 Signed and Unsigned Numbers</vt:lpstr>
      <vt:lpstr>2.5 R-type Instruction Format</vt:lpstr>
      <vt:lpstr>2.5 I-Type Instruction Format</vt:lpstr>
      <vt:lpstr>2.5 Instructions for Making Decisions</vt:lpstr>
      <vt:lpstr>2.7 Adding less than or greater than</vt:lpstr>
      <vt:lpstr>2.7 Compiling a while loop</vt:lpstr>
      <vt:lpstr>2.8 Supporting Procedures in Computer Hardware</vt:lpstr>
      <vt:lpstr>2.8 Compiling a Leaf Procedure</vt:lpstr>
      <vt:lpstr>2.8 Leaf Example Stack</vt:lpstr>
      <vt:lpstr>2.8 Nested Procedures</vt:lpstr>
      <vt:lpstr>2.8 Nested Procedure Compilation</vt:lpstr>
      <vt:lpstr>2.8 More About the Stack</vt:lpstr>
      <vt:lpstr>2.8 The Heap</vt:lpstr>
      <vt:lpstr>2.10 32-bit Immediate Operands</vt:lpstr>
      <vt:lpstr>2.10 32-Bit Addresses</vt:lpstr>
      <vt:lpstr>2.11 Parallelism and Instructions: Synchronization</vt:lpstr>
      <vt:lpstr>2.11 Code Sequence for Atomic Exchange</vt:lpstr>
      <vt:lpstr>2.12 Translating and Starting a Program</vt:lpstr>
      <vt:lpstr>2.20 Fallacies and Pitfalls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CPE 197 – Computer Methods in Engineeing</dc:title>
  <dc:creator>Glen Long</dc:creator>
  <cp:lastModifiedBy>Rhonda Gaede (ECE)</cp:lastModifiedBy>
  <cp:revision>759</cp:revision>
  <cp:lastPrinted>2003-04-09T18:43:55Z</cp:lastPrinted>
  <dcterms:created xsi:type="dcterms:W3CDTF">2001-01-08T21:28:26Z</dcterms:created>
  <dcterms:modified xsi:type="dcterms:W3CDTF">2014-09-02T18:56:38Z</dcterms:modified>
</cp:coreProperties>
</file>