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72"/>
  </p:notesMasterIdLst>
  <p:handoutMasterIdLst>
    <p:handoutMasterId r:id="rId73"/>
  </p:handoutMasterIdLst>
  <p:sldIdLst>
    <p:sldId id="256" r:id="rId2"/>
    <p:sldId id="287" r:id="rId3"/>
    <p:sldId id="280" r:id="rId4"/>
    <p:sldId id="293" r:id="rId5"/>
    <p:sldId id="449" r:id="rId6"/>
    <p:sldId id="450" r:id="rId7"/>
    <p:sldId id="451" r:id="rId8"/>
    <p:sldId id="332" r:id="rId9"/>
    <p:sldId id="333" r:id="rId10"/>
    <p:sldId id="452" r:id="rId11"/>
    <p:sldId id="453" r:id="rId12"/>
    <p:sldId id="454" r:id="rId13"/>
    <p:sldId id="455" r:id="rId14"/>
    <p:sldId id="456" r:id="rId15"/>
    <p:sldId id="457" r:id="rId16"/>
    <p:sldId id="458" r:id="rId17"/>
    <p:sldId id="459" r:id="rId18"/>
    <p:sldId id="460" r:id="rId19"/>
    <p:sldId id="461" r:id="rId20"/>
    <p:sldId id="462" r:id="rId21"/>
    <p:sldId id="334" r:id="rId22"/>
    <p:sldId id="324" r:id="rId23"/>
    <p:sldId id="335" r:id="rId24"/>
    <p:sldId id="336" r:id="rId25"/>
    <p:sldId id="463" r:id="rId26"/>
    <p:sldId id="464" r:id="rId27"/>
    <p:sldId id="465" r:id="rId28"/>
    <p:sldId id="466" r:id="rId29"/>
    <p:sldId id="467" r:id="rId30"/>
    <p:sldId id="468" r:id="rId31"/>
    <p:sldId id="469" r:id="rId32"/>
    <p:sldId id="470" r:id="rId33"/>
    <p:sldId id="471" r:id="rId34"/>
    <p:sldId id="472" r:id="rId35"/>
    <p:sldId id="473" r:id="rId36"/>
    <p:sldId id="474" r:id="rId37"/>
    <p:sldId id="475" r:id="rId38"/>
    <p:sldId id="476" r:id="rId39"/>
    <p:sldId id="477" r:id="rId40"/>
    <p:sldId id="478" r:id="rId41"/>
    <p:sldId id="479" r:id="rId42"/>
    <p:sldId id="480" r:id="rId43"/>
    <p:sldId id="481" r:id="rId44"/>
    <p:sldId id="482" r:id="rId45"/>
    <p:sldId id="483" r:id="rId46"/>
    <p:sldId id="484" r:id="rId47"/>
    <p:sldId id="485" r:id="rId48"/>
    <p:sldId id="486" r:id="rId49"/>
    <p:sldId id="487" r:id="rId50"/>
    <p:sldId id="488" r:id="rId51"/>
    <p:sldId id="489" r:id="rId52"/>
    <p:sldId id="490" r:id="rId53"/>
    <p:sldId id="491" r:id="rId54"/>
    <p:sldId id="492" r:id="rId55"/>
    <p:sldId id="493" r:id="rId56"/>
    <p:sldId id="494" r:id="rId57"/>
    <p:sldId id="495" r:id="rId58"/>
    <p:sldId id="496" r:id="rId59"/>
    <p:sldId id="497" r:id="rId60"/>
    <p:sldId id="498" r:id="rId61"/>
    <p:sldId id="499" r:id="rId62"/>
    <p:sldId id="500" r:id="rId63"/>
    <p:sldId id="508" r:id="rId64"/>
    <p:sldId id="501" r:id="rId65"/>
    <p:sldId id="502" r:id="rId66"/>
    <p:sldId id="503" r:id="rId67"/>
    <p:sldId id="504" r:id="rId68"/>
    <p:sldId id="505" r:id="rId69"/>
    <p:sldId id="506" r:id="rId70"/>
    <p:sldId id="507" r:id="rId71"/>
  </p:sldIdLst>
  <p:sldSz cx="9144000" cy="6858000" type="screen4x3"/>
  <p:notesSz cx="7086600" cy="9372600"/>
  <p:defaultTextStyle>
    <a:defPPr>
      <a:defRPr lang="en-US"/>
    </a:defPPr>
    <a:lvl1pPr algn="l" rtl="0" fontAlgn="base">
      <a:spcBef>
        <a:spcPct val="0"/>
      </a:spcBef>
      <a:spcAft>
        <a:spcPct val="0"/>
      </a:spcAft>
      <a:defRPr sz="1400" kern="1200">
        <a:solidFill>
          <a:schemeClr val="tx1"/>
        </a:solidFill>
        <a:latin typeface="Times New Roman" pitchFamily="18" charset="0"/>
        <a:ea typeface="+mn-ea"/>
        <a:cs typeface="+mn-cs"/>
      </a:defRPr>
    </a:lvl1pPr>
    <a:lvl2pPr marL="457200" algn="l" rtl="0" fontAlgn="base">
      <a:spcBef>
        <a:spcPct val="0"/>
      </a:spcBef>
      <a:spcAft>
        <a:spcPct val="0"/>
      </a:spcAft>
      <a:defRPr sz="1400" kern="1200">
        <a:solidFill>
          <a:schemeClr val="tx1"/>
        </a:solidFill>
        <a:latin typeface="Times New Roman" pitchFamily="18" charset="0"/>
        <a:ea typeface="+mn-ea"/>
        <a:cs typeface="+mn-cs"/>
      </a:defRPr>
    </a:lvl2pPr>
    <a:lvl3pPr marL="914400" algn="l" rtl="0" fontAlgn="base">
      <a:spcBef>
        <a:spcPct val="0"/>
      </a:spcBef>
      <a:spcAft>
        <a:spcPct val="0"/>
      </a:spcAft>
      <a:defRPr sz="1400" kern="1200">
        <a:solidFill>
          <a:schemeClr val="tx1"/>
        </a:solidFill>
        <a:latin typeface="Times New Roman" pitchFamily="18" charset="0"/>
        <a:ea typeface="+mn-ea"/>
        <a:cs typeface="+mn-cs"/>
      </a:defRPr>
    </a:lvl3pPr>
    <a:lvl4pPr marL="1371600" algn="l" rtl="0" fontAlgn="base">
      <a:spcBef>
        <a:spcPct val="0"/>
      </a:spcBef>
      <a:spcAft>
        <a:spcPct val="0"/>
      </a:spcAft>
      <a:defRPr sz="1400" kern="1200">
        <a:solidFill>
          <a:schemeClr val="tx1"/>
        </a:solidFill>
        <a:latin typeface="Times New Roman" pitchFamily="18" charset="0"/>
        <a:ea typeface="+mn-ea"/>
        <a:cs typeface="+mn-cs"/>
      </a:defRPr>
    </a:lvl4pPr>
    <a:lvl5pPr marL="1828800" algn="l" rtl="0" fontAlgn="base">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66CCFF"/>
    <a:srgbClr val="3399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61" autoAdjust="0"/>
  </p:normalViewPr>
  <p:slideViewPr>
    <p:cSldViewPr snapToGrid="0">
      <p:cViewPr varScale="1">
        <p:scale>
          <a:sx n="45" d="100"/>
          <a:sy n="45" d="100"/>
        </p:scale>
        <p:origin x="-108" y="-762"/>
      </p:cViewPr>
      <p:guideLst>
        <p:guide orient="horz" pos="2160"/>
        <p:guide pos="28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1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2"/>
            <a:ext cx="3071168" cy="468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027" tIns="47013" rIns="94027" bIns="47013" numCol="1" anchor="t" anchorCtr="0" compatLnSpc="1">
            <a:prstTxWarp prst="textNoShape">
              <a:avLst/>
            </a:prstTxWarp>
          </a:bodyPr>
          <a:lstStyle>
            <a:lvl1pPr defTabSz="940446">
              <a:defRPr sz="1300"/>
            </a:lvl1pPr>
          </a:lstStyle>
          <a:p>
            <a:endParaRPr lang="en-US" altLang="en-US"/>
          </a:p>
        </p:txBody>
      </p:sp>
      <p:sp>
        <p:nvSpPr>
          <p:cNvPr id="13315" name="Rectangle 3"/>
          <p:cNvSpPr>
            <a:spLocks noGrp="1" noChangeArrowheads="1"/>
          </p:cNvSpPr>
          <p:nvPr>
            <p:ph type="dt" sz="quarter" idx="1"/>
          </p:nvPr>
        </p:nvSpPr>
        <p:spPr bwMode="auto">
          <a:xfrm>
            <a:off x="4015434" y="2"/>
            <a:ext cx="3071167" cy="468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027" tIns="47013" rIns="94027" bIns="47013" numCol="1" anchor="t" anchorCtr="0" compatLnSpc="1">
            <a:prstTxWarp prst="textNoShape">
              <a:avLst/>
            </a:prstTxWarp>
          </a:bodyPr>
          <a:lstStyle>
            <a:lvl1pPr algn="r" defTabSz="940446">
              <a:defRPr sz="1300"/>
            </a:lvl1pPr>
          </a:lstStyle>
          <a:p>
            <a:endParaRPr lang="en-US" altLang="en-US"/>
          </a:p>
        </p:txBody>
      </p:sp>
      <p:sp>
        <p:nvSpPr>
          <p:cNvPr id="13316" name="Rectangle 4"/>
          <p:cNvSpPr>
            <a:spLocks noGrp="1" noChangeArrowheads="1"/>
          </p:cNvSpPr>
          <p:nvPr>
            <p:ph type="ftr" sz="quarter" idx="2"/>
          </p:nvPr>
        </p:nvSpPr>
        <p:spPr bwMode="auto">
          <a:xfrm>
            <a:off x="0" y="8904590"/>
            <a:ext cx="3071168" cy="468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027" tIns="47013" rIns="94027" bIns="47013" numCol="1" anchor="b" anchorCtr="0" compatLnSpc="1">
            <a:prstTxWarp prst="textNoShape">
              <a:avLst/>
            </a:prstTxWarp>
          </a:bodyPr>
          <a:lstStyle>
            <a:lvl1pPr defTabSz="940446">
              <a:defRPr sz="1300"/>
            </a:lvl1pPr>
          </a:lstStyle>
          <a:p>
            <a:endParaRPr lang="en-US" altLang="en-US"/>
          </a:p>
        </p:txBody>
      </p:sp>
      <p:sp>
        <p:nvSpPr>
          <p:cNvPr id="13317" name="Rectangle 5"/>
          <p:cNvSpPr>
            <a:spLocks noGrp="1" noChangeArrowheads="1"/>
          </p:cNvSpPr>
          <p:nvPr>
            <p:ph type="sldNum" sz="quarter" idx="3"/>
          </p:nvPr>
        </p:nvSpPr>
        <p:spPr bwMode="auto">
          <a:xfrm>
            <a:off x="4015434" y="8904590"/>
            <a:ext cx="3071167" cy="468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027" tIns="47013" rIns="94027" bIns="47013" numCol="1" anchor="b" anchorCtr="0" compatLnSpc="1">
            <a:prstTxWarp prst="textNoShape">
              <a:avLst/>
            </a:prstTxWarp>
          </a:bodyPr>
          <a:lstStyle>
            <a:lvl1pPr algn="r" defTabSz="940446">
              <a:defRPr sz="1300"/>
            </a:lvl1pPr>
          </a:lstStyle>
          <a:p>
            <a:fld id="{FCA0831B-58E2-40C8-B877-A2535BD56FA8}" type="slidenum">
              <a:rPr lang="en-US" altLang="en-US"/>
              <a:pPr/>
              <a:t>‹#›</a:t>
            </a:fld>
            <a:endParaRPr lang="en-US" altLang="en-US"/>
          </a:p>
        </p:txBody>
      </p:sp>
    </p:spTree>
    <p:extLst>
      <p:ext uri="{BB962C8B-B14F-4D97-AF65-F5344CB8AC3E}">
        <p14:creationId xmlns:p14="http://schemas.microsoft.com/office/powerpoint/2010/main" val="2988724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2"/>
            <a:ext cx="3071168" cy="468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027" tIns="47013" rIns="94027" bIns="47013" numCol="1" anchor="t" anchorCtr="0" compatLnSpc="1">
            <a:prstTxWarp prst="textNoShape">
              <a:avLst/>
            </a:prstTxWarp>
          </a:bodyPr>
          <a:lstStyle>
            <a:lvl1pPr defTabSz="940446">
              <a:defRPr sz="1300"/>
            </a:lvl1pPr>
          </a:lstStyle>
          <a:p>
            <a:endParaRPr lang="en-US" altLang="en-US"/>
          </a:p>
        </p:txBody>
      </p:sp>
      <p:sp>
        <p:nvSpPr>
          <p:cNvPr id="16387" name="Rectangle 3"/>
          <p:cNvSpPr>
            <a:spLocks noGrp="1" noChangeArrowheads="1"/>
          </p:cNvSpPr>
          <p:nvPr>
            <p:ph type="dt" idx="1"/>
          </p:nvPr>
        </p:nvSpPr>
        <p:spPr bwMode="auto">
          <a:xfrm>
            <a:off x="4015434" y="2"/>
            <a:ext cx="3071167" cy="468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027" tIns="47013" rIns="94027" bIns="47013" numCol="1" anchor="t" anchorCtr="0" compatLnSpc="1">
            <a:prstTxWarp prst="textNoShape">
              <a:avLst/>
            </a:prstTxWarp>
          </a:bodyPr>
          <a:lstStyle>
            <a:lvl1pPr algn="r" defTabSz="940446">
              <a:defRPr sz="1300"/>
            </a:lvl1pPr>
          </a:lstStyle>
          <a:p>
            <a:endParaRPr lang="en-US" altLang="en-US"/>
          </a:p>
        </p:txBody>
      </p:sp>
      <p:sp>
        <p:nvSpPr>
          <p:cNvPr id="16388" name="Rectangle 4"/>
          <p:cNvSpPr>
            <a:spLocks noGrp="1" noRot="1" noChangeAspect="1" noChangeArrowheads="1" noTextEdit="1"/>
          </p:cNvSpPr>
          <p:nvPr>
            <p:ph type="sldImg" idx="2"/>
          </p:nvPr>
        </p:nvSpPr>
        <p:spPr bwMode="auto">
          <a:xfrm>
            <a:off x="1203325" y="703263"/>
            <a:ext cx="4686300" cy="35147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44265" y="4452297"/>
            <a:ext cx="5198070" cy="421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027" tIns="47013" rIns="94027" bIns="47013"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6390" name="Rectangle 6"/>
          <p:cNvSpPr>
            <a:spLocks noGrp="1" noChangeArrowheads="1"/>
          </p:cNvSpPr>
          <p:nvPr>
            <p:ph type="ftr" sz="quarter" idx="4"/>
          </p:nvPr>
        </p:nvSpPr>
        <p:spPr bwMode="auto">
          <a:xfrm>
            <a:off x="0" y="8904590"/>
            <a:ext cx="3071168" cy="468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027" tIns="47013" rIns="94027" bIns="47013" numCol="1" anchor="b" anchorCtr="0" compatLnSpc="1">
            <a:prstTxWarp prst="textNoShape">
              <a:avLst/>
            </a:prstTxWarp>
          </a:bodyPr>
          <a:lstStyle>
            <a:lvl1pPr defTabSz="940446">
              <a:defRPr sz="1300"/>
            </a:lvl1pPr>
          </a:lstStyle>
          <a:p>
            <a:endParaRPr lang="en-US" altLang="en-US"/>
          </a:p>
        </p:txBody>
      </p:sp>
      <p:sp>
        <p:nvSpPr>
          <p:cNvPr id="16391" name="Rectangle 7"/>
          <p:cNvSpPr>
            <a:spLocks noGrp="1" noChangeArrowheads="1"/>
          </p:cNvSpPr>
          <p:nvPr>
            <p:ph type="sldNum" sz="quarter" idx="5"/>
          </p:nvPr>
        </p:nvSpPr>
        <p:spPr bwMode="auto">
          <a:xfrm>
            <a:off x="4015434" y="8904590"/>
            <a:ext cx="3071167" cy="468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027" tIns="47013" rIns="94027" bIns="47013" numCol="1" anchor="b" anchorCtr="0" compatLnSpc="1">
            <a:prstTxWarp prst="textNoShape">
              <a:avLst/>
            </a:prstTxWarp>
          </a:bodyPr>
          <a:lstStyle>
            <a:lvl1pPr algn="r" defTabSz="940446">
              <a:defRPr sz="1300"/>
            </a:lvl1pPr>
          </a:lstStyle>
          <a:p>
            <a:fld id="{37D3B3DC-2615-47DB-8F95-E0489F73FFC4}" type="slidenum">
              <a:rPr lang="en-US" altLang="en-US"/>
              <a:pPr/>
              <a:t>‹#›</a:t>
            </a:fld>
            <a:endParaRPr lang="en-US" altLang="en-US"/>
          </a:p>
        </p:txBody>
      </p:sp>
    </p:spTree>
    <p:extLst>
      <p:ext uri="{BB962C8B-B14F-4D97-AF65-F5344CB8AC3E}">
        <p14:creationId xmlns:p14="http://schemas.microsoft.com/office/powerpoint/2010/main" val="124445075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1</a:t>
            </a:fld>
            <a:endParaRPr lang="en-US" altLang="en-US"/>
          </a:p>
        </p:txBody>
      </p:sp>
    </p:spTree>
    <p:extLst>
      <p:ext uri="{BB962C8B-B14F-4D97-AF65-F5344CB8AC3E}">
        <p14:creationId xmlns:p14="http://schemas.microsoft.com/office/powerpoint/2010/main" val="694259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10</a:t>
            </a:fld>
            <a:endParaRPr lang="en-US" altLang="en-US"/>
          </a:p>
        </p:txBody>
      </p:sp>
    </p:spTree>
    <p:extLst>
      <p:ext uri="{BB962C8B-B14F-4D97-AF65-F5344CB8AC3E}">
        <p14:creationId xmlns:p14="http://schemas.microsoft.com/office/powerpoint/2010/main" val="4077464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11</a:t>
            </a:fld>
            <a:endParaRPr lang="en-US" altLang="en-US"/>
          </a:p>
        </p:txBody>
      </p:sp>
    </p:spTree>
    <p:extLst>
      <p:ext uri="{BB962C8B-B14F-4D97-AF65-F5344CB8AC3E}">
        <p14:creationId xmlns:p14="http://schemas.microsoft.com/office/powerpoint/2010/main" val="4077464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12</a:t>
            </a:fld>
            <a:endParaRPr lang="en-US" altLang="en-US"/>
          </a:p>
        </p:txBody>
      </p:sp>
    </p:spTree>
    <p:extLst>
      <p:ext uri="{BB962C8B-B14F-4D97-AF65-F5344CB8AC3E}">
        <p14:creationId xmlns:p14="http://schemas.microsoft.com/office/powerpoint/2010/main" val="4077464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13</a:t>
            </a:fld>
            <a:endParaRPr lang="en-US" altLang="en-US"/>
          </a:p>
        </p:txBody>
      </p:sp>
    </p:spTree>
    <p:extLst>
      <p:ext uri="{BB962C8B-B14F-4D97-AF65-F5344CB8AC3E}">
        <p14:creationId xmlns:p14="http://schemas.microsoft.com/office/powerpoint/2010/main" val="4077464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14</a:t>
            </a:fld>
            <a:endParaRPr lang="en-US" altLang="en-US"/>
          </a:p>
        </p:txBody>
      </p:sp>
    </p:spTree>
    <p:extLst>
      <p:ext uri="{BB962C8B-B14F-4D97-AF65-F5344CB8AC3E}">
        <p14:creationId xmlns:p14="http://schemas.microsoft.com/office/powerpoint/2010/main" val="4077464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15</a:t>
            </a:fld>
            <a:endParaRPr lang="en-US" altLang="en-US"/>
          </a:p>
        </p:txBody>
      </p:sp>
    </p:spTree>
    <p:extLst>
      <p:ext uri="{BB962C8B-B14F-4D97-AF65-F5344CB8AC3E}">
        <p14:creationId xmlns:p14="http://schemas.microsoft.com/office/powerpoint/2010/main" val="4077464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16</a:t>
            </a:fld>
            <a:endParaRPr lang="en-US" altLang="en-US"/>
          </a:p>
        </p:txBody>
      </p:sp>
    </p:spTree>
    <p:extLst>
      <p:ext uri="{BB962C8B-B14F-4D97-AF65-F5344CB8AC3E}">
        <p14:creationId xmlns:p14="http://schemas.microsoft.com/office/powerpoint/2010/main" val="4077464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17</a:t>
            </a:fld>
            <a:endParaRPr lang="en-US" altLang="en-US"/>
          </a:p>
        </p:txBody>
      </p:sp>
    </p:spTree>
    <p:extLst>
      <p:ext uri="{BB962C8B-B14F-4D97-AF65-F5344CB8AC3E}">
        <p14:creationId xmlns:p14="http://schemas.microsoft.com/office/powerpoint/2010/main" val="4077464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18</a:t>
            </a:fld>
            <a:endParaRPr lang="en-US" altLang="en-US"/>
          </a:p>
        </p:txBody>
      </p:sp>
    </p:spTree>
    <p:extLst>
      <p:ext uri="{BB962C8B-B14F-4D97-AF65-F5344CB8AC3E}">
        <p14:creationId xmlns:p14="http://schemas.microsoft.com/office/powerpoint/2010/main" val="4077464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19</a:t>
            </a:fld>
            <a:endParaRPr lang="en-US" altLang="en-US"/>
          </a:p>
        </p:txBody>
      </p:sp>
    </p:spTree>
    <p:extLst>
      <p:ext uri="{BB962C8B-B14F-4D97-AF65-F5344CB8AC3E}">
        <p14:creationId xmlns:p14="http://schemas.microsoft.com/office/powerpoint/2010/main" val="4077464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2</a:t>
            </a:fld>
            <a:endParaRPr lang="en-US" altLang="en-US"/>
          </a:p>
        </p:txBody>
      </p:sp>
    </p:spTree>
    <p:extLst>
      <p:ext uri="{BB962C8B-B14F-4D97-AF65-F5344CB8AC3E}">
        <p14:creationId xmlns:p14="http://schemas.microsoft.com/office/powerpoint/2010/main" val="2745771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20</a:t>
            </a:fld>
            <a:endParaRPr lang="en-US" altLang="en-US"/>
          </a:p>
        </p:txBody>
      </p:sp>
    </p:spTree>
    <p:extLst>
      <p:ext uri="{BB962C8B-B14F-4D97-AF65-F5344CB8AC3E}">
        <p14:creationId xmlns:p14="http://schemas.microsoft.com/office/powerpoint/2010/main" val="4077464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21</a:t>
            </a:fld>
            <a:endParaRPr lang="en-US" altLang="en-US"/>
          </a:p>
        </p:txBody>
      </p:sp>
    </p:spTree>
    <p:extLst>
      <p:ext uri="{BB962C8B-B14F-4D97-AF65-F5344CB8AC3E}">
        <p14:creationId xmlns:p14="http://schemas.microsoft.com/office/powerpoint/2010/main" val="4077464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22</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23</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24</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25</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26</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27</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28</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29</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3</a:t>
            </a:fld>
            <a:endParaRPr lang="en-US" altLang="en-US"/>
          </a:p>
        </p:txBody>
      </p:sp>
    </p:spTree>
    <p:extLst>
      <p:ext uri="{BB962C8B-B14F-4D97-AF65-F5344CB8AC3E}">
        <p14:creationId xmlns:p14="http://schemas.microsoft.com/office/powerpoint/2010/main" val="3136899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30</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31</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32</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33</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34</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35</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36</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37</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38</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39</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4</a:t>
            </a:fld>
            <a:endParaRPr lang="en-US" altLang="en-US"/>
          </a:p>
        </p:txBody>
      </p:sp>
    </p:spTree>
    <p:extLst>
      <p:ext uri="{BB962C8B-B14F-4D97-AF65-F5344CB8AC3E}">
        <p14:creationId xmlns:p14="http://schemas.microsoft.com/office/powerpoint/2010/main" val="40774641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40</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41</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42</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43</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44</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45</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46</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47</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48</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49</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5</a:t>
            </a:fld>
            <a:endParaRPr lang="en-US" altLang="en-US"/>
          </a:p>
        </p:txBody>
      </p:sp>
    </p:spTree>
    <p:extLst>
      <p:ext uri="{BB962C8B-B14F-4D97-AF65-F5344CB8AC3E}">
        <p14:creationId xmlns:p14="http://schemas.microsoft.com/office/powerpoint/2010/main" val="40774641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50</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51</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52</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53</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54</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55</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56</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57</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58</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59</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6</a:t>
            </a:fld>
            <a:endParaRPr lang="en-US" altLang="en-US"/>
          </a:p>
        </p:txBody>
      </p:sp>
    </p:spTree>
    <p:extLst>
      <p:ext uri="{BB962C8B-B14F-4D97-AF65-F5344CB8AC3E}">
        <p14:creationId xmlns:p14="http://schemas.microsoft.com/office/powerpoint/2010/main" val="40774641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60</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61</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62</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63</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64</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65</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66</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67</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68</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69</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7</a:t>
            </a:fld>
            <a:endParaRPr lang="en-US" altLang="en-US"/>
          </a:p>
        </p:txBody>
      </p:sp>
    </p:spTree>
    <p:extLst>
      <p:ext uri="{BB962C8B-B14F-4D97-AF65-F5344CB8AC3E}">
        <p14:creationId xmlns:p14="http://schemas.microsoft.com/office/powerpoint/2010/main" val="40774641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70</a:t>
            </a:fld>
            <a:endParaRPr lang="en-US" altLang="en-US"/>
          </a:p>
        </p:txBody>
      </p:sp>
    </p:spTree>
    <p:extLst>
      <p:ext uri="{BB962C8B-B14F-4D97-AF65-F5344CB8AC3E}">
        <p14:creationId xmlns:p14="http://schemas.microsoft.com/office/powerpoint/2010/main" val="2655196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8</a:t>
            </a:fld>
            <a:endParaRPr lang="en-US" altLang="en-US"/>
          </a:p>
        </p:txBody>
      </p:sp>
    </p:spTree>
    <p:extLst>
      <p:ext uri="{BB962C8B-B14F-4D97-AF65-F5344CB8AC3E}">
        <p14:creationId xmlns:p14="http://schemas.microsoft.com/office/powerpoint/2010/main" val="4077464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D3B3DC-2615-47DB-8F95-E0489F73FFC4}" type="slidenum">
              <a:rPr lang="en-US" altLang="en-US" smtClean="0"/>
              <a:pPr/>
              <a:t>9</a:t>
            </a:fld>
            <a:endParaRPr lang="en-US" altLang="en-US"/>
          </a:p>
        </p:txBody>
      </p:sp>
    </p:spTree>
    <p:extLst>
      <p:ext uri="{BB962C8B-B14F-4D97-AF65-F5344CB8AC3E}">
        <p14:creationId xmlns:p14="http://schemas.microsoft.com/office/powerpoint/2010/main" val="4077464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9490" name="Rectangle 2"/>
          <p:cNvSpPr>
            <a:spLocks noChangeArrowheads="1"/>
          </p:cNvSpPr>
          <p:nvPr/>
        </p:nvSpPr>
        <p:spPr bwMode="auto">
          <a:xfrm>
            <a:off x="407988" y="306388"/>
            <a:ext cx="8405812" cy="62484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19491" name="Rectangle 3"/>
          <p:cNvSpPr>
            <a:spLocks noGrp="1" noChangeArrowheads="1"/>
          </p:cNvSpPr>
          <p:nvPr>
            <p:ph type="ctrTitle"/>
          </p:nvPr>
        </p:nvSpPr>
        <p:spPr>
          <a:xfrm>
            <a:off x="685800" y="2286000"/>
            <a:ext cx="7772400" cy="1143000"/>
          </a:xfrm>
        </p:spPr>
        <p:txBody>
          <a:bodyPr/>
          <a:lstStyle>
            <a:lvl1pPr>
              <a:defRPr/>
            </a:lvl1pPr>
          </a:lstStyle>
          <a:p>
            <a:pPr lvl="0"/>
            <a:r>
              <a:rPr lang="en-US" altLang="en-US" noProof="0" smtClean="0"/>
              <a:t>Click to edit Master title style</a:t>
            </a:r>
          </a:p>
        </p:txBody>
      </p:sp>
      <p:sp>
        <p:nvSpPr>
          <p:cNvPr id="319492"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319493" name="Rectangle 5"/>
          <p:cNvSpPr>
            <a:spLocks noGrp="1" noChangeArrowheads="1"/>
          </p:cNvSpPr>
          <p:nvPr>
            <p:ph type="dt" sz="half"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fld id="{7FBBCCC6-7969-4F8B-BDE9-7565E18B8288}" type="datetime1">
              <a:rPr lang="en-US" altLang="en-US" smtClean="0"/>
              <a:t>8/20/2015</a:t>
            </a:fld>
            <a:endParaRPr lang="en-US" altLang="en-US"/>
          </a:p>
        </p:txBody>
      </p:sp>
      <p:sp>
        <p:nvSpPr>
          <p:cNvPr id="319494" name="Rectangle 6"/>
          <p:cNvSpPr>
            <a:spLocks noGrp="1" noChangeArrowheads="1"/>
          </p:cNvSpPr>
          <p:nvPr>
            <p:ph type="ftr" sz="quarter" idx="3"/>
          </p:nvPr>
        </p:nvSpPr>
        <p:spPr>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Lst>
        </p:spPr>
        <p:txBody>
          <a:bodyPr/>
          <a:lstStyle>
            <a:lvl1pPr>
              <a:defRPr/>
            </a:lvl1pPr>
          </a:lstStyle>
          <a:p>
            <a:endParaRPr lang="en-US" altLang="en-US"/>
          </a:p>
        </p:txBody>
      </p:sp>
      <p:sp>
        <p:nvSpPr>
          <p:cNvPr id="319495" name="Rectangle 7"/>
          <p:cNvSpPr>
            <a:spLocks noGrp="1" noChangeArrowheads="1"/>
          </p:cNvSpPr>
          <p:nvPr>
            <p:ph type="sldNum" sz="quarter" idx="4"/>
          </p:nvPr>
        </p:nvSpPr>
        <p:spPr>
          <a:xfrm>
            <a:off x="6553200" y="6248400"/>
            <a:ext cx="1905000" cy="457200"/>
          </a:xfrm>
          <a:prstGeom prst="rect">
            <a:avLst/>
          </a:prstGeom>
        </p:spPr>
        <p:txBody>
          <a:bodyPr/>
          <a:lstStyle>
            <a:lvl1pPr>
              <a:defRPr/>
            </a:lvl1pPr>
          </a:lstStyle>
          <a:p>
            <a:fld id="{EB591893-D1D7-4C07-96AF-E221603AFEBE}" type="slidenum">
              <a:rPr lang="en-US" altLang="en-US"/>
              <a:pPr/>
              <a:t>‹#›</a:t>
            </a:fld>
            <a:endParaRPr lang="en-US" altLang="en-US"/>
          </a:p>
        </p:txBody>
      </p:sp>
      <p:sp>
        <p:nvSpPr>
          <p:cNvPr id="319496" name="Rectangle 8"/>
          <p:cNvSpPr>
            <a:spLocks noChangeArrowheads="1"/>
          </p:cNvSpPr>
          <p:nvPr/>
        </p:nvSpPr>
        <p:spPr bwMode="auto">
          <a:xfrm>
            <a:off x="381000" y="6400800"/>
            <a:ext cx="28956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Electrical and Computer Engineering</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1"/>
          </p:nvPr>
        </p:nvSpPr>
        <p:spPr>
          <a:xfrm>
            <a:off x="7200265" y="6471920"/>
            <a:ext cx="1905000" cy="314960"/>
          </a:xfrm>
          <a:prstGeom prst="rect">
            <a:avLst/>
          </a:prstGeom>
        </p:spPr>
        <p:txBody>
          <a:bodyPr/>
          <a:lstStyle>
            <a:lvl1pPr>
              <a:defRPr/>
            </a:lvl1pPr>
          </a:lstStyle>
          <a:p>
            <a:r>
              <a:rPr lang="en-US" altLang="en-US"/>
              <a:t>Page </a:t>
            </a:r>
            <a:fld id="{7159BD02-A0A6-4B92-9E84-25AE0C5744BD}" type="slidenum">
              <a:rPr lang="en-US" altLang="en-US"/>
              <a:pPr/>
              <a:t>‹#›</a:t>
            </a:fld>
            <a:r>
              <a:rPr lang="en-US" altLang="en-US"/>
              <a:t> of 26</a:t>
            </a:r>
          </a:p>
        </p:txBody>
      </p:sp>
    </p:spTree>
    <p:extLst>
      <p:ext uri="{BB962C8B-B14F-4D97-AF65-F5344CB8AC3E}">
        <p14:creationId xmlns:p14="http://schemas.microsoft.com/office/powerpoint/2010/main" val="3683935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1"/>
          </p:nvPr>
        </p:nvSpPr>
        <p:spPr>
          <a:xfrm>
            <a:off x="7200265" y="6471920"/>
            <a:ext cx="1905000" cy="314960"/>
          </a:xfrm>
          <a:prstGeom prst="rect">
            <a:avLst/>
          </a:prstGeom>
        </p:spPr>
        <p:txBody>
          <a:bodyPr/>
          <a:lstStyle>
            <a:lvl1pPr>
              <a:defRPr/>
            </a:lvl1pPr>
          </a:lstStyle>
          <a:p>
            <a:r>
              <a:rPr lang="en-US" altLang="en-US"/>
              <a:t>Page </a:t>
            </a:r>
            <a:fld id="{3B86591C-9931-499F-9650-58D107587670}" type="slidenum">
              <a:rPr lang="en-US" altLang="en-US"/>
              <a:pPr/>
              <a:t>‹#›</a:t>
            </a:fld>
            <a:r>
              <a:rPr lang="en-US" altLang="en-US"/>
              <a:t> of 26</a:t>
            </a:r>
          </a:p>
        </p:txBody>
      </p:sp>
    </p:spTree>
    <p:extLst>
      <p:ext uri="{BB962C8B-B14F-4D97-AF65-F5344CB8AC3E}">
        <p14:creationId xmlns:p14="http://schemas.microsoft.com/office/powerpoint/2010/main" val="3824143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85800" y="1981200"/>
            <a:ext cx="7772400" cy="4114800"/>
          </a:xfrm>
        </p:spPr>
        <p:txBody>
          <a:bodyPr/>
          <a:lstStyle/>
          <a:p>
            <a:endParaRPr lang="en-US"/>
          </a:p>
        </p:txBody>
      </p:sp>
      <p:sp>
        <p:nvSpPr>
          <p:cNvPr id="5" name="Slide Number Placeholder 4"/>
          <p:cNvSpPr>
            <a:spLocks noGrp="1"/>
          </p:cNvSpPr>
          <p:nvPr>
            <p:ph type="sldNum" sz="quarter" idx="11"/>
          </p:nvPr>
        </p:nvSpPr>
        <p:spPr>
          <a:xfrm>
            <a:off x="6916738" y="6248400"/>
            <a:ext cx="1905000" cy="457200"/>
          </a:xfrm>
          <a:prstGeom prst="rect">
            <a:avLst/>
          </a:prstGeom>
        </p:spPr>
        <p:txBody>
          <a:bodyPr/>
          <a:lstStyle>
            <a:lvl1pPr>
              <a:defRPr/>
            </a:lvl1pPr>
          </a:lstStyle>
          <a:p>
            <a:r>
              <a:rPr lang="en-US" altLang="en-US"/>
              <a:t>Page </a:t>
            </a:r>
            <a:fld id="{16F8A1C5-D6FD-4E4B-862F-2149B1685BF2}" type="slidenum">
              <a:rPr lang="en-US" altLang="en-US"/>
              <a:pPr/>
              <a:t>‹#›</a:t>
            </a:fld>
            <a:r>
              <a:rPr lang="en-US" altLang="en-US"/>
              <a:t> of 26</a:t>
            </a:r>
          </a:p>
        </p:txBody>
      </p:sp>
    </p:spTree>
    <p:extLst>
      <p:ext uri="{BB962C8B-B14F-4D97-AF65-F5344CB8AC3E}">
        <p14:creationId xmlns:p14="http://schemas.microsoft.com/office/powerpoint/2010/main" val="485357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1"/>
          </p:nvPr>
        </p:nvSpPr>
        <p:spPr>
          <a:xfrm>
            <a:off x="6952292" y="5697005"/>
            <a:ext cx="1905000" cy="314960"/>
          </a:xfrm>
          <a:prstGeom prst="rect">
            <a:avLst/>
          </a:prstGeom>
        </p:spPr>
        <p:txBody>
          <a:bodyPr/>
          <a:lstStyle>
            <a:lvl1pPr>
              <a:defRPr/>
            </a:lvl1pPr>
          </a:lstStyle>
          <a:p>
            <a:r>
              <a:rPr lang="en-US" altLang="en-US" dirty="0"/>
              <a:t>Page </a:t>
            </a:r>
            <a:fld id="{178FB821-1EBD-44DC-BF37-0E1AF404DA0F}" type="slidenum">
              <a:rPr lang="en-US" altLang="en-US"/>
              <a:pPr/>
              <a:t>‹#›</a:t>
            </a:fld>
            <a:r>
              <a:rPr lang="en-US" altLang="en-US" dirty="0"/>
              <a:t> of 26</a:t>
            </a:r>
          </a:p>
        </p:txBody>
      </p:sp>
    </p:spTree>
    <p:extLst>
      <p:ext uri="{BB962C8B-B14F-4D97-AF65-F5344CB8AC3E}">
        <p14:creationId xmlns:p14="http://schemas.microsoft.com/office/powerpoint/2010/main" val="2264146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Slide Number Placeholder 4"/>
          <p:cNvSpPr>
            <a:spLocks noGrp="1"/>
          </p:cNvSpPr>
          <p:nvPr>
            <p:ph type="sldNum" sz="quarter" idx="11"/>
          </p:nvPr>
        </p:nvSpPr>
        <p:spPr>
          <a:xfrm>
            <a:off x="7200265" y="6471920"/>
            <a:ext cx="1905000" cy="314960"/>
          </a:xfrm>
          <a:prstGeom prst="rect">
            <a:avLst/>
          </a:prstGeom>
        </p:spPr>
        <p:txBody>
          <a:bodyPr/>
          <a:lstStyle>
            <a:lvl1pPr>
              <a:defRPr/>
            </a:lvl1pPr>
          </a:lstStyle>
          <a:p>
            <a:r>
              <a:rPr lang="en-US" altLang="en-US"/>
              <a:t>Page </a:t>
            </a:r>
            <a:fld id="{21FE7FD3-1EA2-4275-B546-D74AE29B8B1A}" type="slidenum">
              <a:rPr lang="en-US" altLang="en-US"/>
              <a:pPr/>
              <a:t>‹#›</a:t>
            </a:fld>
            <a:r>
              <a:rPr lang="en-US" altLang="en-US"/>
              <a:t> of 26</a:t>
            </a:r>
          </a:p>
        </p:txBody>
      </p:sp>
    </p:spTree>
    <p:extLst>
      <p:ext uri="{BB962C8B-B14F-4D97-AF65-F5344CB8AC3E}">
        <p14:creationId xmlns:p14="http://schemas.microsoft.com/office/powerpoint/2010/main" val="153294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1"/>
          </p:nvPr>
        </p:nvSpPr>
        <p:spPr>
          <a:xfrm>
            <a:off x="7200265" y="6471920"/>
            <a:ext cx="1905000" cy="314960"/>
          </a:xfrm>
          <a:prstGeom prst="rect">
            <a:avLst/>
          </a:prstGeom>
        </p:spPr>
        <p:txBody>
          <a:bodyPr/>
          <a:lstStyle>
            <a:lvl1pPr>
              <a:defRPr/>
            </a:lvl1pPr>
          </a:lstStyle>
          <a:p>
            <a:r>
              <a:rPr lang="en-US" altLang="en-US"/>
              <a:t>Page </a:t>
            </a:r>
            <a:fld id="{74790243-FF73-4C62-B05D-77FB67DAC222}" type="slidenum">
              <a:rPr lang="en-US" altLang="en-US"/>
              <a:pPr/>
              <a:t>‹#›</a:t>
            </a:fld>
            <a:r>
              <a:rPr lang="en-US" altLang="en-US"/>
              <a:t> of 26</a:t>
            </a:r>
          </a:p>
        </p:txBody>
      </p:sp>
    </p:spTree>
    <p:extLst>
      <p:ext uri="{BB962C8B-B14F-4D97-AF65-F5344CB8AC3E}">
        <p14:creationId xmlns:p14="http://schemas.microsoft.com/office/powerpoint/2010/main" val="423672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7"/>
          <p:cNvSpPr>
            <a:spLocks noGrp="1"/>
          </p:cNvSpPr>
          <p:nvPr>
            <p:ph type="sldNum" sz="quarter" idx="11"/>
          </p:nvPr>
        </p:nvSpPr>
        <p:spPr>
          <a:xfrm>
            <a:off x="7200265" y="6471920"/>
            <a:ext cx="1905000" cy="314960"/>
          </a:xfrm>
          <a:prstGeom prst="rect">
            <a:avLst/>
          </a:prstGeom>
        </p:spPr>
        <p:txBody>
          <a:bodyPr/>
          <a:lstStyle>
            <a:lvl1pPr>
              <a:defRPr/>
            </a:lvl1pPr>
          </a:lstStyle>
          <a:p>
            <a:r>
              <a:rPr lang="en-US" altLang="en-US"/>
              <a:t>Page </a:t>
            </a:r>
            <a:fld id="{CE88F1C9-FFAE-49AD-B289-16E4F022C97E}" type="slidenum">
              <a:rPr lang="en-US" altLang="en-US"/>
              <a:pPr/>
              <a:t>‹#›</a:t>
            </a:fld>
            <a:r>
              <a:rPr lang="en-US" altLang="en-US"/>
              <a:t> of 26</a:t>
            </a:r>
          </a:p>
        </p:txBody>
      </p:sp>
    </p:spTree>
    <p:extLst>
      <p:ext uri="{BB962C8B-B14F-4D97-AF65-F5344CB8AC3E}">
        <p14:creationId xmlns:p14="http://schemas.microsoft.com/office/powerpoint/2010/main" val="3095811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3"/>
          <p:cNvSpPr>
            <a:spLocks noGrp="1"/>
          </p:cNvSpPr>
          <p:nvPr>
            <p:ph type="sldNum" sz="quarter" idx="11"/>
          </p:nvPr>
        </p:nvSpPr>
        <p:spPr>
          <a:xfrm>
            <a:off x="7200265" y="6471920"/>
            <a:ext cx="1905000" cy="314960"/>
          </a:xfrm>
          <a:prstGeom prst="rect">
            <a:avLst/>
          </a:prstGeom>
        </p:spPr>
        <p:txBody>
          <a:bodyPr/>
          <a:lstStyle>
            <a:lvl1pPr>
              <a:defRPr/>
            </a:lvl1pPr>
          </a:lstStyle>
          <a:p>
            <a:r>
              <a:rPr lang="en-US" altLang="en-US"/>
              <a:t>Page </a:t>
            </a:r>
            <a:fld id="{240425E1-1836-4F1D-B4BA-39A588CBFC45}" type="slidenum">
              <a:rPr lang="en-US" altLang="en-US"/>
              <a:pPr/>
              <a:t>‹#›</a:t>
            </a:fld>
            <a:r>
              <a:rPr lang="en-US" altLang="en-US"/>
              <a:t> of 26</a:t>
            </a:r>
          </a:p>
        </p:txBody>
      </p:sp>
    </p:spTree>
    <p:extLst>
      <p:ext uri="{BB962C8B-B14F-4D97-AF65-F5344CB8AC3E}">
        <p14:creationId xmlns:p14="http://schemas.microsoft.com/office/powerpoint/2010/main" val="357551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7200265" y="6471920"/>
            <a:ext cx="1905000" cy="314960"/>
          </a:xfrm>
          <a:prstGeom prst="rect">
            <a:avLst/>
          </a:prstGeom>
        </p:spPr>
        <p:txBody>
          <a:bodyPr/>
          <a:lstStyle>
            <a:lvl1pPr>
              <a:defRPr/>
            </a:lvl1pPr>
          </a:lstStyle>
          <a:p>
            <a:r>
              <a:rPr lang="en-US" altLang="en-US"/>
              <a:t>Page </a:t>
            </a:r>
            <a:fld id="{48F620D5-5596-480B-9AA2-97DA2812A6E5}" type="slidenum">
              <a:rPr lang="en-US" altLang="en-US"/>
              <a:pPr/>
              <a:t>‹#›</a:t>
            </a:fld>
            <a:r>
              <a:rPr lang="en-US" altLang="en-US"/>
              <a:t> of 26</a:t>
            </a:r>
          </a:p>
        </p:txBody>
      </p:sp>
    </p:spTree>
    <p:extLst>
      <p:ext uri="{BB962C8B-B14F-4D97-AF65-F5344CB8AC3E}">
        <p14:creationId xmlns:p14="http://schemas.microsoft.com/office/powerpoint/2010/main" val="139943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p:cNvSpPr>
          <p:nvPr>
            <p:ph type="sldNum" sz="quarter" idx="11"/>
          </p:nvPr>
        </p:nvSpPr>
        <p:spPr>
          <a:xfrm>
            <a:off x="7200265" y="6471920"/>
            <a:ext cx="1905000" cy="314960"/>
          </a:xfrm>
          <a:prstGeom prst="rect">
            <a:avLst/>
          </a:prstGeom>
        </p:spPr>
        <p:txBody>
          <a:bodyPr/>
          <a:lstStyle>
            <a:lvl1pPr>
              <a:defRPr/>
            </a:lvl1pPr>
          </a:lstStyle>
          <a:p>
            <a:r>
              <a:rPr lang="en-US" altLang="en-US"/>
              <a:t>Page </a:t>
            </a:r>
            <a:fld id="{33AB03E6-8413-4682-B642-B0EE32A3C4C1}" type="slidenum">
              <a:rPr lang="en-US" altLang="en-US"/>
              <a:pPr/>
              <a:t>‹#›</a:t>
            </a:fld>
            <a:r>
              <a:rPr lang="en-US" altLang="en-US"/>
              <a:t> of 26</a:t>
            </a:r>
          </a:p>
        </p:txBody>
      </p:sp>
    </p:spTree>
    <p:extLst>
      <p:ext uri="{BB962C8B-B14F-4D97-AF65-F5344CB8AC3E}">
        <p14:creationId xmlns:p14="http://schemas.microsoft.com/office/powerpoint/2010/main" val="4113918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p:cNvSpPr>
          <p:nvPr>
            <p:ph type="sldNum" sz="quarter" idx="11"/>
          </p:nvPr>
        </p:nvSpPr>
        <p:spPr>
          <a:xfrm>
            <a:off x="7200265" y="6471920"/>
            <a:ext cx="1905000" cy="314960"/>
          </a:xfrm>
          <a:prstGeom prst="rect">
            <a:avLst/>
          </a:prstGeom>
        </p:spPr>
        <p:txBody>
          <a:bodyPr/>
          <a:lstStyle>
            <a:lvl1pPr>
              <a:defRPr/>
            </a:lvl1pPr>
          </a:lstStyle>
          <a:p>
            <a:r>
              <a:rPr lang="en-US" altLang="en-US"/>
              <a:t>Page </a:t>
            </a:r>
            <a:fld id="{AB8CF344-9B71-485F-8852-12669884FC7E}" type="slidenum">
              <a:rPr lang="en-US" altLang="en-US"/>
              <a:pPr/>
              <a:t>‹#›</a:t>
            </a:fld>
            <a:r>
              <a:rPr lang="en-US" altLang="en-US"/>
              <a:t> of 26</a:t>
            </a:r>
          </a:p>
        </p:txBody>
      </p:sp>
    </p:spTree>
    <p:extLst>
      <p:ext uri="{BB962C8B-B14F-4D97-AF65-F5344CB8AC3E}">
        <p14:creationId xmlns:p14="http://schemas.microsoft.com/office/powerpoint/2010/main" val="367931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8467" name="Rectangle 3"/>
          <p:cNvSpPr>
            <a:spLocks noGrp="1" noChangeArrowheads="1"/>
          </p:cNvSpPr>
          <p:nvPr>
            <p:ph type="title"/>
          </p:nvPr>
        </p:nvSpPr>
        <p:spPr bwMode="auto">
          <a:xfrm>
            <a:off x="995680" y="351593"/>
            <a:ext cx="7772400" cy="629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318468" name="Rectangle 4"/>
          <p:cNvSpPr>
            <a:spLocks noGrp="1" noChangeArrowheads="1"/>
          </p:cNvSpPr>
          <p:nvPr>
            <p:ph type="body" idx="1"/>
          </p:nvPr>
        </p:nvSpPr>
        <p:spPr bwMode="auto">
          <a:xfrm>
            <a:off x="355600" y="1371600"/>
            <a:ext cx="8392160" cy="5069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318472" name="Line 8"/>
          <p:cNvSpPr>
            <a:spLocks noChangeShapeType="1"/>
          </p:cNvSpPr>
          <p:nvPr/>
        </p:nvSpPr>
        <p:spPr bwMode="auto">
          <a:xfrm>
            <a:off x="355600" y="970011"/>
            <a:ext cx="841248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473" name="Text Box 9"/>
          <p:cNvSpPr txBox="1">
            <a:spLocks noChangeArrowheads="1"/>
          </p:cNvSpPr>
          <p:nvPr/>
        </p:nvSpPr>
        <p:spPr bwMode="auto">
          <a:xfrm>
            <a:off x="7054850" y="0"/>
            <a:ext cx="20891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en-US" sz="1400" b="1" dirty="0">
                <a:solidFill>
                  <a:srgbClr val="3399FF"/>
                </a:solidFill>
                <a:latin typeface="Calibri" panose="020F0502020204030204" pitchFamily="34" charset="0"/>
              </a:rPr>
              <a:t>CPE 431/531</a:t>
            </a:r>
          </a:p>
        </p:txBody>
      </p:sp>
      <p:sp>
        <p:nvSpPr>
          <p:cNvPr id="318474" name="Text Box 10"/>
          <p:cNvSpPr txBox="1">
            <a:spLocks noChangeArrowheads="1"/>
          </p:cNvSpPr>
          <p:nvPr/>
        </p:nvSpPr>
        <p:spPr bwMode="auto">
          <a:xfrm>
            <a:off x="3144837" y="43816"/>
            <a:ext cx="26511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400" b="1" dirty="0" smtClean="0">
                <a:solidFill>
                  <a:srgbClr val="3399FF"/>
                </a:solidFill>
                <a:latin typeface="Calibri" panose="020F0502020204030204" pitchFamily="34" charset="0"/>
              </a:rPr>
              <a:t>ECE</a:t>
            </a:r>
            <a:r>
              <a:rPr lang="en-US" altLang="en-US" sz="1400" b="1" baseline="0" dirty="0" smtClean="0">
                <a:solidFill>
                  <a:srgbClr val="3399FF"/>
                </a:solidFill>
                <a:latin typeface="Calibri" panose="020F0502020204030204" pitchFamily="34" charset="0"/>
              </a:rPr>
              <a:t> Department</a:t>
            </a:r>
            <a:endParaRPr lang="en-US" altLang="en-US" sz="1400" b="1" dirty="0">
              <a:solidFill>
                <a:srgbClr val="3399FF"/>
              </a:solidFill>
              <a:latin typeface="Calibri" panose="020F0502020204030204" pitchFamily="34" charset="0"/>
            </a:endParaRPr>
          </a:p>
        </p:txBody>
      </p:sp>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0"/>
            <a:ext cx="1178560" cy="589280"/>
          </a:xfrm>
          <a:prstGeom prst="rect">
            <a:avLst/>
          </a:prstGeom>
        </p:spPr>
      </p:pic>
      <p:sp>
        <p:nvSpPr>
          <p:cNvPr id="3" name="TextBox 2"/>
          <p:cNvSpPr txBox="1"/>
          <p:nvPr/>
        </p:nvSpPr>
        <p:spPr>
          <a:xfrm>
            <a:off x="7685590" y="6447099"/>
            <a:ext cx="1331088" cy="307777"/>
          </a:xfrm>
          <a:prstGeom prst="rect">
            <a:avLst/>
          </a:prstGeom>
          <a:noFill/>
        </p:spPr>
        <p:txBody>
          <a:bodyPr wrap="square" rtlCol="0">
            <a:spAutoFit/>
          </a:bodyPr>
          <a:lstStyle/>
          <a:p>
            <a:pPr algn="r"/>
            <a:r>
              <a:rPr lang="en-US" dirty="0" smtClean="0">
                <a:latin typeface="Calibri" panose="020F0502020204030204" pitchFamily="34" charset="0"/>
              </a:rPr>
              <a:t>Slide </a:t>
            </a:r>
            <a:fld id="{DAA520FB-DF88-45D0-940D-20FFE09CFF5B}" type="slidenum">
              <a:rPr lang="en-US" smtClean="0">
                <a:latin typeface="Calibri" panose="020F0502020204030204" pitchFamily="34" charset="0"/>
              </a:rPr>
              <a:pPr algn="r"/>
              <a:t>‹#›</a:t>
            </a:fld>
            <a:r>
              <a:rPr lang="en-US" smtClean="0">
                <a:latin typeface="Calibri" panose="020F0502020204030204" pitchFamily="34" charset="0"/>
              </a:rPr>
              <a:t> of 69</a:t>
            </a:r>
            <a:endParaRPr lang="en-US" dirty="0" smtClean="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dt="0"/>
  <p:txStyles>
    <p:titleStyle>
      <a:lvl1pPr algn="ctr" rtl="0" fontAlgn="base">
        <a:spcBef>
          <a:spcPct val="0"/>
        </a:spcBef>
        <a:spcAft>
          <a:spcPct val="0"/>
        </a:spcAft>
        <a:defRPr sz="2800">
          <a:solidFill>
            <a:schemeClr val="tx2"/>
          </a:solidFill>
          <a:latin typeface="Arial" panose="020B0604020202020204" pitchFamily="34" charset="0"/>
          <a:ea typeface="+mj-ea"/>
          <a:cs typeface="Arial" panose="020B0604020202020204" pitchFamily="34" charset="0"/>
        </a:defRPr>
      </a:lvl1pPr>
      <a:lvl2pPr algn="ctr" rtl="0" fontAlgn="base">
        <a:spcBef>
          <a:spcPct val="0"/>
        </a:spcBef>
        <a:spcAft>
          <a:spcPct val="0"/>
        </a:spcAft>
        <a:defRPr sz="3600">
          <a:solidFill>
            <a:schemeClr val="tx2"/>
          </a:solidFill>
          <a:latin typeface="Times New Roman" pitchFamily="18" charset="0"/>
        </a:defRPr>
      </a:lvl2pPr>
      <a:lvl3pPr algn="ctr" rtl="0" fontAlgn="base">
        <a:spcBef>
          <a:spcPct val="0"/>
        </a:spcBef>
        <a:spcAft>
          <a:spcPct val="0"/>
        </a:spcAft>
        <a:defRPr sz="3600">
          <a:solidFill>
            <a:schemeClr val="tx2"/>
          </a:solidFill>
          <a:latin typeface="Times New Roman" pitchFamily="18" charset="0"/>
        </a:defRPr>
      </a:lvl3pPr>
      <a:lvl4pPr algn="ctr" rtl="0" fontAlgn="base">
        <a:spcBef>
          <a:spcPct val="0"/>
        </a:spcBef>
        <a:spcAft>
          <a:spcPct val="0"/>
        </a:spcAft>
        <a:defRPr sz="3600">
          <a:solidFill>
            <a:schemeClr val="tx2"/>
          </a:solidFill>
          <a:latin typeface="Times New Roman" pitchFamily="18" charset="0"/>
        </a:defRPr>
      </a:lvl4pPr>
      <a:lvl5pPr algn="ctr" rtl="0" fontAlgn="base">
        <a:spcBef>
          <a:spcPct val="0"/>
        </a:spcBef>
        <a:spcAft>
          <a:spcPct val="0"/>
        </a:spcAft>
        <a:defRPr sz="3600">
          <a:solidFill>
            <a:schemeClr val="tx2"/>
          </a:solidFill>
          <a:latin typeface="Times New Roman" pitchFamily="18" charset="0"/>
        </a:defRPr>
      </a:lvl5pPr>
      <a:lvl6pPr marL="457200" algn="ctr" rtl="0" fontAlgn="base">
        <a:spcBef>
          <a:spcPct val="0"/>
        </a:spcBef>
        <a:spcAft>
          <a:spcPct val="0"/>
        </a:spcAft>
        <a:defRPr sz="3600">
          <a:solidFill>
            <a:schemeClr val="tx2"/>
          </a:solidFill>
          <a:latin typeface="Times New Roman" pitchFamily="18" charset="0"/>
        </a:defRPr>
      </a:lvl6pPr>
      <a:lvl7pPr marL="914400" algn="ctr" rtl="0" fontAlgn="base">
        <a:spcBef>
          <a:spcPct val="0"/>
        </a:spcBef>
        <a:spcAft>
          <a:spcPct val="0"/>
        </a:spcAft>
        <a:defRPr sz="3600">
          <a:solidFill>
            <a:schemeClr val="tx2"/>
          </a:solidFill>
          <a:latin typeface="Times New Roman" pitchFamily="18" charset="0"/>
        </a:defRPr>
      </a:lvl7pPr>
      <a:lvl8pPr marL="1371600" algn="ctr" rtl="0" fontAlgn="base">
        <a:spcBef>
          <a:spcPct val="0"/>
        </a:spcBef>
        <a:spcAft>
          <a:spcPct val="0"/>
        </a:spcAft>
        <a:defRPr sz="3600">
          <a:solidFill>
            <a:schemeClr val="tx2"/>
          </a:solidFill>
          <a:latin typeface="Times New Roman" pitchFamily="18" charset="0"/>
        </a:defRPr>
      </a:lvl8pPr>
      <a:lvl9pPr marL="1828800" algn="ctr" rtl="0" fontAlgn="base">
        <a:spcBef>
          <a:spcPct val="0"/>
        </a:spcBef>
        <a:spcAft>
          <a:spcPct val="0"/>
        </a:spcAft>
        <a:defRPr sz="36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0.wmf"/><Relationship Id="rId4" Type="http://schemas.openxmlformats.org/officeDocument/2006/relationships/oleObject" Target="../embeddings/Microsoft_Word_97_-_2003_Document1.doc"/></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760538"/>
            <a:ext cx="7772400" cy="1143000"/>
          </a:xfrm>
        </p:spPr>
        <p:txBody>
          <a:bodyPr/>
          <a:lstStyle/>
          <a:p>
            <a:r>
              <a:rPr lang="en-US" altLang="en-US" dirty="0">
                <a:latin typeface="Arial Black" pitchFamily="34" charset="0"/>
              </a:rPr>
              <a:t>CPE 431/531</a:t>
            </a:r>
            <a:br>
              <a:rPr lang="en-US" altLang="en-US" dirty="0">
                <a:latin typeface="Arial Black" pitchFamily="34" charset="0"/>
              </a:rPr>
            </a:br>
            <a:r>
              <a:rPr lang="en-US" altLang="en-US" dirty="0">
                <a:latin typeface="Arial Black" pitchFamily="34" charset="0"/>
              </a:rPr>
              <a:t/>
            </a:r>
            <a:br>
              <a:rPr lang="en-US" altLang="en-US" dirty="0">
                <a:latin typeface="Arial Black" pitchFamily="34" charset="0"/>
              </a:rPr>
            </a:br>
            <a:r>
              <a:rPr lang="en-US" altLang="en-US" dirty="0">
                <a:latin typeface="Arial Black" pitchFamily="34" charset="0"/>
              </a:rPr>
              <a:t>Chapter 5</a:t>
            </a:r>
            <a:r>
              <a:rPr lang="en-US" altLang="en-US" dirty="0" smtClean="0">
                <a:latin typeface="Arial Black" pitchFamily="34" charset="0"/>
              </a:rPr>
              <a:t> – </a:t>
            </a:r>
            <a:r>
              <a:rPr lang="en-US" altLang="en-US" dirty="0">
                <a:latin typeface="Arial Black" pitchFamily="34" charset="0"/>
              </a:rPr>
              <a:t>L</a:t>
            </a:r>
            <a:r>
              <a:rPr lang="en-US" altLang="en-US" dirty="0" smtClean="0">
                <a:latin typeface="Arial Black" pitchFamily="34" charset="0"/>
              </a:rPr>
              <a:t>arge and Fast: </a:t>
            </a:r>
            <a:br>
              <a:rPr lang="en-US" altLang="en-US" dirty="0" smtClean="0">
                <a:latin typeface="Arial Black" pitchFamily="34" charset="0"/>
              </a:rPr>
            </a:br>
            <a:r>
              <a:rPr lang="en-US" altLang="en-US" dirty="0" smtClean="0">
                <a:latin typeface="Arial Black" pitchFamily="34" charset="0"/>
              </a:rPr>
              <a:t>Exploiting Memory Hierarchy</a:t>
            </a:r>
            <a:br>
              <a:rPr lang="en-US" altLang="en-US" dirty="0" smtClean="0">
                <a:latin typeface="Arial Black" pitchFamily="34" charset="0"/>
              </a:rPr>
            </a:br>
            <a:endParaRPr lang="en-US" altLang="en-US" dirty="0"/>
          </a:p>
        </p:txBody>
      </p:sp>
      <p:sp>
        <p:nvSpPr>
          <p:cNvPr id="2051" name="Rectangle 3"/>
          <p:cNvSpPr>
            <a:spLocks noGrp="1" noChangeArrowheads="1"/>
          </p:cNvSpPr>
          <p:nvPr>
            <p:ph type="subTitle" idx="1"/>
          </p:nvPr>
        </p:nvSpPr>
        <p:spPr/>
        <p:txBody>
          <a:bodyPr/>
          <a:lstStyle/>
          <a:p>
            <a:r>
              <a:rPr lang="en-US" altLang="en-US" dirty="0">
                <a:latin typeface="Arial Black" pitchFamily="34" charset="0"/>
              </a:rPr>
              <a:t>Dr. Rhonda Kay </a:t>
            </a:r>
            <a:r>
              <a:rPr lang="en-US" altLang="en-US" dirty="0" smtClean="0">
                <a:latin typeface="Arial Black" pitchFamily="34" charset="0"/>
              </a:rPr>
              <a:t>Gaede</a:t>
            </a:r>
            <a:endParaRPr lang="en-US" alt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0" y="4576082"/>
            <a:ext cx="2857500" cy="14287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dirty="0" smtClean="0"/>
              <a:t>5.2 Flash Storage</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5" name="Rectangle 11"/>
          <p:cNvSpPr txBox="1">
            <a:spLocks noChangeArrowheads="1"/>
          </p:cNvSpPr>
          <p:nvPr/>
        </p:nvSpPr>
        <p:spPr bwMode="auto">
          <a:xfrm>
            <a:off x="407716" y="1211764"/>
            <a:ext cx="8079059" cy="220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AU" altLang="en-US" sz="2800" u="sng" dirty="0" smtClean="0"/>
              <a:t>____________</a:t>
            </a:r>
            <a:r>
              <a:rPr lang="en-AU" altLang="en-US" sz="2800" dirty="0" smtClean="0"/>
              <a:t> </a:t>
            </a:r>
            <a:r>
              <a:rPr lang="en-AU" altLang="en-US" sz="2800" dirty="0"/>
              <a:t>semiconductor storage</a:t>
            </a:r>
          </a:p>
          <a:p>
            <a:pPr lvl="1" eaLnBrk="1" hangingPunct="1"/>
            <a:r>
              <a:rPr lang="en-AU" altLang="en-US" u="sng" dirty="0" smtClean="0"/>
              <a:t>___</a:t>
            </a:r>
            <a:r>
              <a:rPr lang="en-US" altLang="en-US" dirty="0" smtClean="0">
                <a:cs typeface="Arial" charset="0"/>
              </a:rPr>
              <a:t>× </a:t>
            </a:r>
            <a:r>
              <a:rPr lang="en-AU" altLang="en-US" dirty="0">
                <a:cs typeface="Arial" charset="0"/>
              </a:rPr>
              <a:t>– </a:t>
            </a:r>
            <a:r>
              <a:rPr lang="en-AU" altLang="en-US" u="sng" dirty="0" smtClean="0">
                <a:cs typeface="Arial" charset="0"/>
              </a:rPr>
              <a:t>______</a:t>
            </a:r>
            <a:r>
              <a:rPr lang="en-US" altLang="en-US" dirty="0" smtClean="0">
                <a:cs typeface="Arial" charset="0"/>
              </a:rPr>
              <a:t>× </a:t>
            </a:r>
            <a:r>
              <a:rPr lang="en-US" altLang="en-US" dirty="0">
                <a:cs typeface="Arial" charset="0"/>
              </a:rPr>
              <a:t>faster than </a:t>
            </a:r>
            <a:r>
              <a:rPr lang="en-US" altLang="en-US" u="sng" dirty="0" smtClean="0">
                <a:cs typeface="Arial" charset="0"/>
              </a:rPr>
              <a:t>_____</a:t>
            </a:r>
            <a:endParaRPr lang="en-US" altLang="en-US" u="sng" dirty="0">
              <a:cs typeface="Arial" charset="0"/>
            </a:endParaRPr>
          </a:p>
          <a:p>
            <a:pPr lvl="1" eaLnBrk="1" hangingPunct="1"/>
            <a:r>
              <a:rPr lang="en-AU" altLang="en-US" u="sng" dirty="0" smtClean="0">
                <a:cs typeface="Arial" charset="0"/>
              </a:rPr>
              <a:t>________</a:t>
            </a:r>
            <a:r>
              <a:rPr lang="en-AU" altLang="en-US" dirty="0" smtClean="0">
                <a:cs typeface="Arial" charset="0"/>
              </a:rPr>
              <a:t>, </a:t>
            </a:r>
            <a:r>
              <a:rPr lang="en-AU" altLang="en-US" u="sng" dirty="0" smtClean="0">
                <a:cs typeface="Arial" charset="0"/>
              </a:rPr>
              <a:t>______</a:t>
            </a:r>
            <a:r>
              <a:rPr lang="en-AU" altLang="en-US" dirty="0" smtClean="0">
                <a:cs typeface="Arial" charset="0"/>
              </a:rPr>
              <a:t> </a:t>
            </a:r>
            <a:r>
              <a:rPr lang="en-AU" altLang="en-US" dirty="0">
                <a:cs typeface="Arial" charset="0"/>
              </a:rPr>
              <a:t>power, more </a:t>
            </a:r>
            <a:r>
              <a:rPr lang="en-AU" altLang="en-US" u="sng" dirty="0" smtClean="0">
                <a:cs typeface="Arial" charset="0"/>
              </a:rPr>
              <a:t>_______</a:t>
            </a:r>
            <a:endParaRPr lang="en-AU" altLang="en-US" u="sng" dirty="0">
              <a:cs typeface="Arial" charset="0"/>
            </a:endParaRPr>
          </a:p>
          <a:p>
            <a:pPr lvl="1" eaLnBrk="1" hangingPunct="1"/>
            <a:r>
              <a:rPr lang="en-AU" altLang="en-US" dirty="0">
                <a:cs typeface="Arial" charset="0"/>
              </a:rPr>
              <a:t>But more $/GB (between </a:t>
            </a:r>
            <a:r>
              <a:rPr lang="en-AU" altLang="en-US" u="sng" dirty="0" smtClean="0">
                <a:cs typeface="Arial" charset="0"/>
              </a:rPr>
              <a:t>_____</a:t>
            </a:r>
            <a:r>
              <a:rPr lang="en-AU" altLang="en-US" dirty="0" smtClean="0">
                <a:cs typeface="Arial" charset="0"/>
              </a:rPr>
              <a:t> </a:t>
            </a:r>
            <a:r>
              <a:rPr lang="en-AU" altLang="en-US" dirty="0">
                <a:cs typeface="Arial" charset="0"/>
              </a:rPr>
              <a:t>and </a:t>
            </a:r>
            <a:r>
              <a:rPr lang="en-AU" altLang="en-US" u="sng" dirty="0" smtClean="0">
                <a:cs typeface="Arial" charset="0"/>
              </a:rPr>
              <a:t>______</a:t>
            </a:r>
            <a:r>
              <a:rPr lang="en-AU" altLang="en-US" dirty="0" smtClean="0">
                <a:cs typeface="Arial" charset="0"/>
              </a:rPr>
              <a:t>)</a:t>
            </a:r>
            <a:endParaRPr lang="en-AU" altLang="en-US" dirty="0">
              <a:cs typeface="Arial" charset="0"/>
            </a:endParaRPr>
          </a:p>
          <a:p>
            <a:pPr>
              <a:lnSpc>
                <a:spcPct val="80000"/>
              </a:lnSpc>
              <a:buFontTx/>
              <a:buNone/>
            </a:pPr>
            <a:endParaRPr lang="en-US" altLang="en-US" sz="2800" kern="0" dirty="0">
              <a:latin typeface="Arial" charset="0"/>
            </a:endParaRPr>
          </a:p>
        </p:txBody>
      </p:sp>
      <p:pic>
        <p:nvPicPr>
          <p:cNvPr id="6" name="Picture 5" descr="flash-car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500438"/>
            <a:ext cx="35909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lash-memory-explod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3860800"/>
            <a:ext cx="2436812"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5332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dirty="0" smtClean="0"/>
              <a:t>5.2 Flash Types</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5" name="Rectangle 11"/>
          <p:cNvSpPr txBox="1">
            <a:spLocks noChangeArrowheads="1"/>
          </p:cNvSpPr>
          <p:nvPr/>
        </p:nvSpPr>
        <p:spPr bwMode="auto">
          <a:xfrm>
            <a:off x="407716" y="1211763"/>
            <a:ext cx="8079059" cy="4698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AU" altLang="en-US" sz="2800" u="sng" dirty="0" smtClean="0"/>
              <a:t>____</a:t>
            </a:r>
            <a:r>
              <a:rPr lang="en-AU" altLang="en-US" sz="2800" dirty="0" smtClean="0"/>
              <a:t> </a:t>
            </a:r>
            <a:r>
              <a:rPr lang="en-AU" altLang="en-US" sz="2800" dirty="0"/>
              <a:t>flash: bit cell like a </a:t>
            </a:r>
            <a:r>
              <a:rPr lang="en-AU" altLang="en-US" sz="2800" u="sng" dirty="0" smtClean="0"/>
              <a:t>____</a:t>
            </a:r>
            <a:r>
              <a:rPr lang="en-AU" altLang="en-US" sz="2800" dirty="0" smtClean="0"/>
              <a:t> </a:t>
            </a:r>
            <a:r>
              <a:rPr lang="en-AU" altLang="en-US" sz="2800" dirty="0"/>
              <a:t>gate</a:t>
            </a:r>
          </a:p>
          <a:p>
            <a:pPr lvl="1" eaLnBrk="1" hangingPunct="1"/>
            <a:r>
              <a:rPr lang="en-AU" altLang="en-US" sz="2400" u="sng" dirty="0" smtClean="0"/>
              <a:t>________</a:t>
            </a:r>
            <a:r>
              <a:rPr lang="en-AU" altLang="en-US" sz="2400" dirty="0" smtClean="0"/>
              <a:t> </a:t>
            </a:r>
            <a:r>
              <a:rPr lang="en-AU" altLang="en-US" sz="2400" dirty="0"/>
              <a:t>read/write access</a:t>
            </a:r>
          </a:p>
          <a:p>
            <a:pPr lvl="1" eaLnBrk="1" hangingPunct="1"/>
            <a:r>
              <a:rPr lang="en-AU" altLang="en-US" sz="2400" dirty="0"/>
              <a:t>Used for </a:t>
            </a:r>
            <a:r>
              <a:rPr lang="en-AU" altLang="en-US" sz="2400" u="sng" dirty="0" smtClean="0"/>
              <a:t>___________</a:t>
            </a:r>
            <a:r>
              <a:rPr lang="en-AU" altLang="en-US" sz="2400" dirty="0" smtClean="0"/>
              <a:t> </a:t>
            </a:r>
            <a:r>
              <a:rPr lang="en-AU" altLang="en-US" sz="2400" dirty="0"/>
              <a:t>memory in </a:t>
            </a:r>
            <a:r>
              <a:rPr lang="en-AU" altLang="en-US" sz="2400" u="sng" dirty="0" smtClean="0"/>
              <a:t>__________</a:t>
            </a:r>
            <a:r>
              <a:rPr lang="en-AU" altLang="en-US" sz="2400" dirty="0" smtClean="0"/>
              <a:t> </a:t>
            </a:r>
            <a:r>
              <a:rPr lang="en-AU" altLang="en-US" sz="2400" dirty="0"/>
              <a:t>systems</a:t>
            </a:r>
          </a:p>
          <a:p>
            <a:pPr eaLnBrk="1" hangingPunct="1"/>
            <a:r>
              <a:rPr lang="en-AU" altLang="en-US" sz="2800" u="sng" dirty="0" smtClean="0"/>
              <a:t>_____</a:t>
            </a:r>
            <a:r>
              <a:rPr lang="en-AU" altLang="en-US" sz="2800" dirty="0" smtClean="0"/>
              <a:t> </a:t>
            </a:r>
            <a:r>
              <a:rPr lang="en-AU" altLang="en-US" sz="2800" dirty="0"/>
              <a:t>flash: bit cell like a </a:t>
            </a:r>
            <a:r>
              <a:rPr lang="en-AU" altLang="en-US" sz="2800" u="sng" dirty="0" smtClean="0"/>
              <a:t>_____</a:t>
            </a:r>
            <a:r>
              <a:rPr lang="en-AU" altLang="en-US" sz="2800" dirty="0" smtClean="0"/>
              <a:t> </a:t>
            </a:r>
            <a:r>
              <a:rPr lang="en-AU" altLang="en-US" sz="2800" dirty="0"/>
              <a:t>gate</a:t>
            </a:r>
          </a:p>
          <a:p>
            <a:pPr lvl="1" eaLnBrk="1" hangingPunct="1"/>
            <a:r>
              <a:rPr lang="en-AU" altLang="en-US" sz="2400" u="sng" dirty="0" smtClean="0"/>
              <a:t>________</a:t>
            </a:r>
            <a:r>
              <a:rPr lang="en-AU" altLang="en-US" sz="2400" dirty="0" smtClean="0"/>
              <a:t> </a:t>
            </a:r>
            <a:r>
              <a:rPr lang="en-AU" altLang="en-US" sz="2400" dirty="0"/>
              <a:t>(bits/area), but </a:t>
            </a:r>
            <a:r>
              <a:rPr lang="en-AU" altLang="en-US" sz="2400" u="sng" dirty="0" smtClean="0"/>
              <a:t>_______________</a:t>
            </a:r>
            <a:r>
              <a:rPr lang="en-AU" altLang="en-US" sz="2400" dirty="0" smtClean="0"/>
              <a:t> </a:t>
            </a:r>
            <a:r>
              <a:rPr lang="en-AU" altLang="en-US" sz="2400" dirty="0"/>
              <a:t>access</a:t>
            </a:r>
          </a:p>
          <a:p>
            <a:pPr lvl="1" eaLnBrk="1" hangingPunct="1"/>
            <a:r>
              <a:rPr lang="en-AU" altLang="en-US" sz="2400" u="sng" dirty="0" smtClean="0"/>
              <a:t>___________</a:t>
            </a:r>
            <a:r>
              <a:rPr lang="en-AU" altLang="en-US" sz="2400" dirty="0" smtClean="0"/>
              <a:t> </a:t>
            </a:r>
            <a:r>
              <a:rPr lang="en-AU" altLang="en-US" sz="2400" dirty="0"/>
              <a:t>per GB</a:t>
            </a:r>
          </a:p>
          <a:p>
            <a:pPr lvl="1" eaLnBrk="1" hangingPunct="1"/>
            <a:r>
              <a:rPr lang="en-AU" altLang="en-US" sz="2400" dirty="0"/>
              <a:t>Used for </a:t>
            </a:r>
            <a:r>
              <a:rPr lang="en-AU" altLang="en-US" sz="2400" u="sng" dirty="0" smtClean="0"/>
              <a:t>____</a:t>
            </a:r>
            <a:r>
              <a:rPr lang="en-AU" altLang="en-US" sz="2400" dirty="0" smtClean="0"/>
              <a:t> </a:t>
            </a:r>
            <a:r>
              <a:rPr lang="en-AU" altLang="en-US" sz="2400" u="sng" dirty="0" smtClean="0"/>
              <a:t>_____</a:t>
            </a:r>
            <a:r>
              <a:rPr lang="en-AU" altLang="en-US" sz="2400" dirty="0" smtClean="0"/>
              <a:t>, </a:t>
            </a:r>
            <a:r>
              <a:rPr lang="en-AU" altLang="en-US" sz="2400" u="sng" dirty="0" smtClean="0"/>
              <a:t>______</a:t>
            </a:r>
            <a:r>
              <a:rPr lang="en-AU" altLang="en-US" sz="2400" dirty="0" smtClean="0"/>
              <a:t> </a:t>
            </a:r>
            <a:r>
              <a:rPr lang="en-AU" altLang="en-US" sz="2400" u="sng" dirty="0" smtClean="0"/>
              <a:t>________</a:t>
            </a:r>
            <a:r>
              <a:rPr lang="en-AU" altLang="en-US" sz="2400" dirty="0" smtClean="0"/>
              <a:t>, </a:t>
            </a:r>
            <a:r>
              <a:rPr lang="en-AU" altLang="en-US" sz="2400" dirty="0"/>
              <a:t>…</a:t>
            </a:r>
          </a:p>
          <a:p>
            <a:pPr eaLnBrk="1" hangingPunct="1"/>
            <a:r>
              <a:rPr lang="en-AU" altLang="en-US" sz="2800" dirty="0"/>
              <a:t>Flash bits wears out after </a:t>
            </a:r>
            <a:r>
              <a:rPr lang="en-AU" altLang="en-US" sz="2800" u="sng" dirty="0" smtClean="0"/>
              <a:t>_______</a:t>
            </a:r>
            <a:r>
              <a:rPr lang="en-AU" altLang="en-US" sz="2800" dirty="0" smtClean="0"/>
              <a:t> </a:t>
            </a:r>
            <a:r>
              <a:rPr lang="en-AU" altLang="en-US" sz="2800" dirty="0"/>
              <a:t>of accesses</a:t>
            </a:r>
          </a:p>
          <a:p>
            <a:pPr lvl="1" eaLnBrk="1" hangingPunct="1"/>
            <a:r>
              <a:rPr lang="en-AU" altLang="en-US" sz="2400" dirty="0"/>
              <a:t>Not suitable for direct </a:t>
            </a:r>
            <a:r>
              <a:rPr lang="en-AU" altLang="en-US" sz="2400" u="sng" dirty="0" smtClean="0"/>
              <a:t>____</a:t>
            </a:r>
            <a:r>
              <a:rPr lang="en-AU" altLang="en-US" sz="2400" dirty="0" smtClean="0"/>
              <a:t> </a:t>
            </a:r>
            <a:r>
              <a:rPr lang="en-AU" altLang="en-US" sz="2400" dirty="0"/>
              <a:t>or </a:t>
            </a:r>
            <a:r>
              <a:rPr lang="en-AU" altLang="en-US" sz="2400" u="sng" dirty="0" smtClean="0"/>
              <a:t>_____</a:t>
            </a:r>
            <a:r>
              <a:rPr lang="en-AU" altLang="en-US" sz="2400" dirty="0" smtClean="0"/>
              <a:t> </a:t>
            </a:r>
            <a:r>
              <a:rPr lang="en-AU" altLang="en-US" sz="2400" dirty="0"/>
              <a:t>replacement</a:t>
            </a:r>
          </a:p>
          <a:p>
            <a:pPr lvl="1" eaLnBrk="1" hangingPunct="1"/>
            <a:r>
              <a:rPr lang="en-AU" altLang="en-US" sz="2400" u="sng" dirty="0" smtClean="0"/>
              <a:t>_____</a:t>
            </a:r>
            <a:r>
              <a:rPr lang="en-AU" altLang="en-US" sz="2400" dirty="0" smtClean="0"/>
              <a:t> </a:t>
            </a:r>
            <a:r>
              <a:rPr lang="en-AU" altLang="en-US" sz="2400" u="sng" dirty="0" smtClean="0"/>
              <a:t>_________</a:t>
            </a:r>
            <a:r>
              <a:rPr lang="en-AU" altLang="en-US" sz="2400" dirty="0" smtClean="0"/>
              <a:t>: </a:t>
            </a:r>
            <a:r>
              <a:rPr lang="en-AU" altLang="en-US" sz="2400" u="sng" dirty="0" smtClean="0"/>
              <a:t>______</a:t>
            </a:r>
            <a:r>
              <a:rPr lang="en-AU" altLang="en-US" sz="2400" dirty="0" smtClean="0"/>
              <a:t> </a:t>
            </a:r>
            <a:r>
              <a:rPr lang="en-AU" altLang="en-US" sz="2400" dirty="0"/>
              <a:t>data to less used blocks</a:t>
            </a:r>
          </a:p>
          <a:p>
            <a:pPr>
              <a:lnSpc>
                <a:spcPct val="80000"/>
              </a:lnSpc>
              <a:buFontTx/>
              <a:buNone/>
            </a:pPr>
            <a:endParaRPr lang="en-US" altLang="en-US" sz="2800" kern="0" dirty="0">
              <a:latin typeface="Arial" charset="0"/>
            </a:endParaRPr>
          </a:p>
        </p:txBody>
      </p:sp>
    </p:spTree>
    <p:extLst>
      <p:ext uri="{BB962C8B-B14F-4D97-AF65-F5344CB8AC3E}">
        <p14:creationId xmlns:p14="http://schemas.microsoft.com/office/powerpoint/2010/main" val="330697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dirty="0" smtClean="0"/>
              <a:t>5.2 Disk Storage</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5" name="Rectangle 11"/>
          <p:cNvSpPr txBox="1">
            <a:spLocks noChangeArrowheads="1"/>
          </p:cNvSpPr>
          <p:nvPr/>
        </p:nvSpPr>
        <p:spPr bwMode="auto">
          <a:xfrm>
            <a:off x="407716" y="1211763"/>
            <a:ext cx="8079059" cy="639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altLang="en-US" sz="2800" u="sng" dirty="0" smtClean="0"/>
              <a:t>_____________</a:t>
            </a:r>
            <a:r>
              <a:rPr lang="en-US" altLang="en-US" sz="2800" dirty="0" smtClean="0"/>
              <a:t>, </a:t>
            </a:r>
            <a:r>
              <a:rPr lang="en-US" altLang="en-US" sz="2800" u="sng" dirty="0" smtClean="0"/>
              <a:t>__________,</a:t>
            </a:r>
            <a:r>
              <a:rPr lang="en-US" altLang="en-US" sz="2800" dirty="0" smtClean="0"/>
              <a:t> </a:t>
            </a:r>
            <a:r>
              <a:rPr lang="en-US" altLang="en-US" sz="2800" u="sng" dirty="0" smtClean="0"/>
              <a:t>__________</a:t>
            </a:r>
            <a:r>
              <a:rPr lang="en-US" altLang="en-US" sz="2800" dirty="0" smtClean="0"/>
              <a:t> storage</a:t>
            </a:r>
            <a:endParaRPr lang="en-US" altLang="en-US" sz="2800" kern="0" dirty="0">
              <a:latin typeface="Arial" charset="0"/>
            </a:endParaRPr>
          </a:p>
        </p:txBody>
      </p:sp>
      <p:pic>
        <p:nvPicPr>
          <p:cNvPr id="6" name="Picture 9" descr="wdfDesktop_CaviarBl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773238"/>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descr="disk-geomet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7538" y="3141663"/>
            <a:ext cx="4416425"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8135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dirty="0" smtClean="0"/>
              <a:t>5.2 Disk Sectors and Access</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5" name="Rectangle 11"/>
          <p:cNvSpPr txBox="1">
            <a:spLocks noChangeArrowheads="1"/>
          </p:cNvSpPr>
          <p:nvPr/>
        </p:nvSpPr>
        <p:spPr bwMode="auto">
          <a:xfrm>
            <a:off x="407716" y="1211763"/>
            <a:ext cx="8079059" cy="5010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0000"/>
              </a:lnSpc>
            </a:pPr>
            <a:r>
              <a:rPr lang="en-US" altLang="en-US" sz="2800" dirty="0"/>
              <a:t>Each </a:t>
            </a:r>
            <a:r>
              <a:rPr lang="en-US" altLang="en-US" sz="2800" u="sng" dirty="0" smtClean="0"/>
              <a:t>______</a:t>
            </a:r>
            <a:r>
              <a:rPr lang="en-US" altLang="en-US" sz="2800" dirty="0" smtClean="0"/>
              <a:t> </a:t>
            </a:r>
            <a:r>
              <a:rPr lang="en-US" altLang="en-US" sz="2800" dirty="0"/>
              <a:t>records</a:t>
            </a:r>
          </a:p>
          <a:p>
            <a:pPr lvl="1" eaLnBrk="1" hangingPunct="1">
              <a:lnSpc>
                <a:spcPct val="90000"/>
              </a:lnSpc>
            </a:pPr>
            <a:r>
              <a:rPr lang="en-US" altLang="en-US" sz="2400" dirty="0"/>
              <a:t>Sector </a:t>
            </a:r>
            <a:r>
              <a:rPr lang="en-US" altLang="en-US" sz="2400" u="sng" dirty="0" smtClean="0"/>
              <a:t>___</a:t>
            </a:r>
            <a:endParaRPr lang="en-US" altLang="en-US" sz="2400" u="sng" dirty="0"/>
          </a:p>
          <a:p>
            <a:pPr lvl="1" eaLnBrk="1" hangingPunct="1">
              <a:lnSpc>
                <a:spcPct val="90000"/>
              </a:lnSpc>
            </a:pPr>
            <a:r>
              <a:rPr lang="en-US" altLang="en-US" sz="2400" dirty="0"/>
              <a:t>Data </a:t>
            </a:r>
            <a:r>
              <a:rPr lang="en-US" altLang="en-US" sz="2400" dirty="0" smtClean="0"/>
              <a:t>(</a:t>
            </a:r>
            <a:r>
              <a:rPr lang="en-US" altLang="en-US" sz="2400" u="sng" dirty="0" smtClean="0"/>
              <a:t>____</a:t>
            </a:r>
            <a:r>
              <a:rPr lang="en-US" altLang="en-US" sz="2400" dirty="0" smtClean="0"/>
              <a:t> </a:t>
            </a:r>
            <a:r>
              <a:rPr lang="en-US" altLang="en-US" sz="2400" dirty="0"/>
              <a:t>bytes, </a:t>
            </a:r>
            <a:r>
              <a:rPr lang="en-US" altLang="en-US" sz="2400" u="sng" dirty="0" smtClean="0"/>
              <a:t>______</a:t>
            </a:r>
            <a:r>
              <a:rPr lang="en-US" altLang="en-US" sz="2400" dirty="0" smtClean="0"/>
              <a:t> </a:t>
            </a:r>
            <a:r>
              <a:rPr lang="en-US" altLang="en-US" sz="2400" dirty="0"/>
              <a:t>bytes proposed)</a:t>
            </a:r>
          </a:p>
          <a:p>
            <a:pPr lvl="1" eaLnBrk="1" hangingPunct="1">
              <a:lnSpc>
                <a:spcPct val="90000"/>
              </a:lnSpc>
            </a:pPr>
            <a:r>
              <a:rPr lang="en-US" altLang="en-US" sz="2400" u="sng" dirty="0" smtClean="0"/>
              <a:t>______</a:t>
            </a:r>
            <a:r>
              <a:rPr lang="en-US" altLang="en-US" sz="2400" dirty="0" smtClean="0"/>
              <a:t> </a:t>
            </a:r>
            <a:r>
              <a:rPr lang="en-US" altLang="en-US" sz="2400" dirty="0"/>
              <a:t>correcting code (ECC)</a:t>
            </a:r>
          </a:p>
          <a:p>
            <a:pPr lvl="2" eaLnBrk="1" hangingPunct="1">
              <a:lnSpc>
                <a:spcPct val="90000"/>
              </a:lnSpc>
            </a:pPr>
            <a:r>
              <a:rPr lang="en-US" altLang="en-US" sz="2000" dirty="0"/>
              <a:t>Used to hide </a:t>
            </a:r>
            <a:r>
              <a:rPr lang="en-US" altLang="en-US" sz="2000" u="sng" dirty="0" smtClean="0"/>
              <a:t>________</a:t>
            </a:r>
            <a:r>
              <a:rPr lang="en-US" altLang="en-US" sz="2000" dirty="0" smtClean="0"/>
              <a:t> </a:t>
            </a:r>
            <a:r>
              <a:rPr lang="en-US" altLang="en-US" sz="2000" dirty="0"/>
              <a:t>and recording </a:t>
            </a:r>
            <a:r>
              <a:rPr lang="en-US" altLang="en-US" sz="2000" u="sng" dirty="0" smtClean="0"/>
              <a:t>______</a:t>
            </a:r>
            <a:endParaRPr lang="en-US" altLang="en-US" sz="2000" u="sng" dirty="0"/>
          </a:p>
          <a:p>
            <a:pPr lvl="1" eaLnBrk="1" hangingPunct="1">
              <a:lnSpc>
                <a:spcPct val="90000"/>
              </a:lnSpc>
            </a:pPr>
            <a:r>
              <a:rPr lang="en-US" altLang="en-US" sz="2400" u="sng" dirty="0" smtClean="0"/>
              <a:t>______________</a:t>
            </a:r>
            <a:r>
              <a:rPr lang="en-US" altLang="en-US" sz="2400" dirty="0" smtClean="0"/>
              <a:t> </a:t>
            </a:r>
            <a:r>
              <a:rPr lang="en-US" altLang="en-US" sz="2400" dirty="0"/>
              <a:t>fields and gaps</a:t>
            </a:r>
          </a:p>
          <a:p>
            <a:pPr eaLnBrk="1" hangingPunct="1">
              <a:lnSpc>
                <a:spcPct val="90000"/>
              </a:lnSpc>
            </a:pPr>
            <a:r>
              <a:rPr lang="en-US" altLang="en-US" sz="2800" dirty="0"/>
              <a:t>Access to a </a:t>
            </a:r>
            <a:r>
              <a:rPr lang="en-US" altLang="en-US" sz="2800" u="sng" dirty="0" smtClean="0"/>
              <a:t>______</a:t>
            </a:r>
            <a:r>
              <a:rPr lang="en-US" altLang="en-US" sz="2800" dirty="0" smtClean="0"/>
              <a:t> </a:t>
            </a:r>
            <a:r>
              <a:rPr lang="en-US" altLang="en-US" sz="2800" dirty="0"/>
              <a:t>involves</a:t>
            </a:r>
          </a:p>
          <a:p>
            <a:pPr lvl="1" eaLnBrk="1" hangingPunct="1">
              <a:lnSpc>
                <a:spcPct val="90000"/>
              </a:lnSpc>
            </a:pPr>
            <a:r>
              <a:rPr lang="en-US" altLang="en-US" sz="2400" u="sng" dirty="0" smtClean="0"/>
              <a:t>_________</a:t>
            </a:r>
            <a:r>
              <a:rPr lang="en-US" altLang="en-US" sz="2400" dirty="0" smtClean="0"/>
              <a:t> </a:t>
            </a:r>
            <a:r>
              <a:rPr lang="en-US" altLang="en-US" sz="2400" dirty="0"/>
              <a:t>delay if other accesses are pending</a:t>
            </a:r>
          </a:p>
          <a:p>
            <a:pPr lvl="1" eaLnBrk="1" hangingPunct="1">
              <a:lnSpc>
                <a:spcPct val="90000"/>
              </a:lnSpc>
            </a:pPr>
            <a:r>
              <a:rPr lang="en-US" altLang="en-US" sz="2400" u="sng" dirty="0" smtClean="0"/>
              <a:t>_____</a:t>
            </a:r>
            <a:r>
              <a:rPr lang="en-US" altLang="en-US" sz="2400" dirty="0" smtClean="0"/>
              <a:t>: </a:t>
            </a:r>
            <a:r>
              <a:rPr lang="en-US" altLang="en-US" sz="2400" dirty="0"/>
              <a:t>move the heads</a:t>
            </a:r>
          </a:p>
          <a:p>
            <a:pPr lvl="1" eaLnBrk="1" hangingPunct="1">
              <a:lnSpc>
                <a:spcPct val="90000"/>
              </a:lnSpc>
            </a:pPr>
            <a:r>
              <a:rPr lang="en-US" altLang="en-US" sz="2400" u="sng" dirty="0" smtClean="0"/>
              <a:t>__________</a:t>
            </a:r>
            <a:r>
              <a:rPr lang="en-US" altLang="en-US" sz="2400" dirty="0" smtClean="0"/>
              <a:t> </a:t>
            </a:r>
            <a:r>
              <a:rPr lang="en-US" altLang="en-US" sz="2400" dirty="0"/>
              <a:t>latency</a:t>
            </a:r>
          </a:p>
          <a:p>
            <a:pPr lvl="1" eaLnBrk="1" hangingPunct="1">
              <a:lnSpc>
                <a:spcPct val="90000"/>
              </a:lnSpc>
            </a:pPr>
            <a:r>
              <a:rPr lang="en-US" altLang="en-US" sz="2400" dirty="0"/>
              <a:t>Data </a:t>
            </a:r>
            <a:r>
              <a:rPr lang="en-US" altLang="en-US" sz="2400" u="sng" dirty="0" smtClean="0"/>
              <a:t>________</a:t>
            </a:r>
            <a:endParaRPr lang="en-US" altLang="en-US" sz="2400" u="sng" dirty="0"/>
          </a:p>
          <a:p>
            <a:pPr lvl="1" eaLnBrk="1" hangingPunct="1">
              <a:lnSpc>
                <a:spcPct val="90000"/>
              </a:lnSpc>
            </a:pPr>
            <a:r>
              <a:rPr lang="en-US" altLang="en-US" sz="2400" u="sng" dirty="0" smtClean="0"/>
              <a:t>___________</a:t>
            </a:r>
            <a:r>
              <a:rPr lang="en-US" altLang="en-US" sz="2400" dirty="0" smtClean="0"/>
              <a:t> </a:t>
            </a:r>
            <a:r>
              <a:rPr lang="en-US" altLang="en-US" sz="2400" dirty="0"/>
              <a:t>overhead</a:t>
            </a:r>
            <a:endParaRPr lang="en-AU" altLang="en-US" sz="2400" dirty="0"/>
          </a:p>
          <a:p>
            <a:pPr>
              <a:lnSpc>
                <a:spcPct val="80000"/>
              </a:lnSpc>
              <a:buFontTx/>
              <a:buNone/>
            </a:pPr>
            <a:endParaRPr lang="en-US" altLang="en-US" sz="2800" kern="0" dirty="0">
              <a:latin typeface="Arial" charset="0"/>
            </a:endParaRPr>
          </a:p>
        </p:txBody>
      </p:sp>
    </p:spTree>
    <p:extLst>
      <p:ext uri="{BB962C8B-B14F-4D97-AF65-F5344CB8AC3E}">
        <p14:creationId xmlns:p14="http://schemas.microsoft.com/office/powerpoint/2010/main" val="2321132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dirty="0" smtClean="0"/>
              <a:t>5.2 Disk Access Example</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5" name="Rectangle 11"/>
          <p:cNvSpPr txBox="1">
            <a:spLocks noChangeArrowheads="1"/>
          </p:cNvSpPr>
          <p:nvPr/>
        </p:nvSpPr>
        <p:spPr bwMode="auto">
          <a:xfrm>
            <a:off x="407716" y="1144847"/>
            <a:ext cx="8079059" cy="509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ts val="0"/>
              </a:spcBef>
              <a:spcAft>
                <a:spcPts val="600"/>
              </a:spcAft>
            </a:pPr>
            <a:r>
              <a:rPr lang="en-US" altLang="en-US" sz="2800" dirty="0"/>
              <a:t>Given</a:t>
            </a:r>
          </a:p>
          <a:p>
            <a:pPr lvl="1" eaLnBrk="1" hangingPunct="1">
              <a:spcBef>
                <a:spcPts val="0"/>
              </a:spcBef>
              <a:spcAft>
                <a:spcPts val="600"/>
              </a:spcAft>
            </a:pPr>
            <a:r>
              <a:rPr lang="en-US" altLang="en-US" sz="2400" dirty="0"/>
              <a:t>512B sector, 15,000rpm, 4ms average seek time, 100MB/s transfer rate, 0.2ms controller overhead, idle disk</a:t>
            </a:r>
          </a:p>
          <a:p>
            <a:pPr eaLnBrk="1" hangingPunct="1">
              <a:spcBef>
                <a:spcPts val="0"/>
              </a:spcBef>
              <a:spcAft>
                <a:spcPts val="600"/>
              </a:spcAft>
            </a:pPr>
            <a:r>
              <a:rPr lang="en-US" altLang="en-US" sz="2800" dirty="0"/>
              <a:t>Average read time</a:t>
            </a:r>
          </a:p>
          <a:p>
            <a:pPr marL="0" indent="0" eaLnBrk="1" hangingPunct="1">
              <a:spcBef>
                <a:spcPts val="0"/>
              </a:spcBef>
              <a:spcAft>
                <a:spcPts val="600"/>
              </a:spcAft>
              <a:buNone/>
            </a:pPr>
            <a:endParaRPr lang="en-US" altLang="en-US" sz="2800" dirty="0"/>
          </a:p>
          <a:p>
            <a:pPr eaLnBrk="1" hangingPunct="1">
              <a:spcBef>
                <a:spcPts val="0"/>
              </a:spcBef>
              <a:spcAft>
                <a:spcPts val="600"/>
              </a:spcAft>
            </a:pPr>
            <a:endParaRPr lang="en-US" altLang="en-US" sz="2800" dirty="0" smtClean="0"/>
          </a:p>
          <a:p>
            <a:pPr eaLnBrk="1" hangingPunct="1">
              <a:spcBef>
                <a:spcPts val="0"/>
              </a:spcBef>
              <a:spcAft>
                <a:spcPts val="600"/>
              </a:spcAft>
            </a:pPr>
            <a:endParaRPr lang="en-US" altLang="en-US" sz="2800" dirty="0"/>
          </a:p>
          <a:p>
            <a:pPr eaLnBrk="1" hangingPunct="1">
              <a:spcBef>
                <a:spcPts val="0"/>
              </a:spcBef>
              <a:spcAft>
                <a:spcPts val="600"/>
              </a:spcAft>
            </a:pPr>
            <a:r>
              <a:rPr lang="en-US" altLang="en-US" sz="2800" dirty="0" smtClean="0"/>
              <a:t>If </a:t>
            </a:r>
            <a:r>
              <a:rPr lang="en-US" altLang="en-US" sz="2800" dirty="0"/>
              <a:t>actual average seek time is </a:t>
            </a:r>
            <a:r>
              <a:rPr lang="en-US" altLang="en-US" sz="2800" dirty="0" smtClean="0"/>
              <a:t>1ms</a:t>
            </a:r>
            <a:endParaRPr lang="en-US" altLang="en-US" sz="2800" dirty="0"/>
          </a:p>
        </p:txBody>
      </p:sp>
    </p:spTree>
    <p:extLst>
      <p:ext uri="{BB962C8B-B14F-4D97-AF65-F5344CB8AC3E}">
        <p14:creationId xmlns:p14="http://schemas.microsoft.com/office/powerpoint/2010/main" val="23937700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dirty="0" smtClean="0"/>
              <a:t>5.2 Disk Performance Issues</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5" name="Rectangle 11"/>
          <p:cNvSpPr txBox="1">
            <a:spLocks noChangeArrowheads="1"/>
          </p:cNvSpPr>
          <p:nvPr/>
        </p:nvSpPr>
        <p:spPr bwMode="auto">
          <a:xfrm>
            <a:off x="407716" y="1211763"/>
            <a:ext cx="8079059" cy="4943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ts val="0"/>
              </a:spcBef>
              <a:spcAft>
                <a:spcPts val="600"/>
              </a:spcAft>
            </a:pPr>
            <a:r>
              <a:rPr lang="en-US" altLang="en-US" sz="2400" dirty="0"/>
              <a:t>Manufacturers quote </a:t>
            </a:r>
            <a:r>
              <a:rPr lang="en-US" altLang="en-US" sz="2400" dirty="0" smtClean="0"/>
              <a:t>_________ seek </a:t>
            </a:r>
            <a:r>
              <a:rPr lang="en-US" altLang="en-US" sz="2400" dirty="0"/>
              <a:t>time</a:t>
            </a:r>
          </a:p>
          <a:p>
            <a:pPr lvl="1" eaLnBrk="1" hangingPunct="1">
              <a:spcBef>
                <a:spcPts val="0"/>
              </a:spcBef>
              <a:spcAft>
                <a:spcPts val="600"/>
              </a:spcAft>
            </a:pPr>
            <a:r>
              <a:rPr lang="en-US" altLang="en-US" sz="2400" dirty="0"/>
              <a:t>Based on </a:t>
            </a:r>
            <a:r>
              <a:rPr lang="en-US" altLang="en-US" sz="2400" dirty="0" smtClean="0"/>
              <a:t>____ _________ seeks</a:t>
            </a:r>
            <a:endParaRPr lang="en-US" altLang="en-US" sz="2400" dirty="0"/>
          </a:p>
          <a:p>
            <a:pPr lvl="1" eaLnBrk="1" hangingPunct="1">
              <a:spcBef>
                <a:spcPts val="0"/>
              </a:spcBef>
              <a:spcAft>
                <a:spcPts val="600"/>
              </a:spcAft>
            </a:pPr>
            <a:r>
              <a:rPr lang="en-US" altLang="en-US" sz="2400" dirty="0" smtClean="0"/>
              <a:t>__________ and ___ ______________lead </a:t>
            </a:r>
            <a:r>
              <a:rPr lang="en-US" altLang="en-US" sz="2400" dirty="0"/>
              <a:t>to smaller </a:t>
            </a:r>
            <a:r>
              <a:rPr lang="en-US" altLang="en-US" sz="2400" dirty="0" smtClean="0"/>
              <a:t>_______ average </a:t>
            </a:r>
            <a:r>
              <a:rPr lang="en-US" altLang="en-US" sz="2400" dirty="0"/>
              <a:t>seek times</a:t>
            </a:r>
          </a:p>
          <a:p>
            <a:pPr eaLnBrk="1" hangingPunct="1">
              <a:spcBef>
                <a:spcPts val="0"/>
              </a:spcBef>
              <a:spcAft>
                <a:spcPts val="600"/>
              </a:spcAft>
            </a:pPr>
            <a:r>
              <a:rPr lang="en-US" altLang="en-US" sz="2400" dirty="0"/>
              <a:t>Smart disk </a:t>
            </a:r>
            <a:r>
              <a:rPr lang="en-US" altLang="en-US" sz="2400" dirty="0" smtClean="0"/>
              <a:t>____________ </a:t>
            </a:r>
            <a:r>
              <a:rPr lang="en-US" altLang="en-US" sz="2400" dirty="0"/>
              <a:t>allocate </a:t>
            </a:r>
            <a:r>
              <a:rPr lang="en-US" altLang="en-US" sz="2400" dirty="0" smtClean="0"/>
              <a:t>________ </a:t>
            </a:r>
            <a:r>
              <a:rPr lang="en-US" altLang="en-US" sz="2400" dirty="0"/>
              <a:t>sectors on disk</a:t>
            </a:r>
          </a:p>
          <a:p>
            <a:pPr lvl="1" eaLnBrk="1" hangingPunct="1">
              <a:spcBef>
                <a:spcPts val="0"/>
              </a:spcBef>
              <a:spcAft>
                <a:spcPts val="600"/>
              </a:spcAft>
            </a:pPr>
            <a:r>
              <a:rPr lang="en-US" altLang="en-US" sz="2400" dirty="0"/>
              <a:t>Present </a:t>
            </a:r>
            <a:r>
              <a:rPr lang="en-US" altLang="en-US" sz="2400" dirty="0" smtClean="0"/>
              <a:t>________ </a:t>
            </a:r>
            <a:r>
              <a:rPr lang="en-US" altLang="en-US" sz="2400" dirty="0"/>
              <a:t>sector interface to host</a:t>
            </a:r>
          </a:p>
          <a:p>
            <a:pPr lvl="1" eaLnBrk="1" hangingPunct="1">
              <a:spcBef>
                <a:spcPts val="0"/>
              </a:spcBef>
              <a:spcAft>
                <a:spcPts val="600"/>
              </a:spcAft>
            </a:pPr>
            <a:r>
              <a:rPr lang="en-US" altLang="en-US" sz="2400" dirty="0"/>
              <a:t>SCSI, ATA, SATA</a:t>
            </a:r>
          </a:p>
          <a:p>
            <a:pPr eaLnBrk="1" hangingPunct="1">
              <a:spcBef>
                <a:spcPts val="0"/>
              </a:spcBef>
              <a:spcAft>
                <a:spcPts val="600"/>
              </a:spcAft>
            </a:pPr>
            <a:r>
              <a:rPr lang="en-US" altLang="en-US" sz="2400" dirty="0"/>
              <a:t>Disk drives include </a:t>
            </a:r>
            <a:r>
              <a:rPr lang="en-US" altLang="en-US" sz="2400" dirty="0" smtClean="0"/>
              <a:t>_______</a:t>
            </a:r>
            <a:endParaRPr lang="en-US" altLang="en-US" sz="2400" dirty="0"/>
          </a:p>
          <a:p>
            <a:pPr lvl="1" eaLnBrk="1" hangingPunct="1">
              <a:spcBef>
                <a:spcPts val="0"/>
              </a:spcBef>
              <a:spcAft>
                <a:spcPts val="600"/>
              </a:spcAft>
            </a:pPr>
            <a:r>
              <a:rPr lang="en-US" altLang="en-US" sz="2400" dirty="0" smtClean="0"/>
              <a:t>_________ </a:t>
            </a:r>
            <a:r>
              <a:rPr lang="en-US" altLang="en-US" sz="2400" dirty="0"/>
              <a:t>sectors in anticipation of access</a:t>
            </a:r>
          </a:p>
          <a:p>
            <a:pPr lvl="1" eaLnBrk="1" hangingPunct="1">
              <a:spcBef>
                <a:spcPts val="0"/>
              </a:spcBef>
              <a:spcAft>
                <a:spcPts val="600"/>
              </a:spcAft>
            </a:pPr>
            <a:r>
              <a:rPr lang="en-US" altLang="en-US" sz="2400" dirty="0"/>
              <a:t>Avoid </a:t>
            </a:r>
            <a:r>
              <a:rPr lang="en-US" altLang="en-US" sz="2400" dirty="0" smtClean="0"/>
              <a:t>_____ and ____________ _____</a:t>
            </a:r>
            <a:endParaRPr lang="en-AU" altLang="en-US" sz="2400" dirty="0"/>
          </a:p>
          <a:p>
            <a:pPr>
              <a:lnSpc>
                <a:spcPct val="80000"/>
              </a:lnSpc>
              <a:buFontTx/>
              <a:buNone/>
            </a:pPr>
            <a:endParaRPr lang="en-US" altLang="en-US" sz="2800" kern="0" dirty="0">
              <a:latin typeface="Arial" charset="0"/>
            </a:endParaRPr>
          </a:p>
        </p:txBody>
      </p:sp>
    </p:spTree>
    <p:extLst>
      <p:ext uri="{BB962C8B-B14F-4D97-AF65-F5344CB8AC3E}">
        <p14:creationId xmlns:p14="http://schemas.microsoft.com/office/powerpoint/2010/main" val="2055991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dirty="0" smtClean="0"/>
              <a:t>5.3 Burning Question</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1031"/>
          <p:cNvSpPr txBox="1">
            <a:spLocks noChangeArrowheads="1"/>
          </p:cNvSpPr>
          <p:nvPr/>
        </p:nvSpPr>
        <p:spPr bwMode="auto">
          <a:xfrm>
            <a:off x="431800" y="1223382"/>
            <a:ext cx="3886200" cy="37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Times" pitchFamily="18" charset="0"/>
              <a:buChar char="•"/>
            </a:pPr>
            <a:r>
              <a:rPr lang="en-US" altLang="en-US" sz="2400" kern="0" dirty="0" smtClean="0"/>
              <a:t>How do we know whether a data item is in the cache?</a:t>
            </a:r>
          </a:p>
          <a:p>
            <a:pPr>
              <a:buFont typeface="Times" pitchFamily="18" charset="0"/>
              <a:buChar char="•"/>
            </a:pPr>
            <a:r>
              <a:rPr lang="en-US" altLang="en-US" sz="2400" kern="0" dirty="0" smtClean="0"/>
              <a:t>If it is, how do we ____ it?</a:t>
            </a:r>
          </a:p>
          <a:p>
            <a:pPr>
              <a:buFont typeface="Times" pitchFamily="18" charset="0"/>
              <a:buChar char="•"/>
            </a:pPr>
            <a:r>
              <a:rPr lang="en-US" altLang="en-US" sz="2400" kern="0" dirty="0" smtClean="0"/>
              <a:t>The simplest scheme is that each item can be placed in _________ one place (_______ mapping).</a:t>
            </a:r>
          </a:p>
          <a:p>
            <a:pPr>
              <a:buFont typeface="Times" pitchFamily="18" charset="0"/>
              <a:buChar char="•"/>
            </a:pPr>
            <a:r>
              <a:rPr lang="en-US" altLang="en-US" sz="2400" kern="0" dirty="0" smtClean="0"/>
              <a:t>Mapping</a:t>
            </a:r>
          </a:p>
          <a:p>
            <a:pPr marL="0" indent="0">
              <a:buNone/>
            </a:pPr>
            <a:endParaRPr lang="en-US" altLang="en-US" sz="2400" kern="0" dirty="0" smtClean="0"/>
          </a:p>
        </p:txBody>
      </p:sp>
      <p:pic>
        <p:nvPicPr>
          <p:cNvPr id="7" name="Picture 1033" descr="Figure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3091" y="1223381"/>
            <a:ext cx="4297363" cy="322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058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dirty="0" smtClean="0"/>
              <a:t>5.3 Accessing a Cache</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aphicFrame>
        <p:nvGraphicFramePr>
          <p:cNvPr id="6" name="Group 219"/>
          <p:cNvGraphicFramePr>
            <a:graphicFrameLocks noGrp="1"/>
          </p:cNvGraphicFramePr>
          <p:nvPr>
            <p:extLst>
              <p:ext uri="{D42A27DB-BD31-4B8C-83A1-F6EECF244321}">
                <p14:modId xmlns:p14="http://schemas.microsoft.com/office/powerpoint/2010/main" val="211403425"/>
              </p:ext>
            </p:extLst>
          </p:nvPr>
        </p:nvGraphicFramePr>
        <p:xfrm>
          <a:off x="604605" y="1397194"/>
          <a:ext cx="6096000" cy="4064002"/>
        </p:xfrm>
        <a:graphic>
          <a:graphicData uri="http://schemas.openxmlformats.org/drawingml/2006/table">
            <a:tbl>
              <a:tblPr/>
              <a:tblGrid>
                <a:gridCol w="1176337"/>
                <a:gridCol w="947738"/>
                <a:gridCol w="1547812"/>
                <a:gridCol w="2424113"/>
              </a:tblGrid>
              <a:tr h="45085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Calibri" panose="020F0502020204030204" pitchFamily="34" charset="0"/>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Tag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Data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Calibri" panose="020F0502020204030204" pitchFamily="34"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altLang="en-US" sz="2000" b="0" i="0" u="none" strike="noStrike" cap="none" normalizeH="0" baseline="0" dirty="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altLang="en-US" sz="2000" b="0" i="0" u="none" strike="noStrike" cap="none" normalizeH="0" baseline="0" dirty="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itchFamily="18" charset="0"/>
                        </a:defRPr>
                      </a:lvl1pPr>
                      <a:lvl2pPr>
                        <a:spcBef>
                          <a:spcPct val="20000"/>
                        </a:spcBef>
                        <a:defRPr sz="2400">
                          <a:solidFill>
                            <a:schemeClr val="tx1"/>
                          </a:solidFill>
                          <a:latin typeface="Times New Roman" pitchFamily="18" charset="0"/>
                        </a:defRPr>
                      </a:lvl2pPr>
                      <a:lvl3pPr>
                        <a:spcBef>
                          <a:spcPct val="20000"/>
                        </a:spcBef>
                        <a:defRPr sz="2000">
                          <a:solidFill>
                            <a:schemeClr val="tx1"/>
                          </a:solidFill>
                          <a:latin typeface="Times New Roman" pitchFamily="18"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7"/>
          <p:cNvSpPr txBox="1">
            <a:spLocks noChangeArrowheads="1"/>
          </p:cNvSpPr>
          <p:nvPr/>
        </p:nvSpPr>
        <p:spPr bwMode="auto">
          <a:xfrm>
            <a:off x="6911974" y="1805104"/>
            <a:ext cx="152876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85000"/>
              </a:lnSpc>
              <a:spcBef>
                <a:spcPts val="620"/>
              </a:spcBef>
              <a:buFontTx/>
              <a:buNone/>
            </a:pPr>
            <a:r>
              <a:rPr lang="en-US" altLang="en-US" sz="2800" kern="0" dirty="0" smtClean="0"/>
              <a:t>22</a:t>
            </a:r>
          </a:p>
          <a:p>
            <a:pPr>
              <a:lnSpc>
                <a:spcPct val="85000"/>
              </a:lnSpc>
              <a:spcBef>
                <a:spcPts val="620"/>
              </a:spcBef>
              <a:buFontTx/>
              <a:buNone/>
            </a:pPr>
            <a:r>
              <a:rPr lang="en-US" altLang="en-US" sz="2800" kern="0" dirty="0" smtClean="0"/>
              <a:t>26</a:t>
            </a:r>
          </a:p>
          <a:p>
            <a:pPr>
              <a:lnSpc>
                <a:spcPct val="85000"/>
              </a:lnSpc>
              <a:spcBef>
                <a:spcPts val="620"/>
              </a:spcBef>
              <a:buFontTx/>
              <a:buNone/>
            </a:pPr>
            <a:r>
              <a:rPr lang="en-US" altLang="en-US" sz="2800" kern="0" dirty="0" smtClean="0"/>
              <a:t>22</a:t>
            </a:r>
          </a:p>
          <a:p>
            <a:pPr>
              <a:lnSpc>
                <a:spcPct val="85000"/>
              </a:lnSpc>
              <a:spcBef>
                <a:spcPts val="620"/>
              </a:spcBef>
              <a:buFontTx/>
              <a:buNone/>
            </a:pPr>
            <a:r>
              <a:rPr lang="en-US" altLang="en-US" sz="2800" kern="0" dirty="0" smtClean="0"/>
              <a:t>26</a:t>
            </a:r>
          </a:p>
          <a:p>
            <a:pPr>
              <a:lnSpc>
                <a:spcPct val="85000"/>
              </a:lnSpc>
              <a:spcBef>
                <a:spcPts val="620"/>
              </a:spcBef>
              <a:buFontTx/>
              <a:buNone/>
            </a:pPr>
            <a:r>
              <a:rPr lang="en-US" altLang="en-US" sz="2800" kern="0" dirty="0" smtClean="0"/>
              <a:t>16</a:t>
            </a:r>
          </a:p>
          <a:p>
            <a:pPr>
              <a:lnSpc>
                <a:spcPct val="85000"/>
              </a:lnSpc>
              <a:spcBef>
                <a:spcPts val="620"/>
              </a:spcBef>
              <a:buFontTx/>
              <a:buNone/>
            </a:pPr>
            <a:r>
              <a:rPr lang="en-US" altLang="en-US" sz="2800" kern="0" dirty="0" smtClean="0"/>
              <a:t>3</a:t>
            </a:r>
          </a:p>
          <a:p>
            <a:pPr>
              <a:lnSpc>
                <a:spcPct val="85000"/>
              </a:lnSpc>
              <a:spcBef>
                <a:spcPts val="620"/>
              </a:spcBef>
              <a:buFontTx/>
              <a:buNone/>
            </a:pPr>
            <a:r>
              <a:rPr lang="en-US" altLang="en-US" sz="2800" kern="0" dirty="0" smtClean="0"/>
              <a:t>16</a:t>
            </a:r>
          </a:p>
          <a:p>
            <a:pPr>
              <a:lnSpc>
                <a:spcPct val="85000"/>
              </a:lnSpc>
              <a:spcBef>
                <a:spcPts val="620"/>
              </a:spcBef>
              <a:buFontTx/>
              <a:buNone/>
            </a:pPr>
            <a:r>
              <a:rPr lang="en-US" altLang="en-US" sz="2800" kern="0" dirty="0" smtClean="0"/>
              <a:t>18</a:t>
            </a:r>
          </a:p>
          <a:p>
            <a:pPr>
              <a:spcBef>
                <a:spcPts val="620"/>
              </a:spcBef>
              <a:buFontTx/>
              <a:buNone/>
            </a:pPr>
            <a:r>
              <a:rPr lang="en-US" altLang="en-US" sz="2800" kern="0" dirty="0" smtClean="0"/>
              <a:t>16</a:t>
            </a:r>
            <a:endParaRPr lang="en-US" altLang="en-US" sz="2800" kern="0" dirty="0"/>
          </a:p>
        </p:txBody>
      </p:sp>
    </p:spTree>
    <p:extLst>
      <p:ext uri="{BB962C8B-B14F-4D97-AF65-F5344CB8AC3E}">
        <p14:creationId xmlns:p14="http://schemas.microsoft.com/office/powerpoint/2010/main" val="2246980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dirty="0" smtClean="0"/>
              <a:t>5.3 Mapping Implemented in Hardware</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pic>
        <p:nvPicPr>
          <p:cNvPr id="6" name="Picture 192" descr="06~Figure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340" y="1074002"/>
            <a:ext cx="5358626" cy="5304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849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dirty="0" smtClean="0"/>
              <a:t>5.3 Total Storage Required</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14"/>
          <p:cNvSpPr txBox="1">
            <a:spLocks noChangeArrowheads="1"/>
          </p:cNvSpPr>
          <p:nvPr/>
        </p:nvSpPr>
        <p:spPr bwMode="auto">
          <a:xfrm>
            <a:off x="418171" y="126752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spcBef>
                <a:spcPts val="0"/>
              </a:spcBef>
              <a:spcAft>
                <a:spcPts val="600"/>
              </a:spcAft>
              <a:buNone/>
            </a:pPr>
            <a:r>
              <a:rPr lang="en-US" altLang="en-US" sz="2400" kern="0" dirty="0" smtClean="0"/>
              <a:t>Example: How many total bits are required for a direct-mapped cache with 16 KB of data and four-word blocks, assuming a 32-bit address?</a:t>
            </a:r>
            <a:endParaRPr lang="en-US" altLang="en-US" sz="2400" kern="0" dirty="0"/>
          </a:p>
        </p:txBody>
      </p:sp>
    </p:spTree>
    <p:extLst>
      <p:ext uri="{BB962C8B-B14F-4D97-AF65-F5344CB8AC3E}">
        <p14:creationId xmlns:p14="http://schemas.microsoft.com/office/powerpoint/2010/main" val="1401380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680370" y="335828"/>
            <a:ext cx="7772400" cy="629920"/>
          </a:xfrm>
        </p:spPr>
        <p:txBody>
          <a:bodyPr/>
          <a:lstStyle/>
          <a:p>
            <a:r>
              <a:rPr lang="en-US" altLang="en-US" dirty="0" smtClean="0">
                <a:solidFill>
                  <a:schemeClr val="tx1"/>
                </a:solidFill>
              </a:rPr>
              <a:t>5.1</a:t>
            </a:r>
            <a:r>
              <a:rPr lang="en-US" altLang="en-US" sz="2800" dirty="0" smtClean="0">
                <a:solidFill>
                  <a:schemeClr val="tx1"/>
                </a:solidFill>
              </a:rPr>
              <a:t> Introduction</a:t>
            </a:r>
            <a:endParaRPr lang="en-US" altLang="en-US" sz="2800" dirty="0">
              <a:solidFill>
                <a:schemeClr val="tx1"/>
              </a:solidFill>
            </a:endParaRPr>
          </a:p>
        </p:txBody>
      </p:sp>
      <p:sp>
        <p:nvSpPr>
          <p:cNvPr id="393220" name="Rectangle 4"/>
          <p:cNvSpPr>
            <a:spLocks noGrp="1" noChangeArrowheads="1"/>
          </p:cNvSpPr>
          <p:nvPr>
            <p:ph type="body" idx="1"/>
          </p:nvPr>
        </p:nvSpPr>
        <p:spPr>
          <a:xfrm>
            <a:off x="345307" y="1152613"/>
            <a:ext cx="8503103" cy="5184547"/>
          </a:xfrm>
        </p:spPr>
        <p:txBody>
          <a:bodyPr/>
          <a:lstStyle/>
          <a:p>
            <a:pPr algn="just">
              <a:spcBef>
                <a:spcPts val="0"/>
              </a:spcBef>
              <a:spcAft>
                <a:spcPts val="600"/>
              </a:spcAft>
              <a:buFont typeface="Times" pitchFamily="18" charset="0"/>
              <a:buChar char="•"/>
            </a:pPr>
            <a:r>
              <a:rPr lang="en-US" altLang="en-US" sz="2800" dirty="0"/>
              <a:t>Programmers always want </a:t>
            </a:r>
            <a:r>
              <a:rPr lang="en-US" altLang="en-US" sz="2800" dirty="0" smtClean="0"/>
              <a:t>_</a:t>
            </a:r>
            <a:r>
              <a:rPr lang="en-US" altLang="en-US" sz="2800" u="sng" dirty="0" smtClean="0"/>
              <a:t>_________</a:t>
            </a:r>
            <a:r>
              <a:rPr lang="en-US" altLang="en-US" sz="2800" dirty="0" smtClean="0"/>
              <a:t>_ </a:t>
            </a:r>
            <a:r>
              <a:rPr lang="en-US" altLang="en-US" sz="2800" dirty="0"/>
              <a:t>amounts of </a:t>
            </a:r>
            <a:r>
              <a:rPr lang="en-US" altLang="en-US" sz="2800" u="sng" dirty="0" smtClean="0"/>
              <a:t>_____ </a:t>
            </a:r>
            <a:r>
              <a:rPr lang="en-US" altLang="en-US" sz="2800" dirty="0" smtClean="0"/>
              <a:t>memory</a:t>
            </a:r>
            <a:r>
              <a:rPr lang="en-US" altLang="en-US" sz="2800" dirty="0"/>
              <a:t>. Caches give that </a:t>
            </a:r>
            <a:r>
              <a:rPr lang="en-US" altLang="en-US" sz="2800" dirty="0" smtClean="0"/>
              <a:t>_</a:t>
            </a:r>
            <a:r>
              <a:rPr lang="en-US" altLang="en-US" sz="2800" u="sng" dirty="0" smtClean="0"/>
              <a:t>_________</a:t>
            </a:r>
            <a:endParaRPr lang="en-US" altLang="en-US" sz="2800" u="sng" dirty="0"/>
          </a:p>
          <a:p>
            <a:pPr algn="just">
              <a:spcBef>
                <a:spcPts val="0"/>
              </a:spcBef>
              <a:spcAft>
                <a:spcPts val="600"/>
              </a:spcAft>
              <a:buFont typeface="Times" pitchFamily="18" charset="0"/>
              <a:buChar char="•"/>
            </a:pPr>
            <a:r>
              <a:rPr lang="en-US" altLang="en-US" sz="2800" dirty="0"/>
              <a:t>Principle of Locality</a:t>
            </a:r>
          </a:p>
          <a:p>
            <a:pPr lvl="1">
              <a:spcBef>
                <a:spcPts val="0"/>
              </a:spcBef>
              <a:spcAft>
                <a:spcPts val="600"/>
              </a:spcAft>
            </a:pPr>
            <a:r>
              <a:rPr lang="en-US" altLang="en-US" sz="2400" dirty="0"/>
              <a:t>Temporal Locality - </a:t>
            </a:r>
            <a:r>
              <a:rPr lang="en-US" altLang="en-US" sz="2400" dirty="0" smtClean="0"/>
              <a:t>_</a:t>
            </a:r>
            <a:r>
              <a:rPr lang="en-US" altLang="en-US" sz="2400" u="sng" dirty="0" smtClean="0"/>
              <a:t>_______________________________________</a:t>
            </a:r>
          </a:p>
          <a:p>
            <a:pPr marL="746125" lvl="1" indent="0" defTabSz="801688">
              <a:spcBef>
                <a:spcPts val="0"/>
              </a:spcBef>
              <a:spcAft>
                <a:spcPts val="600"/>
              </a:spcAft>
              <a:buNone/>
            </a:pPr>
            <a:r>
              <a:rPr lang="en-US" altLang="en-US" sz="2400" u="sng" dirty="0" smtClean="0"/>
              <a:t>______________</a:t>
            </a:r>
            <a:r>
              <a:rPr lang="en-US" altLang="en-US" sz="2400" dirty="0" smtClean="0"/>
              <a:t>_                                    </a:t>
            </a:r>
          </a:p>
          <a:p>
            <a:pPr lvl="1">
              <a:spcBef>
                <a:spcPts val="0"/>
              </a:spcBef>
              <a:spcAft>
                <a:spcPts val="600"/>
              </a:spcAft>
            </a:pPr>
            <a:r>
              <a:rPr lang="en-US" altLang="en-US" sz="2400" dirty="0" smtClean="0"/>
              <a:t>Spatial </a:t>
            </a:r>
            <a:r>
              <a:rPr lang="en-US" altLang="en-US" sz="2400" dirty="0"/>
              <a:t>Locality -     </a:t>
            </a:r>
            <a:r>
              <a:rPr lang="en-US" altLang="en-US" sz="2400" dirty="0" smtClean="0"/>
              <a:t>_</a:t>
            </a:r>
            <a:r>
              <a:rPr lang="en-US" altLang="en-US" sz="2400" u="sng" dirty="0" smtClean="0"/>
              <a:t>                                                          </a:t>
            </a:r>
            <a:r>
              <a:rPr lang="en-US" altLang="en-US" sz="2400" dirty="0" smtClean="0"/>
              <a:t>_</a:t>
            </a:r>
            <a:endParaRPr lang="en-US" altLang="en-US" sz="2400" dirty="0"/>
          </a:p>
          <a:p>
            <a:pPr lvl="1" algn="just">
              <a:spcBef>
                <a:spcPts val="0"/>
              </a:spcBef>
              <a:spcAft>
                <a:spcPts val="600"/>
              </a:spcAft>
              <a:buFontTx/>
              <a:buNone/>
            </a:pPr>
            <a:r>
              <a:rPr lang="en-US" altLang="en-US" sz="2400" dirty="0"/>
              <a:t>   </a:t>
            </a:r>
            <a:r>
              <a:rPr lang="en-US" altLang="en-US" sz="2400" dirty="0" smtClean="0"/>
              <a:t>_</a:t>
            </a:r>
            <a:r>
              <a:rPr lang="en-US" altLang="en-US" sz="2400" u="sng" dirty="0" smtClean="0"/>
              <a:t>                                           </a:t>
            </a:r>
            <a:r>
              <a:rPr lang="en-US" altLang="en-US" sz="2400" dirty="0" smtClean="0"/>
              <a:t>_</a:t>
            </a:r>
            <a:endParaRPr lang="en-US" altLang="en-US" sz="2400" dirty="0"/>
          </a:p>
          <a:p>
            <a:pPr algn="just">
              <a:spcBef>
                <a:spcPts val="0"/>
              </a:spcBef>
              <a:spcAft>
                <a:spcPts val="600"/>
              </a:spcAft>
              <a:buFont typeface="Times" pitchFamily="18" charset="0"/>
              <a:buChar char="•"/>
            </a:pPr>
            <a:r>
              <a:rPr lang="en-US" altLang="en-US" sz="2800" dirty="0"/>
              <a:t>Build a memory </a:t>
            </a:r>
            <a:r>
              <a:rPr lang="en-US" altLang="en-US" sz="2800" dirty="0" smtClean="0"/>
              <a:t>_</a:t>
            </a:r>
            <a:r>
              <a:rPr lang="en-US" altLang="en-US" sz="2800" u="sng" dirty="0" smtClean="0"/>
              <a:t>                         </a:t>
            </a:r>
            <a:r>
              <a:rPr lang="en-US" altLang="en-US" sz="2800" dirty="0" smtClean="0"/>
              <a:t>_.</a:t>
            </a:r>
            <a:endParaRPr lang="en-US" altLang="en-US" sz="2800" dirty="0"/>
          </a:p>
          <a:p>
            <a:pPr lvl="1">
              <a:lnSpc>
                <a:spcPct val="90000"/>
              </a:lnSpc>
              <a:buFont typeface="Times" pitchFamily="18" charset="0"/>
              <a:buChar char="•"/>
            </a:pPr>
            <a:endParaRPr lang="en-US" altLang="en-US" sz="2000" u="sng"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407716" y="351593"/>
            <a:ext cx="8580167" cy="629920"/>
          </a:xfrm>
        </p:spPr>
        <p:txBody>
          <a:bodyPr/>
          <a:lstStyle/>
          <a:p>
            <a:r>
              <a:rPr lang="en-US" altLang="en-US" dirty="0" smtClean="0"/>
              <a:t>5.3 Mapping an Address to a Multiword Cache Block</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5" name="Rectangle 11"/>
          <p:cNvSpPr txBox="1">
            <a:spLocks noChangeArrowheads="1"/>
          </p:cNvSpPr>
          <p:nvPr/>
        </p:nvSpPr>
        <p:spPr bwMode="auto">
          <a:xfrm>
            <a:off x="407715" y="1211763"/>
            <a:ext cx="8079059" cy="44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spcBef>
                <a:spcPts val="0"/>
              </a:spcBef>
              <a:spcAft>
                <a:spcPts val="600"/>
              </a:spcAft>
              <a:buFontTx/>
              <a:buNone/>
            </a:pPr>
            <a:r>
              <a:rPr lang="en-US" altLang="en-US" sz="2400" dirty="0"/>
              <a:t>Consider a cache with 64 blocks and a block size of 16 bytes. What block number does byte address 1200 map to?</a:t>
            </a:r>
          </a:p>
          <a:p>
            <a:pPr>
              <a:lnSpc>
                <a:spcPct val="80000"/>
              </a:lnSpc>
              <a:buFontTx/>
              <a:buNone/>
            </a:pPr>
            <a:endParaRPr lang="en-US" altLang="en-US" sz="2800" kern="0" dirty="0">
              <a:latin typeface="Arial" charset="0"/>
            </a:endParaRPr>
          </a:p>
        </p:txBody>
      </p:sp>
    </p:spTree>
    <p:extLst>
      <p:ext uri="{BB962C8B-B14F-4D97-AF65-F5344CB8AC3E}">
        <p14:creationId xmlns:p14="http://schemas.microsoft.com/office/powerpoint/2010/main" val="27316225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dirty="0" smtClean="0"/>
              <a:t>5.3 Miss Rate versus Block Size</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pic>
        <p:nvPicPr>
          <p:cNvPr id="53" name="Picture 207" descr="07~Figure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548" y="1430067"/>
            <a:ext cx="8249499" cy="4524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071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351593"/>
            <a:ext cx="8979108" cy="629920"/>
          </a:xfrm>
        </p:spPr>
        <p:txBody>
          <a:bodyPr/>
          <a:lstStyle/>
          <a:p>
            <a:r>
              <a:rPr lang="en-US" altLang="en-US" sz="2800" dirty="0" smtClean="0"/>
              <a:t>5.3 Handling Cache Misses</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8" y="1192666"/>
            <a:ext cx="7772400"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spcBef>
                <a:spcPts val="0"/>
              </a:spcBef>
              <a:spcAft>
                <a:spcPts val="600"/>
              </a:spcAft>
              <a:buFontTx/>
              <a:buNone/>
            </a:pPr>
            <a:r>
              <a:rPr lang="en-US" altLang="en-US" sz="2400" dirty="0"/>
              <a:t>Instruction Cache Miss</a:t>
            </a:r>
          </a:p>
          <a:p>
            <a:pPr>
              <a:spcBef>
                <a:spcPts val="0"/>
              </a:spcBef>
              <a:spcAft>
                <a:spcPts val="600"/>
              </a:spcAft>
              <a:buFontTx/>
              <a:buNone/>
            </a:pPr>
            <a:r>
              <a:rPr lang="en-US" altLang="en-US" sz="2400" dirty="0"/>
              <a:t>	1. Send the original PC value (current PC – 4) to the memory.</a:t>
            </a:r>
          </a:p>
          <a:p>
            <a:pPr>
              <a:spcBef>
                <a:spcPts val="0"/>
              </a:spcBef>
              <a:spcAft>
                <a:spcPts val="600"/>
              </a:spcAft>
              <a:buFontTx/>
              <a:buNone/>
            </a:pPr>
            <a:r>
              <a:rPr lang="en-US" altLang="en-US" sz="2400" dirty="0"/>
              <a:t>	2. Instruct main memory to perform a read and wait for the memory to complete its access.</a:t>
            </a:r>
          </a:p>
          <a:p>
            <a:pPr>
              <a:spcBef>
                <a:spcPts val="0"/>
              </a:spcBef>
              <a:spcAft>
                <a:spcPts val="600"/>
              </a:spcAft>
              <a:buFontTx/>
              <a:buNone/>
            </a:pPr>
            <a:r>
              <a:rPr lang="en-US" altLang="en-US" sz="2400" dirty="0"/>
              <a:t>	3. Write the cache entry, putting the data from memory in the data portion of the entry, writing the upper bits of the address into the tag field and turn the valid bit on.</a:t>
            </a:r>
          </a:p>
          <a:p>
            <a:pPr>
              <a:spcBef>
                <a:spcPts val="0"/>
              </a:spcBef>
              <a:spcAft>
                <a:spcPts val="600"/>
              </a:spcAft>
              <a:buFontTx/>
              <a:buNone/>
            </a:pPr>
            <a:r>
              <a:rPr lang="en-US" altLang="en-US" sz="2400" dirty="0"/>
              <a:t>	4. Restart the instruction execution at the first step, which will </a:t>
            </a:r>
            <a:r>
              <a:rPr lang="en-US" altLang="en-US" sz="2400" dirty="0" err="1"/>
              <a:t>refetch</a:t>
            </a:r>
            <a:r>
              <a:rPr lang="en-US" altLang="en-US" sz="2400" dirty="0"/>
              <a:t> the instruction, this time finding it in the cache.</a:t>
            </a:r>
          </a:p>
        </p:txBody>
      </p:sp>
    </p:spTree>
    <p:extLst>
      <p:ext uri="{BB962C8B-B14F-4D97-AF65-F5344CB8AC3E}">
        <p14:creationId xmlns:p14="http://schemas.microsoft.com/office/powerpoint/2010/main" val="1143445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351593"/>
            <a:ext cx="8979108" cy="629920"/>
          </a:xfrm>
        </p:spPr>
        <p:txBody>
          <a:bodyPr/>
          <a:lstStyle/>
          <a:p>
            <a:r>
              <a:rPr lang="en-US" altLang="en-US" dirty="0" smtClean="0"/>
              <a:t>5.3 Handling Writes</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8" y="1192666"/>
            <a:ext cx="7772400"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altLang="en-US" sz="2400" dirty="0"/>
          </a:p>
        </p:txBody>
      </p:sp>
      <p:sp>
        <p:nvSpPr>
          <p:cNvPr id="7" name="Rectangle 3"/>
          <p:cNvSpPr txBox="1">
            <a:spLocks noChangeArrowheads="1"/>
          </p:cNvSpPr>
          <p:nvPr/>
        </p:nvSpPr>
        <p:spPr bwMode="auto">
          <a:xfrm>
            <a:off x="587497" y="1192665"/>
            <a:ext cx="8089971" cy="44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Times" pitchFamily="18" charset="0"/>
              <a:buChar char="•"/>
            </a:pPr>
            <a:r>
              <a:rPr lang="en-US" altLang="en-US" sz="2400" dirty="0"/>
              <a:t>Suppose on a store instruction, we wrote the data into only the data cache (and not </a:t>
            </a:r>
            <a:r>
              <a:rPr lang="en-US" altLang="en-US" sz="2400" dirty="0" smtClean="0"/>
              <a:t>_</a:t>
            </a:r>
            <a:r>
              <a:rPr lang="en-US" altLang="en-US" sz="2400" u="sng" dirty="0" smtClean="0"/>
              <a:t>_____________</a:t>
            </a:r>
            <a:r>
              <a:rPr lang="en-US" altLang="en-US" sz="2400" dirty="0" smtClean="0"/>
              <a:t>_</a:t>
            </a:r>
          </a:p>
          <a:p>
            <a:pPr marL="336550" indent="0">
              <a:buNone/>
            </a:pPr>
            <a:r>
              <a:rPr lang="en-US" altLang="en-US" sz="2400" dirty="0" smtClean="0"/>
              <a:t>________).</a:t>
            </a:r>
            <a:endParaRPr lang="en-US" altLang="en-US" sz="2400" dirty="0"/>
          </a:p>
          <a:p>
            <a:pPr>
              <a:buFont typeface="Times" pitchFamily="18" charset="0"/>
              <a:buChar char="•"/>
            </a:pPr>
            <a:r>
              <a:rPr lang="en-US" altLang="en-US" sz="2400" dirty="0"/>
              <a:t>Then the cache and main memory are said to be </a:t>
            </a:r>
            <a:r>
              <a:rPr lang="en-US" altLang="en-US" sz="2400" u="sng" dirty="0" smtClean="0"/>
              <a:t>____________</a:t>
            </a:r>
            <a:endParaRPr lang="en-US" altLang="en-US" sz="2400" u="sng" dirty="0"/>
          </a:p>
          <a:p>
            <a:pPr>
              <a:buFont typeface="Times" pitchFamily="18" charset="0"/>
              <a:buChar char="•"/>
            </a:pPr>
            <a:r>
              <a:rPr lang="en-US" altLang="en-US" sz="2400" dirty="0" smtClean="0"/>
              <a:t>Solution A: __________________________ (______ _________)</a:t>
            </a:r>
            <a:endParaRPr lang="en-US" altLang="en-US" sz="2400" dirty="0"/>
          </a:p>
          <a:p>
            <a:pPr lvl="1"/>
            <a:r>
              <a:rPr lang="en-US" altLang="en-US" sz="2000" dirty="0"/>
              <a:t>Problem: </a:t>
            </a:r>
            <a:r>
              <a:rPr lang="en-US" altLang="en-US" sz="2000" u="sng" dirty="0" smtClean="0"/>
              <a:t>__________________________</a:t>
            </a:r>
          </a:p>
          <a:p>
            <a:pPr lvl="1"/>
            <a:r>
              <a:rPr lang="en-US" altLang="en-US" sz="2000" dirty="0" smtClean="0"/>
              <a:t>Remediation: </a:t>
            </a:r>
            <a:r>
              <a:rPr lang="en-US" altLang="en-US" sz="2000" u="sng" dirty="0" smtClean="0"/>
              <a:t>___________________</a:t>
            </a:r>
            <a:endParaRPr lang="en-US" altLang="en-US" sz="2000" u="sng" dirty="0"/>
          </a:p>
          <a:p>
            <a:r>
              <a:rPr lang="en-US" altLang="en-US" sz="2400" dirty="0" smtClean="0"/>
              <a:t>Solution B: </a:t>
            </a:r>
            <a:r>
              <a:rPr lang="en-US" altLang="en-US" sz="2400" u="sng" dirty="0" smtClean="0"/>
              <a:t>_________________________________</a:t>
            </a:r>
            <a:r>
              <a:rPr lang="en-US" altLang="en-US" sz="2400" dirty="0" smtClean="0"/>
              <a:t> </a:t>
            </a:r>
            <a:r>
              <a:rPr lang="en-US" altLang="en-US" sz="2400" u="sng" dirty="0" smtClean="0"/>
              <a:t>(_____ _____)</a:t>
            </a:r>
            <a:endParaRPr lang="en-US" altLang="en-US" u="sng" dirty="0"/>
          </a:p>
        </p:txBody>
      </p:sp>
    </p:spTree>
    <p:extLst>
      <p:ext uri="{BB962C8B-B14F-4D97-AF65-F5344CB8AC3E}">
        <p14:creationId xmlns:p14="http://schemas.microsoft.com/office/powerpoint/2010/main" val="17965818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351593"/>
            <a:ext cx="8979108" cy="629920"/>
          </a:xfrm>
        </p:spPr>
        <p:txBody>
          <a:bodyPr/>
          <a:lstStyle/>
          <a:p>
            <a:r>
              <a:rPr lang="en-US" altLang="en-US" sz="2800" dirty="0" smtClean="0"/>
              <a:t>5.3 An Example Cache</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7" y="5100956"/>
            <a:ext cx="5318931" cy="141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spcBef>
                <a:spcPct val="50000"/>
              </a:spcBef>
              <a:buNone/>
            </a:pPr>
            <a:r>
              <a:rPr lang="en-US" altLang="en-US" sz="2000" dirty="0">
                <a:latin typeface="Arial" charset="0"/>
              </a:rPr>
              <a:t>The </a:t>
            </a:r>
            <a:r>
              <a:rPr lang="en-US" altLang="en-US" sz="2000" dirty="0" err="1">
                <a:latin typeface="Arial" charset="0"/>
              </a:rPr>
              <a:t>Intrinsity</a:t>
            </a:r>
            <a:r>
              <a:rPr lang="en-US" altLang="en-US" sz="2000" dirty="0">
                <a:latin typeface="Arial" charset="0"/>
              </a:rPr>
              <a:t> </a:t>
            </a:r>
            <a:r>
              <a:rPr lang="en-US" altLang="en-US" sz="2000" dirty="0" err="1">
                <a:latin typeface="Arial" charset="0"/>
              </a:rPr>
              <a:t>FastMATH</a:t>
            </a:r>
            <a:r>
              <a:rPr lang="en-US" altLang="en-US" sz="2000" dirty="0">
                <a:latin typeface="Arial" charset="0"/>
              </a:rPr>
              <a:t> Processor is a fast </a:t>
            </a:r>
            <a:r>
              <a:rPr lang="en-US" altLang="en-US" sz="2000" dirty="0" smtClean="0">
                <a:latin typeface="Arial" charset="0"/>
              </a:rPr>
              <a:t>___________ </a:t>
            </a:r>
            <a:r>
              <a:rPr lang="en-US" altLang="en-US" sz="2000" dirty="0">
                <a:latin typeface="Arial" charset="0"/>
              </a:rPr>
              <a:t>processor that uses the MIPS architecture and a </a:t>
            </a:r>
            <a:r>
              <a:rPr lang="en-US" altLang="en-US" sz="2000" dirty="0" smtClean="0">
                <a:latin typeface="Arial" charset="0"/>
              </a:rPr>
              <a:t>________ </a:t>
            </a:r>
            <a:r>
              <a:rPr lang="en-US" altLang="en-US" sz="2000" dirty="0">
                <a:latin typeface="Arial" charset="0"/>
              </a:rPr>
              <a:t>cache implementation.</a:t>
            </a:r>
          </a:p>
        </p:txBody>
      </p:sp>
      <p:sp>
        <p:nvSpPr>
          <p:cNvPr id="7" name="Text Box 236"/>
          <p:cNvSpPr txBox="1">
            <a:spLocks noChangeArrowheads="1"/>
          </p:cNvSpPr>
          <p:nvPr/>
        </p:nvSpPr>
        <p:spPr bwMode="auto">
          <a:xfrm>
            <a:off x="5977053" y="1203303"/>
            <a:ext cx="2788154"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800" dirty="0">
                <a:latin typeface="Arial" charset="0"/>
              </a:rPr>
              <a:t>This processor has a </a:t>
            </a:r>
            <a:r>
              <a:rPr lang="en-US" altLang="en-US" sz="1800" dirty="0" smtClean="0">
                <a:latin typeface="Arial" charset="0"/>
              </a:rPr>
              <a:t>__ </a:t>
            </a:r>
            <a:r>
              <a:rPr lang="en-US" altLang="en-US" sz="1800" dirty="0">
                <a:latin typeface="Arial" charset="0"/>
              </a:rPr>
              <a:t>stage pipeline.</a:t>
            </a:r>
          </a:p>
          <a:p>
            <a:pPr>
              <a:spcBef>
                <a:spcPct val="50000"/>
              </a:spcBef>
            </a:pPr>
            <a:r>
              <a:rPr lang="en-US" altLang="en-US" sz="1800" dirty="0">
                <a:latin typeface="Arial" charset="0"/>
              </a:rPr>
              <a:t>When operating at peak speed, the processor can request both an </a:t>
            </a:r>
            <a:r>
              <a:rPr lang="en-US" altLang="en-US" sz="1800" dirty="0" smtClean="0">
                <a:latin typeface="Arial" charset="0"/>
              </a:rPr>
              <a:t>________  </a:t>
            </a:r>
            <a:r>
              <a:rPr lang="en-US" altLang="en-US" sz="1800" dirty="0">
                <a:latin typeface="Arial" charset="0"/>
              </a:rPr>
              <a:t>word and a </a:t>
            </a:r>
            <a:r>
              <a:rPr lang="en-US" altLang="en-US" sz="1800" dirty="0" smtClean="0">
                <a:latin typeface="Arial" charset="0"/>
              </a:rPr>
              <a:t>_____ </a:t>
            </a:r>
            <a:r>
              <a:rPr lang="en-US" altLang="en-US" sz="1800" dirty="0">
                <a:latin typeface="Arial" charset="0"/>
              </a:rPr>
              <a:t>word on every clock cycle. </a:t>
            </a:r>
          </a:p>
          <a:p>
            <a:pPr>
              <a:spcBef>
                <a:spcPct val="50000"/>
              </a:spcBef>
            </a:pPr>
            <a:r>
              <a:rPr lang="en-US" altLang="en-US" sz="1800" dirty="0">
                <a:latin typeface="Arial" charset="0"/>
              </a:rPr>
              <a:t>Separate </a:t>
            </a:r>
            <a:r>
              <a:rPr lang="en-US" altLang="en-US" sz="1800" dirty="0" smtClean="0">
                <a:latin typeface="Arial" charset="0"/>
              </a:rPr>
              <a:t>__________ </a:t>
            </a:r>
            <a:r>
              <a:rPr lang="en-US" altLang="en-US" sz="1800" dirty="0">
                <a:latin typeface="Arial" charset="0"/>
              </a:rPr>
              <a:t>and </a:t>
            </a:r>
            <a:r>
              <a:rPr lang="en-US" altLang="en-US" sz="1800" dirty="0" smtClean="0">
                <a:latin typeface="Arial" charset="0"/>
              </a:rPr>
              <a:t>_____ </a:t>
            </a:r>
            <a:r>
              <a:rPr lang="en-US" altLang="en-US" sz="1800" dirty="0">
                <a:latin typeface="Arial" charset="0"/>
              </a:rPr>
              <a:t>caches are used, each with </a:t>
            </a:r>
            <a:r>
              <a:rPr lang="en-US" altLang="en-US" sz="1800" dirty="0" smtClean="0">
                <a:latin typeface="Arial" charset="0"/>
              </a:rPr>
              <a:t>__ </a:t>
            </a:r>
            <a:r>
              <a:rPr lang="en-US" altLang="en-US" sz="1800" dirty="0">
                <a:latin typeface="Arial" charset="0"/>
              </a:rPr>
              <a:t>words and </a:t>
            </a:r>
            <a:r>
              <a:rPr lang="en-US" altLang="en-US" sz="1800" dirty="0" smtClean="0">
                <a:latin typeface="Arial" charset="0"/>
              </a:rPr>
              <a:t>__-word </a:t>
            </a:r>
            <a:r>
              <a:rPr lang="en-US" altLang="en-US" sz="1800" dirty="0">
                <a:latin typeface="Arial" charset="0"/>
              </a:rPr>
              <a:t>blocks.</a:t>
            </a:r>
          </a:p>
          <a:p>
            <a:pPr>
              <a:spcBef>
                <a:spcPct val="50000"/>
              </a:spcBef>
            </a:pPr>
            <a:r>
              <a:rPr lang="en-US" altLang="en-US" sz="1800" dirty="0">
                <a:latin typeface="Arial" charset="0"/>
              </a:rPr>
              <a:t>For writes, the </a:t>
            </a:r>
            <a:r>
              <a:rPr lang="en-US" altLang="en-US" sz="1800" dirty="0" err="1">
                <a:latin typeface="Arial" charset="0"/>
              </a:rPr>
              <a:t>FastMATH</a:t>
            </a:r>
            <a:r>
              <a:rPr lang="en-US" altLang="en-US" sz="1800" dirty="0">
                <a:latin typeface="Arial" charset="0"/>
              </a:rPr>
              <a:t> offers both </a:t>
            </a:r>
            <a:r>
              <a:rPr lang="en-US" altLang="en-US" sz="1800" dirty="0" smtClean="0">
                <a:latin typeface="Arial" charset="0"/>
              </a:rPr>
              <a:t>___________ </a:t>
            </a:r>
            <a:r>
              <a:rPr lang="en-US" altLang="en-US" sz="1800" dirty="0">
                <a:latin typeface="Arial" charset="0"/>
              </a:rPr>
              <a:t>and </a:t>
            </a:r>
            <a:r>
              <a:rPr lang="en-US" altLang="en-US" sz="1800" dirty="0" smtClean="0">
                <a:latin typeface="Arial" charset="0"/>
              </a:rPr>
              <a:t>__________, </a:t>
            </a:r>
            <a:r>
              <a:rPr lang="en-US" altLang="en-US" sz="1800" dirty="0">
                <a:latin typeface="Arial" charset="0"/>
              </a:rPr>
              <a:t>letting the </a:t>
            </a:r>
            <a:r>
              <a:rPr lang="en-US" altLang="en-US" sz="1800" dirty="0" smtClean="0">
                <a:latin typeface="Arial" charset="0"/>
              </a:rPr>
              <a:t>___ </a:t>
            </a:r>
            <a:r>
              <a:rPr lang="en-US" altLang="en-US" sz="1800" dirty="0">
                <a:latin typeface="Arial" charset="0"/>
              </a:rPr>
              <a:t>decide.</a:t>
            </a:r>
          </a:p>
        </p:txBody>
      </p:sp>
      <p:pic>
        <p:nvPicPr>
          <p:cNvPr id="9" name="Picture 235" descr="08~Figure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97" y="1203303"/>
            <a:ext cx="5305425" cy="3373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506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351593"/>
            <a:ext cx="8979108" cy="629920"/>
          </a:xfrm>
        </p:spPr>
        <p:txBody>
          <a:bodyPr/>
          <a:lstStyle/>
          <a:p>
            <a:r>
              <a:rPr lang="en-US" altLang="en-US" sz="2800" dirty="0" smtClean="0"/>
              <a:t>5.4 Measuring and Improving Cache Performance</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8" y="1192666"/>
            <a:ext cx="7772400"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Times" pitchFamily="18" charset="0"/>
              <a:buChar char="•"/>
            </a:pPr>
            <a:r>
              <a:rPr lang="en-US" altLang="en-US" sz="2000" dirty="0"/>
              <a:t>CPU time = (_______________________ + __________________) x ______________</a:t>
            </a:r>
          </a:p>
          <a:p>
            <a:pPr>
              <a:buFont typeface="Times" pitchFamily="18" charset="0"/>
              <a:buChar char="•"/>
            </a:pPr>
            <a:r>
              <a:rPr lang="en-US" altLang="en-US" sz="2000" dirty="0"/>
              <a:t>Memory-stall clock cycles = _______________ + ______________</a:t>
            </a:r>
          </a:p>
          <a:p>
            <a:pPr>
              <a:buFont typeface="Times" pitchFamily="18" charset="0"/>
              <a:buChar char="•"/>
            </a:pPr>
            <a:r>
              <a:rPr lang="en-US" altLang="en-US" sz="2000" dirty="0"/>
              <a:t>Read-stall cycles =</a:t>
            </a:r>
          </a:p>
          <a:p>
            <a:pPr>
              <a:buFont typeface="Times" pitchFamily="18" charset="0"/>
              <a:buChar char="•"/>
            </a:pPr>
            <a:r>
              <a:rPr lang="en-US" altLang="en-US" sz="2000" dirty="0"/>
              <a:t>Write-stall cycles =</a:t>
            </a:r>
          </a:p>
          <a:p>
            <a:pPr>
              <a:buFont typeface="Times" pitchFamily="18" charset="0"/>
              <a:buChar char="•"/>
            </a:pPr>
            <a:r>
              <a:rPr lang="en-US" altLang="en-US" sz="2000" dirty="0"/>
              <a:t>Memory-stall clock cycles = </a:t>
            </a:r>
          </a:p>
          <a:p>
            <a:pPr>
              <a:buFont typeface="Times" pitchFamily="18" charset="0"/>
              <a:buChar char="•"/>
            </a:pPr>
            <a:r>
              <a:rPr lang="en-US" altLang="en-US" sz="2000" dirty="0"/>
              <a:t>Calculating Cache Performance</a:t>
            </a:r>
          </a:p>
          <a:p>
            <a:pPr lvl="1"/>
            <a:r>
              <a:rPr lang="en-US" altLang="en-US" sz="2000" dirty="0" err="1"/>
              <a:t>i</a:t>
            </a:r>
            <a:r>
              <a:rPr lang="en-US" altLang="en-US" sz="2000" baseline="-25000" dirty="0" err="1"/>
              <a:t>miss</a:t>
            </a:r>
            <a:r>
              <a:rPr lang="en-US" altLang="en-US" sz="2000" dirty="0"/>
              <a:t> = 2 %, </a:t>
            </a:r>
            <a:r>
              <a:rPr lang="en-US" altLang="en-US" sz="2000" dirty="0" err="1"/>
              <a:t>d</a:t>
            </a:r>
            <a:r>
              <a:rPr lang="en-US" altLang="en-US" sz="2000" baseline="-25000" dirty="0" err="1"/>
              <a:t>miss</a:t>
            </a:r>
            <a:r>
              <a:rPr lang="en-US" altLang="en-US" sz="2000" dirty="0"/>
              <a:t> = 4 %, </a:t>
            </a:r>
            <a:r>
              <a:rPr lang="en-US" altLang="en-US" sz="2000" dirty="0" err="1" smtClean="0"/>
              <a:t>CPI</a:t>
            </a:r>
            <a:r>
              <a:rPr lang="en-US" altLang="en-US" sz="2000" baseline="-25000" dirty="0" err="1" smtClean="0"/>
              <a:t>perfect</a:t>
            </a:r>
            <a:r>
              <a:rPr lang="en-US" altLang="en-US" sz="2000" baseline="-25000" dirty="0" smtClean="0"/>
              <a:t> </a:t>
            </a:r>
            <a:r>
              <a:rPr lang="en-US" altLang="en-US" sz="2000" dirty="0"/>
              <a:t>= 2, miss penalty = 100 cycles, 36 % loads and stores</a:t>
            </a:r>
          </a:p>
        </p:txBody>
      </p:sp>
    </p:spTree>
    <p:extLst>
      <p:ext uri="{BB962C8B-B14F-4D97-AF65-F5344CB8AC3E}">
        <p14:creationId xmlns:p14="http://schemas.microsoft.com/office/powerpoint/2010/main" val="3446902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351593"/>
            <a:ext cx="8979108" cy="629920"/>
          </a:xfrm>
        </p:spPr>
        <p:txBody>
          <a:bodyPr/>
          <a:lstStyle/>
          <a:p>
            <a:r>
              <a:rPr lang="en-US" altLang="en-US" sz="2800" dirty="0" smtClean="0"/>
              <a:t>5.4 Impact of Increased Clock Rate</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8" y="1192666"/>
            <a:ext cx="7772400"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Times" pitchFamily="18" charset="0"/>
              <a:buChar char="•"/>
            </a:pPr>
            <a:r>
              <a:rPr lang="en-US" altLang="en-US" sz="2400" dirty="0"/>
              <a:t>Suppose the processor in the previous example _______ its clock rate, making the miss penalty ________.</a:t>
            </a:r>
          </a:p>
          <a:p>
            <a:pPr>
              <a:buFont typeface="Times" pitchFamily="18" charset="0"/>
              <a:buChar char="•"/>
            </a:pPr>
            <a:r>
              <a:rPr lang="en-US" altLang="en-US" sz="2400" dirty="0"/>
              <a:t>Total miss cycles per instruction = _______.</a:t>
            </a:r>
          </a:p>
          <a:p>
            <a:pPr>
              <a:buFont typeface="Times" pitchFamily="18" charset="0"/>
              <a:buChar char="•"/>
            </a:pPr>
            <a:r>
              <a:rPr lang="en-US" altLang="en-US" sz="2400" dirty="0"/>
              <a:t>Total CPI</a:t>
            </a:r>
          </a:p>
          <a:p>
            <a:pPr>
              <a:buFont typeface="Times" pitchFamily="18" charset="0"/>
              <a:buChar char="•"/>
            </a:pPr>
            <a:r>
              <a:rPr lang="en-US" altLang="en-US" sz="2400" dirty="0"/>
              <a:t>Performance with fast clock compared to performance with slow clock</a:t>
            </a:r>
          </a:p>
        </p:txBody>
      </p:sp>
    </p:spTree>
    <p:extLst>
      <p:ext uri="{BB962C8B-B14F-4D97-AF65-F5344CB8AC3E}">
        <p14:creationId xmlns:p14="http://schemas.microsoft.com/office/powerpoint/2010/main" val="1861316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5.4 Average Memory Access Time</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8" y="1035011"/>
            <a:ext cx="7772400"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Times" pitchFamily="18" charset="0"/>
              <a:buChar char="•"/>
            </a:pPr>
            <a:r>
              <a:rPr lang="en-US" altLang="en-US" sz="2400" dirty="0"/>
              <a:t>To capture the fact that the time to ______ ____ for both ____ and ______ affects performance, designers sometimes use average memory access time (AMAT) as a way to examine _________ _____ ______.</a:t>
            </a:r>
          </a:p>
          <a:p>
            <a:pPr>
              <a:buFont typeface="Times" pitchFamily="18" charset="0"/>
              <a:buChar char="•"/>
            </a:pPr>
            <a:r>
              <a:rPr lang="en-US" altLang="en-US" sz="2400" dirty="0"/>
              <a:t>AMAT = Time for a hit + Miss rate x Miss penalty</a:t>
            </a:r>
          </a:p>
          <a:p>
            <a:pPr>
              <a:buFont typeface="Times" pitchFamily="18" charset="0"/>
              <a:buChar char="•"/>
            </a:pPr>
            <a:r>
              <a:rPr lang="en-US" altLang="en-US" sz="2400" dirty="0"/>
              <a:t>Find the AMAT for a processor with CT = 1 ns, Miss penalty = 20 cycles, Miss rate = 0.05/instruction, Cache access time = 1 cycle. Assume that read and write miss penalties are the same and ignore other write stalls.</a:t>
            </a:r>
          </a:p>
        </p:txBody>
      </p:sp>
    </p:spTree>
    <p:extLst>
      <p:ext uri="{BB962C8B-B14F-4D97-AF65-F5344CB8AC3E}">
        <p14:creationId xmlns:p14="http://schemas.microsoft.com/office/powerpoint/2010/main" val="5820083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5.4 Flexible Placement Reduces Cache Misses</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8" y="1035011"/>
            <a:ext cx="7772400"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Times" pitchFamily="18" charset="0"/>
              <a:buChar char="•"/>
            </a:pPr>
            <a:r>
              <a:rPr lang="en-US" altLang="en-US" sz="2400" dirty="0"/>
              <a:t>One Extreme - direct mapped - </a:t>
            </a:r>
          </a:p>
          <a:p>
            <a:pPr>
              <a:buFont typeface="Times" pitchFamily="18" charset="0"/>
              <a:buChar char="•"/>
            </a:pPr>
            <a:r>
              <a:rPr lang="en-US" altLang="en-US" sz="2400" dirty="0"/>
              <a:t>Middle Range - set associative - </a:t>
            </a:r>
          </a:p>
          <a:p>
            <a:pPr>
              <a:buFont typeface="Times" pitchFamily="18" charset="0"/>
              <a:buChar char="•"/>
            </a:pPr>
            <a:r>
              <a:rPr lang="en-US" altLang="en-US" sz="2400" dirty="0"/>
              <a:t>Other Extreme - fully associative - </a:t>
            </a:r>
          </a:p>
          <a:p>
            <a:pPr>
              <a:buFont typeface="Times" pitchFamily="18" charset="0"/>
              <a:buChar char="•"/>
            </a:pPr>
            <a:r>
              <a:rPr lang="en-US" altLang="en-US" sz="2400" dirty="0"/>
              <a:t>Set associative mapping</a:t>
            </a:r>
          </a:p>
        </p:txBody>
      </p:sp>
    </p:spTree>
    <p:extLst>
      <p:ext uri="{BB962C8B-B14F-4D97-AF65-F5344CB8AC3E}">
        <p14:creationId xmlns:p14="http://schemas.microsoft.com/office/powerpoint/2010/main" val="11167512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5.4 Conceptual View of Set Associativity</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8" y="1035011"/>
            <a:ext cx="7772400"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Times" pitchFamily="18" charset="0"/>
              <a:buChar char="•"/>
            </a:pPr>
            <a:r>
              <a:rPr lang="en-US" altLang="en-US" sz="2000" dirty="0"/>
              <a:t>One Extreme - direct mapped - </a:t>
            </a:r>
          </a:p>
          <a:p>
            <a:pPr>
              <a:buFont typeface="Times" pitchFamily="18" charset="0"/>
              <a:buChar char="•"/>
            </a:pPr>
            <a:r>
              <a:rPr lang="en-US" altLang="en-US" sz="2000" dirty="0"/>
              <a:t>Middle Range - set associative - </a:t>
            </a:r>
          </a:p>
          <a:p>
            <a:pPr>
              <a:buFont typeface="Times" pitchFamily="18" charset="0"/>
              <a:buChar char="•"/>
            </a:pPr>
            <a:r>
              <a:rPr lang="en-US" altLang="en-US" sz="2000" dirty="0"/>
              <a:t>Other Extreme - fully associative - </a:t>
            </a:r>
          </a:p>
          <a:p>
            <a:pPr>
              <a:buFont typeface="Times" pitchFamily="18" charset="0"/>
              <a:buChar char="•"/>
            </a:pPr>
            <a:r>
              <a:rPr lang="en-US" altLang="en-US" sz="2000" dirty="0"/>
              <a:t>Set associative mapping</a:t>
            </a:r>
          </a:p>
        </p:txBody>
      </p:sp>
      <p:pic>
        <p:nvPicPr>
          <p:cNvPr id="5" name="Picture 10" descr="10~Figure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297" y="3128129"/>
            <a:ext cx="5836002" cy="2448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772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633073" y="320062"/>
            <a:ext cx="7772400" cy="629920"/>
          </a:xfrm>
        </p:spPr>
        <p:txBody>
          <a:bodyPr/>
          <a:lstStyle/>
          <a:p>
            <a:r>
              <a:rPr lang="en-US" altLang="en-US" dirty="0" smtClean="0">
                <a:solidFill>
                  <a:schemeClr val="tx1"/>
                </a:solidFill>
              </a:rPr>
              <a:t>5.1 Cache Terminology</a:t>
            </a:r>
            <a:endParaRPr lang="en-US" altLang="en-US" dirty="0"/>
          </a:p>
        </p:txBody>
      </p:sp>
      <p:sp>
        <p:nvSpPr>
          <p:cNvPr id="5" name="Rectangle 12"/>
          <p:cNvSpPr txBox="1">
            <a:spLocks noChangeArrowheads="1"/>
          </p:cNvSpPr>
          <p:nvPr/>
        </p:nvSpPr>
        <p:spPr bwMode="auto">
          <a:xfrm>
            <a:off x="427696" y="1147181"/>
            <a:ext cx="7772400" cy="244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Times" pitchFamily="18" charset="0"/>
              <a:buChar char="•"/>
            </a:pPr>
            <a:r>
              <a:rPr lang="en-US" altLang="en-US" sz="2400" kern="0" dirty="0" smtClean="0"/>
              <a:t>Data is copied between only _</a:t>
            </a:r>
            <a:r>
              <a:rPr lang="en-US" altLang="en-US" sz="2400" u="sng" kern="0" dirty="0" smtClean="0"/>
              <a:t>   </a:t>
            </a:r>
            <a:r>
              <a:rPr lang="en-US" altLang="en-US" sz="2400" kern="0" dirty="0" smtClean="0"/>
              <a:t>_ levels at a time.</a:t>
            </a:r>
          </a:p>
          <a:p>
            <a:pPr>
              <a:buFont typeface="Times" pitchFamily="18" charset="0"/>
              <a:buChar char="•"/>
            </a:pPr>
            <a:r>
              <a:rPr lang="en-US" altLang="en-US" sz="2400" kern="0" dirty="0" smtClean="0"/>
              <a:t>The minimum data unit is a _</a:t>
            </a:r>
            <a:r>
              <a:rPr lang="en-US" altLang="en-US" sz="2400" u="sng" kern="0" dirty="0" smtClean="0"/>
              <a:t>                </a:t>
            </a:r>
            <a:r>
              <a:rPr lang="en-US" altLang="en-US" sz="2400" kern="0" dirty="0" smtClean="0"/>
              <a:t>.</a:t>
            </a:r>
          </a:p>
          <a:p>
            <a:pPr>
              <a:buFont typeface="Times" pitchFamily="18" charset="0"/>
              <a:buChar char="•"/>
            </a:pPr>
            <a:r>
              <a:rPr lang="en-US" altLang="en-US" sz="2400" kern="0" dirty="0" smtClean="0"/>
              <a:t>If the data appears  in the upper level, this situation is called a </a:t>
            </a:r>
            <a:r>
              <a:rPr lang="en-US" altLang="en-US" sz="2400" u="sng" kern="0" dirty="0" smtClean="0"/>
              <a:t>      </a:t>
            </a:r>
            <a:r>
              <a:rPr lang="en-US" altLang="en-US" sz="2400" kern="0" dirty="0" smtClean="0"/>
              <a:t>. The data not appearing in the upper level is called a </a:t>
            </a:r>
            <a:r>
              <a:rPr lang="en-US" altLang="en-US" sz="2400" u="sng" kern="0" dirty="0"/>
              <a:t> </a:t>
            </a:r>
            <a:r>
              <a:rPr lang="en-US" altLang="en-US" sz="2400" u="sng" kern="0" dirty="0" smtClean="0"/>
              <a:t>         </a:t>
            </a:r>
            <a:r>
              <a:rPr lang="en-US" altLang="en-US" sz="2400" kern="0" dirty="0" smtClean="0"/>
              <a:t>.</a:t>
            </a:r>
            <a:endParaRPr lang="en-US" altLang="en-US" sz="2400" kern="0" dirty="0"/>
          </a:p>
        </p:txBody>
      </p:sp>
      <p:pic>
        <p:nvPicPr>
          <p:cNvPr id="6" name="Picture 15" descr="Figure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4" y="3879386"/>
            <a:ext cx="3946525" cy="23495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Figure_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6287" y="3787311"/>
            <a:ext cx="2049462" cy="2301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5.4 Pseudo-Implementation View of Set Associativity</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8" y="1035011"/>
            <a:ext cx="7772400"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Times" pitchFamily="18" charset="0"/>
              <a:buChar char="•"/>
            </a:pPr>
            <a:endParaRPr lang="en-US" altLang="en-US" sz="2400" dirty="0"/>
          </a:p>
        </p:txBody>
      </p:sp>
      <p:pic>
        <p:nvPicPr>
          <p:cNvPr id="7" name="Picture 11" descr="11~Figure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448" y="1417037"/>
            <a:ext cx="6293599" cy="495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229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5.4 Misses and Associativity</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8" y="1035011"/>
            <a:ext cx="7772400"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defTabSz="123825">
              <a:buFontTx/>
              <a:buNone/>
            </a:pPr>
            <a:r>
              <a:rPr lang="en-US" altLang="en-US" sz="2400" dirty="0"/>
              <a:t>Look at three small caches (four one word blocks): Address sequence: 0, 8, 0, 6, 8</a:t>
            </a:r>
          </a:p>
          <a:p>
            <a:pPr marL="0" indent="0" defTabSz="123825">
              <a:buFontTx/>
              <a:buNone/>
            </a:pPr>
            <a:r>
              <a:rPr lang="en-US" altLang="en-US" sz="2000" dirty="0"/>
              <a:t>	a. fully associative     b. two-way set associative    c. direct mapped</a:t>
            </a:r>
          </a:p>
        </p:txBody>
      </p:sp>
    </p:spTree>
    <p:extLst>
      <p:ext uri="{BB962C8B-B14F-4D97-AF65-F5344CB8AC3E}">
        <p14:creationId xmlns:p14="http://schemas.microsoft.com/office/powerpoint/2010/main" val="40429106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5.4 Locating a Block in the Cache</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8" y="1035011"/>
            <a:ext cx="7772400"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Times" pitchFamily="18" charset="0"/>
              <a:buChar char="•"/>
            </a:pPr>
            <a:endParaRPr lang="en-US" altLang="en-US" sz="2400" dirty="0"/>
          </a:p>
        </p:txBody>
      </p:sp>
      <p:pic>
        <p:nvPicPr>
          <p:cNvPr id="5" name="Picture 15" descr="13~Figure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383" y="1035011"/>
            <a:ext cx="6130457" cy="5146124"/>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16"/>
          <p:cNvSpPr txBox="1">
            <a:spLocks noChangeArrowheads="1"/>
          </p:cNvSpPr>
          <p:nvPr/>
        </p:nvSpPr>
        <p:spPr bwMode="auto">
          <a:xfrm>
            <a:off x="6770688" y="5468938"/>
            <a:ext cx="17764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dirty="0">
                <a:latin typeface="Arial" charset="0"/>
              </a:rPr>
              <a:t>Which block do we replace?</a:t>
            </a:r>
          </a:p>
        </p:txBody>
      </p:sp>
    </p:spTree>
    <p:extLst>
      <p:ext uri="{BB962C8B-B14F-4D97-AF65-F5344CB8AC3E}">
        <p14:creationId xmlns:p14="http://schemas.microsoft.com/office/powerpoint/2010/main" val="6669972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5.4 Tag Size Considerations</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8" y="1035011"/>
            <a:ext cx="7772400"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000" dirty="0"/>
              <a:t>Size of Tags versus Set Associativity</a:t>
            </a:r>
          </a:p>
          <a:p>
            <a:pPr lvl="1">
              <a:buFontTx/>
              <a:buNone/>
            </a:pPr>
            <a:r>
              <a:rPr lang="en-US" altLang="en-US" sz="2000" dirty="0"/>
              <a:t>For a cache with 4K blocks, a 32-bit address with 0 bits for block and byte offsets, find the #sets, #tag bits for 1, 2, 4 and fully associative organizations</a:t>
            </a:r>
          </a:p>
        </p:txBody>
      </p:sp>
    </p:spTree>
    <p:extLst>
      <p:ext uri="{BB962C8B-B14F-4D97-AF65-F5344CB8AC3E}">
        <p14:creationId xmlns:p14="http://schemas.microsoft.com/office/powerpoint/2010/main" val="42126691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5.4 Performance of Multilevel Caches</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8" y="1035011"/>
            <a:ext cx="7772400"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dirty="0"/>
              <a:t>Example:</a:t>
            </a:r>
          </a:p>
          <a:p>
            <a:pPr lvl="1"/>
            <a:r>
              <a:rPr lang="en-US" altLang="en-US" sz="2000" dirty="0" err="1"/>
              <a:t>CPI</a:t>
            </a:r>
            <a:r>
              <a:rPr lang="en-US" altLang="en-US" sz="2000" baseline="-25000" dirty="0" err="1"/>
              <a:t>base</a:t>
            </a:r>
            <a:r>
              <a:rPr lang="en-US" altLang="en-US" sz="2000" dirty="0"/>
              <a:t> = 1.0, CR = 4 GHz</a:t>
            </a:r>
          </a:p>
          <a:p>
            <a:pPr lvl="1"/>
            <a:r>
              <a:rPr lang="en-US" altLang="en-US" sz="2000" dirty="0" err="1"/>
              <a:t>Mem</a:t>
            </a:r>
            <a:r>
              <a:rPr lang="en-US" altLang="en-US" sz="2000" baseline="-25000" dirty="0" err="1"/>
              <a:t>access</a:t>
            </a:r>
            <a:r>
              <a:rPr lang="en-US" altLang="en-US" sz="2000" dirty="0"/>
              <a:t> = 100 ns, L1inst</a:t>
            </a:r>
            <a:r>
              <a:rPr lang="en-US" altLang="en-US" sz="2000" baseline="-25000" dirty="0"/>
              <a:t>miss</a:t>
            </a:r>
            <a:r>
              <a:rPr lang="en-US" altLang="en-US" sz="2000" dirty="0"/>
              <a:t> = 2 %</a:t>
            </a:r>
          </a:p>
          <a:p>
            <a:pPr lvl="1"/>
            <a:r>
              <a:rPr lang="en-US" altLang="en-US" sz="2000" dirty="0"/>
              <a:t>L2</a:t>
            </a:r>
            <a:r>
              <a:rPr lang="en-US" altLang="en-US" sz="2000" baseline="-25000" dirty="0"/>
              <a:t>access</a:t>
            </a:r>
            <a:r>
              <a:rPr lang="en-US" altLang="en-US" sz="2000" dirty="0"/>
              <a:t> = 5 ns, L2</a:t>
            </a:r>
            <a:r>
              <a:rPr lang="en-US" altLang="en-US" sz="2000" baseline="-25000" dirty="0"/>
              <a:t>miss</a:t>
            </a:r>
            <a:r>
              <a:rPr lang="en-US" altLang="en-US" sz="2000" dirty="0"/>
              <a:t> </a:t>
            </a:r>
            <a:r>
              <a:rPr lang="en-US" altLang="en-US" sz="2000" dirty="0" smtClean="0"/>
              <a:t> </a:t>
            </a:r>
            <a:r>
              <a:rPr lang="en-US" altLang="en-US" sz="2000" smtClean="0"/>
              <a:t>per instruction = </a:t>
            </a:r>
            <a:r>
              <a:rPr lang="en-US" altLang="en-US" sz="2000" dirty="0"/>
              <a:t>0.5 %</a:t>
            </a:r>
          </a:p>
        </p:txBody>
      </p:sp>
    </p:spTree>
    <p:extLst>
      <p:ext uri="{BB962C8B-B14F-4D97-AF65-F5344CB8AC3E}">
        <p14:creationId xmlns:p14="http://schemas.microsoft.com/office/powerpoint/2010/main" val="20756339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5.4 Interactions with Software</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8" y="1225416"/>
            <a:ext cx="2953561"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Times" pitchFamily="18" charset="0"/>
              <a:buChar char="•"/>
            </a:pPr>
            <a:r>
              <a:rPr lang="en-US" altLang="en-US" sz="2400" dirty="0" smtClean="0"/>
              <a:t>Misses depend on memory access patterns</a:t>
            </a:r>
          </a:p>
          <a:p>
            <a:pPr lvl="1"/>
            <a:r>
              <a:rPr lang="en-US" altLang="en-US" sz="2400" dirty="0" smtClean="0"/>
              <a:t>Algorithm behavior</a:t>
            </a:r>
            <a:endParaRPr lang="en-US" altLang="en-US" sz="2400" u="sng" dirty="0"/>
          </a:p>
          <a:p>
            <a:pPr lvl="1"/>
            <a:r>
              <a:rPr lang="en-US" altLang="en-US" sz="2400" dirty="0" smtClean="0"/>
              <a:t>Compiler optimization for memory access</a:t>
            </a:r>
            <a:endParaRPr lang="en-US" altLang="en-US" sz="2400" u="sng" dirty="0"/>
          </a:p>
          <a:p>
            <a:pPr lvl="1">
              <a:buFont typeface="Times" pitchFamily="18" charset="0"/>
              <a:buChar char="•"/>
            </a:pPr>
            <a:endParaRPr lang="en-US" altLang="en-US" sz="2000" dirty="0"/>
          </a:p>
        </p:txBody>
      </p:sp>
      <p:pic>
        <p:nvPicPr>
          <p:cNvPr id="5" name="Picture 6" descr="f05-18-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612" y="958702"/>
            <a:ext cx="3050801" cy="5568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66028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5.4 Software Optimization via Blocking</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7" y="1035011"/>
            <a:ext cx="8386173"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r>
              <a:rPr lang="en-US" sz="2400" dirty="0" smtClean="0"/>
              <a:t>Goal:  maximize accesses to data before it is replaced</a:t>
            </a:r>
          </a:p>
          <a:p>
            <a:pPr marL="0" indent="0">
              <a:buNone/>
              <a:defRPr/>
            </a:pPr>
            <a:r>
              <a:rPr lang="en-US" sz="2400" dirty="0" smtClean="0"/>
              <a:t>Consider inner loops of DGEMM:</a:t>
            </a:r>
          </a:p>
          <a:p>
            <a:pPr marL="0" indent="0">
              <a:buNone/>
              <a:defRPr/>
            </a:pPr>
            <a:r>
              <a:rPr lang="en-US" sz="2400" dirty="0" smtClean="0"/>
              <a:t>Blocked algorithms operate on </a:t>
            </a:r>
            <a:r>
              <a:rPr lang="en-US" sz="2400" dirty="0" err="1" smtClean="0"/>
              <a:t>submatrices</a:t>
            </a:r>
            <a:r>
              <a:rPr lang="en-US" sz="2400" dirty="0" smtClean="0"/>
              <a:t> or blocks rather than entire rows or columns of an array</a:t>
            </a:r>
          </a:p>
          <a:p>
            <a:pPr marL="0" indent="0">
              <a:buFont typeface="Wingdings" pitchFamily="2" charset="2"/>
              <a:buNone/>
              <a:defRPr/>
            </a:pPr>
            <a:r>
              <a:rPr lang="en-US" sz="2000" dirty="0" smtClean="0">
                <a:latin typeface="Courier New" pitchFamily="49" charset="0"/>
                <a:cs typeface="Courier New" pitchFamily="49" charset="0"/>
              </a:rPr>
              <a:t>for </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j = 0; j &lt; n; ++j)</a:t>
            </a:r>
          </a:p>
          <a:p>
            <a:pPr marL="0" indent="0">
              <a:buFont typeface="Wingdings" pitchFamily="2" charset="2"/>
              <a:buNone/>
              <a:defRPr/>
            </a:pPr>
            <a:r>
              <a:rPr lang="en-US" sz="1800" dirty="0" smtClean="0">
                <a:latin typeface="Courier New" pitchFamily="49" charset="0"/>
                <a:cs typeface="Courier New" pitchFamily="49" charset="0"/>
              </a:rPr>
              <a:t>{</a:t>
            </a:r>
            <a:endParaRPr lang="en-US" sz="1800" dirty="0">
              <a:latin typeface="Courier New" pitchFamily="49" charset="0"/>
              <a:cs typeface="Courier New" pitchFamily="49" charset="0"/>
            </a:endParaRPr>
          </a:p>
          <a:p>
            <a:pPr marL="0" indent="0">
              <a:buFont typeface="Wingdings" pitchFamily="2" charset="2"/>
              <a:buNone/>
              <a:defRPr/>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double </a:t>
            </a:r>
            <a:r>
              <a:rPr lang="en-US" sz="1800" dirty="0" err="1">
                <a:latin typeface="Courier New" pitchFamily="49" charset="0"/>
                <a:cs typeface="Courier New" pitchFamily="49" charset="0"/>
              </a:rPr>
              <a:t>cij</a:t>
            </a:r>
            <a:r>
              <a:rPr lang="en-US" sz="1800" dirty="0">
                <a:latin typeface="Courier New" pitchFamily="49" charset="0"/>
                <a:cs typeface="Courier New" pitchFamily="49" charset="0"/>
              </a:rPr>
              <a:t> = C[</a:t>
            </a:r>
            <a:r>
              <a:rPr lang="en-US" sz="1800" dirty="0" err="1">
                <a:latin typeface="Courier New" pitchFamily="49" charset="0"/>
                <a:cs typeface="Courier New" pitchFamily="49" charset="0"/>
              </a:rPr>
              <a:t>i+j</a:t>
            </a:r>
            <a:r>
              <a:rPr lang="en-US" sz="1800" dirty="0">
                <a:latin typeface="Courier New" pitchFamily="49" charset="0"/>
                <a:cs typeface="Courier New" pitchFamily="49" charset="0"/>
              </a:rPr>
              <a:t>*n</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cij</a:t>
            </a:r>
            <a:r>
              <a:rPr lang="en-US" sz="1800" dirty="0" smtClean="0">
                <a:latin typeface="Courier New" pitchFamily="49" charset="0"/>
                <a:cs typeface="Courier New" pitchFamily="49" charset="0"/>
              </a:rPr>
              <a:t> = C[</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][j] */</a:t>
            </a:r>
            <a:endParaRPr lang="en-US" sz="1800" dirty="0">
              <a:latin typeface="Courier New" pitchFamily="49" charset="0"/>
              <a:cs typeface="Courier New" pitchFamily="49" charset="0"/>
            </a:endParaRPr>
          </a:p>
          <a:p>
            <a:pPr marL="0" indent="0">
              <a:buFont typeface="Wingdings" pitchFamily="2" charset="2"/>
              <a:buNone/>
              <a:defRPr/>
            </a:pPr>
            <a:r>
              <a:rPr lang="en-US" sz="1800" dirty="0">
                <a:latin typeface="Courier New" pitchFamily="49" charset="0"/>
                <a:cs typeface="Courier New" pitchFamily="49" charset="0"/>
              </a:rPr>
              <a:t>  </a:t>
            </a:r>
            <a:r>
              <a:rPr lang="en-US" sz="1800" dirty="0" smtClean="0">
                <a:latin typeface="Courier New" pitchFamily="49" charset="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int</a:t>
            </a:r>
            <a:r>
              <a:rPr lang="en-US" sz="1800" dirty="0">
                <a:latin typeface="Courier New" pitchFamily="49" charset="0"/>
                <a:cs typeface="Courier New" pitchFamily="49" charset="0"/>
              </a:rPr>
              <a:t> k = 0; k &lt; n; k++ </a:t>
            </a: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a:p>
            <a:pPr marL="0" indent="0">
              <a:buFont typeface="Wingdings" pitchFamily="2" charset="2"/>
              <a:buNone/>
              <a:defRPr/>
            </a:pPr>
            <a:r>
              <a:rPr lang="pt-BR" sz="1800" dirty="0">
                <a:latin typeface="Courier New" pitchFamily="49" charset="0"/>
                <a:cs typeface="Courier New" pitchFamily="49" charset="0"/>
              </a:rPr>
              <a:t>    </a:t>
            </a:r>
            <a:r>
              <a:rPr lang="pt-BR" sz="1800" dirty="0" smtClean="0">
                <a:latin typeface="Courier New" pitchFamily="49" charset="0"/>
                <a:cs typeface="Courier New" pitchFamily="49" charset="0"/>
              </a:rPr>
              <a:t>cij </a:t>
            </a:r>
            <a:r>
              <a:rPr lang="pt-BR" sz="1800" dirty="0">
                <a:latin typeface="Courier New" pitchFamily="49" charset="0"/>
                <a:cs typeface="Courier New" pitchFamily="49" charset="0"/>
              </a:rPr>
              <a:t>+= A[i+k*n] * B[k+j*n</a:t>
            </a:r>
            <a:r>
              <a:rPr lang="pt-BR" sz="1800" dirty="0" smtClean="0">
                <a:latin typeface="Courier New" pitchFamily="49" charset="0"/>
                <a:cs typeface="Courier New" pitchFamily="49" charset="0"/>
              </a:rPr>
              <a:t>]; /* cij += A[i][k]*B[k][j] */</a:t>
            </a:r>
            <a:endParaRPr lang="en-US" sz="1800" dirty="0">
              <a:latin typeface="Courier New" pitchFamily="49" charset="0"/>
              <a:cs typeface="Courier New" pitchFamily="49" charset="0"/>
            </a:endParaRPr>
          </a:p>
          <a:p>
            <a:pPr marL="0" indent="0">
              <a:buFont typeface="Wingdings" pitchFamily="2" charset="2"/>
              <a:buNone/>
              <a:defRPr/>
            </a:pPr>
            <a:r>
              <a:rPr lang="en-US" sz="1800" dirty="0">
                <a:latin typeface="Courier New" pitchFamily="49" charset="0"/>
                <a:cs typeface="Courier New" pitchFamily="49" charset="0"/>
              </a:rPr>
              <a:t>    C[</a:t>
            </a:r>
            <a:r>
              <a:rPr lang="en-US" sz="1800" dirty="0" err="1">
                <a:latin typeface="Courier New" pitchFamily="49" charset="0"/>
                <a:cs typeface="Courier New" pitchFamily="49" charset="0"/>
              </a:rPr>
              <a:t>i+j</a:t>
            </a:r>
            <a:r>
              <a:rPr lang="en-US" sz="1800" dirty="0">
                <a:latin typeface="Courier New" pitchFamily="49" charset="0"/>
                <a:cs typeface="Courier New" pitchFamily="49" charset="0"/>
              </a:rPr>
              <a:t>*n] = </a:t>
            </a:r>
            <a:r>
              <a:rPr lang="en-US" sz="1800" dirty="0" err="1">
                <a:latin typeface="Courier New" pitchFamily="49" charset="0"/>
                <a:cs typeface="Courier New" pitchFamily="49" charset="0"/>
              </a:rPr>
              <a:t>cij</a:t>
            </a:r>
            <a:r>
              <a:rPr lang="en-US" sz="1800" dirty="0" smtClean="0">
                <a:latin typeface="Courier New" pitchFamily="49" charset="0"/>
                <a:cs typeface="Courier New" pitchFamily="49" charset="0"/>
              </a:rPr>
              <a:t>;             /* C[</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][j] = </a:t>
            </a:r>
            <a:r>
              <a:rPr lang="en-US" sz="1800" dirty="0" err="1" smtClean="0">
                <a:latin typeface="Courier New" pitchFamily="49" charset="0"/>
                <a:cs typeface="Courier New" pitchFamily="49" charset="0"/>
              </a:rPr>
              <a:t>cij</a:t>
            </a:r>
            <a:r>
              <a:rPr lang="en-US" sz="1800" dirty="0" smtClean="0">
                <a:latin typeface="Courier New" pitchFamily="49" charset="0"/>
                <a:cs typeface="Courier New" pitchFamily="49" charset="0"/>
              </a:rPr>
              <a:t> */</a:t>
            </a:r>
            <a:endParaRPr lang="en-US" sz="1800" dirty="0">
              <a:latin typeface="Courier New" pitchFamily="49" charset="0"/>
              <a:cs typeface="Courier New" pitchFamily="49" charset="0"/>
            </a:endParaRPr>
          </a:p>
          <a:p>
            <a:pPr marL="0" indent="0">
              <a:buFont typeface="Wingdings" pitchFamily="2" charset="2"/>
              <a:buNone/>
              <a:defRPr/>
            </a:pPr>
            <a:r>
              <a:rPr lang="en-US" sz="1800" dirty="0" smtClean="0">
                <a:latin typeface="Courier New" pitchFamily="49" charset="0"/>
                <a:cs typeface="Courier New" pitchFamily="49" charset="0"/>
              </a:rPr>
              <a:t>}</a:t>
            </a:r>
            <a:endParaRPr lang="en-US" sz="1800" dirty="0"/>
          </a:p>
        </p:txBody>
      </p:sp>
    </p:spTree>
    <p:extLst>
      <p:ext uri="{BB962C8B-B14F-4D97-AF65-F5344CB8AC3E}">
        <p14:creationId xmlns:p14="http://schemas.microsoft.com/office/powerpoint/2010/main" val="39996444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5.4 Array Access Patterns</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nvGrpSpPr>
          <p:cNvPr id="2" name="Group 1"/>
          <p:cNvGrpSpPr/>
          <p:nvPr/>
        </p:nvGrpSpPr>
        <p:grpSpPr>
          <a:xfrm>
            <a:off x="574722" y="1396205"/>
            <a:ext cx="7912054" cy="4090195"/>
            <a:chOff x="827088" y="2133600"/>
            <a:chExt cx="7702550" cy="3643313"/>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284538"/>
              <a:ext cx="7702550"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p:cNvSpPr txBox="1">
              <a:spLocks noChangeArrowheads="1"/>
            </p:cNvSpPr>
            <p:nvPr/>
          </p:nvSpPr>
          <p:spPr bwMode="auto">
            <a:xfrm>
              <a:off x="2027238" y="2133600"/>
              <a:ext cx="2087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dirty="0"/>
                <a:t>older accesses</a:t>
              </a:r>
            </a:p>
          </p:txBody>
        </p:sp>
        <p:cxnSp>
          <p:nvCxnSpPr>
            <p:cNvPr id="8" name="Straight Arrow Connector 6"/>
            <p:cNvCxnSpPr>
              <a:cxnSpLocks noChangeShapeType="1"/>
            </p:cNvCxnSpPr>
            <p:nvPr/>
          </p:nvCxnSpPr>
          <p:spPr bwMode="auto">
            <a:xfrm flipH="1">
              <a:off x="1692275" y="2501900"/>
              <a:ext cx="503238" cy="14319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a:spLocks noChangeArrowheads="1"/>
            </p:cNvSpPr>
            <p:nvPr/>
          </p:nvSpPr>
          <p:spPr bwMode="auto">
            <a:xfrm>
              <a:off x="2333625" y="2565400"/>
              <a:ext cx="2087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a:t>new accesses</a:t>
              </a:r>
            </a:p>
          </p:txBody>
        </p:sp>
        <p:cxnSp>
          <p:nvCxnSpPr>
            <p:cNvPr id="10" name="Straight Arrow Connector 11"/>
            <p:cNvCxnSpPr>
              <a:cxnSpLocks noChangeShapeType="1"/>
            </p:cNvCxnSpPr>
            <p:nvPr/>
          </p:nvCxnSpPr>
          <p:spPr bwMode="auto">
            <a:xfrm>
              <a:off x="2700338" y="2933700"/>
              <a:ext cx="369887" cy="12874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1076903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5.4 Cache Blocked DGEMM</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7" y="1035011"/>
            <a:ext cx="8386173"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nSpc>
                <a:spcPct val="95000"/>
              </a:lnSpc>
              <a:spcBef>
                <a:spcPts val="0"/>
              </a:spcBef>
              <a:buFont typeface="Wingdings" pitchFamily="2" charset="2"/>
              <a:buNone/>
            </a:pPr>
            <a:r>
              <a:rPr lang="en-US" altLang="en-US" sz="1800" dirty="0" smtClean="0">
                <a:latin typeface="Courier New" pitchFamily="49" charset="0"/>
                <a:cs typeface="Courier New" pitchFamily="49" charset="0"/>
              </a:rPr>
              <a:t>1 </a:t>
            </a:r>
            <a:r>
              <a:rPr lang="en-US" altLang="en-US" sz="1800" dirty="0">
                <a:latin typeface="Courier New" pitchFamily="49" charset="0"/>
                <a:cs typeface="Courier New" pitchFamily="49" charset="0"/>
              </a:rPr>
              <a:t>#define BLOCKSIZE 32</a:t>
            </a:r>
          </a:p>
          <a:p>
            <a:pPr marL="0" indent="0">
              <a:lnSpc>
                <a:spcPct val="95000"/>
              </a:lnSpc>
              <a:spcBef>
                <a:spcPts val="0"/>
              </a:spcBef>
              <a:buFont typeface="Wingdings" pitchFamily="2" charset="2"/>
              <a:buNone/>
            </a:pPr>
            <a:r>
              <a:rPr lang="en-US" altLang="en-US" sz="1800" dirty="0">
                <a:latin typeface="Courier New" pitchFamily="49" charset="0"/>
                <a:cs typeface="Courier New" pitchFamily="49" charset="0"/>
              </a:rPr>
              <a:t>2 void </a:t>
            </a:r>
            <a:r>
              <a:rPr lang="en-US" altLang="en-US" sz="1800" dirty="0" err="1">
                <a:latin typeface="Courier New" pitchFamily="49" charset="0"/>
                <a:cs typeface="Courier New" pitchFamily="49" charset="0"/>
              </a:rPr>
              <a:t>do_block</a:t>
            </a:r>
            <a:r>
              <a:rPr lang="en-US" altLang="en-US" sz="1800" dirty="0">
                <a:latin typeface="Courier New" pitchFamily="49" charset="0"/>
                <a:cs typeface="Courier New" pitchFamily="49" charset="0"/>
              </a:rPr>
              <a:t> (</a:t>
            </a:r>
            <a:r>
              <a:rPr lang="en-US" altLang="en-US" sz="1800" dirty="0" err="1">
                <a:latin typeface="Courier New" pitchFamily="49" charset="0"/>
                <a:cs typeface="Courier New" pitchFamily="49" charset="0"/>
              </a:rPr>
              <a:t>int</a:t>
            </a:r>
            <a:r>
              <a:rPr lang="en-US" altLang="en-US" sz="1800" dirty="0">
                <a:latin typeface="Courier New" pitchFamily="49" charset="0"/>
                <a:cs typeface="Courier New" pitchFamily="49" charset="0"/>
              </a:rPr>
              <a:t> n, </a:t>
            </a:r>
            <a:r>
              <a:rPr lang="en-US" altLang="en-US" sz="1800" dirty="0" err="1">
                <a:latin typeface="Courier New" pitchFamily="49" charset="0"/>
                <a:cs typeface="Courier New" pitchFamily="49" charset="0"/>
              </a:rPr>
              <a:t>int</a:t>
            </a:r>
            <a:r>
              <a:rPr lang="en-US" altLang="en-US" sz="1800" dirty="0">
                <a:latin typeface="Courier New" pitchFamily="49" charset="0"/>
                <a:cs typeface="Courier New" pitchFamily="49" charset="0"/>
              </a:rPr>
              <a:t> </a:t>
            </a:r>
            <a:r>
              <a:rPr lang="en-US" altLang="en-US" sz="1800" dirty="0" err="1">
                <a:latin typeface="Courier New" pitchFamily="49" charset="0"/>
                <a:cs typeface="Courier New" pitchFamily="49" charset="0"/>
              </a:rPr>
              <a:t>si</a:t>
            </a:r>
            <a:r>
              <a:rPr lang="en-US" altLang="en-US" sz="1800" dirty="0">
                <a:latin typeface="Courier New" pitchFamily="49" charset="0"/>
                <a:cs typeface="Courier New" pitchFamily="49" charset="0"/>
              </a:rPr>
              <a:t>, </a:t>
            </a:r>
            <a:r>
              <a:rPr lang="en-US" altLang="en-US" sz="1800" dirty="0" err="1">
                <a:latin typeface="Courier New" pitchFamily="49" charset="0"/>
                <a:cs typeface="Courier New" pitchFamily="49" charset="0"/>
              </a:rPr>
              <a:t>int</a:t>
            </a:r>
            <a:r>
              <a:rPr lang="en-US" altLang="en-US" sz="1800" dirty="0">
                <a:latin typeface="Courier New" pitchFamily="49" charset="0"/>
                <a:cs typeface="Courier New" pitchFamily="49" charset="0"/>
              </a:rPr>
              <a:t> </a:t>
            </a:r>
            <a:r>
              <a:rPr lang="en-US" altLang="en-US" sz="1800" dirty="0" err="1">
                <a:latin typeface="Courier New" pitchFamily="49" charset="0"/>
                <a:cs typeface="Courier New" pitchFamily="49" charset="0"/>
              </a:rPr>
              <a:t>sj</a:t>
            </a:r>
            <a:r>
              <a:rPr lang="en-US" altLang="en-US" sz="1800" dirty="0">
                <a:latin typeface="Courier New" pitchFamily="49" charset="0"/>
                <a:cs typeface="Courier New" pitchFamily="49" charset="0"/>
              </a:rPr>
              <a:t>, </a:t>
            </a:r>
            <a:r>
              <a:rPr lang="en-US" altLang="en-US" sz="1800" dirty="0" err="1">
                <a:latin typeface="Courier New" pitchFamily="49" charset="0"/>
                <a:cs typeface="Courier New" pitchFamily="49" charset="0"/>
              </a:rPr>
              <a:t>int</a:t>
            </a:r>
            <a:r>
              <a:rPr lang="en-US" altLang="en-US" sz="1800" dirty="0">
                <a:latin typeface="Courier New" pitchFamily="49" charset="0"/>
                <a:cs typeface="Courier New" pitchFamily="49" charset="0"/>
              </a:rPr>
              <a:t> </a:t>
            </a:r>
            <a:r>
              <a:rPr lang="en-US" altLang="en-US" sz="1800" dirty="0" err="1">
                <a:latin typeface="Courier New" pitchFamily="49" charset="0"/>
                <a:cs typeface="Courier New" pitchFamily="49" charset="0"/>
              </a:rPr>
              <a:t>sk</a:t>
            </a:r>
            <a:r>
              <a:rPr lang="en-US" altLang="en-US" sz="1800" dirty="0">
                <a:latin typeface="Courier New" pitchFamily="49" charset="0"/>
                <a:cs typeface="Courier New" pitchFamily="49" charset="0"/>
              </a:rPr>
              <a:t>, double *A, double</a:t>
            </a:r>
          </a:p>
          <a:p>
            <a:pPr marL="0" indent="0">
              <a:lnSpc>
                <a:spcPct val="95000"/>
              </a:lnSpc>
              <a:spcBef>
                <a:spcPts val="0"/>
              </a:spcBef>
              <a:buFont typeface="Wingdings" pitchFamily="2" charset="2"/>
              <a:buNone/>
            </a:pPr>
            <a:r>
              <a:rPr lang="en-US" altLang="en-US" sz="1800" dirty="0">
                <a:latin typeface="Courier New" pitchFamily="49" charset="0"/>
                <a:cs typeface="Courier New" pitchFamily="49" charset="0"/>
              </a:rPr>
              <a:t>3 *B, double *C)</a:t>
            </a:r>
          </a:p>
          <a:p>
            <a:pPr marL="0" indent="0">
              <a:lnSpc>
                <a:spcPct val="95000"/>
              </a:lnSpc>
              <a:spcBef>
                <a:spcPts val="0"/>
              </a:spcBef>
              <a:buFont typeface="Wingdings" pitchFamily="2" charset="2"/>
              <a:buNone/>
            </a:pPr>
            <a:r>
              <a:rPr lang="en-US" altLang="en-US" sz="1800" dirty="0">
                <a:latin typeface="Courier New" pitchFamily="49" charset="0"/>
                <a:cs typeface="Courier New" pitchFamily="49" charset="0"/>
              </a:rPr>
              <a:t>4 {</a:t>
            </a:r>
          </a:p>
          <a:p>
            <a:pPr marL="0" indent="0">
              <a:lnSpc>
                <a:spcPct val="95000"/>
              </a:lnSpc>
              <a:spcBef>
                <a:spcPts val="0"/>
              </a:spcBef>
              <a:buFont typeface="Wingdings" pitchFamily="2" charset="2"/>
              <a:buNone/>
            </a:pPr>
            <a:r>
              <a:rPr lang="en-US" altLang="en-US" sz="1800" dirty="0">
                <a:latin typeface="Courier New" pitchFamily="49" charset="0"/>
                <a:cs typeface="Courier New" pitchFamily="49" charset="0"/>
              </a:rPr>
              <a:t>5  for (</a:t>
            </a:r>
            <a:r>
              <a:rPr lang="en-US" altLang="en-US" sz="1800" dirty="0" err="1">
                <a:latin typeface="Courier New" pitchFamily="49" charset="0"/>
                <a:cs typeface="Courier New" pitchFamily="49" charset="0"/>
              </a:rPr>
              <a:t>int</a:t>
            </a:r>
            <a:r>
              <a:rPr lang="en-US" altLang="en-US" sz="1800" dirty="0">
                <a:latin typeface="Courier New" pitchFamily="49" charset="0"/>
                <a:cs typeface="Courier New" pitchFamily="49" charset="0"/>
              </a:rPr>
              <a:t> </a:t>
            </a:r>
            <a:r>
              <a:rPr lang="en-US" altLang="en-US" sz="1800" dirty="0" err="1">
                <a:latin typeface="Courier New" pitchFamily="49" charset="0"/>
                <a:cs typeface="Courier New" pitchFamily="49" charset="0"/>
              </a:rPr>
              <a:t>i</a:t>
            </a:r>
            <a:r>
              <a:rPr lang="en-US" altLang="en-US" sz="1800" dirty="0">
                <a:latin typeface="Courier New" pitchFamily="49" charset="0"/>
                <a:cs typeface="Courier New" pitchFamily="49" charset="0"/>
              </a:rPr>
              <a:t> = </a:t>
            </a:r>
            <a:r>
              <a:rPr lang="en-US" altLang="en-US" sz="1800" dirty="0" err="1">
                <a:latin typeface="Courier New" pitchFamily="49" charset="0"/>
                <a:cs typeface="Courier New" pitchFamily="49" charset="0"/>
              </a:rPr>
              <a:t>si</a:t>
            </a:r>
            <a:r>
              <a:rPr lang="en-US" altLang="en-US" sz="1800" dirty="0">
                <a:latin typeface="Courier New" pitchFamily="49" charset="0"/>
                <a:cs typeface="Courier New" pitchFamily="49" charset="0"/>
              </a:rPr>
              <a:t>; </a:t>
            </a:r>
            <a:r>
              <a:rPr lang="en-US" altLang="en-US" sz="1800" dirty="0" err="1">
                <a:latin typeface="Courier New" pitchFamily="49" charset="0"/>
                <a:cs typeface="Courier New" pitchFamily="49" charset="0"/>
              </a:rPr>
              <a:t>i</a:t>
            </a:r>
            <a:r>
              <a:rPr lang="en-US" altLang="en-US" sz="1800" dirty="0">
                <a:latin typeface="Courier New" pitchFamily="49" charset="0"/>
                <a:cs typeface="Courier New" pitchFamily="49" charset="0"/>
              </a:rPr>
              <a:t> &lt; </a:t>
            </a:r>
            <a:r>
              <a:rPr lang="en-US" altLang="en-US" sz="1800" dirty="0" err="1">
                <a:latin typeface="Courier New" pitchFamily="49" charset="0"/>
                <a:cs typeface="Courier New" pitchFamily="49" charset="0"/>
              </a:rPr>
              <a:t>si+BLOCKSIZE</a:t>
            </a:r>
            <a:r>
              <a:rPr lang="en-US" altLang="en-US" sz="1800" dirty="0">
                <a:latin typeface="Courier New" pitchFamily="49" charset="0"/>
                <a:cs typeface="Courier New" pitchFamily="49" charset="0"/>
              </a:rPr>
              <a:t>; ++</a:t>
            </a:r>
            <a:r>
              <a:rPr lang="en-US" altLang="en-US" sz="1800" dirty="0" err="1">
                <a:latin typeface="Courier New" pitchFamily="49" charset="0"/>
                <a:cs typeface="Courier New" pitchFamily="49" charset="0"/>
              </a:rPr>
              <a:t>i</a:t>
            </a:r>
            <a:r>
              <a:rPr lang="en-US" altLang="en-US" sz="1800" dirty="0">
                <a:latin typeface="Courier New" pitchFamily="49" charset="0"/>
                <a:cs typeface="Courier New" pitchFamily="49" charset="0"/>
              </a:rPr>
              <a:t>)</a:t>
            </a:r>
          </a:p>
          <a:p>
            <a:pPr marL="0" indent="0">
              <a:lnSpc>
                <a:spcPct val="95000"/>
              </a:lnSpc>
              <a:spcBef>
                <a:spcPts val="0"/>
              </a:spcBef>
              <a:buFont typeface="Wingdings" pitchFamily="2" charset="2"/>
              <a:buNone/>
            </a:pPr>
            <a:r>
              <a:rPr lang="en-US" altLang="en-US" sz="1800" dirty="0">
                <a:latin typeface="Courier New" pitchFamily="49" charset="0"/>
                <a:cs typeface="Courier New" pitchFamily="49" charset="0"/>
              </a:rPr>
              <a:t>6   for (</a:t>
            </a:r>
            <a:r>
              <a:rPr lang="en-US" altLang="en-US" sz="1800" dirty="0" err="1">
                <a:latin typeface="Courier New" pitchFamily="49" charset="0"/>
                <a:cs typeface="Courier New" pitchFamily="49" charset="0"/>
              </a:rPr>
              <a:t>int</a:t>
            </a:r>
            <a:r>
              <a:rPr lang="en-US" altLang="en-US" sz="1800" dirty="0">
                <a:latin typeface="Courier New" pitchFamily="49" charset="0"/>
                <a:cs typeface="Courier New" pitchFamily="49" charset="0"/>
              </a:rPr>
              <a:t> j = </a:t>
            </a:r>
            <a:r>
              <a:rPr lang="en-US" altLang="en-US" sz="1800" dirty="0" err="1">
                <a:latin typeface="Courier New" pitchFamily="49" charset="0"/>
                <a:cs typeface="Courier New" pitchFamily="49" charset="0"/>
              </a:rPr>
              <a:t>sj</a:t>
            </a:r>
            <a:r>
              <a:rPr lang="en-US" altLang="en-US" sz="1800" dirty="0">
                <a:latin typeface="Courier New" pitchFamily="49" charset="0"/>
                <a:cs typeface="Courier New" pitchFamily="49" charset="0"/>
              </a:rPr>
              <a:t>; j &lt; </a:t>
            </a:r>
            <a:r>
              <a:rPr lang="en-US" altLang="en-US" sz="1800" dirty="0" err="1">
                <a:latin typeface="Courier New" pitchFamily="49" charset="0"/>
                <a:cs typeface="Courier New" pitchFamily="49" charset="0"/>
              </a:rPr>
              <a:t>sj+BLOCKSIZE</a:t>
            </a:r>
            <a:r>
              <a:rPr lang="en-US" altLang="en-US" sz="1800" dirty="0">
                <a:latin typeface="Courier New" pitchFamily="49" charset="0"/>
                <a:cs typeface="Courier New" pitchFamily="49" charset="0"/>
              </a:rPr>
              <a:t>; ++j)</a:t>
            </a:r>
          </a:p>
          <a:p>
            <a:pPr marL="0" indent="0">
              <a:lnSpc>
                <a:spcPct val="95000"/>
              </a:lnSpc>
              <a:spcBef>
                <a:spcPts val="0"/>
              </a:spcBef>
              <a:buFont typeface="Wingdings" pitchFamily="2" charset="2"/>
              <a:buNone/>
            </a:pPr>
            <a:r>
              <a:rPr lang="en-US" altLang="en-US" sz="1800" dirty="0">
                <a:latin typeface="Courier New" pitchFamily="49" charset="0"/>
                <a:cs typeface="Courier New" pitchFamily="49" charset="0"/>
              </a:rPr>
              <a:t>7   {</a:t>
            </a:r>
          </a:p>
          <a:p>
            <a:pPr marL="0" indent="0">
              <a:lnSpc>
                <a:spcPct val="95000"/>
              </a:lnSpc>
              <a:spcBef>
                <a:spcPts val="0"/>
              </a:spcBef>
              <a:buFont typeface="Wingdings" pitchFamily="2" charset="2"/>
              <a:buNone/>
            </a:pPr>
            <a:r>
              <a:rPr lang="en-US" altLang="en-US" sz="1800" dirty="0">
                <a:latin typeface="Courier New" pitchFamily="49" charset="0"/>
                <a:cs typeface="Courier New" pitchFamily="49" charset="0"/>
              </a:rPr>
              <a:t>8    double </a:t>
            </a:r>
            <a:r>
              <a:rPr lang="en-US" altLang="en-US" sz="1800" dirty="0" err="1">
                <a:latin typeface="Courier New" pitchFamily="49" charset="0"/>
                <a:cs typeface="Courier New" pitchFamily="49" charset="0"/>
              </a:rPr>
              <a:t>cij</a:t>
            </a:r>
            <a:r>
              <a:rPr lang="en-US" altLang="en-US" sz="1800" dirty="0">
                <a:latin typeface="Courier New" pitchFamily="49" charset="0"/>
                <a:cs typeface="Courier New" pitchFamily="49" charset="0"/>
              </a:rPr>
              <a:t> = C[</a:t>
            </a:r>
            <a:r>
              <a:rPr lang="en-US" altLang="en-US" sz="1800" dirty="0" err="1">
                <a:latin typeface="Courier New" pitchFamily="49" charset="0"/>
                <a:cs typeface="Courier New" pitchFamily="49" charset="0"/>
              </a:rPr>
              <a:t>i+j</a:t>
            </a:r>
            <a:r>
              <a:rPr lang="en-US" altLang="en-US" sz="1800" dirty="0">
                <a:latin typeface="Courier New" pitchFamily="49" charset="0"/>
                <a:cs typeface="Courier New" pitchFamily="49" charset="0"/>
              </a:rPr>
              <a:t>*n];/* </a:t>
            </a:r>
            <a:r>
              <a:rPr lang="en-US" altLang="en-US" sz="1800" dirty="0" err="1">
                <a:latin typeface="Courier New" pitchFamily="49" charset="0"/>
                <a:cs typeface="Courier New" pitchFamily="49" charset="0"/>
              </a:rPr>
              <a:t>cij</a:t>
            </a:r>
            <a:r>
              <a:rPr lang="en-US" altLang="en-US" sz="1800" dirty="0">
                <a:latin typeface="Courier New" pitchFamily="49" charset="0"/>
                <a:cs typeface="Courier New" pitchFamily="49" charset="0"/>
              </a:rPr>
              <a:t> = C[</a:t>
            </a:r>
            <a:r>
              <a:rPr lang="en-US" altLang="en-US" sz="1800" dirty="0" err="1">
                <a:latin typeface="Courier New" pitchFamily="49" charset="0"/>
                <a:cs typeface="Courier New" pitchFamily="49" charset="0"/>
              </a:rPr>
              <a:t>i</a:t>
            </a:r>
            <a:r>
              <a:rPr lang="en-US" altLang="en-US" sz="1800" dirty="0">
                <a:latin typeface="Courier New" pitchFamily="49" charset="0"/>
                <a:cs typeface="Courier New" pitchFamily="49" charset="0"/>
              </a:rPr>
              <a:t>][j] */</a:t>
            </a:r>
          </a:p>
          <a:p>
            <a:pPr marL="0" indent="0">
              <a:lnSpc>
                <a:spcPct val="95000"/>
              </a:lnSpc>
              <a:spcBef>
                <a:spcPts val="0"/>
              </a:spcBef>
              <a:buFont typeface="Wingdings" pitchFamily="2" charset="2"/>
              <a:buNone/>
            </a:pPr>
            <a:r>
              <a:rPr lang="en-US" altLang="en-US" sz="1800" dirty="0">
                <a:latin typeface="Courier New" pitchFamily="49" charset="0"/>
                <a:cs typeface="Courier New" pitchFamily="49" charset="0"/>
              </a:rPr>
              <a:t>9    for( </a:t>
            </a:r>
            <a:r>
              <a:rPr lang="en-US" altLang="en-US" sz="1800" dirty="0" err="1">
                <a:latin typeface="Courier New" pitchFamily="49" charset="0"/>
                <a:cs typeface="Courier New" pitchFamily="49" charset="0"/>
              </a:rPr>
              <a:t>int</a:t>
            </a:r>
            <a:r>
              <a:rPr lang="en-US" altLang="en-US" sz="1800" dirty="0">
                <a:latin typeface="Courier New" pitchFamily="49" charset="0"/>
                <a:cs typeface="Courier New" pitchFamily="49" charset="0"/>
              </a:rPr>
              <a:t> k = </a:t>
            </a:r>
            <a:r>
              <a:rPr lang="en-US" altLang="en-US" sz="1800" dirty="0" err="1">
                <a:latin typeface="Courier New" pitchFamily="49" charset="0"/>
                <a:cs typeface="Courier New" pitchFamily="49" charset="0"/>
              </a:rPr>
              <a:t>sk</a:t>
            </a:r>
            <a:r>
              <a:rPr lang="en-US" altLang="en-US" sz="1800" dirty="0">
                <a:latin typeface="Courier New" pitchFamily="49" charset="0"/>
                <a:cs typeface="Courier New" pitchFamily="49" charset="0"/>
              </a:rPr>
              <a:t>; k &lt; </a:t>
            </a:r>
            <a:r>
              <a:rPr lang="en-US" altLang="en-US" sz="1800" dirty="0" err="1">
                <a:latin typeface="Courier New" pitchFamily="49" charset="0"/>
                <a:cs typeface="Courier New" pitchFamily="49" charset="0"/>
              </a:rPr>
              <a:t>sk+BLOCKSIZE</a:t>
            </a:r>
            <a:r>
              <a:rPr lang="en-US" altLang="en-US" sz="1800" dirty="0">
                <a:latin typeface="Courier New" pitchFamily="49" charset="0"/>
                <a:cs typeface="Courier New" pitchFamily="49" charset="0"/>
              </a:rPr>
              <a:t>; k++ )</a:t>
            </a:r>
          </a:p>
          <a:p>
            <a:pPr marL="0" indent="0">
              <a:lnSpc>
                <a:spcPct val="95000"/>
              </a:lnSpc>
              <a:spcBef>
                <a:spcPts val="0"/>
              </a:spcBef>
              <a:buFont typeface="Wingdings" pitchFamily="2" charset="2"/>
              <a:buNone/>
            </a:pPr>
            <a:r>
              <a:rPr lang="pt-BR" altLang="en-US" sz="1800" dirty="0">
                <a:latin typeface="Courier New" pitchFamily="49" charset="0"/>
                <a:cs typeface="Courier New" pitchFamily="49" charset="0"/>
              </a:rPr>
              <a:t>10    cij += A[i+k*n] * B[k+j*n];/* cij+=A[i][k]*B[k][j] */</a:t>
            </a:r>
          </a:p>
          <a:p>
            <a:pPr marL="0" indent="0">
              <a:lnSpc>
                <a:spcPct val="95000"/>
              </a:lnSpc>
              <a:spcBef>
                <a:spcPts val="0"/>
              </a:spcBef>
              <a:buFont typeface="Wingdings" pitchFamily="2" charset="2"/>
              <a:buNone/>
            </a:pPr>
            <a:r>
              <a:rPr lang="en-US" altLang="en-US" sz="1800" dirty="0">
                <a:latin typeface="Courier New" pitchFamily="49" charset="0"/>
                <a:cs typeface="Courier New" pitchFamily="49" charset="0"/>
              </a:rPr>
              <a:t>11   C[</a:t>
            </a:r>
            <a:r>
              <a:rPr lang="en-US" altLang="en-US" sz="1800" dirty="0" err="1">
                <a:latin typeface="Courier New" pitchFamily="49" charset="0"/>
                <a:cs typeface="Courier New" pitchFamily="49" charset="0"/>
              </a:rPr>
              <a:t>i+j</a:t>
            </a:r>
            <a:r>
              <a:rPr lang="en-US" altLang="en-US" sz="1800" dirty="0">
                <a:latin typeface="Courier New" pitchFamily="49" charset="0"/>
                <a:cs typeface="Courier New" pitchFamily="49" charset="0"/>
              </a:rPr>
              <a:t>*n] = </a:t>
            </a:r>
            <a:r>
              <a:rPr lang="en-US" altLang="en-US" sz="1800" dirty="0" err="1">
                <a:latin typeface="Courier New" pitchFamily="49" charset="0"/>
                <a:cs typeface="Courier New" pitchFamily="49" charset="0"/>
              </a:rPr>
              <a:t>cij</a:t>
            </a:r>
            <a:r>
              <a:rPr lang="en-US" altLang="en-US" sz="1800" dirty="0">
                <a:latin typeface="Courier New" pitchFamily="49" charset="0"/>
                <a:cs typeface="Courier New" pitchFamily="49" charset="0"/>
              </a:rPr>
              <a:t>;/* C[</a:t>
            </a:r>
            <a:r>
              <a:rPr lang="en-US" altLang="en-US" sz="1800" dirty="0" err="1">
                <a:latin typeface="Courier New" pitchFamily="49" charset="0"/>
                <a:cs typeface="Courier New" pitchFamily="49" charset="0"/>
              </a:rPr>
              <a:t>i</a:t>
            </a:r>
            <a:r>
              <a:rPr lang="en-US" altLang="en-US" sz="1800" dirty="0">
                <a:latin typeface="Courier New" pitchFamily="49" charset="0"/>
                <a:cs typeface="Courier New" pitchFamily="49" charset="0"/>
              </a:rPr>
              <a:t>][j] = </a:t>
            </a:r>
            <a:r>
              <a:rPr lang="en-US" altLang="en-US" sz="1800" dirty="0" err="1">
                <a:latin typeface="Courier New" pitchFamily="49" charset="0"/>
                <a:cs typeface="Courier New" pitchFamily="49" charset="0"/>
              </a:rPr>
              <a:t>cij</a:t>
            </a:r>
            <a:r>
              <a:rPr lang="en-US" altLang="en-US" sz="1800" dirty="0">
                <a:latin typeface="Courier New" pitchFamily="49" charset="0"/>
                <a:cs typeface="Courier New" pitchFamily="49" charset="0"/>
              </a:rPr>
              <a:t> */</a:t>
            </a:r>
          </a:p>
          <a:p>
            <a:pPr marL="0" indent="0">
              <a:lnSpc>
                <a:spcPct val="95000"/>
              </a:lnSpc>
              <a:spcBef>
                <a:spcPts val="0"/>
              </a:spcBef>
              <a:buFont typeface="Wingdings" pitchFamily="2" charset="2"/>
              <a:buNone/>
            </a:pPr>
            <a:r>
              <a:rPr lang="en-US" altLang="en-US" sz="1800" dirty="0">
                <a:latin typeface="Courier New" pitchFamily="49" charset="0"/>
                <a:cs typeface="Courier New" pitchFamily="49" charset="0"/>
              </a:rPr>
              <a:t>12  }</a:t>
            </a:r>
          </a:p>
          <a:p>
            <a:pPr marL="0" indent="0">
              <a:lnSpc>
                <a:spcPct val="95000"/>
              </a:lnSpc>
              <a:spcBef>
                <a:spcPts val="0"/>
              </a:spcBef>
              <a:buFont typeface="Wingdings" pitchFamily="2" charset="2"/>
              <a:buNone/>
            </a:pPr>
            <a:r>
              <a:rPr lang="en-US" altLang="en-US" sz="1800" dirty="0">
                <a:latin typeface="Courier New" pitchFamily="49" charset="0"/>
                <a:cs typeface="Courier New" pitchFamily="49" charset="0"/>
              </a:rPr>
              <a:t>13 }</a:t>
            </a:r>
          </a:p>
          <a:p>
            <a:pPr marL="0" indent="0">
              <a:lnSpc>
                <a:spcPct val="95000"/>
              </a:lnSpc>
              <a:spcBef>
                <a:spcPts val="0"/>
              </a:spcBef>
              <a:buFont typeface="Wingdings" pitchFamily="2" charset="2"/>
              <a:buNone/>
            </a:pPr>
            <a:r>
              <a:rPr lang="fr-FR" altLang="en-US" sz="1800" dirty="0">
                <a:latin typeface="Courier New" pitchFamily="49" charset="0"/>
                <a:cs typeface="Courier New" pitchFamily="49" charset="0"/>
              </a:rPr>
              <a:t>14 </a:t>
            </a:r>
            <a:r>
              <a:rPr lang="fr-FR" altLang="en-US" sz="1800" dirty="0" err="1">
                <a:latin typeface="Courier New" pitchFamily="49" charset="0"/>
                <a:cs typeface="Courier New" pitchFamily="49" charset="0"/>
              </a:rPr>
              <a:t>void</a:t>
            </a:r>
            <a:r>
              <a:rPr lang="fr-FR" altLang="en-US" sz="1800" dirty="0">
                <a:latin typeface="Courier New" pitchFamily="49" charset="0"/>
                <a:cs typeface="Courier New" pitchFamily="49" charset="0"/>
              </a:rPr>
              <a:t> </a:t>
            </a:r>
            <a:r>
              <a:rPr lang="fr-FR" altLang="en-US" sz="1800" dirty="0" err="1">
                <a:latin typeface="Courier New" pitchFamily="49" charset="0"/>
                <a:cs typeface="Courier New" pitchFamily="49" charset="0"/>
              </a:rPr>
              <a:t>dgemm</a:t>
            </a:r>
            <a:r>
              <a:rPr lang="fr-FR" altLang="en-US" sz="1800" dirty="0">
                <a:latin typeface="Courier New" pitchFamily="49" charset="0"/>
                <a:cs typeface="Courier New" pitchFamily="49" charset="0"/>
              </a:rPr>
              <a:t> (</a:t>
            </a:r>
            <a:r>
              <a:rPr lang="fr-FR" altLang="en-US" sz="1800" dirty="0" err="1">
                <a:latin typeface="Courier New" pitchFamily="49" charset="0"/>
                <a:cs typeface="Courier New" pitchFamily="49" charset="0"/>
              </a:rPr>
              <a:t>int</a:t>
            </a:r>
            <a:r>
              <a:rPr lang="fr-FR" altLang="en-US" sz="1800" dirty="0">
                <a:latin typeface="Courier New" pitchFamily="49" charset="0"/>
                <a:cs typeface="Courier New" pitchFamily="49" charset="0"/>
              </a:rPr>
              <a:t> n, double* A, double* B, double* C)</a:t>
            </a:r>
          </a:p>
          <a:p>
            <a:pPr marL="0" indent="0">
              <a:lnSpc>
                <a:spcPct val="95000"/>
              </a:lnSpc>
              <a:spcBef>
                <a:spcPts val="0"/>
              </a:spcBef>
              <a:buFont typeface="Wingdings" pitchFamily="2" charset="2"/>
              <a:buNone/>
            </a:pPr>
            <a:r>
              <a:rPr lang="en-US" altLang="en-US" sz="1800" dirty="0">
                <a:latin typeface="Courier New" pitchFamily="49" charset="0"/>
                <a:cs typeface="Courier New" pitchFamily="49" charset="0"/>
              </a:rPr>
              <a:t>15 {</a:t>
            </a:r>
          </a:p>
          <a:p>
            <a:pPr marL="0" indent="0">
              <a:lnSpc>
                <a:spcPct val="95000"/>
              </a:lnSpc>
              <a:spcBef>
                <a:spcPts val="0"/>
              </a:spcBef>
              <a:buFont typeface="Wingdings" pitchFamily="2" charset="2"/>
              <a:buNone/>
            </a:pPr>
            <a:r>
              <a:rPr lang="sv-SE" altLang="en-US" sz="1800" dirty="0">
                <a:latin typeface="Courier New" pitchFamily="49" charset="0"/>
                <a:cs typeface="Courier New" pitchFamily="49" charset="0"/>
              </a:rPr>
              <a:t>16  for ( int sj = 0; sj &lt; n; sj += BLOCKSIZE )</a:t>
            </a:r>
          </a:p>
          <a:p>
            <a:pPr marL="0" indent="0">
              <a:lnSpc>
                <a:spcPct val="95000"/>
              </a:lnSpc>
              <a:spcBef>
                <a:spcPts val="0"/>
              </a:spcBef>
              <a:buFont typeface="Wingdings" pitchFamily="2" charset="2"/>
              <a:buNone/>
            </a:pPr>
            <a:r>
              <a:rPr lang="it-IT" altLang="en-US" sz="1800" dirty="0">
                <a:latin typeface="Courier New" pitchFamily="49" charset="0"/>
                <a:cs typeface="Courier New" pitchFamily="49" charset="0"/>
              </a:rPr>
              <a:t>17   for ( int si = 0; si &lt; n; si += BLOCKSIZE )</a:t>
            </a:r>
          </a:p>
          <a:p>
            <a:pPr marL="0" indent="0">
              <a:lnSpc>
                <a:spcPct val="95000"/>
              </a:lnSpc>
              <a:spcBef>
                <a:spcPts val="0"/>
              </a:spcBef>
              <a:buFont typeface="Wingdings" pitchFamily="2" charset="2"/>
              <a:buNone/>
            </a:pPr>
            <a:r>
              <a:rPr lang="en-US" altLang="en-US" sz="1800" dirty="0">
                <a:latin typeface="Courier New" pitchFamily="49" charset="0"/>
                <a:cs typeface="Courier New" pitchFamily="49" charset="0"/>
              </a:rPr>
              <a:t>18    for ( </a:t>
            </a:r>
            <a:r>
              <a:rPr lang="en-US" altLang="en-US" sz="1800" dirty="0" err="1">
                <a:latin typeface="Courier New" pitchFamily="49" charset="0"/>
                <a:cs typeface="Courier New" pitchFamily="49" charset="0"/>
              </a:rPr>
              <a:t>int</a:t>
            </a:r>
            <a:r>
              <a:rPr lang="en-US" altLang="en-US" sz="1800" dirty="0">
                <a:latin typeface="Courier New" pitchFamily="49" charset="0"/>
                <a:cs typeface="Courier New" pitchFamily="49" charset="0"/>
              </a:rPr>
              <a:t> </a:t>
            </a:r>
            <a:r>
              <a:rPr lang="en-US" altLang="en-US" sz="1800" dirty="0" err="1">
                <a:latin typeface="Courier New" pitchFamily="49" charset="0"/>
                <a:cs typeface="Courier New" pitchFamily="49" charset="0"/>
              </a:rPr>
              <a:t>sk</a:t>
            </a:r>
            <a:r>
              <a:rPr lang="en-US" altLang="en-US" sz="1800" dirty="0">
                <a:latin typeface="Courier New" pitchFamily="49" charset="0"/>
                <a:cs typeface="Courier New" pitchFamily="49" charset="0"/>
              </a:rPr>
              <a:t> = 0; </a:t>
            </a:r>
            <a:r>
              <a:rPr lang="en-US" altLang="en-US" sz="1800" dirty="0" err="1">
                <a:latin typeface="Courier New" pitchFamily="49" charset="0"/>
                <a:cs typeface="Courier New" pitchFamily="49" charset="0"/>
              </a:rPr>
              <a:t>sk</a:t>
            </a:r>
            <a:r>
              <a:rPr lang="en-US" altLang="en-US" sz="1800" dirty="0">
                <a:latin typeface="Courier New" pitchFamily="49" charset="0"/>
                <a:cs typeface="Courier New" pitchFamily="49" charset="0"/>
              </a:rPr>
              <a:t> &lt; n; </a:t>
            </a:r>
            <a:r>
              <a:rPr lang="en-US" altLang="en-US" sz="1800" dirty="0" err="1">
                <a:latin typeface="Courier New" pitchFamily="49" charset="0"/>
                <a:cs typeface="Courier New" pitchFamily="49" charset="0"/>
              </a:rPr>
              <a:t>sk</a:t>
            </a:r>
            <a:r>
              <a:rPr lang="en-US" altLang="en-US" sz="1800" dirty="0">
                <a:latin typeface="Courier New" pitchFamily="49" charset="0"/>
                <a:cs typeface="Courier New" pitchFamily="49" charset="0"/>
              </a:rPr>
              <a:t> += BLOCKSIZE )</a:t>
            </a:r>
          </a:p>
          <a:p>
            <a:pPr marL="0" indent="0">
              <a:lnSpc>
                <a:spcPct val="95000"/>
              </a:lnSpc>
              <a:spcBef>
                <a:spcPts val="0"/>
              </a:spcBef>
              <a:buFont typeface="Wingdings" pitchFamily="2" charset="2"/>
              <a:buNone/>
            </a:pPr>
            <a:r>
              <a:rPr lang="pt-BR" altLang="en-US" sz="1800" dirty="0">
                <a:latin typeface="Courier New" pitchFamily="49" charset="0"/>
                <a:cs typeface="Courier New" pitchFamily="49" charset="0"/>
              </a:rPr>
              <a:t>19     do_block(n, si, sj, sk, A, B, C);</a:t>
            </a:r>
          </a:p>
          <a:p>
            <a:pPr marL="0" indent="0">
              <a:lnSpc>
                <a:spcPct val="95000"/>
              </a:lnSpc>
              <a:spcBef>
                <a:spcPts val="0"/>
              </a:spcBef>
              <a:buFont typeface="Wingdings" pitchFamily="2" charset="2"/>
              <a:buNone/>
            </a:pPr>
            <a:r>
              <a:rPr lang="en-US" altLang="en-US" sz="1800" dirty="0">
                <a:latin typeface="Courier New" pitchFamily="49" charset="0"/>
                <a:cs typeface="Courier New" pitchFamily="49" charset="0"/>
              </a:rPr>
              <a:t>20 }</a:t>
            </a:r>
          </a:p>
        </p:txBody>
      </p:sp>
    </p:spTree>
    <p:extLst>
      <p:ext uri="{BB962C8B-B14F-4D97-AF65-F5344CB8AC3E}">
        <p14:creationId xmlns:p14="http://schemas.microsoft.com/office/powerpoint/2010/main" val="35868690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5.4 Blocked DGEMM Access Pattern</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672" y="1052512"/>
            <a:ext cx="8564844"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5212" y="4177506"/>
            <a:ext cx="4622800" cy="2031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7144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714375" y="367359"/>
            <a:ext cx="7772400" cy="629920"/>
          </a:xfrm>
        </p:spPr>
        <p:txBody>
          <a:bodyPr/>
          <a:lstStyle/>
          <a:p>
            <a:r>
              <a:rPr lang="en-US" altLang="en-US" dirty="0" smtClean="0"/>
              <a:t>5.1 More Terminology</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11"/>
          <p:cNvSpPr txBox="1">
            <a:spLocks noChangeArrowheads="1"/>
          </p:cNvSpPr>
          <p:nvPr/>
        </p:nvSpPr>
        <p:spPr bwMode="auto">
          <a:xfrm>
            <a:off x="407716" y="1211763"/>
            <a:ext cx="8079059" cy="44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spcBef>
                <a:spcPts val="0"/>
              </a:spcBef>
              <a:spcAft>
                <a:spcPts val="600"/>
              </a:spcAft>
              <a:buFont typeface="Times" pitchFamily="18" charset="0"/>
              <a:buChar char="•"/>
            </a:pPr>
            <a:r>
              <a:rPr lang="en-US" altLang="en-US" sz="2400" kern="0" dirty="0" smtClean="0"/>
              <a:t>The </a:t>
            </a:r>
            <a:r>
              <a:rPr lang="en-US" altLang="en-US" sz="2400" u="sng" kern="0" dirty="0" smtClean="0"/>
              <a:t>_              </a:t>
            </a:r>
            <a:r>
              <a:rPr lang="en-US" altLang="en-US" sz="2400" kern="0" dirty="0" smtClean="0"/>
              <a:t>_ is the fraction of memory accesses found in the upper level.</a:t>
            </a:r>
          </a:p>
          <a:p>
            <a:pPr>
              <a:spcBef>
                <a:spcPts val="0"/>
              </a:spcBef>
              <a:spcAft>
                <a:spcPts val="600"/>
              </a:spcAft>
              <a:buFont typeface="Times" pitchFamily="18" charset="0"/>
              <a:buChar char="•"/>
            </a:pPr>
            <a:r>
              <a:rPr lang="en-US" altLang="en-US" sz="2400" kern="0" dirty="0" smtClean="0"/>
              <a:t>The _</a:t>
            </a:r>
            <a:r>
              <a:rPr lang="en-US" altLang="en-US" sz="2400" u="sng" kern="0" dirty="0" smtClean="0"/>
              <a:t>               </a:t>
            </a:r>
            <a:r>
              <a:rPr lang="en-US" altLang="en-US" sz="2400" kern="0" dirty="0" smtClean="0"/>
              <a:t>_ is the fraction of memory accesses not found in the upper level. </a:t>
            </a:r>
          </a:p>
          <a:p>
            <a:pPr>
              <a:spcBef>
                <a:spcPts val="0"/>
              </a:spcBef>
              <a:spcAft>
                <a:spcPts val="600"/>
              </a:spcAft>
              <a:buFont typeface="Times" pitchFamily="18" charset="0"/>
              <a:buChar char="•"/>
            </a:pPr>
            <a:r>
              <a:rPr lang="en-US" altLang="en-US" sz="2400" kern="0" dirty="0" smtClean="0"/>
              <a:t>The _</a:t>
            </a:r>
            <a:r>
              <a:rPr lang="en-US" altLang="en-US" sz="2400" u="sng" kern="0" dirty="0" smtClean="0"/>
              <a:t>                     </a:t>
            </a:r>
            <a:r>
              <a:rPr lang="en-US" altLang="en-US" sz="2400" kern="0" dirty="0" smtClean="0"/>
              <a:t>_ is the time to access the upper level of the memory hierarchy.</a:t>
            </a:r>
          </a:p>
          <a:p>
            <a:pPr>
              <a:spcBef>
                <a:spcPts val="0"/>
              </a:spcBef>
              <a:spcAft>
                <a:spcPts val="600"/>
              </a:spcAft>
              <a:buFont typeface="Times" pitchFamily="18" charset="0"/>
              <a:buChar char="•"/>
            </a:pPr>
            <a:r>
              <a:rPr lang="en-US" altLang="en-US" sz="2400" kern="0" dirty="0" smtClean="0"/>
              <a:t>The _</a:t>
            </a:r>
            <a:r>
              <a:rPr lang="en-US" altLang="en-US" sz="2400" u="sng" kern="0" dirty="0" smtClean="0"/>
              <a:t>                      </a:t>
            </a:r>
            <a:r>
              <a:rPr lang="en-US" altLang="en-US" sz="2400" kern="0" dirty="0" smtClean="0"/>
              <a:t>_ is the time to replace a block in the upper level with the corresponding block from the lower level, plus the time to deliver this block to the processor.</a:t>
            </a:r>
          </a:p>
          <a:p>
            <a:pPr>
              <a:lnSpc>
                <a:spcPct val="80000"/>
              </a:lnSpc>
              <a:buFontTx/>
              <a:buNone/>
            </a:pPr>
            <a:endParaRPr lang="en-US" altLang="en-US" sz="2800" kern="0" dirty="0">
              <a:latin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5.5 Dependable Memory Hierarchy</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6" y="1035011"/>
            <a:ext cx="8386173" cy="508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spcBef>
                <a:spcPts val="0"/>
              </a:spcBef>
              <a:spcAft>
                <a:spcPts val="1200"/>
              </a:spcAft>
              <a:buFont typeface="Times" pitchFamily="18" charset="0"/>
              <a:buChar char="•"/>
            </a:pPr>
            <a:r>
              <a:rPr lang="en-US" altLang="en-US" sz="2400" dirty="0"/>
              <a:t>Two states of service</a:t>
            </a:r>
          </a:p>
          <a:p>
            <a:pPr lvl="1">
              <a:spcBef>
                <a:spcPts val="0"/>
              </a:spcBef>
              <a:spcAft>
                <a:spcPts val="1200"/>
              </a:spcAft>
              <a:buFont typeface="Times" pitchFamily="18" charset="0"/>
              <a:buNone/>
            </a:pPr>
            <a:r>
              <a:rPr lang="en-US" altLang="en-US" sz="2400" dirty="0"/>
              <a:t>1. Service accomplishment -</a:t>
            </a:r>
          </a:p>
          <a:p>
            <a:pPr lvl="1">
              <a:spcBef>
                <a:spcPts val="0"/>
              </a:spcBef>
              <a:spcAft>
                <a:spcPts val="1200"/>
              </a:spcAft>
              <a:buFont typeface="Times" pitchFamily="18" charset="0"/>
              <a:buNone/>
            </a:pPr>
            <a:r>
              <a:rPr lang="en-US" altLang="en-US" sz="2400" dirty="0"/>
              <a:t>2. Service interruption – </a:t>
            </a:r>
          </a:p>
          <a:p>
            <a:pPr>
              <a:spcBef>
                <a:spcPts val="0"/>
              </a:spcBef>
              <a:spcAft>
                <a:spcPts val="1200"/>
              </a:spcAft>
              <a:buFont typeface="Times" pitchFamily="18" charset="0"/>
              <a:buChar char="•"/>
            </a:pPr>
            <a:r>
              <a:rPr lang="en-US" altLang="en-US" sz="2400" dirty="0"/>
              <a:t>Transitions from 1 to 2 are ___________, transitions from 2 to 1 are _____________.</a:t>
            </a:r>
          </a:p>
          <a:p>
            <a:pPr>
              <a:spcBef>
                <a:spcPts val="0"/>
              </a:spcBef>
              <a:spcAft>
                <a:spcPts val="1200"/>
              </a:spcAft>
              <a:buFont typeface="Times" pitchFamily="18" charset="0"/>
              <a:buChar char="•"/>
            </a:pPr>
            <a:r>
              <a:rPr lang="en-US" altLang="en-US" sz="2400" dirty="0"/>
              <a:t>Failures can be ___________ or ______________.</a:t>
            </a:r>
          </a:p>
          <a:p>
            <a:pPr>
              <a:spcBef>
                <a:spcPts val="0"/>
              </a:spcBef>
              <a:spcAft>
                <a:spcPts val="1200"/>
              </a:spcAft>
              <a:buFont typeface="Times" pitchFamily="18" charset="0"/>
              <a:buChar char="•"/>
            </a:pPr>
            <a:r>
              <a:rPr lang="en-US" altLang="en-US" sz="2400" dirty="0"/>
              <a:t>Reliability is a measure of the continuous service accomplishment, the metric is _____________________.</a:t>
            </a:r>
          </a:p>
          <a:p>
            <a:pPr>
              <a:spcBef>
                <a:spcPts val="0"/>
              </a:spcBef>
              <a:spcAft>
                <a:spcPts val="1200"/>
              </a:spcAft>
              <a:buFont typeface="Times" pitchFamily="18" charset="0"/>
              <a:buChar char="•"/>
            </a:pPr>
            <a:r>
              <a:rPr lang="en-US" altLang="en-US" sz="2400" dirty="0"/>
              <a:t>Availability is a measure of the service accomplishment with respect to the alternation between the two states of accomplishment and interruption.</a:t>
            </a:r>
          </a:p>
          <a:p>
            <a:pPr marL="0" indent="0">
              <a:buFont typeface="Wingdings" pitchFamily="2" charset="2"/>
              <a:buNone/>
              <a:defRPr/>
            </a:pPr>
            <a:endParaRPr lang="en-US" sz="1800" dirty="0"/>
          </a:p>
        </p:txBody>
      </p:sp>
    </p:spTree>
    <p:extLst>
      <p:ext uri="{BB962C8B-B14F-4D97-AF65-F5344CB8AC3E}">
        <p14:creationId xmlns:p14="http://schemas.microsoft.com/office/powerpoint/2010/main" val="6698715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5.5 MTTF vs. AFR for Disks</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6" y="1035011"/>
            <a:ext cx="8386173" cy="508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spcBef>
                <a:spcPts val="0"/>
              </a:spcBef>
              <a:spcAft>
                <a:spcPts val="1200"/>
              </a:spcAft>
              <a:buFont typeface="Times" pitchFamily="18" charset="0"/>
              <a:buChar char="•"/>
            </a:pPr>
            <a:r>
              <a:rPr lang="en-US" altLang="en-US" sz="2400" dirty="0" smtClean="0"/>
              <a:t>Some disks today are quoted to have a 1,000,000-hour MTTF. As 1,000,000 hours is 114 years, it would seem like they practically never fail. Warehouse scale computers that run Internet services such as  Search might have 50,000 servers. Assume each server has 2 disks. Use AFR to calculate how many disks we would expect to fail per year.</a:t>
            </a:r>
          </a:p>
          <a:p>
            <a:pPr marL="0" indent="0">
              <a:spcBef>
                <a:spcPts val="0"/>
              </a:spcBef>
              <a:spcAft>
                <a:spcPts val="1200"/>
              </a:spcAft>
              <a:buNone/>
            </a:pPr>
            <a:endParaRPr lang="en-US" altLang="en-US" sz="2400" dirty="0"/>
          </a:p>
          <a:p>
            <a:pPr marL="0" indent="0">
              <a:buFont typeface="Wingdings" pitchFamily="2" charset="2"/>
              <a:buNone/>
              <a:defRPr/>
            </a:pPr>
            <a:endParaRPr lang="en-US" sz="1800" dirty="0"/>
          </a:p>
        </p:txBody>
      </p:sp>
    </p:spTree>
    <p:extLst>
      <p:ext uri="{BB962C8B-B14F-4D97-AF65-F5344CB8AC3E}">
        <p14:creationId xmlns:p14="http://schemas.microsoft.com/office/powerpoint/2010/main" val="22961209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5.5 Availability Considerations</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6" y="1035011"/>
            <a:ext cx="8386173" cy="508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Times" charset="0"/>
              <a:buChar char="•"/>
            </a:pPr>
            <a:r>
              <a:rPr lang="en-US" altLang="en-US" sz="2400" dirty="0">
                <a:latin typeface="Arial" pitchFamily="34" charset="0"/>
              </a:rPr>
              <a:t>To increase _____, you can improve the _______ of components or design systems to _______ operation in the presence of components that have ______.</a:t>
            </a:r>
          </a:p>
          <a:p>
            <a:pPr>
              <a:spcBef>
                <a:spcPct val="0"/>
              </a:spcBef>
              <a:buFont typeface="Times" charset="0"/>
              <a:buChar char="•"/>
            </a:pPr>
            <a:r>
              <a:rPr lang="en-US" altLang="en-US" sz="2400" dirty="0">
                <a:latin typeface="Arial" pitchFamily="34" charset="0"/>
              </a:rPr>
              <a:t>Three techniques</a:t>
            </a:r>
          </a:p>
          <a:p>
            <a:pPr lvl="1">
              <a:spcBef>
                <a:spcPct val="0"/>
              </a:spcBef>
              <a:buFont typeface="Times" charset="0"/>
              <a:buChar char="•"/>
            </a:pPr>
            <a:r>
              <a:rPr lang="en-US" altLang="en-US" sz="2000" dirty="0">
                <a:latin typeface="Arial" pitchFamily="34" charset="0"/>
              </a:rPr>
              <a:t>Fault avoidance</a:t>
            </a:r>
          </a:p>
          <a:p>
            <a:pPr lvl="1">
              <a:spcBef>
                <a:spcPct val="0"/>
              </a:spcBef>
              <a:buFont typeface="Times" charset="0"/>
              <a:buChar char="•"/>
            </a:pPr>
            <a:r>
              <a:rPr lang="en-US" altLang="en-US" sz="2000" dirty="0">
                <a:latin typeface="Arial" pitchFamily="34" charset="0"/>
              </a:rPr>
              <a:t>Fault tolerance</a:t>
            </a:r>
          </a:p>
          <a:p>
            <a:pPr lvl="1">
              <a:spcBef>
                <a:spcPct val="0"/>
              </a:spcBef>
              <a:buFont typeface="Times" charset="0"/>
              <a:buChar char="•"/>
            </a:pPr>
            <a:r>
              <a:rPr lang="en-US" altLang="en-US" sz="2000" dirty="0">
                <a:latin typeface="Arial" pitchFamily="34" charset="0"/>
              </a:rPr>
              <a:t>Fault forecasting</a:t>
            </a:r>
          </a:p>
          <a:p>
            <a:pPr>
              <a:spcBef>
                <a:spcPct val="0"/>
              </a:spcBef>
              <a:buFont typeface="Times" charset="0"/>
              <a:buChar char="•"/>
            </a:pPr>
            <a:r>
              <a:rPr lang="en-US" altLang="en-US" sz="2400" dirty="0">
                <a:latin typeface="Arial" pitchFamily="34" charset="0"/>
              </a:rPr>
              <a:t>We also need to work on decreasing _____</a:t>
            </a:r>
          </a:p>
          <a:p>
            <a:pPr marL="0" indent="0">
              <a:spcBef>
                <a:spcPts val="0"/>
              </a:spcBef>
              <a:spcAft>
                <a:spcPts val="1200"/>
              </a:spcAft>
              <a:buNone/>
            </a:pPr>
            <a:endParaRPr lang="en-US" altLang="en-US" sz="2400" dirty="0"/>
          </a:p>
          <a:p>
            <a:pPr marL="0" indent="0">
              <a:buFont typeface="Wingdings" pitchFamily="2" charset="2"/>
              <a:buNone/>
              <a:defRPr/>
            </a:pPr>
            <a:endParaRPr lang="en-US" sz="1800" dirty="0"/>
          </a:p>
        </p:txBody>
      </p:sp>
    </p:spTree>
    <p:extLst>
      <p:ext uri="{BB962C8B-B14F-4D97-AF65-F5344CB8AC3E}">
        <p14:creationId xmlns:p14="http://schemas.microsoft.com/office/powerpoint/2010/main" val="39740262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5.5 Single Error Detection - Parity</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53525" y="1035011"/>
            <a:ext cx="8386173" cy="508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dirty="0"/>
              <a:t>Hamming distance</a:t>
            </a:r>
          </a:p>
          <a:p>
            <a:pPr lvl="1"/>
            <a:r>
              <a:rPr lang="en-US" altLang="en-US" sz="2400" dirty="0"/>
              <a:t>Number of </a:t>
            </a:r>
            <a:r>
              <a:rPr lang="en-US" altLang="en-US" sz="2400" dirty="0" smtClean="0"/>
              <a:t>___ that </a:t>
            </a:r>
            <a:r>
              <a:rPr lang="en-US" altLang="en-US" sz="2400" dirty="0"/>
              <a:t>are </a:t>
            </a:r>
            <a:r>
              <a:rPr lang="en-US" altLang="en-US" sz="2400" dirty="0" smtClean="0"/>
              <a:t>__________ between </a:t>
            </a:r>
            <a:r>
              <a:rPr lang="en-US" altLang="en-US" sz="2400" dirty="0"/>
              <a:t>two bit patterns</a:t>
            </a:r>
          </a:p>
          <a:p>
            <a:r>
              <a:rPr lang="en-US" altLang="en-US" sz="2400" dirty="0"/>
              <a:t>Minimum distance = </a:t>
            </a:r>
            <a:r>
              <a:rPr lang="en-US" altLang="en-US" sz="2400" dirty="0" smtClean="0"/>
              <a:t>__ </a:t>
            </a:r>
            <a:r>
              <a:rPr lang="en-US" altLang="en-US" sz="2400" dirty="0"/>
              <a:t>provides </a:t>
            </a:r>
            <a:r>
              <a:rPr lang="en-US" altLang="en-US" sz="2400" dirty="0">
                <a:sym typeface="Wingdings" pitchFamily="2" charset="2"/>
              </a:rPr>
              <a:t>single bit error detection</a:t>
            </a:r>
          </a:p>
          <a:p>
            <a:pPr lvl="1"/>
            <a:r>
              <a:rPr lang="en-US" altLang="en-US" sz="2400" dirty="0" smtClean="0"/>
              <a:t>e.g</a:t>
            </a:r>
            <a:r>
              <a:rPr lang="en-US" altLang="en-US" sz="2400" dirty="0"/>
              <a:t>. </a:t>
            </a:r>
            <a:r>
              <a:rPr lang="en-US" altLang="en-US" sz="2400" dirty="0" smtClean="0"/>
              <a:t>_____ code</a:t>
            </a:r>
          </a:p>
          <a:p>
            <a:pPr lvl="1"/>
            <a:endParaRPr lang="en-US" altLang="en-US" sz="2400" dirty="0"/>
          </a:p>
          <a:p>
            <a:pPr lvl="1"/>
            <a:endParaRPr lang="en-US" altLang="en-US" sz="2400" dirty="0" smtClean="0"/>
          </a:p>
          <a:p>
            <a:pPr lvl="1"/>
            <a:endParaRPr lang="en-US" altLang="en-US" sz="2400" dirty="0"/>
          </a:p>
          <a:p>
            <a:pPr lvl="1"/>
            <a:endParaRPr lang="en-US" altLang="en-US" sz="2400" dirty="0" smtClean="0"/>
          </a:p>
          <a:p>
            <a:pPr lvl="1"/>
            <a:endParaRPr lang="en-US" altLang="en-US" sz="2400" dirty="0"/>
          </a:p>
          <a:p>
            <a:r>
              <a:rPr lang="en-US" altLang="en-US" sz="2400" dirty="0"/>
              <a:t>Minimum distance = </a:t>
            </a:r>
            <a:r>
              <a:rPr lang="en-US" altLang="en-US" sz="2400" dirty="0" smtClean="0"/>
              <a:t>__ </a:t>
            </a:r>
            <a:r>
              <a:rPr lang="en-US" altLang="en-US" sz="2400" dirty="0"/>
              <a:t>provides </a:t>
            </a:r>
            <a:r>
              <a:rPr lang="en-US" altLang="en-US" sz="2400" dirty="0" smtClean="0"/>
              <a:t>______ error </a:t>
            </a:r>
            <a:r>
              <a:rPr lang="en-US" altLang="en-US" sz="2400" dirty="0"/>
              <a:t>correction, </a:t>
            </a:r>
            <a:r>
              <a:rPr lang="en-US" altLang="en-US" sz="2400" dirty="0" smtClean="0"/>
              <a:t>___ ____ </a:t>
            </a:r>
            <a:r>
              <a:rPr lang="en-US" altLang="en-US" sz="2400" dirty="0"/>
              <a:t>error detection</a:t>
            </a:r>
          </a:p>
          <a:p>
            <a:pPr marL="0" indent="0">
              <a:spcBef>
                <a:spcPts val="0"/>
              </a:spcBef>
              <a:spcAft>
                <a:spcPts val="1200"/>
              </a:spcAft>
              <a:buNone/>
            </a:pPr>
            <a:endParaRPr lang="en-US" altLang="en-US" sz="2400" dirty="0"/>
          </a:p>
          <a:p>
            <a:pPr marL="0" indent="0">
              <a:buFont typeface="Wingdings" pitchFamily="2" charset="2"/>
              <a:buNone/>
              <a:defRPr/>
            </a:pPr>
            <a:endParaRPr lang="en-US" sz="1800" dirty="0"/>
          </a:p>
        </p:txBody>
      </p:sp>
    </p:spTree>
    <p:extLst>
      <p:ext uri="{BB962C8B-B14F-4D97-AF65-F5344CB8AC3E}">
        <p14:creationId xmlns:p14="http://schemas.microsoft.com/office/powerpoint/2010/main" val="910822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5.5 Encoding Single Error Correcting Hamming Code</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6" y="1035011"/>
            <a:ext cx="8386173" cy="508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dirty="0"/>
              <a:t>To calculate Hamming code:</a:t>
            </a:r>
          </a:p>
          <a:p>
            <a:pPr lvl="1"/>
            <a:r>
              <a:rPr lang="en-US" altLang="en-US" dirty="0"/>
              <a:t>Number bits from 1 on the left</a:t>
            </a:r>
          </a:p>
          <a:p>
            <a:pPr lvl="1"/>
            <a:r>
              <a:rPr lang="en-US" altLang="en-US" dirty="0"/>
              <a:t>All bit positions that are a </a:t>
            </a:r>
            <a:r>
              <a:rPr lang="en-US" altLang="en-US" dirty="0" smtClean="0"/>
              <a:t>______ __ __ </a:t>
            </a:r>
            <a:r>
              <a:rPr lang="en-US" altLang="en-US" dirty="0"/>
              <a:t>are </a:t>
            </a:r>
            <a:r>
              <a:rPr lang="en-US" altLang="en-US" dirty="0" smtClean="0"/>
              <a:t>______ bits</a:t>
            </a:r>
            <a:endParaRPr lang="en-US" altLang="en-US" dirty="0"/>
          </a:p>
          <a:p>
            <a:pPr lvl="1"/>
            <a:r>
              <a:rPr lang="en-US" altLang="en-US" dirty="0"/>
              <a:t>Each </a:t>
            </a:r>
            <a:r>
              <a:rPr lang="en-US" altLang="en-US" dirty="0" smtClean="0"/>
              <a:t>_______ bit </a:t>
            </a:r>
            <a:r>
              <a:rPr lang="en-US" altLang="en-US" dirty="0"/>
              <a:t>checks certain </a:t>
            </a:r>
            <a:r>
              <a:rPr lang="en-US" altLang="en-US" dirty="0" smtClean="0"/>
              <a:t>_____ bits</a:t>
            </a:r>
            <a:r>
              <a:rPr lang="en-US" altLang="en-US" dirty="0"/>
              <a:t>:</a:t>
            </a:r>
          </a:p>
          <a:p>
            <a:pPr marL="0" indent="0">
              <a:spcBef>
                <a:spcPts val="0"/>
              </a:spcBef>
              <a:spcAft>
                <a:spcPts val="1200"/>
              </a:spcAft>
              <a:buNone/>
            </a:pPr>
            <a:endParaRPr lang="en-US" altLang="en-US" sz="2400" dirty="0"/>
          </a:p>
          <a:p>
            <a:pPr marL="0" indent="0">
              <a:buFont typeface="Wingdings" pitchFamily="2" charset="2"/>
              <a:buNone/>
              <a:defRPr/>
            </a:pPr>
            <a:endParaRPr lang="en-US" sz="18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96" y="3771635"/>
            <a:ext cx="5187950" cy="199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62484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5.5 </a:t>
            </a:r>
            <a:r>
              <a:rPr lang="en-US" altLang="en-US" sz="2800" dirty="0" smtClean="0"/>
              <a:t>Decoding </a:t>
            </a:r>
            <a:r>
              <a:rPr lang="en-US" altLang="en-US" sz="2800" dirty="0" smtClean="0"/>
              <a:t>Single Error Correcting Hamming Code</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6" y="1035011"/>
            <a:ext cx="8386173" cy="508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800" dirty="0" smtClean="0"/>
              <a:t>______ of </a:t>
            </a:r>
            <a:r>
              <a:rPr lang="en-US" altLang="en-US" sz="2800" dirty="0"/>
              <a:t>parity bits indicates which bits are </a:t>
            </a:r>
            <a:r>
              <a:rPr lang="en-US" altLang="en-US" sz="2800" dirty="0" smtClean="0"/>
              <a:t>__ _____</a:t>
            </a:r>
            <a:endParaRPr lang="en-US" altLang="en-US" sz="2800" dirty="0"/>
          </a:p>
          <a:p>
            <a:pPr lvl="1"/>
            <a:r>
              <a:rPr lang="en-US" altLang="en-US" sz="2400" dirty="0"/>
              <a:t>Use numbering from </a:t>
            </a:r>
            <a:r>
              <a:rPr lang="en-US" altLang="en-US" sz="2400" dirty="0" smtClean="0"/>
              <a:t>__________ procedure</a:t>
            </a:r>
            <a:endParaRPr lang="en-US" altLang="en-US" sz="2400" dirty="0"/>
          </a:p>
          <a:p>
            <a:pPr lvl="1"/>
            <a:r>
              <a:rPr lang="en-US" altLang="en-US" sz="2400" dirty="0"/>
              <a:t>E.g.</a:t>
            </a:r>
          </a:p>
          <a:p>
            <a:pPr lvl="2"/>
            <a:r>
              <a:rPr lang="en-US" altLang="en-US" dirty="0"/>
              <a:t>Parity bits = </a:t>
            </a:r>
            <a:r>
              <a:rPr lang="en-US" altLang="en-US" dirty="0" smtClean="0"/>
              <a:t>______ </a:t>
            </a:r>
            <a:r>
              <a:rPr lang="en-US" altLang="en-US" dirty="0"/>
              <a:t>indicates </a:t>
            </a:r>
            <a:r>
              <a:rPr lang="en-US" altLang="en-US" dirty="0" smtClean="0"/>
              <a:t>___ ______</a:t>
            </a:r>
            <a:endParaRPr lang="en-US" altLang="en-US" dirty="0"/>
          </a:p>
          <a:p>
            <a:pPr lvl="2"/>
            <a:r>
              <a:rPr lang="en-US" altLang="en-US" dirty="0"/>
              <a:t>Parity bits = </a:t>
            </a:r>
            <a:r>
              <a:rPr lang="en-US" altLang="en-US" dirty="0" smtClean="0"/>
              <a:t>______ </a:t>
            </a:r>
            <a:r>
              <a:rPr lang="en-US" altLang="en-US" dirty="0"/>
              <a:t>indicates bit </a:t>
            </a:r>
            <a:r>
              <a:rPr lang="en-US" altLang="en-US" dirty="0" smtClean="0"/>
              <a:t>___ was </a:t>
            </a:r>
            <a:r>
              <a:rPr lang="en-US" altLang="en-US" dirty="0"/>
              <a:t>flipped</a:t>
            </a:r>
          </a:p>
          <a:p>
            <a:pPr marL="0" indent="0">
              <a:spcBef>
                <a:spcPts val="0"/>
              </a:spcBef>
              <a:spcAft>
                <a:spcPts val="1200"/>
              </a:spcAft>
              <a:buNone/>
            </a:pPr>
            <a:endParaRPr lang="en-US" altLang="en-US" sz="2400" dirty="0"/>
          </a:p>
          <a:p>
            <a:pPr marL="0" indent="0">
              <a:buFont typeface="Wingdings" pitchFamily="2" charset="2"/>
              <a:buNone/>
              <a:defRPr/>
            </a:pPr>
            <a:endParaRPr lang="en-US" sz="1800" dirty="0"/>
          </a:p>
        </p:txBody>
      </p:sp>
    </p:spTree>
    <p:extLst>
      <p:ext uri="{BB962C8B-B14F-4D97-AF65-F5344CB8AC3E}">
        <p14:creationId xmlns:p14="http://schemas.microsoft.com/office/powerpoint/2010/main" val="6640202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5.5 SEC/DEC Hamming Code</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6" y="1035011"/>
            <a:ext cx="8386173" cy="508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800" dirty="0"/>
              <a:t>Add an additional parity bit for the </a:t>
            </a:r>
            <a:r>
              <a:rPr lang="en-US" altLang="en-US" sz="2800" dirty="0" smtClean="0"/>
              <a:t>______ ____ (</a:t>
            </a:r>
            <a:r>
              <a:rPr lang="en-US" altLang="en-US" sz="2800" dirty="0" err="1"/>
              <a:t>p</a:t>
            </a:r>
            <a:r>
              <a:rPr lang="en-US" altLang="en-US" sz="2800" baseline="-25000" dirty="0" err="1"/>
              <a:t>n</a:t>
            </a:r>
            <a:r>
              <a:rPr lang="en-US" altLang="en-US" sz="2800" dirty="0"/>
              <a:t>)</a:t>
            </a:r>
          </a:p>
          <a:p>
            <a:r>
              <a:rPr lang="en-US" altLang="en-US" sz="2800" dirty="0"/>
              <a:t>Make Hamming distance = </a:t>
            </a:r>
            <a:r>
              <a:rPr lang="en-US" altLang="en-US" sz="2800" dirty="0" smtClean="0"/>
              <a:t>__</a:t>
            </a:r>
            <a:endParaRPr lang="en-US" altLang="en-US" sz="2800" dirty="0"/>
          </a:p>
          <a:p>
            <a:r>
              <a:rPr lang="en-US" altLang="en-US" sz="2800" dirty="0"/>
              <a:t>Decoding:</a:t>
            </a:r>
          </a:p>
          <a:p>
            <a:pPr lvl="1"/>
            <a:r>
              <a:rPr lang="en-US" altLang="en-US" sz="2400" dirty="0"/>
              <a:t>Let H = SEC parity bits</a:t>
            </a:r>
          </a:p>
          <a:p>
            <a:pPr lvl="2"/>
            <a:r>
              <a:rPr lang="en-US" altLang="en-US" sz="2000" dirty="0"/>
              <a:t>H even, </a:t>
            </a:r>
            <a:r>
              <a:rPr lang="en-US" altLang="en-US" sz="2000" dirty="0" err="1"/>
              <a:t>p</a:t>
            </a:r>
            <a:r>
              <a:rPr lang="en-US" altLang="en-US" sz="2000" baseline="-25000" dirty="0" err="1"/>
              <a:t>n</a:t>
            </a:r>
            <a:r>
              <a:rPr lang="en-US" altLang="en-US" sz="2000" dirty="0"/>
              <a:t> even, </a:t>
            </a:r>
            <a:r>
              <a:rPr lang="en-US" altLang="en-US" sz="2000" dirty="0" smtClean="0"/>
              <a:t>__________</a:t>
            </a:r>
            <a:endParaRPr lang="en-US" altLang="en-US" sz="2000" dirty="0"/>
          </a:p>
          <a:p>
            <a:pPr lvl="2"/>
            <a:r>
              <a:rPr lang="en-US" altLang="en-US" sz="2000" dirty="0"/>
              <a:t>H odd, </a:t>
            </a:r>
            <a:r>
              <a:rPr lang="en-US" altLang="en-US" sz="2000" dirty="0" err="1"/>
              <a:t>p</a:t>
            </a:r>
            <a:r>
              <a:rPr lang="en-US" altLang="en-US" sz="2000" baseline="-25000" dirty="0" err="1"/>
              <a:t>n</a:t>
            </a:r>
            <a:r>
              <a:rPr lang="en-US" altLang="en-US" sz="2000" dirty="0"/>
              <a:t> odd, </a:t>
            </a:r>
            <a:r>
              <a:rPr lang="en-US" altLang="en-US" sz="2000" dirty="0" smtClean="0"/>
              <a:t>____________________________________</a:t>
            </a:r>
            <a:endParaRPr lang="en-US" altLang="en-US" sz="2000" dirty="0"/>
          </a:p>
          <a:p>
            <a:pPr lvl="2"/>
            <a:r>
              <a:rPr lang="en-US" altLang="en-US" sz="2000" dirty="0"/>
              <a:t>H even, </a:t>
            </a:r>
            <a:r>
              <a:rPr lang="en-US" altLang="en-US" sz="2000" dirty="0" err="1"/>
              <a:t>p</a:t>
            </a:r>
            <a:r>
              <a:rPr lang="en-US" altLang="en-US" sz="2000" baseline="-25000" dirty="0" err="1"/>
              <a:t>n</a:t>
            </a:r>
            <a:r>
              <a:rPr lang="en-US" altLang="en-US" sz="2000" dirty="0"/>
              <a:t> odd, </a:t>
            </a:r>
            <a:r>
              <a:rPr lang="en-US" altLang="en-US" sz="2000" dirty="0" smtClean="0"/>
              <a:t>________________</a:t>
            </a:r>
            <a:endParaRPr lang="en-US" altLang="en-US" sz="2000" dirty="0"/>
          </a:p>
          <a:p>
            <a:pPr lvl="2"/>
            <a:r>
              <a:rPr lang="en-US" altLang="en-US" sz="2000" dirty="0"/>
              <a:t>H odd, </a:t>
            </a:r>
            <a:r>
              <a:rPr lang="en-US" altLang="en-US" sz="2000" dirty="0" err="1"/>
              <a:t>p</a:t>
            </a:r>
            <a:r>
              <a:rPr lang="en-US" altLang="en-US" sz="2000" baseline="-25000" dirty="0" err="1"/>
              <a:t>n</a:t>
            </a:r>
            <a:r>
              <a:rPr lang="en-US" altLang="en-US" sz="2000" dirty="0"/>
              <a:t> even, </a:t>
            </a:r>
            <a:r>
              <a:rPr lang="en-US" altLang="en-US" sz="2000" dirty="0" smtClean="0"/>
              <a:t>_______________________________</a:t>
            </a:r>
            <a:endParaRPr lang="en-US" altLang="en-US" sz="2000" dirty="0"/>
          </a:p>
          <a:p>
            <a:r>
              <a:rPr lang="en-US" altLang="en-US" sz="2800" dirty="0"/>
              <a:t>Note:  ECC DRAM uses SEC/DEC with 8 bits protecting each 64 bits</a:t>
            </a:r>
            <a:endParaRPr lang="en-US" altLang="en-US" dirty="0"/>
          </a:p>
          <a:p>
            <a:pPr marL="0" indent="0">
              <a:spcBef>
                <a:spcPts val="0"/>
              </a:spcBef>
              <a:spcAft>
                <a:spcPts val="1200"/>
              </a:spcAft>
              <a:buNone/>
            </a:pPr>
            <a:endParaRPr lang="en-US" altLang="en-US" sz="2400" dirty="0"/>
          </a:p>
          <a:p>
            <a:pPr marL="0" indent="0">
              <a:buFont typeface="Wingdings" pitchFamily="2" charset="2"/>
              <a:buNone/>
              <a:defRPr/>
            </a:pPr>
            <a:endParaRPr lang="en-US" sz="1800" dirty="0"/>
          </a:p>
        </p:txBody>
      </p:sp>
    </p:spTree>
    <p:extLst>
      <p:ext uri="{BB962C8B-B14F-4D97-AF65-F5344CB8AC3E}">
        <p14:creationId xmlns:p14="http://schemas.microsoft.com/office/powerpoint/2010/main" val="27286888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5.6 </a:t>
            </a:r>
            <a:r>
              <a:rPr lang="en-US" altLang="en-US" dirty="0" smtClean="0"/>
              <a:t>Virtual Machines </a:t>
            </a:r>
            <a:r>
              <a:rPr lang="en-US" altLang="en-US" dirty="0" err="1" smtClean="0"/>
              <a:t>Redux</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6" y="1035011"/>
            <a:ext cx="8386173" cy="508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10000"/>
              </a:spcBef>
            </a:pPr>
            <a:r>
              <a:rPr lang="en-US" altLang="en-US" sz="2400" dirty="0"/>
              <a:t>First developed in the 1960s, they have remained an important part of _________ computing and have recently gained popularity due to</a:t>
            </a:r>
          </a:p>
          <a:p>
            <a:pPr lvl="1" eaLnBrk="1" hangingPunct="1">
              <a:spcBef>
                <a:spcPct val="10000"/>
              </a:spcBef>
            </a:pPr>
            <a:r>
              <a:rPr lang="en-US" altLang="en-US" sz="2000" dirty="0"/>
              <a:t>Increasing importance of ________ and ________</a:t>
            </a:r>
          </a:p>
          <a:p>
            <a:pPr lvl="1" eaLnBrk="1" hangingPunct="1">
              <a:spcBef>
                <a:spcPct val="10000"/>
              </a:spcBef>
            </a:pPr>
            <a:r>
              <a:rPr lang="en-US" altLang="en-US" sz="2000" dirty="0"/>
              <a:t>The failures in _________ and _________ of standard operating systems</a:t>
            </a:r>
          </a:p>
          <a:p>
            <a:pPr lvl="1" eaLnBrk="1" hangingPunct="1">
              <a:spcBef>
                <a:spcPct val="10000"/>
              </a:spcBef>
            </a:pPr>
            <a:r>
              <a:rPr lang="en-US" altLang="en-US" sz="2000" dirty="0"/>
              <a:t>The _______ of a single computer among many related users</a:t>
            </a:r>
          </a:p>
          <a:p>
            <a:pPr lvl="1" eaLnBrk="1" hangingPunct="1">
              <a:spcBef>
                <a:spcPct val="10000"/>
              </a:spcBef>
            </a:pPr>
            <a:r>
              <a:rPr lang="en-US" altLang="en-US" sz="2000" dirty="0"/>
              <a:t>The dramatic increase in ___ ____ of processors</a:t>
            </a:r>
          </a:p>
          <a:p>
            <a:pPr eaLnBrk="1" hangingPunct="1">
              <a:spcBef>
                <a:spcPct val="10000"/>
              </a:spcBef>
            </a:pPr>
            <a:r>
              <a:rPr lang="en-US" altLang="en-US" sz="2400" dirty="0"/>
              <a:t>Broadest Definition </a:t>
            </a:r>
          </a:p>
          <a:p>
            <a:pPr lvl="1" eaLnBrk="1" hangingPunct="1">
              <a:spcBef>
                <a:spcPct val="10000"/>
              </a:spcBef>
            </a:pPr>
            <a:r>
              <a:rPr lang="en-US" altLang="en-US" sz="2000" dirty="0"/>
              <a:t>Includes basically all </a:t>
            </a:r>
            <a:r>
              <a:rPr lang="en-US" altLang="en-US" sz="2000" dirty="0" smtClean="0"/>
              <a:t>_________ methods </a:t>
            </a:r>
            <a:r>
              <a:rPr lang="en-US" altLang="en-US" sz="2000" dirty="0"/>
              <a:t>that provide a standard software interface, like the </a:t>
            </a:r>
            <a:r>
              <a:rPr lang="en-US" altLang="en-US" sz="2000" dirty="0" smtClean="0"/>
              <a:t>____________________________</a:t>
            </a:r>
            <a:endParaRPr lang="en-US" altLang="en-US" sz="2000" dirty="0"/>
          </a:p>
          <a:p>
            <a:pPr eaLnBrk="1" hangingPunct="1">
              <a:spcBef>
                <a:spcPct val="10000"/>
              </a:spcBef>
            </a:pPr>
            <a:r>
              <a:rPr lang="en-US" altLang="en-US" sz="2400" dirty="0"/>
              <a:t>Our Definition</a:t>
            </a:r>
          </a:p>
          <a:p>
            <a:pPr lvl="1" eaLnBrk="1" hangingPunct="1">
              <a:spcBef>
                <a:spcPct val="10000"/>
              </a:spcBef>
            </a:pPr>
            <a:r>
              <a:rPr lang="en-US" altLang="en-US" sz="2000" dirty="0"/>
              <a:t>Provide a complete </a:t>
            </a:r>
            <a:r>
              <a:rPr lang="en-US" altLang="en-US" sz="2000" dirty="0" smtClean="0"/>
              <a:t>____________</a:t>
            </a:r>
            <a:r>
              <a:rPr lang="en-US" altLang="en-US" sz="2000" dirty="0"/>
              <a:t> </a:t>
            </a:r>
            <a:r>
              <a:rPr lang="en-US" altLang="en-US" sz="2000" dirty="0" smtClean="0"/>
              <a:t>environment </a:t>
            </a:r>
            <a:r>
              <a:rPr lang="en-US" altLang="en-US" sz="2000" dirty="0"/>
              <a:t>at the </a:t>
            </a:r>
            <a:r>
              <a:rPr lang="en-US" altLang="en-US" sz="2000" dirty="0" smtClean="0"/>
              <a:t>____ level</a:t>
            </a:r>
            <a:endParaRPr lang="en-US" altLang="en-US" sz="2000" dirty="0"/>
          </a:p>
          <a:p>
            <a:pPr marL="0" indent="0">
              <a:spcBef>
                <a:spcPts val="0"/>
              </a:spcBef>
              <a:spcAft>
                <a:spcPts val="1200"/>
              </a:spcAft>
              <a:buNone/>
            </a:pPr>
            <a:endParaRPr lang="en-US" altLang="en-US" sz="2400" dirty="0"/>
          </a:p>
          <a:p>
            <a:pPr marL="0" indent="0">
              <a:buFont typeface="Wingdings" pitchFamily="2" charset="2"/>
              <a:buNone/>
              <a:defRPr/>
            </a:pPr>
            <a:endParaRPr lang="en-US" sz="1800" dirty="0"/>
          </a:p>
        </p:txBody>
      </p:sp>
    </p:spTree>
    <p:extLst>
      <p:ext uri="{BB962C8B-B14F-4D97-AF65-F5344CB8AC3E}">
        <p14:creationId xmlns:p14="http://schemas.microsoft.com/office/powerpoint/2010/main" val="15604376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5.6 </a:t>
            </a:r>
            <a:r>
              <a:rPr lang="en-US" altLang="en-US" dirty="0" smtClean="0"/>
              <a:t>Virtual Machine Basics</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6" y="1035011"/>
            <a:ext cx="8386173" cy="508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altLang="en-US" sz="2800" dirty="0"/>
              <a:t>System virtual machines present the illusion that users have an _____ _______ to themselves, including a copy of the _________ ______.</a:t>
            </a:r>
          </a:p>
          <a:p>
            <a:pPr eaLnBrk="1" hangingPunct="1"/>
            <a:r>
              <a:rPr lang="en-US" altLang="en-US" sz="2800" dirty="0"/>
              <a:t>With a VM, multiple </a:t>
            </a:r>
            <a:r>
              <a:rPr lang="en-US" altLang="en-US" sz="2800" dirty="0" err="1"/>
              <a:t>OSes</a:t>
            </a:r>
            <a:r>
              <a:rPr lang="en-US" altLang="en-US" sz="2800" dirty="0"/>
              <a:t> all ____ the ________ resources.</a:t>
            </a:r>
          </a:p>
          <a:p>
            <a:pPr eaLnBrk="1" hangingPunct="1"/>
            <a:r>
              <a:rPr lang="en-US" altLang="en-US" sz="2800" dirty="0"/>
              <a:t>The software that supports VMs is called a _____ _______ ______ (VMM) or _________.</a:t>
            </a:r>
          </a:p>
          <a:p>
            <a:pPr eaLnBrk="1" hangingPunct="1"/>
            <a:r>
              <a:rPr lang="en-US" altLang="en-US" sz="2800" dirty="0"/>
              <a:t>The underlying hardware is called the </a:t>
            </a:r>
            <a:r>
              <a:rPr lang="en-US" altLang="en-US" sz="2800" dirty="0" smtClean="0"/>
              <a:t>____, </a:t>
            </a:r>
            <a:r>
              <a:rPr lang="en-US" altLang="en-US" sz="2800" dirty="0"/>
              <a:t>sharing resources among the </a:t>
            </a:r>
            <a:r>
              <a:rPr lang="en-US" altLang="en-US" sz="2800" dirty="0" smtClean="0"/>
              <a:t>______ VMs</a:t>
            </a:r>
            <a:r>
              <a:rPr lang="en-US" altLang="en-US" sz="2800" dirty="0"/>
              <a:t>.</a:t>
            </a:r>
          </a:p>
          <a:p>
            <a:pPr marL="0" indent="0">
              <a:buFont typeface="Wingdings" pitchFamily="2" charset="2"/>
              <a:buNone/>
              <a:defRPr/>
            </a:pPr>
            <a:endParaRPr lang="en-US" sz="1800" dirty="0"/>
          </a:p>
        </p:txBody>
      </p:sp>
    </p:spTree>
    <p:extLst>
      <p:ext uri="{BB962C8B-B14F-4D97-AF65-F5344CB8AC3E}">
        <p14:creationId xmlns:p14="http://schemas.microsoft.com/office/powerpoint/2010/main" val="11122817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5.6 </a:t>
            </a:r>
            <a:r>
              <a:rPr lang="en-US" altLang="en-US" dirty="0" smtClean="0"/>
              <a:t>Virtual Machine Ancillary Benefits</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6" y="1035011"/>
            <a:ext cx="8386173" cy="508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altLang="en-US" sz="2400" dirty="0"/>
              <a:t>Our interest is primarily in improving ___________</a:t>
            </a:r>
          </a:p>
          <a:p>
            <a:pPr eaLnBrk="1" hangingPunct="1"/>
            <a:r>
              <a:rPr lang="en-US" altLang="en-US" sz="2400" dirty="0"/>
              <a:t>Other benefits include</a:t>
            </a:r>
          </a:p>
          <a:p>
            <a:pPr lvl="1" eaLnBrk="1" hangingPunct="1"/>
            <a:r>
              <a:rPr lang="en-US" altLang="en-US" sz="2000" dirty="0"/>
              <a:t>________ _______: a typical deployment might be some </a:t>
            </a:r>
            <a:r>
              <a:rPr lang="en-US" altLang="en-US" sz="2000" dirty="0" err="1"/>
              <a:t>OSes</a:t>
            </a:r>
            <a:r>
              <a:rPr lang="en-US" altLang="en-US" sz="2000" dirty="0"/>
              <a:t> running legacy </a:t>
            </a:r>
            <a:r>
              <a:rPr lang="en-US" altLang="en-US" sz="2000" dirty="0" err="1"/>
              <a:t>OSes</a:t>
            </a:r>
            <a:r>
              <a:rPr lang="en-US" altLang="en-US" sz="2000" dirty="0"/>
              <a:t>, many running the current stable OS release, and a few testing the next OS release.</a:t>
            </a:r>
          </a:p>
          <a:p>
            <a:pPr lvl="1" eaLnBrk="1" hangingPunct="1"/>
            <a:r>
              <a:rPr lang="en-US" altLang="en-US" sz="2000" dirty="0"/>
              <a:t>________ ________: Consolidate the number of servers. Some VMMs support migration of a running VM to a different computer, either to balance load or to evacuate from failing hardware.</a:t>
            </a:r>
          </a:p>
        </p:txBody>
      </p:sp>
    </p:spTree>
    <p:extLst>
      <p:ext uri="{BB962C8B-B14F-4D97-AF65-F5344CB8AC3E}">
        <p14:creationId xmlns:p14="http://schemas.microsoft.com/office/powerpoint/2010/main" val="6158599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714375" y="367359"/>
            <a:ext cx="7772400" cy="629920"/>
          </a:xfrm>
        </p:spPr>
        <p:txBody>
          <a:bodyPr/>
          <a:lstStyle/>
          <a:p>
            <a:r>
              <a:rPr lang="en-US" altLang="en-US" dirty="0" smtClean="0"/>
              <a:t>5.2 Memory Technologies</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7" name="Rectangle 6"/>
          <p:cNvSpPr txBox="1">
            <a:spLocks noChangeArrowheads="1"/>
          </p:cNvSpPr>
          <p:nvPr/>
        </p:nvSpPr>
        <p:spPr bwMode="auto">
          <a:xfrm>
            <a:off x="511174" y="1136510"/>
            <a:ext cx="8270875"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u="sng" kern="0" dirty="0" smtClean="0"/>
              <a:t>              </a:t>
            </a:r>
            <a:r>
              <a:rPr lang="en-US" altLang="en-US" kern="0" dirty="0" smtClean="0"/>
              <a:t> RAM (</a:t>
            </a:r>
            <a:r>
              <a:rPr lang="en-US" altLang="en-US" u="sng" kern="0" dirty="0" smtClean="0"/>
              <a:t>         </a:t>
            </a:r>
            <a:r>
              <a:rPr lang="en-US" altLang="en-US" kern="0" dirty="0" smtClean="0"/>
              <a:t>)</a:t>
            </a:r>
          </a:p>
          <a:p>
            <a:pPr lvl="1"/>
            <a:r>
              <a:rPr lang="en-US" altLang="en-US" kern="0" dirty="0" smtClean="0"/>
              <a:t>0.5ns – 2.5ns, $2000 – $5000 per GB</a:t>
            </a:r>
          </a:p>
          <a:p>
            <a:r>
              <a:rPr lang="en-US" altLang="en-US" u="sng" kern="0" dirty="0" smtClean="0"/>
              <a:t>                       </a:t>
            </a:r>
            <a:r>
              <a:rPr lang="en-US" altLang="en-US" kern="0" dirty="0" smtClean="0"/>
              <a:t>RAM (</a:t>
            </a:r>
            <a:r>
              <a:rPr lang="en-US" altLang="en-US" u="sng" kern="0" dirty="0" smtClean="0"/>
              <a:t>          </a:t>
            </a:r>
            <a:r>
              <a:rPr lang="en-US" altLang="en-US" kern="0" dirty="0" smtClean="0"/>
              <a:t>)</a:t>
            </a:r>
          </a:p>
          <a:p>
            <a:pPr lvl="1"/>
            <a:r>
              <a:rPr lang="en-US" altLang="en-US" kern="0" dirty="0" smtClean="0"/>
              <a:t>50ns – 70ns, $20 – $75 per GB</a:t>
            </a:r>
          </a:p>
          <a:p>
            <a:r>
              <a:rPr lang="en-US" altLang="en-US" u="sng" kern="0" dirty="0" smtClean="0"/>
              <a:t>                     </a:t>
            </a:r>
            <a:r>
              <a:rPr lang="en-US" altLang="en-US" kern="0" dirty="0" smtClean="0"/>
              <a:t>  disk</a:t>
            </a:r>
          </a:p>
          <a:p>
            <a:pPr lvl="1"/>
            <a:r>
              <a:rPr lang="en-US" altLang="en-US" kern="0" dirty="0" smtClean="0"/>
              <a:t>5ms – 20ms, $0.20 – $2 per GB</a:t>
            </a:r>
          </a:p>
          <a:p>
            <a:r>
              <a:rPr lang="en-US" altLang="en-US" kern="0" dirty="0" smtClean="0"/>
              <a:t>Ideal memory</a:t>
            </a:r>
          </a:p>
          <a:p>
            <a:pPr lvl="1"/>
            <a:r>
              <a:rPr lang="en-US" altLang="en-US" kern="0" dirty="0" smtClean="0"/>
              <a:t>Access time of </a:t>
            </a:r>
            <a:r>
              <a:rPr lang="en-US" altLang="en-US" u="sng" kern="0" dirty="0" smtClean="0"/>
              <a:t>    ____</a:t>
            </a:r>
          </a:p>
          <a:p>
            <a:pPr lvl="1"/>
            <a:r>
              <a:rPr lang="en-US" altLang="en-US" kern="0" dirty="0" smtClean="0"/>
              <a:t>Capacity and cost/GB of </a:t>
            </a:r>
            <a:r>
              <a:rPr lang="en-US" altLang="en-US" u="sng" kern="0" dirty="0" smtClean="0"/>
              <a:t>       _  </a:t>
            </a:r>
          </a:p>
        </p:txBody>
      </p:sp>
    </p:spTree>
    <p:extLst>
      <p:ext uri="{BB962C8B-B14F-4D97-AF65-F5344CB8AC3E}">
        <p14:creationId xmlns:p14="http://schemas.microsoft.com/office/powerpoint/2010/main" val="25203328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5.6 </a:t>
            </a:r>
            <a:r>
              <a:rPr lang="en-US" altLang="en-US" dirty="0" smtClean="0"/>
              <a:t>Requirements of a Virtual Machine Monitor</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6" y="1035011"/>
            <a:ext cx="8386173" cy="508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altLang="en-US" sz="2800" dirty="0"/>
              <a:t>Guest software should behave on a VM exactly as if it were running on the _____ _______, except for _________________ behavior or limitations of _____ _________ shared by multiple VMs.</a:t>
            </a:r>
          </a:p>
          <a:p>
            <a:pPr eaLnBrk="1" hangingPunct="1"/>
            <a:r>
              <a:rPr lang="en-US" altLang="en-US" sz="2800" dirty="0"/>
              <a:t>Guest software should not be able to ______ __________ of real system resources directly.</a:t>
            </a:r>
          </a:p>
          <a:p>
            <a:pPr eaLnBrk="1" hangingPunct="1"/>
            <a:r>
              <a:rPr lang="en-US" altLang="en-US" sz="2800" dirty="0"/>
              <a:t>At least ___ processor modes, ______ and ____.</a:t>
            </a:r>
          </a:p>
          <a:p>
            <a:pPr eaLnBrk="1" hangingPunct="1"/>
            <a:r>
              <a:rPr lang="en-US" altLang="en-US" sz="2800" dirty="0"/>
              <a:t>A _________ subset of instructions available only in ______ mode, all system ___________ must be controllable only via these instructions.</a:t>
            </a:r>
          </a:p>
        </p:txBody>
      </p:sp>
    </p:spTree>
    <p:extLst>
      <p:ext uri="{BB962C8B-B14F-4D97-AF65-F5344CB8AC3E}">
        <p14:creationId xmlns:p14="http://schemas.microsoft.com/office/powerpoint/2010/main" val="4988932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5.7 Virtual Memory</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6" y="1035011"/>
            <a:ext cx="8386173" cy="508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altLang="en-US" sz="2400" dirty="0"/>
              <a:t>The ___ ______ can act as a _____ for the __________ storage.</a:t>
            </a:r>
          </a:p>
          <a:p>
            <a:pPr eaLnBrk="1" hangingPunct="1"/>
            <a:r>
              <a:rPr lang="en-US" altLang="en-US" sz="2400" dirty="0"/>
              <a:t>Historically, two motivations for virtual memory</a:t>
            </a:r>
          </a:p>
          <a:p>
            <a:pPr lvl="1" eaLnBrk="1" hangingPunct="1"/>
            <a:r>
              <a:rPr lang="en-US" altLang="en-US" sz="2000" dirty="0"/>
              <a:t>_________________________________________</a:t>
            </a:r>
          </a:p>
          <a:p>
            <a:pPr lvl="1" eaLnBrk="1" hangingPunct="1"/>
            <a:r>
              <a:rPr lang="en-US" altLang="en-US" sz="2000" dirty="0"/>
              <a:t>__________________________________________</a:t>
            </a:r>
          </a:p>
          <a:p>
            <a:pPr eaLnBrk="1" hangingPunct="1"/>
            <a:r>
              <a:rPr lang="en-US" altLang="en-US" sz="2400" dirty="0"/>
              <a:t>Virtual memory implements the ____________ of a program’s address space to ________________.</a:t>
            </a:r>
          </a:p>
          <a:p>
            <a:pPr eaLnBrk="1" hangingPunct="1"/>
            <a:r>
              <a:rPr lang="en-US" altLang="en-US" sz="2400" dirty="0"/>
              <a:t>This translation process enforces ______________ of a program’s address space from other programs.</a:t>
            </a:r>
          </a:p>
        </p:txBody>
      </p:sp>
    </p:spTree>
    <p:extLst>
      <p:ext uri="{BB962C8B-B14F-4D97-AF65-F5344CB8AC3E}">
        <p14:creationId xmlns:p14="http://schemas.microsoft.com/office/powerpoint/2010/main" val="15628109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5.7 Virtual Memory Terminology</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6" y="1035011"/>
            <a:ext cx="8386173" cy="508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altLang="en-US" sz="2400" dirty="0"/>
              <a:t>A virtual memory ______________ is called a _______.</a:t>
            </a:r>
          </a:p>
          <a:p>
            <a:pPr eaLnBrk="1" hangingPunct="1"/>
            <a:r>
              <a:rPr lang="en-US" altLang="en-US" sz="2400" dirty="0"/>
              <a:t>A virtual memory _________ is called a ______</a:t>
            </a:r>
          </a:p>
          <a:p>
            <a:pPr eaLnBrk="1" hangingPunct="1">
              <a:buFontTx/>
              <a:buNone/>
            </a:pPr>
            <a:r>
              <a:rPr lang="en-US" altLang="en-US" sz="2400" dirty="0"/>
              <a:t>    _________.</a:t>
            </a:r>
          </a:p>
          <a:p>
            <a:pPr eaLnBrk="1" hangingPunct="1"/>
            <a:r>
              <a:rPr lang="en-US" altLang="en-US" sz="2400" dirty="0"/>
              <a:t>Each _______ address is translated to a ________ address.</a:t>
            </a:r>
          </a:p>
          <a:p>
            <a:pPr eaLnBrk="1" hangingPunct="1"/>
            <a:r>
              <a:rPr lang="en-US" altLang="en-US" sz="2400" dirty="0"/>
              <a:t>This process is called ______________________.</a:t>
            </a:r>
          </a:p>
        </p:txBody>
      </p:sp>
      <p:pic>
        <p:nvPicPr>
          <p:cNvPr id="5" name="Picture 8" descr="15~Figure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240" y="3431870"/>
            <a:ext cx="4106862" cy="2807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86117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5.7 Virtual Memory Facts</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6" y="1035011"/>
            <a:ext cx="8386173" cy="508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altLang="en-US" sz="2000" dirty="0"/>
              <a:t>A virtual _______ is broken into a virtual ____ _______ and a ____ ______.</a:t>
            </a:r>
          </a:p>
          <a:p>
            <a:pPr eaLnBrk="1" hangingPunct="1"/>
            <a:endParaRPr lang="en-US" altLang="en-US" sz="2000" dirty="0"/>
          </a:p>
          <a:p>
            <a:pPr eaLnBrk="1" hangingPunct="1"/>
            <a:endParaRPr lang="en-US" altLang="en-US" sz="2000" dirty="0"/>
          </a:p>
          <a:p>
            <a:pPr eaLnBrk="1" hangingPunct="1"/>
            <a:endParaRPr lang="en-US" altLang="en-US" sz="2000" dirty="0"/>
          </a:p>
          <a:p>
            <a:pPr eaLnBrk="1" hangingPunct="1"/>
            <a:endParaRPr lang="en-US" altLang="en-US" sz="2000" dirty="0" smtClean="0"/>
          </a:p>
          <a:p>
            <a:pPr eaLnBrk="1" hangingPunct="1"/>
            <a:endParaRPr lang="en-US" altLang="en-US" sz="2000" dirty="0"/>
          </a:p>
          <a:p>
            <a:pPr eaLnBrk="1" hangingPunct="1"/>
            <a:endParaRPr lang="en-US" altLang="en-US" sz="2000" dirty="0" smtClean="0"/>
          </a:p>
          <a:p>
            <a:pPr eaLnBrk="1" hangingPunct="1"/>
            <a:endParaRPr lang="en-US" altLang="en-US" sz="2000" dirty="0"/>
          </a:p>
          <a:p>
            <a:pPr eaLnBrk="1" hangingPunct="1"/>
            <a:r>
              <a:rPr lang="en-US" altLang="en-US" sz="2000" dirty="0"/>
              <a:t>A page fault takes _______ of cycles to process</a:t>
            </a:r>
          </a:p>
          <a:p>
            <a:pPr lvl="1" eaLnBrk="1" hangingPunct="1"/>
            <a:r>
              <a:rPr lang="en-US" altLang="en-US" sz="2000" dirty="0"/>
              <a:t>Pages should be _____ enough to ________ the high access time, though ________ systems are going smaller.</a:t>
            </a:r>
          </a:p>
          <a:p>
            <a:pPr lvl="1" eaLnBrk="1" hangingPunct="1"/>
            <a:r>
              <a:rPr lang="en-US" altLang="en-US" sz="2000" dirty="0"/>
              <a:t>_____ __________ placement of pages is _______.</a:t>
            </a:r>
          </a:p>
          <a:p>
            <a:pPr lvl="1" eaLnBrk="1" hangingPunct="1"/>
            <a:r>
              <a:rPr lang="en-US" altLang="en-US" sz="2000" dirty="0"/>
              <a:t>Page faults can be handled in ________.</a:t>
            </a:r>
          </a:p>
          <a:p>
            <a:pPr lvl="1" eaLnBrk="1" hangingPunct="1"/>
            <a:r>
              <a:rPr lang="en-US" altLang="en-US" sz="2000" dirty="0"/>
              <a:t>Virtual memory uses ________.</a:t>
            </a:r>
            <a:endParaRPr lang="en-US" altLang="en-US" sz="2400" dirty="0"/>
          </a:p>
        </p:txBody>
      </p:sp>
      <p:pic>
        <p:nvPicPr>
          <p:cNvPr id="7" name="Picture 7" descr="16~Figure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8024" y="1632665"/>
            <a:ext cx="2797175" cy="20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701398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5.7 Virtual Memory Mapping</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272536" y="1074342"/>
            <a:ext cx="4211515" cy="508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0"/>
              </a:spcBef>
            </a:pPr>
            <a:r>
              <a:rPr lang="en-US" altLang="en-US" sz="2000" dirty="0"/>
              <a:t>Pages are _______ by using a </a:t>
            </a:r>
          </a:p>
          <a:p>
            <a:pPr eaLnBrk="1" hangingPunct="1">
              <a:spcBef>
                <a:spcPct val="0"/>
              </a:spcBef>
              <a:buFontTx/>
              <a:buNone/>
            </a:pPr>
            <a:r>
              <a:rPr lang="en-US" altLang="en-US" sz="2000" dirty="0"/>
              <a:t>	____ _____ that ______ memory.</a:t>
            </a:r>
          </a:p>
          <a:p>
            <a:pPr eaLnBrk="1" hangingPunct="1">
              <a:spcBef>
                <a:spcPct val="0"/>
              </a:spcBef>
            </a:pPr>
            <a:r>
              <a:rPr lang="en-US" altLang="en-US" sz="2000" dirty="0"/>
              <a:t>Each _______ has its own </a:t>
            </a:r>
          </a:p>
          <a:p>
            <a:pPr eaLnBrk="1" hangingPunct="1">
              <a:spcBef>
                <a:spcPct val="0"/>
              </a:spcBef>
              <a:buFontTx/>
              <a:buNone/>
            </a:pPr>
            <a:r>
              <a:rPr lang="en-US" altLang="en-US" sz="2000" dirty="0"/>
              <a:t>	____ ______.</a:t>
            </a:r>
          </a:p>
          <a:p>
            <a:pPr eaLnBrk="1" hangingPunct="1">
              <a:spcBef>
                <a:spcPct val="0"/>
              </a:spcBef>
            </a:pPr>
            <a:r>
              <a:rPr lang="en-US" altLang="en-US" sz="2000" dirty="0"/>
              <a:t>The ____ _____ register points </a:t>
            </a:r>
          </a:p>
          <a:p>
            <a:pPr eaLnBrk="1" hangingPunct="1">
              <a:spcBef>
                <a:spcPct val="0"/>
              </a:spcBef>
              <a:buFontTx/>
              <a:buNone/>
            </a:pPr>
            <a:r>
              <a:rPr lang="en-US" altLang="en-US" sz="2000" dirty="0"/>
              <a:t>	to the _________ of the ____ _____.</a:t>
            </a:r>
          </a:p>
          <a:p>
            <a:pPr eaLnBrk="1" hangingPunct="1">
              <a:spcBef>
                <a:spcPct val="0"/>
              </a:spcBef>
            </a:pPr>
            <a:r>
              <a:rPr lang="en-US" altLang="en-US" sz="2000" dirty="0"/>
              <a:t>A ____ table is too _________, </a:t>
            </a:r>
          </a:p>
          <a:p>
            <a:pPr eaLnBrk="1" hangingPunct="1">
              <a:spcBef>
                <a:spcPct val="0"/>
              </a:spcBef>
              <a:buFontTx/>
              <a:buNone/>
            </a:pPr>
            <a:r>
              <a:rPr lang="en-US" altLang="en-US" sz="2000" dirty="0"/>
              <a:t>	___________ page tables are used.</a:t>
            </a:r>
          </a:p>
          <a:p>
            <a:pPr eaLnBrk="1" hangingPunct="1">
              <a:spcBef>
                <a:spcPct val="0"/>
              </a:spcBef>
            </a:pPr>
            <a:r>
              <a:rPr lang="en-US" altLang="en-US" sz="2000" dirty="0"/>
              <a:t>The ______ of a _______ consists </a:t>
            </a:r>
          </a:p>
          <a:p>
            <a:pPr eaLnBrk="1" hangingPunct="1">
              <a:spcBef>
                <a:spcPct val="0"/>
              </a:spcBef>
              <a:buFontTx/>
              <a:buNone/>
            </a:pPr>
            <a:r>
              <a:rPr lang="en-US" altLang="en-US" sz="2000" dirty="0"/>
              <a:t>	of the ____ _____ ______, ______ ______ and ________.</a:t>
            </a:r>
          </a:p>
        </p:txBody>
      </p:sp>
      <p:pic>
        <p:nvPicPr>
          <p:cNvPr id="8" name="Picture 7" descr="17~Figure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4051" y="1741111"/>
            <a:ext cx="4275137"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12443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5.7 Page Faults</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272536" y="1074343"/>
            <a:ext cx="8214239" cy="2543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altLang="en-US" sz="2000" dirty="0"/>
              <a:t>The ________ ______ manages page replacement.</a:t>
            </a:r>
          </a:p>
          <a:p>
            <a:pPr eaLnBrk="1" hangingPunct="1"/>
            <a:r>
              <a:rPr lang="en-US" altLang="en-US" sz="2000" dirty="0"/>
              <a:t>The ________ ______ usually creates the _____ __ ___ for all of the pages of a process when it creates the process, this space is called _____ ______</a:t>
            </a:r>
          </a:p>
        </p:txBody>
      </p:sp>
      <p:pic>
        <p:nvPicPr>
          <p:cNvPr id="7" name="Picture 8" descr="18~Figure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5700" y="2787968"/>
            <a:ext cx="3676650"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bwMode="auto">
          <a:xfrm>
            <a:off x="428112" y="2564448"/>
            <a:ext cx="3951544" cy="3653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0"/>
              </a:spcBef>
            </a:pPr>
            <a:r>
              <a:rPr lang="en-US" altLang="en-US" sz="2000" dirty="0"/>
              <a:t>A data structure records where ____ ____ is stored on disk. Another data structure tracks which _________ and which ____ ________ use each ______ ____.</a:t>
            </a:r>
          </a:p>
          <a:p>
            <a:pPr eaLnBrk="1" hangingPunct="1"/>
            <a:r>
              <a:rPr lang="en-US" altLang="en-US" sz="2000" dirty="0"/>
              <a:t>On a page fault, the ____________ </a:t>
            </a:r>
          </a:p>
          <a:p>
            <a:pPr eaLnBrk="1" hangingPunct="1"/>
            <a:r>
              <a:rPr lang="en-US" altLang="en-US" sz="2000" dirty="0"/>
              <a:t>____ page is evicted.</a:t>
            </a:r>
          </a:p>
          <a:p>
            <a:pPr eaLnBrk="1" hangingPunct="1"/>
            <a:r>
              <a:rPr lang="en-US" altLang="en-US" sz="2000" dirty="0"/>
              <a:t>Consider 10, 12, 9, 7, 11, 10, then 8</a:t>
            </a:r>
          </a:p>
        </p:txBody>
      </p:sp>
    </p:spTree>
    <p:extLst>
      <p:ext uri="{BB962C8B-B14F-4D97-AF65-F5344CB8AC3E}">
        <p14:creationId xmlns:p14="http://schemas.microsoft.com/office/powerpoint/2010/main" val="25711567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dirty="0" smtClean="0"/>
              <a:t>5.7 Making Address Translation Fast: The TLB</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272536" y="1074342"/>
            <a:ext cx="8214239" cy="4757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0"/>
              </a:spcBef>
            </a:pPr>
            <a:r>
              <a:rPr lang="en-US" altLang="en-US" sz="2000" dirty="0"/>
              <a:t>With virtual memory, you need ___ memory accesses, one extra for the ________.</a:t>
            </a:r>
          </a:p>
          <a:p>
            <a:pPr eaLnBrk="1" hangingPunct="1">
              <a:spcBef>
                <a:spcPct val="0"/>
              </a:spcBef>
            </a:pPr>
            <a:r>
              <a:rPr lang="en-US" altLang="en-US" sz="2000" dirty="0"/>
              <a:t>Add a ____ to keep </a:t>
            </a:r>
          </a:p>
          <a:p>
            <a:pPr eaLnBrk="1" hangingPunct="1">
              <a:spcBef>
                <a:spcPct val="0"/>
              </a:spcBef>
              <a:buFontTx/>
              <a:buNone/>
            </a:pPr>
            <a:r>
              <a:rPr lang="en-US" altLang="en-US" sz="2000" dirty="0"/>
              <a:t>	track of _____ translations.</a:t>
            </a:r>
          </a:p>
          <a:p>
            <a:pPr eaLnBrk="1" hangingPunct="1">
              <a:spcBef>
                <a:spcPct val="0"/>
              </a:spcBef>
            </a:pPr>
            <a:r>
              <a:rPr lang="en-US" altLang="en-US" sz="2000" dirty="0"/>
              <a:t>It’s called a _________ </a:t>
            </a:r>
          </a:p>
          <a:p>
            <a:pPr eaLnBrk="1" hangingPunct="1">
              <a:spcBef>
                <a:spcPct val="0"/>
              </a:spcBef>
              <a:buFontTx/>
              <a:buNone/>
            </a:pPr>
            <a:r>
              <a:rPr lang="en-US" altLang="en-US" sz="2000" dirty="0"/>
              <a:t>	_______ _____ (TLB).</a:t>
            </a:r>
          </a:p>
          <a:p>
            <a:pPr eaLnBrk="1" hangingPunct="1">
              <a:spcBef>
                <a:spcPct val="0"/>
              </a:spcBef>
            </a:pPr>
            <a:r>
              <a:rPr lang="en-US" altLang="en-US" sz="2000" dirty="0"/>
              <a:t>A TLB ____ may or may </a:t>
            </a:r>
          </a:p>
          <a:p>
            <a:pPr eaLnBrk="1" hangingPunct="1">
              <a:spcBef>
                <a:spcPct val="0"/>
              </a:spcBef>
              <a:buFontTx/>
              <a:buNone/>
            </a:pPr>
            <a:r>
              <a:rPr lang="en-US" altLang="en-US" sz="2000" dirty="0"/>
              <a:t>	not be a ____ _____</a:t>
            </a:r>
          </a:p>
          <a:p>
            <a:pPr eaLnBrk="1" hangingPunct="1">
              <a:spcBef>
                <a:spcPct val="0"/>
              </a:spcBef>
              <a:buFontTx/>
              <a:buNone/>
            </a:pPr>
            <a:r>
              <a:rPr lang="en-US" altLang="en-US" sz="2000" dirty="0"/>
              <a:t>TLB characteristics</a:t>
            </a:r>
          </a:p>
          <a:p>
            <a:pPr eaLnBrk="1" hangingPunct="1">
              <a:spcBef>
                <a:spcPct val="0"/>
              </a:spcBef>
              <a:buFontTx/>
              <a:buNone/>
            </a:pPr>
            <a:r>
              <a:rPr lang="en-US" altLang="en-US" sz="2000" dirty="0"/>
              <a:t>	size: ________________</a:t>
            </a:r>
          </a:p>
          <a:p>
            <a:pPr eaLnBrk="1" hangingPunct="1">
              <a:spcBef>
                <a:spcPct val="0"/>
              </a:spcBef>
              <a:buFontTx/>
              <a:buNone/>
            </a:pPr>
            <a:r>
              <a:rPr lang="en-US" altLang="en-US" sz="2000" dirty="0"/>
              <a:t>	block size: ___________</a:t>
            </a:r>
          </a:p>
          <a:p>
            <a:pPr eaLnBrk="1" hangingPunct="1">
              <a:spcBef>
                <a:spcPct val="0"/>
              </a:spcBef>
              <a:buFontTx/>
              <a:buNone/>
            </a:pPr>
            <a:r>
              <a:rPr lang="en-US" altLang="en-US" sz="2000" dirty="0"/>
              <a:t>	hit time: ______________</a:t>
            </a:r>
          </a:p>
          <a:p>
            <a:pPr eaLnBrk="1" hangingPunct="1">
              <a:spcBef>
                <a:spcPct val="0"/>
              </a:spcBef>
              <a:buFontTx/>
              <a:buNone/>
            </a:pPr>
            <a:r>
              <a:rPr lang="en-US" altLang="en-US" sz="2000" dirty="0"/>
              <a:t>	miss penalty: ___________</a:t>
            </a:r>
          </a:p>
          <a:p>
            <a:pPr eaLnBrk="1" hangingPunct="1">
              <a:spcBef>
                <a:spcPct val="0"/>
              </a:spcBef>
              <a:buFontTx/>
              <a:buNone/>
            </a:pPr>
            <a:r>
              <a:rPr lang="en-US" altLang="en-US" sz="2000" dirty="0"/>
              <a:t>	miss rate: ______________</a:t>
            </a:r>
          </a:p>
        </p:txBody>
      </p:sp>
      <p:pic>
        <p:nvPicPr>
          <p:cNvPr id="8" name="Picture 9" descr="19~Figure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3837" y="2231390"/>
            <a:ext cx="4452938" cy="315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05933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dirty="0" smtClean="0"/>
              <a:t>5.7 The </a:t>
            </a:r>
            <a:r>
              <a:rPr lang="en-US" altLang="en-US" dirty="0" err="1" smtClean="0"/>
              <a:t>Intrinsity</a:t>
            </a:r>
            <a:r>
              <a:rPr lang="en-US" altLang="en-US" dirty="0" smtClean="0"/>
              <a:t> </a:t>
            </a:r>
            <a:r>
              <a:rPr lang="en-US" altLang="en-US" dirty="0" err="1" smtClean="0"/>
              <a:t>FastMATH</a:t>
            </a:r>
            <a:r>
              <a:rPr lang="en-US" altLang="en-US" dirty="0" smtClean="0"/>
              <a:t> TLB</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pic>
        <p:nvPicPr>
          <p:cNvPr id="7" name="Picture 8" descr="20~Figure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572" y="1075373"/>
            <a:ext cx="5289867" cy="548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70958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dirty="0" smtClean="0"/>
              <a:t>5.7 Processing a read or write-through</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pic>
        <p:nvPicPr>
          <p:cNvPr id="5" name="Picture 7" descr="21~Figure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2118" y="1334770"/>
            <a:ext cx="5511482" cy="494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71616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sz="2800" dirty="0" smtClean="0"/>
              <a:t>5.4 Overall Operation of a Memory Hierarchy</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435097" y="1035011"/>
            <a:ext cx="8386173" cy="418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endParaRPr lang="en-US" sz="1800" dirty="0"/>
          </a:p>
        </p:txBody>
      </p:sp>
      <p:graphicFrame>
        <p:nvGraphicFramePr>
          <p:cNvPr id="2" name="Object 1"/>
          <p:cNvGraphicFramePr>
            <a:graphicFrameLocks noChangeAspect="1"/>
          </p:cNvGraphicFramePr>
          <p:nvPr>
            <p:extLst>
              <p:ext uri="{D42A27DB-BD31-4B8C-83A1-F6EECF244321}">
                <p14:modId xmlns:p14="http://schemas.microsoft.com/office/powerpoint/2010/main" val="1062164447"/>
              </p:ext>
            </p:extLst>
          </p:nvPr>
        </p:nvGraphicFramePr>
        <p:xfrm>
          <a:off x="606425" y="1356776"/>
          <a:ext cx="7880350" cy="4217987"/>
        </p:xfrm>
        <a:graphic>
          <a:graphicData uri="http://schemas.openxmlformats.org/presentationml/2006/ole">
            <mc:AlternateContent xmlns:mc="http://schemas.openxmlformats.org/markup-compatibility/2006">
              <mc:Choice xmlns:v="urn:schemas-microsoft-com:vml" Requires="v">
                <p:oleObj spid="_x0000_s3077" name="Document" r:id="rId4" imgW="6018276" imgH="3220212" progId="Word.Document.8">
                  <p:embed/>
                </p:oleObj>
              </mc:Choice>
              <mc:Fallback>
                <p:oleObj name="Document" r:id="rId4" imgW="6018276" imgH="3220212"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425" y="1356776"/>
                        <a:ext cx="7880350" cy="421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99353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714375" y="367359"/>
            <a:ext cx="7772400" cy="629920"/>
          </a:xfrm>
        </p:spPr>
        <p:txBody>
          <a:bodyPr/>
          <a:lstStyle/>
          <a:p>
            <a:r>
              <a:rPr lang="en-US" altLang="en-US" dirty="0" smtClean="0"/>
              <a:t>5.2 DRAM Technology</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11"/>
          <p:cNvSpPr txBox="1">
            <a:spLocks noChangeArrowheads="1"/>
          </p:cNvSpPr>
          <p:nvPr/>
        </p:nvSpPr>
        <p:spPr bwMode="auto">
          <a:xfrm>
            <a:off x="407716" y="1211762"/>
            <a:ext cx="8079059" cy="277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800" dirty="0"/>
              <a:t>Data stored as a </a:t>
            </a:r>
            <a:r>
              <a:rPr lang="en-US" altLang="en-US" sz="2800" u="sng" dirty="0"/>
              <a:t> </a:t>
            </a:r>
            <a:r>
              <a:rPr lang="en-US" altLang="en-US" sz="2800" u="sng" dirty="0" smtClean="0"/>
              <a:t>              </a:t>
            </a:r>
            <a:r>
              <a:rPr lang="en-US" altLang="en-US" sz="2800" dirty="0" smtClean="0"/>
              <a:t> in </a:t>
            </a:r>
            <a:r>
              <a:rPr lang="en-US" altLang="en-US" sz="2800" dirty="0"/>
              <a:t>a </a:t>
            </a:r>
            <a:r>
              <a:rPr lang="en-US" altLang="en-US" sz="2800" u="sng" dirty="0" smtClean="0"/>
              <a:t>                       _</a:t>
            </a:r>
            <a:endParaRPr lang="en-US" altLang="en-US" sz="2800" u="sng" dirty="0"/>
          </a:p>
          <a:p>
            <a:pPr lvl="1"/>
            <a:r>
              <a:rPr lang="en-US" altLang="en-US" dirty="0"/>
              <a:t>Single </a:t>
            </a:r>
            <a:r>
              <a:rPr lang="en-US" altLang="en-US" u="sng" dirty="0" smtClean="0"/>
              <a:t>                          </a:t>
            </a:r>
            <a:r>
              <a:rPr lang="en-US" altLang="en-US" dirty="0" smtClean="0"/>
              <a:t> used </a:t>
            </a:r>
            <a:r>
              <a:rPr lang="en-US" altLang="en-US" dirty="0"/>
              <a:t>to access the </a:t>
            </a:r>
            <a:r>
              <a:rPr lang="en-US" altLang="en-US" u="sng" dirty="0" smtClean="0"/>
              <a:t>______</a:t>
            </a:r>
            <a:endParaRPr lang="en-US" altLang="en-US" u="sng" dirty="0"/>
          </a:p>
          <a:p>
            <a:pPr lvl="1"/>
            <a:r>
              <a:rPr lang="en-US" altLang="en-US" dirty="0"/>
              <a:t>Must periodically be </a:t>
            </a:r>
            <a:r>
              <a:rPr lang="en-US" altLang="en-US" u="sng" dirty="0" smtClean="0"/>
              <a:t> ____________</a:t>
            </a:r>
            <a:endParaRPr lang="en-US" altLang="en-US" u="sng" dirty="0"/>
          </a:p>
          <a:p>
            <a:pPr lvl="2"/>
            <a:r>
              <a:rPr lang="en-US" altLang="en-US" u="sng" dirty="0" smtClean="0"/>
              <a:t>_____</a:t>
            </a:r>
            <a:r>
              <a:rPr lang="en-US" altLang="en-US" dirty="0" smtClean="0"/>
              <a:t> </a:t>
            </a:r>
            <a:r>
              <a:rPr lang="en-US" altLang="en-US" dirty="0"/>
              <a:t>contents and </a:t>
            </a:r>
            <a:r>
              <a:rPr lang="en-US" altLang="en-US" u="sng" dirty="0" smtClean="0"/>
              <a:t>______</a:t>
            </a:r>
            <a:r>
              <a:rPr lang="en-US" altLang="en-US" dirty="0" smtClean="0"/>
              <a:t> back</a:t>
            </a:r>
            <a:endParaRPr lang="en-US" altLang="en-US" dirty="0"/>
          </a:p>
          <a:p>
            <a:pPr lvl="2"/>
            <a:r>
              <a:rPr lang="en-US" altLang="en-US" dirty="0"/>
              <a:t>Performed on a DRAM </a:t>
            </a:r>
            <a:r>
              <a:rPr lang="en-US" altLang="en-US" dirty="0" smtClean="0"/>
              <a:t>“</a:t>
            </a:r>
            <a:r>
              <a:rPr lang="en-US" altLang="en-US" u="sng" dirty="0" smtClean="0"/>
              <a:t>____</a:t>
            </a:r>
            <a:r>
              <a:rPr lang="en-US" altLang="en-US" dirty="0" smtClean="0"/>
              <a:t>”</a:t>
            </a:r>
            <a:endParaRPr lang="en-US" altLang="en-US" dirty="0"/>
          </a:p>
          <a:p>
            <a:pPr>
              <a:lnSpc>
                <a:spcPct val="80000"/>
              </a:lnSpc>
              <a:buFontTx/>
              <a:buNone/>
            </a:pPr>
            <a:endParaRPr lang="en-US" altLang="en-US" sz="2800" kern="0" dirty="0">
              <a:latin typeface="Arial"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535" y="3990975"/>
            <a:ext cx="6264275"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09503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dirty="0" smtClean="0"/>
              <a:t>5.7 Implementing Protection with Virtual Memory</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272536" y="1074342"/>
            <a:ext cx="8214239" cy="518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10000"/>
              </a:spcBef>
            </a:pPr>
            <a:r>
              <a:rPr lang="en-US" altLang="en-US" sz="2400" dirty="0"/>
              <a:t>Hardware Must Provide</a:t>
            </a:r>
          </a:p>
          <a:p>
            <a:pPr lvl="1" eaLnBrk="1" hangingPunct="1">
              <a:spcBef>
                <a:spcPct val="10000"/>
              </a:spcBef>
            </a:pPr>
            <a:r>
              <a:rPr lang="en-US" altLang="en-US" sz="2000" dirty="0"/>
              <a:t>At least two modes</a:t>
            </a:r>
          </a:p>
          <a:p>
            <a:pPr lvl="2" eaLnBrk="1" hangingPunct="1">
              <a:spcBef>
                <a:spcPct val="10000"/>
              </a:spcBef>
            </a:pPr>
            <a:r>
              <a:rPr lang="en-US" altLang="en-US" sz="2000" dirty="0"/>
              <a:t>_________________</a:t>
            </a:r>
          </a:p>
          <a:p>
            <a:pPr lvl="2" eaLnBrk="1" hangingPunct="1">
              <a:spcBef>
                <a:spcPct val="10000"/>
              </a:spcBef>
            </a:pPr>
            <a:r>
              <a:rPr lang="en-US" altLang="en-US" sz="2000" dirty="0"/>
              <a:t>_________________</a:t>
            </a:r>
          </a:p>
          <a:p>
            <a:pPr lvl="1" eaLnBrk="1" hangingPunct="1">
              <a:spcBef>
                <a:spcPct val="10000"/>
              </a:spcBef>
            </a:pPr>
            <a:r>
              <a:rPr lang="en-US" altLang="en-US" sz="2000" dirty="0"/>
              <a:t>Provide a portion of the _______ ____ that a user process can ____ but not ____</a:t>
            </a:r>
          </a:p>
          <a:p>
            <a:pPr lvl="2" eaLnBrk="1" hangingPunct="1">
              <a:spcBef>
                <a:spcPct val="10000"/>
              </a:spcBef>
            </a:pPr>
            <a:r>
              <a:rPr lang="en-US" altLang="en-US" sz="2000" dirty="0"/>
              <a:t>______________________________________________</a:t>
            </a:r>
          </a:p>
          <a:p>
            <a:pPr lvl="1" eaLnBrk="1" hangingPunct="1">
              <a:spcBef>
                <a:spcPct val="10000"/>
              </a:spcBef>
            </a:pPr>
            <a:r>
              <a:rPr lang="en-US" altLang="en-US" sz="2000" dirty="0"/>
              <a:t>Provide mechanisms whereby the processor can move between modes</a:t>
            </a:r>
          </a:p>
          <a:p>
            <a:pPr lvl="2" eaLnBrk="1" hangingPunct="1">
              <a:spcBef>
                <a:spcPct val="10000"/>
              </a:spcBef>
            </a:pPr>
            <a:r>
              <a:rPr lang="en-US" altLang="en-US" sz="2000" dirty="0"/>
              <a:t>_________________________</a:t>
            </a:r>
          </a:p>
          <a:p>
            <a:pPr lvl="2" eaLnBrk="1" hangingPunct="1">
              <a:spcBef>
                <a:spcPct val="10000"/>
              </a:spcBef>
            </a:pPr>
            <a:r>
              <a:rPr lang="en-US" altLang="en-US" sz="2000" dirty="0"/>
              <a:t>_________________________________</a:t>
            </a:r>
          </a:p>
          <a:p>
            <a:pPr eaLnBrk="1" hangingPunct="1">
              <a:spcBef>
                <a:spcPct val="10000"/>
              </a:spcBef>
            </a:pPr>
            <a:r>
              <a:rPr lang="en-US" altLang="en-US" sz="2400" dirty="0"/>
              <a:t>Software Can Help</a:t>
            </a:r>
          </a:p>
          <a:p>
            <a:pPr lvl="1" eaLnBrk="1" hangingPunct="1">
              <a:spcBef>
                <a:spcPct val="10000"/>
              </a:spcBef>
            </a:pPr>
            <a:r>
              <a:rPr lang="en-US" altLang="en-US" sz="2000" dirty="0"/>
              <a:t>Place the ____ ______ in the _________ address space of </a:t>
            </a:r>
            <a:r>
              <a:rPr lang="en-US" altLang="en-US" sz="2000" dirty="0" smtClean="0"/>
              <a:t>the __________________</a:t>
            </a:r>
            <a:endParaRPr lang="en-US" altLang="en-US" sz="2000" dirty="0"/>
          </a:p>
        </p:txBody>
      </p:sp>
    </p:spTree>
    <p:extLst>
      <p:ext uri="{BB962C8B-B14F-4D97-AF65-F5344CB8AC3E}">
        <p14:creationId xmlns:p14="http://schemas.microsoft.com/office/powerpoint/2010/main" val="11943566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dirty="0" smtClean="0"/>
              <a:t>5.7 Summary</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272536" y="1074342"/>
            <a:ext cx="8214239" cy="518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altLang="en-US" sz="2400" dirty="0" smtClean="0"/>
              <a:t>Pages are made _______ to take advantage of _________</a:t>
            </a:r>
            <a:r>
              <a:rPr lang="en-US" altLang="en-US" sz="2400" dirty="0"/>
              <a:t> </a:t>
            </a:r>
            <a:r>
              <a:rPr lang="en-US" altLang="en-US" sz="2400" dirty="0" smtClean="0"/>
              <a:t>locality and reduce the _____ rate.</a:t>
            </a:r>
          </a:p>
          <a:p>
            <a:pPr eaLnBrk="1" hangingPunct="1"/>
            <a:r>
              <a:rPr lang="en-US" altLang="en-US" sz="2400" dirty="0" smtClean="0"/>
              <a:t>The mapping between virtual addresses and physical addresses, which is implemented in a _____ _______, is made ______ _____________so that a virtual page can be placed __________ in main memory.</a:t>
            </a:r>
          </a:p>
          <a:p>
            <a:pPr eaLnBrk="1" hangingPunct="1"/>
            <a:r>
              <a:rPr lang="en-US" altLang="en-US" sz="2400" dirty="0" smtClean="0"/>
              <a:t>The ___________ ______uses techniques, such as LRU and a reference bit, to choose which pages to ________.</a:t>
            </a:r>
          </a:p>
          <a:p>
            <a:pPr eaLnBrk="1" hangingPunct="1"/>
            <a:endParaRPr lang="en-US" altLang="en-US" sz="2000" u="sng" dirty="0"/>
          </a:p>
        </p:txBody>
      </p:sp>
    </p:spTree>
    <p:extLst>
      <p:ext uri="{BB962C8B-B14F-4D97-AF65-F5344CB8AC3E}">
        <p14:creationId xmlns:p14="http://schemas.microsoft.com/office/powerpoint/2010/main" val="42527926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dirty="0" smtClean="0"/>
              <a:t>5.8 Where can a Block be Placed?</a:t>
            </a:r>
            <a:br>
              <a:rPr lang="en-US" altLang="en-US" dirty="0" smtClean="0"/>
            </a:b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272536" y="1074342"/>
            <a:ext cx="8214239" cy="518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altLang="en-US" sz="2400" dirty="0" smtClean="0"/>
              <a:t>A </a:t>
            </a:r>
            <a:r>
              <a:rPr lang="en-US" altLang="en-US" sz="2400" dirty="0"/>
              <a:t>_____ of </a:t>
            </a:r>
            <a:r>
              <a:rPr lang="en-US" altLang="en-US" sz="2400" dirty="0" err="1"/>
              <a:t>Associativities</a:t>
            </a:r>
            <a:r>
              <a:rPr lang="en-US" altLang="en-US" sz="2400" dirty="0"/>
              <a:t> is possible</a:t>
            </a:r>
          </a:p>
          <a:p>
            <a:pPr eaLnBrk="1" hangingPunct="1"/>
            <a:r>
              <a:rPr lang="en-US" altLang="en-US" sz="2400" dirty="0"/>
              <a:t>Advantage: _________ associativity _________ miss rates.</a:t>
            </a:r>
          </a:p>
          <a:p>
            <a:pPr eaLnBrk="1" hangingPunct="1"/>
            <a:r>
              <a:rPr lang="en-US" altLang="en-US" sz="2400" dirty="0"/>
              <a:t>Disadvantage: Increasing __________ increases ___ and _____ ____.</a:t>
            </a:r>
          </a:p>
        </p:txBody>
      </p:sp>
      <p:pic>
        <p:nvPicPr>
          <p:cNvPr id="5" name="Picture 6" descr="22~Figure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626" y="2715962"/>
            <a:ext cx="5158987" cy="3664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370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109899" y="285169"/>
            <a:ext cx="8979108" cy="629920"/>
          </a:xfrm>
        </p:spPr>
        <p:txBody>
          <a:bodyPr/>
          <a:lstStyle/>
          <a:p>
            <a:r>
              <a:rPr lang="en-US" altLang="en-US" dirty="0" smtClean="0"/>
              <a:t>5.8 How is a Block Found?</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272536" y="1074342"/>
            <a:ext cx="8214239" cy="518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dirty="0"/>
              <a:t>Cache</a:t>
            </a:r>
          </a:p>
          <a:p>
            <a:pPr lvl="1"/>
            <a:r>
              <a:rPr lang="en-US" altLang="en-US" sz="2400" dirty="0" smtClean="0"/>
              <a:t>_</a:t>
            </a:r>
            <a:r>
              <a:rPr lang="en-US" altLang="en-US" sz="2400" u="sng" dirty="0" smtClean="0"/>
              <a:t>Small</a:t>
            </a:r>
            <a:r>
              <a:rPr lang="en-US" altLang="en-US" sz="2400" dirty="0" smtClean="0"/>
              <a:t>_ degrees of associativity are used because _</a:t>
            </a:r>
            <a:r>
              <a:rPr lang="en-US" altLang="en-US" sz="2400" u="sng" dirty="0" smtClean="0"/>
              <a:t>large</a:t>
            </a:r>
            <a:r>
              <a:rPr lang="en-US" altLang="en-US" sz="2400" dirty="0" smtClean="0"/>
              <a:t>_ degrees are _</a:t>
            </a:r>
            <a:r>
              <a:rPr lang="en-US" altLang="en-US" sz="2400" u="sng" dirty="0" smtClean="0"/>
              <a:t>expensive</a:t>
            </a:r>
            <a:r>
              <a:rPr lang="en-US" altLang="en-US" sz="2400" dirty="0" smtClean="0"/>
              <a:t>_</a:t>
            </a:r>
            <a:endParaRPr lang="en-US" altLang="en-US" sz="2400" dirty="0"/>
          </a:p>
          <a:p>
            <a:r>
              <a:rPr lang="en-US" altLang="en-US" sz="2400" dirty="0" smtClean="0"/>
              <a:t>Virtual Memory</a:t>
            </a:r>
            <a:endParaRPr lang="en-US" altLang="en-US" sz="2400" dirty="0"/>
          </a:p>
          <a:p>
            <a:pPr lvl="1"/>
            <a:r>
              <a:rPr lang="en-US" altLang="en-US" sz="2400" dirty="0" smtClean="0"/>
              <a:t>_</a:t>
            </a:r>
            <a:r>
              <a:rPr lang="en-US" altLang="en-US" sz="2400" u="sng" dirty="0" smtClean="0"/>
              <a:t>Full</a:t>
            </a:r>
            <a:r>
              <a:rPr lang="en-US" altLang="en-US" sz="2400" dirty="0" smtClean="0"/>
              <a:t>_ _</a:t>
            </a:r>
            <a:r>
              <a:rPr lang="en-US" altLang="en-US" sz="2400" u="sng" dirty="0" smtClean="0"/>
              <a:t>associativity</a:t>
            </a:r>
            <a:r>
              <a:rPr lang="en-US" altLang="en-US" sz="2400" dirty="0" smtClean="0"/>
              <a:t>_ makes sense because</a:t>
            </a:r>
          </a:p>
          <a:p>
            <a:pPr lvl="2"/>
            <a:r>
              <a:rPr lang="en-US" altLang="en-US" sz="2000" dirty="0" smtClean="0"/>
              <a:t>Misses are _</a:t>
            </a:r>
            <a:r>
              <a:rPr lang="en-US" altLang="en-US" sz="2000" u="sng" dirty="0" smtClean="0"/>
              <a:t>very</a:t>
            </a:r>
            <a:r>
              <a:rPr lang="en-US" altLang="en-US" sz="2000" dirty="0" smtClean="0"/>
              <a:t>_ _</a:t>
            </a:r>
            <a:r>
              <a:rPr lang="en-US" altLang="en-US" sz="2000" u="sng" dirty="0" smtClean="0"/>
              <a:t>expensive</a:t>
            </a:r>
            <a:r>
              <a:rPr lang="en-US" altLang="en-US" sz="2000" dirty="0" smtClean="0"/>
              <a:t>_</a:t>
            </a:r>
          </a:p>
          <a:p>
            <a:pPr lvl="2"/>
            <a:r>
              <a:rPr lang="en-US" altLang="en-US" sz="2000" dirty="0" smtClean="0"/>
              <a:t>_</a:t>
            </a:r>
            <a:r>
              <a:rPr lang="en-US" altLang="en-US" sz="2000" u="sng" dirty="0" smtClean="0"/>
              <a:t>Software</a:t>
            </a:r>
            <a:r>
              <a:rPr lang="en-US" altLang="en-US" sz="2000" dirty="0" smtClean="0"/>
              <a:t>_ can implement _</a:t>
            </a:r>
            <a:r>
              <a:rPr lang="en-US" altLang="en-US" sz="2000" u="sng" dirty="0" smtClean="0"/>
              <a:t>sophisticated</a:t>
            </a:r>
            <a:r>
              <a:rPr lang="en-US" altLang="en-US" sz="2000" dirty="0" smtClean="0"/>
              <a:t>_ replacement schemes</a:t>
            </a:r>
          </a:p>
          <a:p>
            <a:pPr lvl="2"/>
            <a:r>
              <a:rPr lang="en-US" altLang="en-US" sz="2000" dirty="0" smtClean="0"/>
              <a:t>Full map can be easily _</a:t>
            </a:r>
            <a:r>
              <a:rPr lang="en-US" altLang="en-US" sz="2000" u="sng" dirty="0" smtClean="0"/>
              <a:t>indexed</a:t>
            </a:r>
            <a:r>
              <a:rPr lang="en-US" altLang="en-US" sz="2000" dirty="0" smtClean="0"/>
              <a:t>_</a:t>
            </a:r>
          </a:p>
          <a:p>
            <a:pPr lvl="2"/>
            <a:r>
              <a:rPr lang="en-US" altLang="en-US" sz="2000" dirty="0" smtClean="0"/>
              <a:t>_</a:t>
            </a:r>
            <a:r>
              <a:rPr lang="en-US" altLang="en-US" sz="2000" u="sng" dirty="0" smtClean="0"/>
              <a:t>Large</a:t>
            </a:r>
            <a:r>
              <a:rPr lang="en-US" altLang="en-US" sz="2000" dirty="0" smtClean="0"/>
              <a:t>_ items means small number of _</a:t>
            </a:r>
            <a:r>
              <a:rPr lang="en-US" altLang="en-US" sz="2000" u="sng" dirty="0" smtClean="0"/>
              <a:t>mappings</a:t>
            </a:r>
            <a:r>
              <a:rPr lang="en-US" altLang="en-US" sz="2000" dirty="0" smtClean="0"/>
              <a:t>_</a:t>
            </a:r>
            <a:endParaRPr lang="en-US" altLang="en-US" sz="2000" dirty="0"/>
          </a:p>
        </p:txBody>
      </p:sp>
    </p:spTree>
    <p:extLst>
      <p:ext uri="{BB962C8B-B14F-4D97-AF65-F5344CB8AC3E}">
        <p14:creationId xmlns:p14="http://schemas.microsoft.com/office/powerpoint/2010/main" val="16867809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dirty="0" smtClean="0"/>
              <a:t>5.8 Replace Which Block on a Cache Miss?</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272536" y="1074342"/>
            <a:ext cx="8214239" cy="518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400" dirty="0"/>
              <a:t>Cache</a:t>
            </a:r>
          </a:p>
          <a:p>
            <a:pPr lvl="1"/>
            <a:r>
              <a:rPr lang="en-US" altLang="en-US" dirty="0"/>
              <a:t>_______</a:t>
            </a:r>
          </a:p>
          <a:p>
            <a:pPr lvl="1"/>
            <a:r>
              <a:rPr lang="en-US" altLang="en-US" dirty="0"/>
              <a:t>___</a:t>
            </a:r>
          </a:p>
          <a:p>
            <a:r>
              <a:rPr lang="en-US" altLang="en-US" sz="2400" dirty="0"/>
              <a:t>Virtual Memory </a:t>
            </a:r>
          </a:p>
          <a:p>
            <a:pPr lvl="1"/>
            <a:r>
              <a:rPr lang="en-US" altLang="en-US" dirty="0"/>
              <a:t>___</a:t>
            </a:r>
          </a:p>
        </p:txBody>
      </p:sp>
    </p:spTree>
    <p:extLst>
      <p:ext uri="{BB962C8B-B14F-4D97-AF65-F5344CB8AC3E}">
        <p14:creationId xmlns:p14="http://schemas.microsoft.com/office/powerpoint/2010/main" val="11768115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dirty="0" smtClean="0"/>
              <a:t>5.8 What Happens on a Write?</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272536" y="1074342"/>
            <a:ext cx="8214239" cy="518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pPr>
            <a:endParaRPr lang="en-US" altLang="en-US" sz="2400" dirty="0" smtClean="0">
              <a:latin typeface="Arial" charset="0"/>
            </a:endParaRPr>
          </a:p>
          <a:p>
            <a:r>
              <a:rPr lang="en-US" altLang="en-US" sz="2800" dirty="0"/>
              <a:t>Caches - write-back is the _______ of the _____</a:t>
            </a:r>
          </a:p>
          <a:p>
            <a:r>
              <a:rPr lang="en-US" altLang="en-US" sz="2800" dirty="0"/>
              <a:t>Virtual memory – ____________ uses write-back</a:t>
            </a:r>
          </a:p>
          <a:p>
            <a:pPr eaLnBrk="1" hangingPunct="1">
              <a:spcBef>
                <a:spcPct val="10000"/>
              </a:spcBef>
            </a:pPr>
            <a:endParaRPr lang="en-US" altLang="en-US" sz="2000" u="sng" dirty="0"/>
          </a:p>
        </p:txBody>
      </p:sp>
    </p:spTree>
    <p:extLst>
      <p:ext uri="{BB962C8B-B14F-4D97-AF65-F5344CB8AC3E}">
        <p14:creationId xmlns:p14="http://schemas.microsoft.com/office/powerpoint/2010/main" val="8080919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dirty="0" smtClean="0"/>
              <a:t>5.8 The Three Cs</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272536" y="1074342"/>
            <a:ext cx="8214239" cy="518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altLang="en-US" sz="2400" dirty="0"/>
              <a:t>Cache misses occur in three categories:</a:t>
            </a:r>
          </a:p>
          <a:p>
            <a:pPr lvl="1" eaLnBrk="1" hangingPunct="1"/>
            <a:r>
              <a:rPr lang="en-US" altLang="en-US" sz="2400" dirty="0"/>
              <a:t>Compulsory misses -</a:t>
            </a:r>
          </a:p>
          <a:p>
            <a:pPr lvl="1" eaLnBrk="1" hangingPunct="1"/>
            <a:r>
              <a:rPr lang="en-US" altLang="en-US" sz="2400" dirty="0"/>
              <a:t>Capacity misses -</a:t>
            </a:r>
          </a:p>
          <a:p>
            <a:pPr lvl="1" eaLnBrk="1" hangingPunct="1"/>
            <a:r>
              <a:rPr lang="en-US" altLang="en-US" sz="2400" dirty="0"/>
              <a:t>Conflict misses -</a:t>
            </a:r>
          </a:p>
          <a:p>
            <a:pPr eaLnBrk="1" hangingPunct="1"/>
            <a:r>
              <a:rPr lang="en-US" altLang="en-US" sz="2400" dirty="0"/>
              <a:t>The ________ in designing memory hierarchies is that every _______ that __________ improves the ___ rate can also __________ affect overall performance.</a:t>
            </a:r>
          </a:p>
        </p:txBody>
      </p:sp>
    </p:spTree>
    <p:extLst>
      <p:ext uri="{BB962C8B-B14F-4D97-AF65-F5344CB8AC3E}">
        <p14:creationId xmlns:p14="http://schemas.microsoft.com/office/powerpoint/2010/main" val="9272355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dirty="0" smtClean="0"/>
              <a:t>5.9 Finite State Cache Controller</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272536" y="1074342"/>
            <a:ext cx="8214239" cy="518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10000"/>
              </a:spcBef>
            </a:pPr>
            <a:endParaRPr lang="en-US" altLang="en-US" sz="2000" u="sng" dirty="0"/>
          </a:p>
        </p:txBody>
      </p:sp>
      <p:pic>
        <p:nvPicPr>
          <p:cNvPr id="5" name="Picture 6" descr="f05-34-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6274" y="1074342"/>
            <a:ext cx="5400675" cy="495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32433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dirty="0" smtClean="0"/>
              <a:t>5.10 Cache Coherence</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272536" y="1074342"/>
            <a:ext cx="8214239" cy="2791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10000"/>
              </a:spcBef>
            </a:pPr>
            <a:r>
              <a:rPr lang="en-US" altLang="en-US" sz="2400" dirty="0" smtClean="0"/>
              <a:t>Multiple processors commonly _____ an _______ ______</a:t>
            </a:r>
          </a:p>
          <a:p>
            <a:pPr eaLnBrk="1" hangingPunct="1">
              <a:spcBef>
                <a:spcPct val="10000"/>
              </a:spcBef>
            </a:pPr>
            <a:r>
              <a:rPr lang="en-US" altLang="en-US" sz="2400" dirty="0" smtClean="0"/>
              <a:t>They may bring _____ into ______ and then write to their _______copies</a:t>
            </a:r>
          </a:p>
          <a:p>
            <a:pPr eaLnBrk="1" hangingPunct="1">
              <a:spcBef>
                <a:spcPct val="10000"/>
              </a:spcBef>
            </a:pPr>
            <a:r>
              <a:rPr lang="en-US" altLang="en-US" sz="2400" dirty="0" smtClean="0"/>
              <a:t>These local copies are likely</a:t>
            </a:r>
          </a:p>
          <a:p>
            <a:pPr lvl="1">
              <a:spcBef>
                <a:spcPct val="10000"/>
              </a:spcBef>
            </a:pPr>
            <a:r>
              <a:rPr lang="en-US" altLang="en-US" sz="2000" dirty="0" smtClean="0"/>
              <a:t>Different from ____ _____</a:t>
            </a:r>
          </a:p>
          <a:p>
            <a:pPr lvl="1">
              <a:spcBef>
                <a:spcPct val="10000"/>
              </a:spcBef>
            </a:pPr>
            <a:r>
              <a:rPr lang="en-US" altLang="en-US" sz="2000" dirty="0" smtClean="0"/>
              <a:t>Different from the _____ ______ value</a:t>
            </a:r>
          </a:p>
          <a:p>
            <a:pPr>
              <a:spcBef>
                <a:spcPct val="10000"/>
              </a:spcBef>
            </a:pPr>
            <a:r>
              <a:rPr lang="en-US" altLang="en-US" sz="2400" dirty="0" smtClean="0"/>
              <a:t>Example</a:t>
            </a:r>
          </a:p>
          <a:p>
            <a:pPr>
              <a:spcBef>
                <a:spcPct val="10000"/>
              </a:spcBef>
            </a:pPr>
            <a:endParaRPr lang="en-US" altLang="en-US" sz="2400" dirty="0"/>
          </a:p>
        </p:txBody>
      </p:sp>
      <p:graphicFrame>
        <p:nvGraphicFramePr>
          <p:cNvPr id="5" name="Group 68"/>
          <p:cNvGraphicFramePr>
            <a:graphicFrameLocks noGrp="1"/>
          </p:cNvGraphicFramePr>
          <p:nvPr>
            <p:extLst>
              <p:ext uri="{D42A27DB-BD31-4B8C-83A1-F6EECF244321}">
                <p14:modId xmlns:p14="http://schemas.microsoft.com/office/powerpoint/2010/main" val="4035319449"/>
              </p:ext>
            </p:extLst>
          </p:nvPr>
        </p:nvGraphicFramePr>
        <p:xfrm>
          <a:off x="940886" y="3866147"/>
          <a:ext cx="7845425" cy="2374232"/>
        </p:xfrm>
        <a:graphic>
          <a:graphicData uri="http://schemas.openxmlformats.org/drawingml/2006/table">
            <a:tbl>
              <a:tblPr/>
              <a:tblGrid>
                <a:gridCol w="863600"/>
                <a:gridCol w="2519362"/>
                <a:gridCol w="1487488"/>
                <a:gridCol w="1487487"/>
                <a:gridCol w="1487488"/>
              </a:tblGrid>
              <a:tr h="70120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Calibri" panose="020F0502020204030204" pitchFamily="34" charset="0"/>
                        </a:rPr>
                        <a:t>Time step</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Calibri" panose="020F0502020204030204" pitchFamily="34" charset="0"/>
                        </a:rPr>
                        <a:t>Event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Calibri" panose="020F0502020204030204" pitchFamily="34" charset="0"/>
                        </a:rPr>
                        <a:t>CPU A’s cache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Calibri" panose="020F0502020204030204" pitchFamily="34" charset="0"/>
                        </a:rPr>
                        <a:t>CPU B’s cache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Calibri" panose="020F0502020204030204" pitchFamily="34" charset="0"/>
                        </a:rPr>
                        <a:t>Memory</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61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Calibri" panose="020F0502020204030204" pitchFamily="34" charset="0"/>
                        </a:rPr>
                        <a:t>0</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Calibri" panose="020F0502020204030204"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Calibri" panose="020F0502020204030204"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Calibri" panose="020F0502020204030204"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Calibri" panose="020F0502020204030204" pitchFamily="34" charset="0"/>
                        </a:rPr>
                        <a:t>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53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Calibri" panose="020F0502020204030204" pitchFamily="34" charset="0"/>
                        </a:rPr>
                        <a:t>1</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Calibri" panose="020F0502020204030204" pitchFamily="34" charset="0"/>
                        </a:rPr>
                        <a:t>CPU A reads X</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Calibri" panose="020F0502020204030204" pitchFamily="34" charset="0"/>
                        </a:rPr>
                        <a:t>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Calibri" panose="020F0502020204030204" pitchFamily="34"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Calibri" panose="020F0502020204030204" pitchFamily="34" charset="0"/>
                        </a:rPr>
                        <a:t>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13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Calibri" panose="020F0502020204030204" pitchFamily="34" charset="0"/>
                        </a:rPr>
                        <a:t>2</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Calibri" panose="020F0502020204030204" pitchFamily="34" charset="0"/>
                        </a:rPr>
                        <a:t>CPU B reads X</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Calibri" panose="020F0502020204030204" pitchFamily="34" charset="0"/>
                        </a:rPr>
                        <a:t>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Calibri" panose="020F0502020204030204" pitchFamily="34" charset="0"/>
                        </a:rPr>
                        <a:t>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Calibri" panose="020F0502020204030204" pitchFamily="34" charset="0"/>
                        </a:rPr>
                        <a:t>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0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Calibri" panose="020F0502020204030204" pitchFamily="34" charset="0"/>
                        </a:rPr>
                        <a:t>3</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Calibri" panose="020F0502020204030204" pitchFamily="34" charset="0"/>
                        </a:rPr>
                        <a:t>CPU A writes 1 to X</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chemeClr val="tx1"/>
                          </a:solidFill>
                          <a:effectLst/>
                          <a:latin typeface="Calibri" panose="020F0502020204030204" pitchFamily="34" charset="0"/>
                        </a:rPr>
                        <a:t>1</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smtClean="0">
                          <a:ln>
                            <a:noFill/>
                          </a:ln>
                          <a:solidFill>
                            <a:srgbClr val="FF0000"/>
                          </a:solidFill>
                          <a:effectLst/>
                          <a:latin typeface="Calibri" panose="020F0502020204030204" pitchFamily="34" charset="0"/>
                        </a:rPr>
                        <a:t>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Calibri" panose="020F0502020204030204" pitchFamily="34" charset="0"/>
                        </a:rPr>
                        <a:t>1</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598378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dirty="0" smtClean="0"/>
              <a:t>5.10 Snooping</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272536" y="1074342"/>
            <a:ext cx="8214239" cy="2791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spcBef>
                <a:spcPct val="10000"/>
              </a:spcBef>
            </a:pPr>
            <a:r>
              <a:rPr lang="en-US" altLang="en-US" sz="2000" dirty="0" smtClean="0"/>
              <a:t>Every cache has the _______ ______ of the block along with the block</a:t>
            </a:r>
          </a:p>
          <a:p>
            <a:pPr eaLnBrk="1" hangingPunct="1">
              <a:spcBef>
                <a:spcPct val="10000"/>
              </a:spcBef>
            </a:pPr>
            <a:r>
              <a:rPr lang="en-US" altLang="en-US" sz="2000" dirty="0" smtClean="0"/>
              <a:t>The caches are all _________ via some __________ mechanism (___ or _______).</a:t>
            </a:r>
          </a:p>
          <a:p>
            <a:pPr eaLnBrk="1" hangingPunct="1">
              <a:spcBef>
                <a:spcPct val="10000"/>
              </a:spcBef>
            </a:pPr>
            <a:r>
              <a:rPr lang="en-US" altLang="en-US" sz="2000" dirty="0" smtClean="0"/>
              <a:t>All cache controllers _______ or ______ on the medium to see whether or not they have a _____ of the ______ requested.</a:t>
            </a:r>
          </a:p>
          <a:p>
            <a:pPr eaLnBrk="1" hangingPunct="1">
              <a:spcBef>
                <a:spcPct val="10000"/>
              </a:spcBef>
            </a:pPr>
            <a:r>
              <a:rPr lang="en-US" altLang="en-US" sz="2000" dirty="0" smtClean="0"/>
              <a:t>The _______ CPU broadcasts an __________ of the block.</a:t>
            </a:r>
          </a:p>
          <a:p>
            <a:pPr eaLnBrk="1" hangingPunct="1">
              <a:spcBef>
                <a:spcPct val="10000"/>
              </a:spcBef>
            </a:pPr>
            <a:r>
              <a:rPr lang="en-US" altLang="en-US" sz="2000" dirty="0" smtClean="0"/>
              <a:t>Example</a:t>
            </a:r>
          </a:p>
          <a:p>
            <a:pPr>
              <a:spcBef>
                <a:spcPct val="10000"/>
              </a:spcBef>
            </a:pPr>
            <a:endParaRPr lang="en-US" altLang="en-US" sz="2400" dirty="0"/>
          </a:p>
        </p:txBody>
      </p:sp>
      <p:graphicFrame>
        <p:nvGraphicFramePr>
          <p:cNvPr id="7" name="Group 78"/>
          <p:cNvGraphicFramePr>
            <a:graphicFrameLocks noGrp="1"/>
          </p:cNvGraphicFramePr>
          <p:nvPr>
            <p:extLst>
              <p:ext uri="{D42A27DB-BD31-4B8C-83A1-F6EECF244321}">
                <p14:modId xmlns:p14="http://schemas.microsoft.com/office/powerpoint/2010/main" val="2675756366"/>
              </p:ext>
            </p:extLst>
          </p:nvPr>
        </p:nvGraphicFramePr>
        <p:xfrm>
          <a:off x="611188" y="3644900"/>
          <a:ext cx="8281987" cy="2468748"/>
        </p:xfrm>
        <a:graphic>
          <a:graphicData uri="http://schemas.openxmlformats.org/drawingml/2006/table">
            <a:tbl>
              <a:tblPr/>
              <a:tblGrid>
                <a:gridCol w="2232025"/>
                <a:gridCol w="1944687"/>
                <a:gridCol w="1368425"/>
                <a:gridCol w="1368425"/>
                <a:gridCol w="1368425"/>
              </a:tblGrid>
              <a:tr h="64000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smtClean="0">
                          <a:ln>
                            <a:noFill/>
                          </a:ln>
                          <a:solidFill>
                            <a:schemeClr val="tx1"/>
                          </a:solidFill>
                          <a:effectLst/>
                          <a:latin typeface="Calibri" panose="020F0502020204030204" pitchFamily="34" charset="0"/>
                        </a:rPr>
                        <a:t>CPU activity</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smtClean="0">
                          <a:ln>
                            <a:noFill/>
                          </a:ln>
                          <a:solidFill>
                            <a:schemeClr val="tx1"/>
                          </a:solidFill>
                          <a:effectLst/>
                          <a:latin typeface="Calibri" panose="020F0502020204030204" pitchFamily="34" charset="0"/>
                        </a:rPr>
                        <a:t>Bus activity</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smtClean="0">
                          <a:ln>
                            <a:noFill/>
                          </a:ln>
                          <a:solidFill>
                            <a:schemeClr val="tx1"/>
                          </a:solidFill>
                          <a:effectLst/>
                          <a:latin typeface="Calibri" panose="020F0502020204030204" pitchFamily="34" charset="0"/>
                        </a:rPr>
                        <a:t>CPU A’s cache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Calibri" panose="020F0502020204030204" pitchFamily="34" charset="0"/>
                        </a:rPr>
                        <a:t>CPU B’s cache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Calibri" panose="020F0502020204030204" pitchFamily="34" charset="0"/>
                        </a:rPr>
                        <a:t>Memory</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anose="020F0502020204030204" pitchFamily="34" charset="0"/>
                      </a:endParaRP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anose="020F0502020204030204"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Calibri" panose="020F0502020204030204"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anose="020F0502020204030204"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Calibri" panose="020F0502020204030204" pitchFamily="34" charset="0"/>
                        </a:rPr>
                        <a:t>0</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Calibri" panose="020F0502020204030204" pitchFamily="34" charset="0"/>
                        </a:rPr>
                        <a:t>CPU A reads X</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Calibri" panose="020F0502020204030204" pitchFamily="34" charset="0"/>
                        </a:rPr>
                        <a:t>Cache miss for 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smtClean="0">
                          <a:ln>
                            <a:noFill/>
                          </a:ln>
                          <a:solidFill>
                            <a:schemeClr val="tx1"/>
                          </a:solidFill>
                          <a:effectLst/>
                          <a:latin typeface="Calibri" panose="020F0502020204030204" pitchFamily="34"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Calibri" panose="020F0502020204030204"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Calibri" panose="020F0502020204030204" pitchFamily="34" charset="0"/>
                        </a:rPr>
                        <a:t>0</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Calibri" panose="020F0502020204030204" pitchFamily="34" charset="0"/>
                        </a:rPr>
                        <a:t>CPU B reads X</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Calibri" panose="020F0502020204030204" pitchFamily="34" charset="0"/>
                        </a:rPr>
                        <a:t>Cache miss for 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Calibri" panose="020F0502020204030204" pitchFamily="34"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smtClean="0">
                          <a:ln>
                            <a:noFill/>
                          </a:ln>
                          <a:solidFill>
                            <a:schemeClr val="tx1"/>
                          </a:solidFill>
                          <a:effectLst/>
                          <a:latin typeface="Calibri" panose="020F0502020204030204" pitchFamily="34" charset="0"/>
                        </a:rPr>
                        <a:t>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smtClean="0">
                          <a:ln>
                            <a:noFill/>
                          </a:ln>
                          <a:solidFill>
                            <a:schemeClr val="tx1"/>
                          </a:solidFill>
                          <a:effectLst/>
                          <a:latin typeface="Calibri" panose="020F0502020204030204" pitchFamily="34" charset="0"/>
                        </a:rPr>
                        <a:t>0</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Calibri" panose="020F0502020204030204" pitchFamily="34" charset="0"/>
                        </a:rPr>
                        <a:t>CPU A writes 1 to X</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Calibri" panose="020F0502020204030204" pitchFamily="34" charset="0"/>
                        </a:rPr>
                        <a:t>Invalidate for 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Calibri" panose="020F0502020204030204" pitchFamily="34" charset="0"/>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anose="020F0502020204030204" pitchFamily="34" charset="0"/>
                      </a:endParaRP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smtClean="0">
                          <a:ln>
                            <a:noFill/>
                          </a:ln>
                          <a:solidFill>
                            <a:schemeClr val="tx1"/>
                          </a:solidFill>
                          <a:effectLst/>
                          <a:latin typeface="Calibri" panose="020F0502020204030204" pitchFamily="34" charset="0"/>
                        </a:rPr>
                        <a:t>0</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1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Calibri" panose="020F0502020204030204" pitchFamily="34" charset="0"/>
                        </a:rPr>
                        <a:t>CPU B read X</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Calibri" panose="020F0502020204030204" pitchFamily="34" charset="0"/>
                        </a:rPr>
                        <a:t>Cache miss for X</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Calibri" panose="020F0502020204030204" pitchFamily="34" charset="0"/>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Calibri" panose="020F0502020204030204" pitchFamily="34" charset="0"/>
                        </a:rPr>
                        <a:t>1</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smtClean="0">
                          <a:ln>
                            <a:noFill/>
                          </a:ln>
                          <a:solidFill>
                            <a:schemeClr val="tx1"/>
                          </a:solidFill>
                          <a:effectLst/>
                          <a:latin typeface="Calibri" panose="020F0502020204030204" pitchFamily="34" charset="0"/>
                        </a:rPr>
                        <a:t>1</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298524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714375" y="367359"/>
            <a:ext cx="7772400" cy="629920"/>
          </a:xfrm>
        </p:spPr>
        <p:txBody>
          <a:bodyPr/>
          <a:lstStyle/>
          <a:p>
            <a:r>
              <a:rPr lang="en-US" altLang="en-US" dirty="0" smtClean="0"/>
              <a:t>5.2 Advanced DRAM Organization</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11"/>
          <p:cNvSpPr txBox="1">
            <a:spLocks noChangeArrowheads="1"/>
          </p:cNvSpPr>
          <p:nvPr/>
        </p:nvSpPr>
        <p:spPr bwMode="auto">
          <a:xfrm>
            <a:off x="407716" y="1211763"/>
            <a:ext cx="8307076" cy="44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altLang="en-US" sz="2800" dirty="0"/>
              <a:t>Bits in a DRAM are organized as a </a:t>
            </a:r>
            <a:r>
              <a:rPr lang="en-US" altLang="en-US" sz="2800" u="sng" dirty="0" smtClean="0"/>
              <a:t>________________</a:t>
            </a:r>
            <a:r>
              <a:rPr lang="en-US" altLang="en-US" sz="2800" dirty="0" smtClean="0"/>
              <a:t> </a:t>
            </a:r>
            <a:r>
              <a:rPr lang="en-US" altLang="en-US" sz="2800" u="sng" dirty="0" smtClean="0"/>
              <a:t>______</a:t>
            </a:r>
            <a:endParaRPr lang="en-US" altLang="en-US" sz="2800" u="sng" dirty="0"/>
          </a:p>
          <a:p>
            <a:pPr lvl="1" eaLnBrk="1" hangingPunct="1"/>
            <a:r>
              <a:rPr lang="en-US" altLang="en-US" dirty="0"/>
              <a:t>DRAM accesses an </a:t>
            </a:r>
            <a:r>
              <a:rPr lang="en-US" altLang="en-US" u="sng" dirty="0" smtClean="0"/>
              <a:t>_________</a:t>
            </a:r>
            <a:r>
              <a:rPr lang="en-US" altLang="en-US" dirty="0" smtClean="0"/>
              <a:t> </a:t>
            </a:r>
            <a:r>
              <a:rPr lang="en-US" altLang="en-US" u="sng" dirty="0" smtClean="0"/>
              <a:t>_____</a:t>
            </a:r>
            <a:endParaRPr lang="en-US" altLang="en-US" u="sng" dirty="0"/>
          </a:p>
          <a:p>
            <a:pPr lvl="1" eaLnBrk="1" hangingPunct="1"/>
            <a:r>
              <a:rPr lang="en-US" altLang="en-US" u="sng" dirty="0" smtClean="0"/>
              <a:t>_______</a:t>
            </a:r>
            <a:r>
              <a:rPr lang="en-US" altLang="en-US" dirty="0" smtClean="0"/>
              <a:t> </a:t>
            </a:r>
            <a:r>
              <a:rPr lang="en-US" altLang="en-US" dirty="0"/>
              <a:t>mode: supply </a:t>
            </a:r>
            <a:r>
              <a:rPr lang="en-US" altLang="en-US" u="sng" dirty="0" smtClean="0"/>
              <a:t>______________</a:t>
            </a:r>
            <a:r>
              <a:rPr lang="en-US" altLang="en-US" dirty="0" smtClean="0"/>
              <a:t> </a:t>
            </a:r>
            <a:r>
              <a:rPr lang="en-US" altLang="en-US" dirty="0"/>
              <a:t>words from a </a:t>
            </a:r>
            <a:r>
              <a:rPr lang="en-US" altLang="en-US" u="sng" dirty="0" smtClean="0"/>
              <a:t>____</a:t>
            </a:r>
            <a:r>
              <a:rPr lang="en-US" altLang="en-US" dirty="0" smtClean="0"/>
              <a:t> </a:t>
            </a:r>
            <a:r>
              <a:rPr lang="en-US" altLang="en-US" dirty="0"/>
              <a:t>with </a:t>
            </a:r>
            <a:r>
              <a:rPr lang="en-US" altLang="en-US" u="sng" dirty="0" smtClean="0"/>
              <a:t>_________</a:t>
            </a:r>
            <a:r>
              <a:rPr lang="en-US" altLang="en-US" dirty="0" smtClean="0"/>
              <a:t> </a:t>
            </a:r>
            <a:r>
              <a:rPr lang="en-US" altLang="en-US" u="sng" dirty="0" smtClean="0"/>
              <a:t>________</a:t>
            </a:r>
            <a:endParaRPr lang="en-US" altLang="en-US" u="sng" dirty="0"/>
          </a:p>
          <a:p>
            <a:pPr eaLnBrk="1" hangingPunct="1"/>
            <a:r>
              <a:rPr lang="en-US" altLang="en-US" sz="2800" u="sng" dirty="0" smtClean="0"/>
              <a:t>_______</a:t>
            </a:r>
            <a:r>
              <a:rPr lang="en-US" altLang="en-US" sz="2800" dirty="0" smtClean="0"/>
              <a:t> </a:t>
            </a:r>
            <a:r>
              <a:rPr lang="en-US" altLang="en-US" sz="2800" dirty="0"/>
              <a:t>data rate (DDR) DRAM</a:t>
            </a:r>
          </a:p>
          <a:p>
            <a:pPr lvl="1" eaLnBrk="1" hangingPunct="1"/>
            <a:r>
              <a:rPr lang="en-US" altLang="en-US" dirty="0"/>
              <a:t>Transfer on </a:t>
            </a:r>
            <a:r>
              <a:rPr lang="en-US" altLang="en-US" u="sng" dirty="0" smtClean="0"/>
              <a:t>_______</a:t>
            </a:r>
            <a:r>
              <a:rPr lang="en-US" altLang="en-US" dirty="0" smtClean="0"/>
              <a:t> </a:t>
            </a:r>
            <a:r>
              <a:rPr lang="en-US" altLang="en-US" dirty="0"/>
              <a:t>and </a:t>
            </a:r>
            <a:r>
              <a:rPr lang="en-US" altLang="en-US" u="sng" dirty="0" smtClean="0"/>
              <a:t>________</a:t>
            </a:r>
            <a:r>
              <a:rPr lang="en-US" altLang="en-US" dirty="0" smtClean="0"/>
              <a:t> </a:t>
            </a:r>
            <a:r>
              <a:rPr lang="en-US" altLang="en-US" dirty="0"/>
              <a:t>clock edges</a:t>
            </a:r>
          </a:p>
          <a:p>
            <a:pPr eaLnBrk="1" hangingPunct="1"/>
            <a:r>
              <a:rPr lang="en-US" altLang="en-US" sz="2800" u="sng" dirty="0" smtClean="0"/>
              <a:t>______</a:t>
            </a:r>
            <a:r>
              <a:rPr lang="en-US" altLang="en-US" sz="2800" dirty="0" smtClean="0"/>
              <a:t> </a:t>
            </a:r>
            <a:r>
              <a:rPr lang="en-US" altLang="en-US" sz="2800" dirty="0"/>
              <a:t>data rate (QDR) DRAM</a:t>
            </a:r>
          </a:p>
          <a:p>
            <a:pPr lvl="1" eaLnBrk="1" hangingPunct="1"/>
            <a:r>
              <a:rPr lang="en-US" altLang="en-US" dirty="0"/>
              <a:t>Separate DDR </a:t>
            </a:r>
            <a:r>
              <a:rPr lang="en-US" altLang="en-US" u="sng" dirty="0" smtClean="0"/>
              <a:t>_______</a:t>
            </a:r>
            <a:r>
              <a:rPr lang="en-US" altLang="en-US" dirty="0" smtClean="0"/>
              <a:t> </a:t>
            </a:r>
            <a:r>
              <a:rPr lang="en-US" altLang="en-US" dirty="0"/>
              <a:t>and </a:t>
            </a:r>
            <a:r>
              <a:rPr lang="en-US" altLang="en-US" u="sng" dirty="0" smtClean="0"/>
              <a:t>_________</a:t>
            </a:r>
            <a:endParaRPr lang="en-AU" altLang="en-US" u="sng" dirty="0"/>
          </a:p>
          <a:p>
            <a:pPr>
              <a:lnSpc>
                <a:spcPct val="80000"/>
              </a:lnSpc>
              <a:buFontTx/>
              <a:buNone/>
            </a:pPr>
            <a:endParaRPr lang="en-US" altLang="en-US" sz="2800" kern="0" dirty="0">
              <a:latin typeface="Arial" charset="0"/>
            </a:endParaRPr>
          </a:p>
        </p:txBody>
      </p:sp>
    </p:spTree>
    <p:extLst>
      <p:ext uri="{BB962C8B-B14F-4D97-AF65-F5344CB8AC3E}">
        <p14:creationId xmlns:p14="http://schemas.microsoft.com/office/powerpoint/2010/main" val="14896067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0" y="405091"/>
            <a:ext cx="8979108" cy="629920"/>
          </a:xfrm>
        </p:spPr>
        <p:txBody>
          <a:bodyPr/>
          <a:lstStyle/>
          <a:p>
            <a:r>
              <a:rPr lang="en-US" altLang="en-US" dirty="0" smtClean="0"/>
              <a:t>5.16 Concluding Remarks</a:t>
            </a:r>
            <a:endParaRPr lang="en-US" altLang="en-US" dirty="0">
              <a:latin typeface="Courier New" panose="02070309020205020404" pitchFamily="49" charset="0"/>
              <a:cs typeface="Courier New" panose="02070309020205020404" pitchFamily="49" charset="0"/>
            </a:endParaRPr>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6" name="Rectangle 3"/>
          <p:cNvSpPr txBox="1">
            <a:spLocks noChangeArrowheads="1"/>
          </p:cNvSpPr>
          <p:nvPr/>
        </p:nvSpPr>
        <p:spPr bwMode="auto">
          <a:xfrm>
            <a:off x="272536" y="1074342"/>
            <a:ext cx="8214239" cy="2791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altLang="en-US" sz="2400" dirty="0"/>
              <a:t>The difficulty of building a memory system to keep pace with faster processors is underscored by the fact that the raw material for main memory, DRAMs, is essentially the same in all computers, fast or slow.</a:t>
            </a:r>
          </a:p>
          <a:p>
            <a:pPr eaLnBrk="1" hangingPunct="1"/>
            <a:r>
              <a:rPr lang="en-US" altLang="en-US" sz="2400" dirty="0"/>
              <a:t>Multilevel caches facilitate cache optimizations.</a:t>
            </a:r>
          </a:p>
          <a:p>
            <a:pPr lvl="1" eaLnBrk="1" hangingPunct="1"/>
            <a:r>
              <a:rPr lang="en-US" altLang="en-US" sz="2000" dirty="0"/>
              <a:t>_________________</a:t>
            </a:r>
          </a:p>
          <a:p>
            <a:pPr lvl="1" eaLnBrk="1" hangingPunct="1"/>
            <a:r>
              <a:rPr lang="en-US" altLang="en-US" sz="2000" dirty="0"/>
              <a:t>_______________________________________________</a:t>
            </a:r>
          </a:p>
          <a:p>
            <a:pPr lvl="1" eaLnBrk="1" hangingPunct="1">
              <a:buFontTx/>
              <a:buNone/>
            </a:pPr>
            <a:r>
              <a:rPr lang="en-US" altLang="en-US" sz="2000" dirty="0"/>
              <a:t>	______________</a:t>
            </a:r>
          </a:p>
          <a:p>
            <a:pPr eaLnBrk="1" hangingPunct="1"/>
            <a:r>
              <a:rPr lang="en-US" altLang="en-US" sz="2400" dirty="0"/>
              <a:t>Other trends</a:t>
            </a:r>
          </a:p>
          <a:p>
            <a:pPr lvl="1" eaLnBrk="1" hangingPunct="1"/>
            <a:r>
              <a:rPr lang="en-US" altLang="en-US" sz="2000" dirty="0"/>
              <a:t>______________________________________</a:t>
            </a:r>
          </a:p>
          <a:p>
            <a:pPr lvl="1" eaLnBrk="1" hangingPunct="1"/>
            <a:r>
              <a:rPr lang="en-US" altLang="en-US" sz="2000" dirty="0"/>
              <a:t>___________</a:t>
            </a:r>
          </a:p>
          <a:p>
            <a:pPr>
              <a:spcBef>
                <a:spcPct val="10000"/>
              </a:spcBef>
            </a:pPr>
            <a:endParaRPr lang="en-US" altLang="en-US" sz="2400" dirty="0"/>
          </a:p>
        </p:txBody>
      </p:sp>
    </p:spTree>
    <p:extLst>
      <p:ext uri="{BB962C8B-B14F-4D97-AF65-F5344CB8AC3E}">
        <p14:creationId xmlns:p14="http://schemas.microsoft.com/office/powerpoint/2010/main" val="3575466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714375" y="367358"/>
            <a:ext cx="7772400" cy="629920"/>
          </a:xfrm>
        </p:spPr>
        <p:txBody>
          <a:bodyPr/>
          <a:lstStyle/>
          <a:p>
            <a:r>
              <a:rPr lang="en-US" altLang="en-US" dirty="0" smtClean="0"/>
              <a:t>5.2 DRAM Generations</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aphicFrame>
        <p:nvGraphicFramePr>
          <p:cNvPr id="8" name="Group 58"/>
          <p:cNvGraphicFramePr>
            <a:graphicFrameLocks noGrp="1"/>
          </p:cNvGraphicFramePr>
          <p:nvPr>
            <p:extLst>
              <p:ext uri="{D42A27DB-BD31-4B8C-83A1-F6EECF244321}">
                <p14:modId xmlns:p14="http://schemas.microsoft.com/office/powerpoint/2010/main" val="4256000134"/>
              </p:ext>
            </p:extLst>
          </p:nvPr>
        </p:nvGraphicFramePr>
        <p:xfrm>
          <a:off x="392694" y="1566398"/>
          <a:ext cx="2952750" cy="4064004"/>
        </p:xfrm>
        <a:graphic>
          <a:graphicData uri="http://schemas.openxmlformats.org/drawingml/2006/table">
            <a:tbl>
              <a:tblPr/>
              <a:tblGrid>
                <a:gridCol w="790575"/>
                <a:gridCol w="1009650"/>
                <a:gridCol w="1152525"/>
              </a:tblGrid>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Year</a:t>
                      </a:r>
                      <a:endParaRPr kumimoji="0" lang="en-AU" sz="16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Capacity</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$/GB</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1980</a:t>
                      </a:r>
                      <a:endParaRPr kumimoji="0" lang="en-AU"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64Kbit</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$1500000</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1983</a:t>
                      </a:r>
                      <a:endParaRPr kumimoji="0" lang="en-AU"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256Kbit</a:t>
                      </a:r>
                      <a:endParaRPr kumimoji="0" lang="en-AU"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$500000</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1985</a:t>
                      </a:r>
                      <a:endParaRPr kumimoji="0" lang="en-AU"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1Mbit</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$200000</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1989</a:t>
                      </a:r>
                      <a:endParaRPr kumimoji="0" lang="en-AU"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4Mbit</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$50000</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1992</a:t>
                      </a:r>
                      <a:endParaRPr kumimoji="0" lang="en-AU"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16Mbit</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$15000</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1996</a:t>
                      </a:r>
                      <a:endParaRPr kumimoji="0" lang="en-AU"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64Mbit</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$10000</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1998</a:t>
                      </a:r>
                      <a:endParaRPr kumimoji="0" lang="en-AU"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128Mbit</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$4000</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2000</a:t>
                      </a:r>
                      <a:endParaRPr kumimoji="0" lang="en-AU"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256Mbit</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$1000</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2004</a:t>
                      </a:r>
                      <a:endParaRPr kumimoji="0" lang="en-AU"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512Mbit</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$250</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2007</a:t>
                      </a:r>
                      <a:endParaRPr kumimoji="0" lang="en-AU" sz="1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Arial" charset="0"/>
                        </a:rPr>
                        <a:t>1Gbit</a:t>
                      </a:r>
                      <a:endParaRPr kumimoji="0" lang="en-AU" sz="1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$50</a:t>
                      </a:r>
                      <a:endParaRPr kumimoji="0" lang="en-AU"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1083893598"/>
              </p:ext>
            </p:extLst>
          </p:nvPr>
        </p:nvGraphicFramePr>
        <p:xfrm>
          <a:off x="3512209" y="1487488"/>
          <a:ext cx="5253037" cy="4414837"/>
        </p:xfrm>
        <a:graphic>
          <a:graphicData uri="http://schemas.openxmlformats.org/presentationml/2006/ole">
            <mc:AlternateContent xmlns:mc="http://schemas.openxmlformats.org/markup-compatibility/2006">
              <mc:Choice xmlns:v="urn:schemas-microsoft-com:vml" Requires="v">
                <p:oleObj spid="_x0000_s2119" name="Chart" r:id="rId4" imgW="5372139" imgH="4419471" progId="MSGraph.Chart.8">
                  <p:embed followColorScheme="full"/>
                </p:oleObj>
              </mc:Choice>
              <mc:Fallback>
                <p:oleObj name="Chart" r:id="rId4" imgW="5372139" imgH="4419471"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2209" y="1487488"/>
                        <a:ext cx="5253037" cy="441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84879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en-US" dirty="0" smtClean="0"/>
              <a:t>5.2 DRAM Performance Factors</a:t>
            </a:r>
            <a:endParaRPr lang="en-US" altLang="en-US" dirty="0"/>
          </a:p>
        </p:txBody>
      </p:sp>
      <p:sp>
        <p:nvSpPr>
          <p:cNvPr id="413700" name="Text Box 4"/>
          <p:cNvSpPr txBox="1">
            <a:spLocks noChangeArrowheads="1"/>
          </p:cNvSpPr>
          <p:nvPr/>
        </p:nvSpPr>
        <p:spPr bwMode="auto">
          <a:xfrm>
            <a:off x="806450" y="2035175"/>
            <a:ext cx="7680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5" name="Rectangle 11"/>
          <p:cNvSpPr txBox="1">
            <a:spLocks noChangeArrowheads="1"/>
          </p:cNvSpPr>
          <p:nvPr/>
        </p:nvSpPr>
        <p:spPr bwMode="auto">
          <a:xfrm>
            <a:off x="407716" y="1211763"/>
            <a:ext cx="8079059" cy="44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har char="–"/>
              <a:defRPr sz="2800">
                <a:solidFill>
                  <a:schemeClr val="tx1"/>
                </a:solidFill>
                <a:latin typeface="Calibri" panose="020F0502020204030204" pitchFamily="34" charset="0"/>
              </a:defRPr>
            </a:lvl2pPr>
            <a:lvl3pPr marL="1143000" indent="-228600" algn="l" rtl="0" fontAlgn="base">
              <a:spcBef>
                <a:spcPct val="20000"/>
              </a:spcBef>
              <a:spcAft>
                <a:spcPct val="0"/>
              </a:spcAft>
              <a:buChar char="•"/>
              <a:defRPr sz="2400">
                <a:solidFill>
                  <a:schemeClr val="tx1"/>
                </a:solidFill>
                <a:latin typeface="Calibri" panose="020F0502020204030204" pitchFamily="34" charset="0"/>
              </a:defRPr>
            </a:lvl3pPr>
            <a:lvl4pPr marL="1600200" indent="-228600" algn="l" rtl="0" fontAlgn="base">
              <a:spcBef>
                <a:spcPct val="20000"/>
              </a:spcBef>
              <a:spcAft>
                <a:spcPct val="0"/>
              </a:spcAft>
              <a:buChar char="–"/>
              <a:defRPr sz="2000">
                <a:solidFill>
                  <a:schemeClr val="tx1"/>
                </a:solidFill>
                <a:latin typeface="Calibri" panose="020F0502020204030204" pitchFamily="34" charset="0"/>
              </a:defRPr>
            </a:lvl4pPr>
            <a:lvl5pPr marL="2057400" indent="-228600" algn="l" rtl="0" fontAlgn="base">
              <a:spcBef>
                <a:spcPct val="20000"/>
              </a:spcBef>
              <a:spcAft>
                <a:spcPct val="0"/>
              </a:spcAft>
              <a:buChar char="»"/>
              <a:defRPr sz="2000">
                <a:solidFill>
                  <a:schemeClr val="tx1"/>
                </a:solidFill>
                <a:latin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altLang="en-US" sz="2800" u="sng" dirty="0" smtClean="0"/>
              <a:t>____</a:t>
            </a:r>
            <a:r>
              <a:rPr lang="en-US" altLang="en-US" sz="2800" dirty="0" smtClean="0"/>
              <a:t> </a:t>
            </a:r>
            <a:r>
              <a:rPr lang="en-US" altLang="en-US" sz="2800" u="sng" dirty="0" smtClean="0"/>
              <a:t>________</a:t>
            </a:r>
            <a:endParaRPr lang="en-US" altLang="en-US" sz="2800" u="sng" dirty="0"/>
          </a:p>
          <a:p>
            <a:pPr lvl="1"/>
            <a:r>
              <a:rPr lang="en-US" altLang="en-US" sz="2400" dirty="0"/>
              <a:t>Allows </a:t>
            </a:r>
            <a:r>
              <a:rPr lang="en-US" altLang="en-US" sz="2400" u="sng" dirty="0" smtClean="0"/>
              <a:t>_______</a:t>
            </a:r>
            <a:r>
              <a:rPr lang="en-US" altLang="en-US" sz="2400" dirty="0" smtClean="0"/>
              <a:t> </a:t>
            </a:r>
            <a:r>
              <a:rPr lang="en-US" altLang="en-US" sz="2400" dirty="0"/>
              <a:t>words to be read and refreshed in </a:t>
            </a:r>
            <a:r>
              <a:rPr lang="en-US" altLang="en-US" sz="2400" u="sng" dirty="0" smtClean="0"/>
              <a:t>________</a:t>
            </a:r>
            <a:endParaRPr lang="en-US" altLang="en-US" sz="2400" u="sng" dirty="0"/>
          </a:p>
          <a:p>
            <a:r>
              <a:rPr lang="en-US" altLang="en-US" sz="2800" u="sng" dirty="0" smtClean="0"/>
              <a:t>______________</a:t>
            </a:r>
            <a:r>
              <a:rPr lang="en-US" altLang="en-US" sz="2800" dirty="0" smtClean="0"/>
              <a:t> </a:t>
            </a:r>
            <a:r>
              <a:rPr lang="en-US" altLang="en-US" sz="2800" u="sng" dirty="0" smtClean="0"/>
              <a:t>______</a:t>
            </a:r>
            <a:endParaRPr lang="en-US" altLang="en-US" sz="2800" u="sng" dirty="0"/>
          </a:p>
          <a:p>
            <a:pPr lvl="1"/>
            <a:r>
              <a:rPr lang="en-US" altLang="en-US" sz="2400" dirty="0"/>
              <a:t>Allows for </a:t>
            </a:r>
            <a:r>
              <a:rPr lang="en-US" altLang="en-US" sz="2400" u="sng" dirty="0" smtClean="0"/>
              <a:t>____________</a:t>
            </a:r>
            <a:r>
              <a:rPr lang="en-US" altLang="en-US" sz="2400" dirty="0" smtClean="0"/>
              <a:t> </a:t>
            </a:r>
            <a:r>
              <a:rPr lang="en-US" altLang="en-US" sz="2400" dirty="0"/>
              <a:t>accesses in bursts without needing to send </a:t>
            </a:r>
            <a:r>
              <a:rPr lang="en-US" altLang="en-US" sz="2400" u="sng" dirty="0" smtClean="0"/>
              <a:t>_____</a:t>
            </a:r>
            <a:r>
              <a:rPr lang="en-US" altLang="en-US" sz="2400" dirty="0" smtClean="0"/>
              <a:t> </a:t>
            </a:r>
            <a:r>
              <a:rPr lang="en-US" altLang="en-US" sz="2400" u="sng" dirty="0" smtClean="0"/>
              <a:t>________</a:t>
            </a:r>
            <a:endParaRPr lang="en-US" altLang="en-US" sz="2400" u="sng" dirty="0"/>
          </a:p>
          <a:p>
            <a:pPr lvl="1"/>
            <a:r>
              <a:rPr lang="en-US" altLang="en-US" sz="2400" dirty="0"/>
              <a:t>Improves </a:t>
            </a:r>
            <a:r>
              <a:rPr lang="en-US" altLang="en-US" sz="2400" u="sng" dirty="0" smtClean="0"/>
              <a:t>_________</a:t>
            </a:r>
            <a:endParaRPr lang="en-US" altLang="en-US" sz="2400" u="sng" dirty="0"/>
          </a:p>
          <a:p>
            <a:r>
              <a:rPr lang="en-US" altLang="en-US" sz="2800" dirty="0" smtClean="0"/>
              <a:t>______ </a:t>
            </a:r>
            <a:r>
              <a:rPr lang="en-US" altLang="en-US" sz="2800" u="sng" dirty="0" smtClean="0"/>
              <a:t>_________</a:t>
            </a:r>
            <a:endParaRPr lang="en-US" altLang="en-US" sz="2800" u="sng" dirty="0"/>
          </a:p>
          <a:p>
            <a:pPr lvl="1"/>
            <a:r>
              <a:rPr lang="en-US" altLang="en-US" sz="2400" dirty="0"/>
              <a:t>Allows </a:t>
            </a:r>
            <a:r>
              <a:rPr lang="en-US" altLang="en-US" sz="2400" u="sng" dirty="0" smtClean="0"/>
              <a:t>_____________</a:t>
            </a:r>
            <a:r>
              <a:rPr lang="en-US" altLang="en-US" sz="2400" dirty="0" smtClean="0"/>
              <a:t> </a:t>
            </a:r>
            <a:r>
              <a:rPr lang="en-US" altLang="en-US" sz="2400" dirty="0"/>
              <a:t>access to </a:t>
            </a:r>
            <a:r>
              <a:rPr lang="en-US" altLang="en-US" sz="2400" u="sng" dirty="0" smtClean="0"/>
              <a:t>_________</a:t>
            </a:r>
            <a:r>
              <a:rPr lang="en-US" altLang="en-US" sz="2400" dirty="0" smtClean="0"/>
              <a:t> </a:t>
            </a:r>
            <a:r>
              <a:rPr lang="en-US" altLang="en-US" sz="2400" dirty="0"/>
              <a:t>DRAMs</a:t>
            </a:r>
          </a:p>
          <a:p>
            <a:pPr lvl="1"/>
            <a:r>
              <a:rPr lang="en-US" altLang="en-US" sz="2400" dirty="0"/>
              <a:t>Improves </a:t>
            </a:r>
            <a:r>
              <a:rPr lang="en-US" altLang="en-US" sz="2400" u="sng" dirty="0" smtClean="0"/>
              <a:t>__________</a:t>
            </a:r>
            <a:endParaRPr lang="en-US" altLang="en-US" sz="2400" u="sng" dirty="0"/>
          </a:p>
          <a:p>
            <a:pPr>
              <a:lnSpc>
                <a:spcPct val="80000"/>
              </a:lnSpc>
              <a:buFontTx/>
              <a:buNone/>
            </a:pPr>
            <a:endParaRPr lang="en-US" altLang="en-US" sz="2800" kern="0" dirty="0">
              <a:latin typeface="Arial" charset="0"/>
            </a:endParaRPr>
          </a:p>
        </p:txBody>
      </p:sp>
    </p:spTree>
    <p:extLst>
      <p:ext uri="{BB962C8B-B14F-4D97-AF65-F5344CB8AC3E}">
        <p14:creationId xmlns:p14="http://schemas.microsoft.com/office/powerpoint/2010/main" val="935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CPE 112">
  <a:themeElements>
    <a:clrScheme name="CPE 11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PE 11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PE 11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PE 11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PE 11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PE 11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PE 11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PE 11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PE 11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Office\Templates\CPE 112.pot</Template>
  <TotalTime>15907</TotalTime>
  <Words>3335</Words>
  <Application>Microsoft Office PowerPoint</Application>
  <PresentationFormat>On-screen Show (4:3)</PresentationFormat>
  <Paragraphs>588</Paragraphs>
  <Slides>70</Slides>
  <Notes>70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70</vt:i4>
      </vt:variant>
    </vt:vector>
  </HeadingPairs>
  <TitlesOfParts>
    <vt:vector size="73" baseType="lpstr">
      <vt:lpstr>CPE 112</vt:lpstr>
      <vt:lpstr>Chart</vt:lpstr>
      <vt:lpstr>Document</vt:lpstr>
      <vt:lpstr>CPE 431/531  Chapter 5 – Large and Fast:  Exploiting Memory Hierarchy </vt:lpstr>
      <vt:lpstr>5.1 Introduction</vt:lpstr>
      <vt:lpstr>5.1 Cache Terminology</vt:lpstr>
      <vt:lpstr>5.1 More Terminology</vt:lpstr>
      <vt:lpstr>5.2 Memory Technologies</vt:lpstr>
      <vt:lpstr>5.2 DRAM Technology</vt:lpstr>
      <vt:lpstr>5.2 Advanced DRAM Organization</vt:lpstr>
      <vt:lpstr>5.2 DRAM Generations</vt:lpstr>
      <vt:lpstr>5.2 DRAM Performance Factors</vt:lpstr>
      <vt:lpstr>5.2 Flash Storage</vt:lpstr>
      <vt:lpstr>5.2 Flash Types</vt:lpstr>
      <vt:lpstr>5.2 Disk Storage</vt:lpstr>
      <vt:lpstr>5.2 Disk Sectors and Access</vt:lpstr>
      <vt:lpstr>5.2 Disk Access Example</vt:lpstr>
      <vt:lpstr>5.2 Disk Performance Issues</vt:lpstr>
      <vt:lpstr>5.3 Burning Question</vt:lpstr>
      <vt:lpstr>5.3 Accessing a Cache</vt:lpstr>
      <vt:lpstr>5.3 Mapping Implemented in Hardware</vt:lpstr>
      <vt:lpstr>5.3 Total Storage Required</vt:lpstr>
      <vt:lpstr>5.3 Mapping an Address to a Multiword Cache Block</vt:lpstr>
      <vt:lpstr>5.3 Miss Rate versus Block Size</vt:lpstr>
      <vt:lpstr>5.3 Handling Cache Misses</vt:lpstr>
      <vt:lpstr>5.3 Handling Writes</vt:lpstr>
      <vt:lpstr>5.3 An Example Cache</vt:lpstr>
      <vt:lpstr>5.4 Measuring and Improving Cache Performance</vt:lpstr>
      <vt:lpstr>5.4 Impact of Increased Clock Rate</vt:lpstr>
      <vt:lpstr>5.4 Average Memory Access Time</vt:lpstr>
      <vt:lpstr>5.4 Flexible Placement Reduces Cache Misses</vt:lpstr>
      <vt:lpstr>5.4 Conceptual View of Set Associativity</vt:lpstr>
      <vt:lpstr>5.4 Pseudo-Implementation View of Set Associativity</vt:lpstr>
      <vt:lpstr>5.4 Misses and Associativity</vt:lpstr>
      <vt:lpstr>5.4 Locating a Block in the Cache</vt:lpstr>
      <vt:lpstr>5.4 Tag Size Considerations</vt:lpstr>
      <vt:lpstr>5.4 Performance of Multilevel Caches</vt:lpstr>
      <vt:lpstr>5.4 Interactions with Software</vt:lpstr>
      <vt:lpstr>5.4 Software Optimization via Blocking</vt:lpstr>
      <vt:lpstr>5.4 Array Access Patterns</vt:lpstr>
      <vt:lpstr>5.4 Cache Blocked DGEMM</vt:lpstr>
      <vt:lpstr>5.4 Blocked DGEMM Access Pattern</vt:lpstr>
      <vt:lpstr>5.5 Dependable Memory Hierarchy</vt:lpstr>
      <vt:lpstr>5.5 MTTF vs. AFR for Disks</vt:lpstr>
      <vt:lpstr>5.5 Availability Considerations</vt:lpstr>
      <vt:lpstr>5.5 Single Error Detection - Parity</vt:lpstr>
      <vt:lpstr>5.5 Encoding Single Error Correcting Hamming Code</vt:lpstr>
      <vt:lpstr>5.5 Decoding Single Error Correcting Hamming Code</vt:lpstr>
      <vt:lpstr>5.5 SEC/DEC Hamming Code</vt:lpstr>
      <vt:lpstr>5.6 Virtual Machines Redux</vt:lpstr>
      <vt:lpstr>5.6 Virtual Machine Basics</vt:lpstr>
      <vt:lpstr>5.6 Virtual Machine Ancillary Benefits</vt:lpstr>
      <vt:lpstr>5.6 Requirements of a Virtual Machine Monitor</vt:lpstr>
      <vt:lpstr>5.7 Virtual Memory</vt:lpstr>
      <vt:lpstr>5.7 Virtual Memory Terminology</vt:lpstr>
      <vt:lpstr>5.7 Virtual Memory Facts</vt:lpstr>
      <vt:lpstr>5.7 Virtual Memory Mapping</vt:lpstr>
      <vt:lpstr>5.7 Page Faults</vt:lpstr>
      <vt:lpstr>5.7 Making Address Translation Fast: The TLB</vt:lpstr>
      <vt:lpstr>5.7 The Intrinsity FastMATH TLB</vt:lpstr>
      <vt:lpstr>5.7 Processing a read or write-through</vt:lpstr>
      <vt:lpstr>5.4 Overall Operation of a Memory Hierarchy</vt:lpstr>
      <vt:lpstr>5.7 Implementing Protection with Virtual Memory</vt:lpstr>
      <vt:lpstr>5.7 Summary</vt:lpstr>
      <vt:lpstr>5.8 Where can a Block be Placed? </vt:lpstr>
      <vt:lpstr>5.8 How is a Block Found?</vt:lpstr>
      <vt:lpstr>5.8 Replace Which Block on a Cache Miss?</vt:lpstr>
      <vt:lpstr>5.8 What Happens on a Write?</vt:lpstr>
      <vt:lpstr>5.8 The Three Cs</vt:lpstr>
      <vt:lpstr>5.9 Finite State Cache Controller</vt:lpstr>
      <vt:lpstr>5.10 Cache Coherence</vt:lpstr>
      <vt:lpstr>5.10 Snooping</vt:lpstr>
      <vt:lpstr>5.16 Concluding Remarks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CPE 197 – Computer Methods in Engineeing</dc:title>
  <dc:creator>Glen Long</dc:creator>
  <cp:lastModifiedBy>Rhonda Gaede (ECE)</cp:lastModifiedBy>
  <cp:revision>1011</cp:revision>
  <cp:lastPrinted>2014-09-23T19:22:20Z</cp:lastPrinted>
  <dcterms:created xsi:type="dcterms:W3CDTF">2001-01-08T21:28:26Z</dcterms:created>
  <dcterms:modified xsi:type="dcterms:W3CDTF">2015-08-20T17:10:20Z</dcterms:modified>
</cp:coreProperties>
</file>