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7" r:id="rId3"/>
    <p:sldId id="280" r:id="rId4"/>
    <p:sldId id="293" r:id="rId5"/>
    <p:sldId id="449" r:id="rId6"/>
    <p:sldId id="450" r:id="rId7"/>
    <p:sldId id="451" r:id="rId8"/>
    <p:sldId id="333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508" r:id="rId18"/>
    <p:sldId id="507" r:id="rId19"/>
    <p:sldId id="512" r:id="rId20"/>
    <p:sldId id="510" r:id="rId21"/>
    <p:sldId id="509" r:id="rId22"/>
    <p:sldId id="513" r:id="rId23"/>
    <p:sldId id="514" r:id="rId24"/>
    <p:sldId id="515" r:id="rId25"/>
    <p:sldId id="516" r:id="rId26"/>
    <p:sldId id="519" r:id="rId27"/>
    <p:sldId id="520" r:id="rId28"/>
    <p:sldId id="523" r:id="rId29"/>
    <p:sldId id="521" r:id="rId30"/>
    <p:sldId id="531" r:id="rId31"/>
    <p:sldId id="522" r:id="rId32"/>
    <p:sldId id="524" r:id="rId33"/>
    <p:sldId id="525" r:id="rId34"/>
    <p:sldId id="526" r:id="rId35"/>
    <p:sldId id="527" r:id="rId36"/>
    <p:sldId id="528" r:id="rId37"/>
    <p:sldId id="529" r:id="rId38"/>
    <p:sldId id="530" r:id="rId39"/>
  </p:sldIdLst>
  <p:sldSz cx="9144000" cy="6858000" type="screen4x3"/>
  <p:notesSz cx="6881813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CCFF"/>
    <a:srgbClr val="3399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19" autoAdjust="0"/>
  </p:normalViewPr>
  <p:slideViewPr>
    <p:cSldViewPr snapToGrid="0">
      <p:cViewPr>
        <p:scale>
          <a:sx n="75" d="100"/>
          <a:sy n="75" d="100"/>
        </p:scale>
        <p:origin x="-372" y="114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82418" cy="4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19" tIns="46209" rIns="92419" bIns="46209" numCol="1" anchor="t" anchorCtr="0" compatLnSpc="1">
            <a:prstTxWarp prst="textNoShape">
              <a:avLst/>
            </a:prstTxWarp>
          </a:bodyPr>
          <a:lstStyle>
            <a:lvl1pPr defTabSz="924364">
              <a:defRPr sz="1300"/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7" y="2"/>
            <a:ext cx="2982417" cy="4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19" tIns="46209" rIns="92419" bIns="46209" numCol="1" anchor="t" anchorCtr="0" compatLnSpc="1">
            <a:prstTxWarp prst="textNoShape">
              <a:avLst/>
            </a:prstTxWarp>
          </a:bodyPr>
          <a:lstStyle>
            <a:lvl1pPr algn="r" defTabSz="924364">
              <a:defRPr sz="1300"/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19" tIns="46209" rIns="92419" bIns="46209" numCol="1" anchor="b" anchorCtr="0" compatLnSpc="1">
            <a:prstTxWarp prst="textNoShape">
              <a:avLst/>
            </a:prstTxWarp>
          </a:bodyPr>
          <a:lstStyle>
            <a:lvl1pPr defTabSz="924364">
              <a:defRPr sz="1300"/>
            </a:lvl1pPr>
          </a:lstStyle>
          <a:p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7" y="8832195"/>
            <a:ext cx="2982417" cy="4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19" tIns="46209" rIns="92419" bIns="46209" numCol="1" anchor="b" anchorCtr="0" compatLnSpc="1">
            <a:prstTxWarp prst="textNoShape">
              <a:avLst/>
            </a:prstTxWarp>
          </a:bodyPr>
          <a:lstStyle>
            <a:lvl1pPr algn="r" defTabSz="924364">
              <a:defRPr sz="1300"/>
            </a:lvl1pPr>
          </a:lstStyle>
          <a:p>
            <a:fld id="{FCA0831B-58E2-40C8-B877-A2535BD56F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72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82418" cy="4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19" tIns="46209" rIns="92419" bIns="46209" numCol="1" anchor="t" anchorCtr="0" compatLnSpc="1">
            <a:prstTxWarp prst="textNoShape">
              <a:avLst/>
            </a:prstTxWarp>
          </a:bodyPr>
          <a:lstStyle>
            <a:lvl1pPr defTabSz="924364">
              <a:defRPr sz="1300"/>
            </a:lvl1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7" y="2"/>
            <a:ext cx="2982417" cy="4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19" tIns="46209" rIns="92419" bIns="46209" numCol="1" anchor="t" anchorCtr="0" compatLnSpc="1">
            <a:prstTxWarp prst="textNoShape">
              <a:avLst/>
            </a:prstTxWarp>
          </a:bodyPr>
          <a:lstStyle>
            <a:lvl1pPr algn="r" defTabSz="924364">
              <a:defRPr sz="1300"/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6099"/>
            <a:ext cx="5047857" cy="418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19" tIns="46209" rIns="92419" bIns="462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19" tIns="46209" rIns="92419" bIns="46209" numCol="1" anchor="b" anchorCtr="0" compatLnSpc="1">
            <a:prstTxWarp prst="textNoShape">
              <a:avLst/>
            </a:prstTxWarp>
          </a:bodyPr>
          <a:lstStyle>
            <a:lvl1pPr defTabSz="924364">
              <a:defRPr sz="1300"/>
            </a:lvl1pPr>
          </a:lstStyle>
          <a:p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7" y="8832195"/>
            <a:ext cx="2982417" cy="4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19" tIns="46209" rIns="92419" bIns="46209" numCol="1" anchor="b" anchorCtr="0" compatLnSpc="1">
            <a:prstTxWarp prst="textNoShape">
              <a:avLst/>
            </a:prstTxWarp>
          </a:bodyPr>
          <a:lstStyle>
            <a:lvl1pPr algn="r" defTabSz="924364">
              <a:defRPr sz="1300"/>
            </a:lvl1pPr>
          </a:lstStyle>
          <a:p>
            <a:fld id="{37D3B3DC-2615-47DB-8F95-E0489F73FF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4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25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 only 6 instructions instead of 600</a:t>
            </a:r>
          </a:p>
          <a:p>
            <a:r>
              <a:rPr lang="en-US" dirty="0" smtClean="0"/>
              <a:t>No hazards, in original</a:t>
            </a:r>
            <a:r>
              <a:rPr lang="en-US" baseline="0" dirty="0" smtClean="0"/>
              <a:t> each </a:t>
            </a:r>
            <a:r>
              <a:rPr lang="en-US" baseline="0" dirty="0" err="1" smtClean="0"/>
              <a:t>mul.d</a:t>
            </a:r>
            <a:r>
              <a:rPr lang="en-US" baseline="0" dirty="0" smtClean="0"/>
              <a:t> must wait for a </a:t>
            </a:r>
            <a:r>
              <a:rPr lang="en-US" baseline="0" dirty="0" err="1" smtClean="0"/>
              <a:t>l.d</a:t>
            </a:r>
            <a:endParaRPr lang="en-US" baseline="0" dirty="0" smtClean="0"/>
          </a:p>
          <a:p>
            <a:r>
              <a:rPr lang="en-US" baseline="0" dirty="0" smtClean="0"/>
              <a:t>The size of the operand is stored in a register</a:t>
            </a:r>
          </a:p>
          <a:p>
            <a:r>
              <a:rPr lang="en-US" baseline="0" dirty="0" smtClean="0"/>
              <a:t>Original 64 x 9 + 2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data transfers need not be contiguous, the addresses are kept in a vector register. Indexed loads gather elements from main memory into contiguous vector elements and indexed stores scatter vector elements across </a:t>
            </a:r>
            <a:r>
              <a:rPr lang="en-US" baseline="0" smtClean="0"/>
              <a:t>main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r>
              <a:rPr lang="en-US" baseline="0" dirty="0" smtClean="0"/>
              <a:t> required at each step of reduction.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336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88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77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89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407988" y="306388"/>
            <a:ext cx="8405812" cy="624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BBCCC6-7969-4F8B-BDE9-7565E18B8288}" type="datetime1">
              <a:rPr lang="en-US" altLang="en-US" smtClean="0"/>
              <a:t>11/19/2015</a:t>
            </a:fld>
            <a:endParaRPr lang="en-US" altLang="en-US"/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591893-D1D7-4C07-96AF-E221603AFE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381000" y="64008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Electrical and Computer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3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41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16738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535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94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672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581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55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943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91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9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5680" y="351593"/>
            <a:ext cx="7772400" cy="62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371600"/>
            <a:ext cx="8392160" cy="506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355600" y="970011"/>
            <a:ext cx="841248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7054850" y="0"/>
            <a:ext cx="208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 dirty="0">
                <a:solidFill>
                  <a:srgbClr val="3399FF"/>
                </a:solidFill>
                <a:latin typeface="Calibri" panose="020F0502020204030204" pitchFamily="34" charset="0"/>
              </a:rPr>
              <a:t>CPE 431/531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3144837" y="43816"/>
            <a:ext cx="2651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 smtClean="0">
                <a:solidFill>
                  <a:srgbClr val="3399FF"/>
                </a:solidFill>
                <a:latin typeface="Calibri" panose="020F0502020204030204" pitchFamily="34" charset="0"/>
              </a:rPr>
              <a:t>ECE</a:t>
            </a:r>
            <a:r>
              <a:rPr lang="en-US" altLang="en-US" sz="1400" b="1" baseline="0" dirty="0" smtClean="0">
                <a:solidFill>
                  <a:srgbClr val="3399FF"/>
                </a:solidFill>
                <a:latin typeface="Calibri" panose="020F0502020204030204" pitchFamily="34" charset="0"/>
              </a:rPr>
              <a:t> Department</a:t>
            </a:r>
            <a:endParaRPr lang="en-US" altLang="en-US" sz="1400" b="1" dirty="0">
              <a:solidFill>
                <a:srgbClr val="3399FF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8560" cy="589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5590" y="6447099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alibri" panose="020F0502020204030204" pitchFamily="34" charset="0"/>
              </a:rPr>
              <a:t>Slide </a:t>
            </a:r>
            <a:fld id="{DAA520FB-DF88-45D0-940D-20FFE09CFF5B}" type="slidenum">
              <a:rPr lang="en-US" smtClean="0">
                <a:latin typeface="Calibri" panose="020F0502020204030204" pitchFamily="34" charset="0"/>
              </a:rPr>
              <a:pPr algn="r"/>
              <a:t>‹#›</a:t>
            </a:fld>
            <a:r>
              <a:rPr lang="en-US" dirty="0" smtClean="0">
                <a:latin typeface="Calibri" panose="020F0502020204030204" pitchFamily="34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ZmGGAbHqa0" TargetMode="External"/><Relationship Id="rId2" Type="http://schemas.openxmlformats.org/officeDocument/2006/relationships/hyperlink" Target="https://www.youtube.com/watch?v=zRwPSFpLX8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0538"/>
            <a:ext cx="7772400" cy="1143000"/>
          </a:xfrm>
        </p:spPr>
        <p:txBody>
          <a:bodyPr/>
          <a:lstStyle/>
          <a:p>
            <a:r>
              <a:rPr lang="en-US" altLang="en-US" dirty="0">
                <a:latin typeface="Arial Black" pitchFamily="34" charset="0"/>
              </a:rPr>
              <a:t>CPE 431/531</a:t>
            </a:r>
            <a:br>
              <a:rPr lang="en-US" altLang="en-US" dirty="0">
                <a:latin typeface="Arial Black" pitchFamily="34" charset="0"/>
              </a:rPr>
            </a:br>
            <a:r>
              <a:rPr lang="en-US" altLang="en-US" dirty="0">
                <a:latin typeface="Arial Black" pitchFamily="34" charset="0"/>
              </a:rPr>
              <a:t/>
            </a:r>
            <a:br>
              <a:rPr lang="en-US" altLang="en-US" dirty="0">
                <a:latin typeface="Arial Black" pitchFamily="34" charset="0"/>
              </a:rPr>
            </a:br>
            <a:r>
              <a:rPr lang="en-US" altLang="en-US" dirty="0">
                <a:latin typeface="Arial Black" pitchFamily="34" charset="0"/>
              </a:rPr>
              <a:t>Chapter </a:t>
            </a:r>
            <a:r>
              <a:rPr lang="en-US" altLang="en-US" dirty="0" smtClean="0">
                <a:latin typeface="Arial Black" pitchFamily="34" charset="0"/>
              </a:rPr>
              <a:t>6 – Parallel Processors </a:t>
            </a:r>
            <a:br>
              <a:rPr lang="en-US" altLang="en-US" dirty="0" smtClean="0">
                <a:latin typeface="Arial Black" pitchFamily="34" charset="0"/>
              </a:rPr>
            </a:br>
            <a:r>
              <a:rPr lang="en-US" altLang="en-US" dirty="0" smtClean="0">
                <a:latin typeface="Arial Black" pitchFamily="34" charset="0"/>
              </a:rPr>
              <a:t>from Client to Cloud</a:t>
            </a:r>
            <a:br>
              <a:rPr lang="en-US" altLang="en-US" dirty="0" smtClean="0">
                <a:latin typeface="Arial Black" pitchFamily="34" charset="0"/>
              </a:rPr>
            </a:b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latin typeface="Arial Black" pitchFamily="34" charset="0"/>
              </a:rPr>
              <a:t>Dr. Rhonda Kay </a:t>
            </a:r>
            <a:r>
              <a:rPr lang="en-US" altLang="en-US" dirty="0" smtClean="0">
                <a:latin typeface="Arial Black" pitchFamily="34" charset="0"/>
              </a:rPr>
              <a:t>Gaede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4576082"/>
            <a:ext cx="28575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Vector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5" y="1064279"/>
            <a:ext cx="8079059" cy="4698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An older and more elegant interpretation of SIMD is called a vector architecture, which has been closely identified with Cray Computers.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400" dirty="0"/>
              <a:t>Consider Y = a </a:t>
            </a:r>
            <a:r>
              <a:rPr lang="en-US" altLang="en-US" sz="2400" dirty="0">
                <a:sym typeface="Symbol" pitchFamily="18" charset="2"/>
              </a:rPr>
              <a:t></a:t>
            </a:r>
            <a:r>
              <a:rPr lang="en-US" altLang="en-US" sz="2400" dirty="0"/>
              <a:t> X + </a:t>
            </a:r>
            <a:r>
              <a:rPr lang="en-US" altLang="en-US" sz="2400" dirty="0" smtClean="0"/>
              <a:t>Y</a:t>
            </a:r>
            <a:endParaRPr lang="en-US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8313" y="2736338"/>
            <a:ext cx="3544887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                	</a:t>
            </a:r>
            <a:r>
              <a:rPr lang="en-US" altLang="en-US" sz="1800" dirty="0">
                <a:latin typeface="Calibri" panose="020F0502020204030204" pitchFamily="34" charset="0"/>
              </a:rPr>
              <a:t>Original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                </a:t>
            </a:r>
            <a:r>
              <a:rPr lang="en-US" altLang="en-US" sz="1600" dirty="0" err="1">
                <a:latin typeface="Courier New" pitchFamily="49" charset="0"/>
              </a:rPr>
              <a:t>l.d</a:t>
            </a:r>
            <a:r>
              <a:rPr lang="en-US" altLang="en-US" sz="1600" dirty="0">
                <a:latin typeface="Courier New" pitchFamily="49" charset="0"/>
              </a:rPr>
              <a:t>   $f0,a($</a:t>
            </a:r>
            <a:r>
              <a:rPr lang="en-US" altLang="en-US" sz="1600" dirty="0" err="1">
                <a:latin typeface="Courier New" pitchFamily="49" charset="0"/>
              </a:rPr>
              <a:t>sp</a:t>
            </a:r>
            <a:r>
              <a:rPr lang="en-US" altLang="en-US" sz="1600" dirty="0">
                <a:latin typeface="Courier New" pitchFamily="49" charset="0"/>
              </a:rPr>
              <a:t>)  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addiu</a:t>
            </a:r>
            <a:r>
              <a:rPr lang="en-US" altLang="en-US" sz="1600" dirty="0">
                <a:latin typeface="Courier New" pitchFamily="49" charset="0"/>
              </a:rPr>
              <a:t> $</a:t>
            </a:r>
            <a:r>
              <a:rPr lang="en-US" altLang="en-US" sz="1600" dirty="0" smtClean="0">
                <a:latin typeface="Courier New" pitchFamily="49" charset="0"/>
              </a:rPr>
              <a:t>t1,$</a:t>
            </a:r>
            <a:r>
              <a:rPr lang="en-US" altLang="en-US" sz="1600" dirty="0">
                <a:latin typeface="Courier New" pitchFamily="49" charset="0"/>
              </a:rPr>
              <a:t>s0,#512</a:t>
            </a:r>
          </a:p>
          <a:p>
            <a:pPr>
              <a:spcBef>
                <a:spcPct val="20000"/>
              </a:spcBef>
            </a:pPr>
            <a:r>
              <a:rPr lang="en-US" altLang="en-US" sz="1600" dirty="0" smtClean="0">
                <a:latin typeface="Courier New" pitchFamily="49" charset="0"/>
              </a:rPr>
              <a:t>loop</a:t>
            </a:r>
            <a:r>
              <a:rPr lang="en-US" altLang="en-US" sz="1600" dirty="0">
                <a:latin typeface="Courier New" pitchFamily="49" charset="0"/>
              </a:rPr>
              <a:t>: </a:t>
            </a:r>
            <a:r>
              <a:rPr lang="en-US" altLang="en-US" sz="1600" dirty="0" err="1">
                <a:latin typeface="Courier New" pitchFamily="49" charset="0"/>
              </a:rPr>
              <a:t>l.d</a:t>
            </a:r>
            <a:r>
              <a:rPr lang="en-US" altLang="en-US" sz="1600" dirty="0">
                <a:latin typeface="Courier New" pitchFamily="49" charset="0"/>
              </a:rPr>
              <a:t>   $f2,0($s0)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mul.d</a:t>
            </a:r>
            <a:r>
              <a:rPr lang="en-US" altLang="en-US" sz="1600" dirty="0">
                <a:latin typeface="Courier New" pitchFamily="49" charset="0"/>
              </a:rPr>
              <a:t> $f2,$f2,$f0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l.d</a:t>
            </a:r>
            <a:r>
              <a:rPr lang="en-US" altLang="en-US" sz="1600" dirty="0">
                <a:latin typeface="Courier New" pitchFamily="49" charset="0"/>
              </a:rPr>
              <a:t>   $f4,0($s1)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add.d</a:t>
            </a:r>
            <a:r>
              <a:rPr lang="en-US" altLang="en-US" sz="1600" dirty="0">
                <a:latin typeface="Courier New" pitchFamily="49" charset="0"/>
              </a:rPr>
              <a:t> $f4,$f4,$f2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s.d</a:t>
            </a:r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dirty="0" smtClean="0">
                <a:latin typeface="Courier New" pitchFamily="49" charset="0"/>
              </a:rPr>
              <a:t>  $f4,0</a:t>
            </a:r>
            <a:r>
              <a:rPr lang="en-US" altLang="en-US" sz="1600" dirty="0">
                <a:latin typeface="Courier New" pitchFamily="49" charset="0"/>
              </a:rPr>
              <a:t>($s1)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addiu</a:t>
            </a:r>
            <a:r>
              <a:rPr lang="en-US" altLang="en-US" sz="1600" dirty="0">
                <a:latin typeface="Courier New" pitchFamily="49" charset="0"/>
              </a:rPr>
              <a:t> $s0,$s1,#8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addiu</a:t>
            </a:r>
            <a:r>
              <a:rPr lang="en-US" altLang="en-US" sz="1600" dirty="0">
                <a:latin typeface="Courier New" pitchFamily="49" charset="0"/>
              </a:rPr>
              <a:t> $s1,$s1,#8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subu</a:t>
            </a:r>
            <a:r>
              <a:rPr lang="en-US" altLang="en-US" sz="1600" dirty="0">
                <a:latin typeface="Courier New" pitchFamily="49" charset="0"/>
              </a:rPr>
              <a:t>  $t0,$t1,$s0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bne</a:t>
            </a:r>
            <a:r>
              <a:rPr lang="en-US" altLang="en-US" sz="1600" dirty="0">
                <a:latin typeface="Courier New" pitchFamily="49" charset="0"/>
              </a:rPr>
              <a:t>   $t0,$zero,loop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46612" y="2910502"/>
            <a:ext cx="3825875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                </a:t>
            </a:r>
            <a:r>
              <a:rPr lang="en-US" altLang="en-US" sz="1800" dirty="0">
                <a:latin typeface="Calibri" panose="020F0502020204030204" pitchFamily="34" charset="0"/>
              </a:rPr>
              <a:t>Vector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l.d</a:t>
            </a:r>
            <a:r>
              <a:rPr lang="en-US" altLang="en-US" sz="1600" dirty="0">
                <a:latin typeface="Courier New" pitchFamily="49" charset="0"/>
              </a:rPr>
              <a:t>     $f0, a($</a:t>
            </a:r>
            <a:r>
              <a:rPr lang="en-US" altLang="en-US" sz="1600" dirty="0" err="1">
                <a:latin typeface="Courier New" pitchFamily="49" charset="0"/>
              </a:rPr>
              <a:t>sp</a:t>
            </a:r>
            <a:r>
              <a:rPr lang="en-US" altLang="en-US" sz="1600" dirty="0">
                <a:latin typeface="Courier New" pitchFamily="49" charset="0"/>
              </a:rPr>
              <a:t>)  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lv      $v1,0($s0)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mulvs.d</a:t>
            </a:r>
            <a:r>
              <a:rPr lang="en-US" altLang="en-US" sz="1600" dirty="0">
                <a:latin typeface="Courier New" pitchFamily="49" charset="0"/>
              </a:rPr>
              <a:t> $v2,$v1,$f0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lv      $v3,0($s1)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addv.d</a:t>
            </a:r>
            <a:r>
              <a:rPr lang="en-US" altLang="en-US" sz="1600" dirty="0">
                <a:latin typeface="Courier New" pitchFamily="49" charset="0"/>
              </a:rPr>
              <a:t>  $v4,$v4,$v3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sv</a:t>
            </a:r>
            <a:r>
              <a:rPr lang="en-US" altLang="en-US" sz="1600" dirty="0">
                <a:latin typeface="Courier New" pitchFamily="49" charset="0"/>
              </a:rPr>
              <a:t>      $v4,0($s1)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306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Comparisons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6" y="1211763"/>
            <a:ext cx="8393384" cy="4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dirty="0">
                <a:latin typeface="Arial" charset="0"/>
              </a:rPr>
              <a:t>Vector versus Scalar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A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single</a:t>
            </a:r>
            <a:r>
              <a:rPr lang="en-US" altLang="en-US" sz="1800" dirty="0" smtClean="0">
                <a:latin typeface="Arial" charset="0"/>
              </a:rPr>
              <a:t>_ _</a:t>
            </a:r>
            <a:r>
              <a:rPr lang="en-US" altLang="en-US" sz="1800" u="sng" dirty="0" smtClean="0">
                <a:latin typeface="Arial" charset="0"/>
              </a:rPr>
              <a:t>vector</a:t>
            </a:r>
            <a:r>
              <a:rPr lang="en-US" altLang="en-US" sz="1800" dirty="0" smtClean="0">
                <a:latin typeface="Arial" charset="0"/>
              </a:rPr>
              <a:t>_ </a:t>
            </a:r>
            <a:r>
              <a:rPr lang="en-US" altLang="en-US" sz="1800" dirty="0">
                <a:latin typeface="Arial" charset="0"/>
              </a:rPr>
              <a:t>instruction specifies a great deal of work, the instruction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fetch</a:t>
            </a:r>
            <a:r>
              <a:rPr lang="en-US" altLang="en-US" sz="1800" dirty="0" smtClean="0">
                <a:latin typeface="Arial" charset="0"/>
              </a:rPr>
              <a:t>_ </a:t>
            </a:r>
            <a:r>
              <a:rPr lang="en-US" altLang="en-US" sz="1800" dirty="0">
                <a:latin typeface="Arial" charset="0"/>
              </a:rPr>
              <a:t>and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decode</a:t>
            </a:r>
            <a:r>
              <a:rPr lang="en-US" altLang="en-US" sz="1800" dirty="0" smtClean="0">
                <a:latin typeface="Arial" charset="0"/>
              </a:rPr>
              <a:t>_ </a:t>
            </a:r>
            <a:r>
              <a:rPr lang="en-US" altLang="en-US" sz="1800" dirty="0">
                <a:latin typeface="Arial" charset="0"/>
              </a:rPr>
              <a:t>bandwidth is greatly reduced.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Hardware does not have to check for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data</a:t>
            </a:r>
            <a:r>
              <a:rPr lang="en-US" altLang="en-US" sz="1800" dirty="0" smtClean="0">
                <a:latin typeface="Arial" charset="0"/>
              </a:rPr>
              <a:t>_ _</a:t>
            </a:r>
            <a:r>
              <a:rPr lang="en-US" altLang="en-US" sz="1800" u="sng" dirty="0" smtClean="0">
                <a:latin typeface="Arial" charset="0"/>
              </a:rPr>
              <a:t>hazards</a:t>
            </a:r>
            <a:r>
              <a:rPr lang="en-US" altLang="en-US" sz="1800" dirty="0" smtClean="0">
                <a:latin typeface="Arial" charset="0"/>
              </a:rPr>
              <a:t>_ _</a:t>
            </a:r>
            <a:r>
              <a:rPr lang="en-US" altLang="en-US" sz="1800" u="sng" dirty="0" smtClean="0">
                <a:latin typeface="Arial" charset="0"/>
              </a:rPr>
              <a:t>within</a:t>
            </a:r>
            <a:r>
              <a:rPr lang="en-US" altLang="en-US" sz="1800" dirty="0" smtClean="0">
                <a:latin typeface="Arial" charset="0"/>
              </a:rPr>
              <a:t>_ </a:t>
            </a:r>
            <a:r>
              <a:rPr lang="en-US" altLang="en-US" sz="1800" dirty="0">
                <a:latin typeface="Arial" charset="0"/>
              </a:rPr>
              <a:t>a vector instruction.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Vector architectures and compilers have worked well for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data-level</a:t>
            </a:r>
            <a:r>
              <a:rPr lang="en-US" altLang="en-US" sz="1800" dirty="0" smtClean="0">
                <a:latin typeface="Arial" charset="0"/>
              </a:rPr>
              <a:t>_ _</a:t>
            </a:r>
            <a:r>
              <a:rPr lang="en-US" altLang="en-US" sz="1800" u="sng" dirty="0" smtClean="0">
                <a:latin typeface="Arial" charset="0"/>
              </a:rPr>
              <a:t>parallelism</a:t>
            </a:r>
            <a:r>
              <a:rPr lang="en-US" altLang="en-US" sz="1800" dirty="0" smtClean="0">
                <a:latin typeface="Arial" charset="0"/>
              </a:rPr>
              <a:t>_.</a:t>
            </a:r>
            <a:endParaRPr lang="en-US" altLang="en-US" sz="1800" dirty="0">
              <a:latin typeface="Arial" charset="0"/>
            </a:endParaRP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Hardware need only check for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data</a:t>
            </a:r>
            <a:r>
              <a:rPr lang="en-US" altLang="en-US" sz="1800" dirty="0" smtClean="0">
                <a:latin typeface="Arial" charset="0"/>
              </a:rPr>
              <a:t>_ </a:t>
            </a:r>
            <a:r>
              <a:rPr lang="en-US" altLang="en-US" sz="1800" dirty="0">
                <a:latin typeface="Arial" charset="0"/>
              </a:rPr>
              <a:t>hazards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once</a:t>
            </a:r>
            <a:r>
              <a:rPr lang="en-US" altLang="en-US" sz="1800" dirty="0" smtClean="0">
                <a:latin typeface="Arial" charset="0"/>
              </a:rPr>
              <a:t>_ </a:t>
            </a:r>
            <a:r>
              <a:rPr lang="en-US" altLang="en-US" sz="1800" dirty="0">
                <a:latin typeface="Arial" charset="0"/>
              </a:rPr>
              <a:t>between two vector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instructions</a:t>
            </a:r>
            <a:r>
              <a:rPr lang="en-US" altLang="en-US" sz="1800" dirty="0" smtClean="0">
                <a:latin typeface="Arial" charset="0"/>
              </a:rPr>
              <a:t>_, </a:t>
            </a:r>
            <a:r>
              <a:rPr lang="en-US" altLang="en-US" sz="1800" dirty="0">
                <a:latin typeface="Arial" charset="0"/>
              </a:rPr>
              <a:t>not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once</a:t>
            </a:r>
            <a:r>
              <a:rPr lang="en-US" altLang="en-US" sz="1800" dirty="0" smtClean="0">
                <a:latin typeface="Arial" charset="0"/>
              </a:rPr>
              <a:t>_ </a:t>
            </a:r>
            <a:r>
              <a:rPr lang="en-US" altLang="en-US" sz="1800" dirty="0">
                <a:latin typeface="Arial" charset="0"/>
              </a:rPr>
              <a:t>for every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vector</a:t>
            </a:r>
            <a:r>
              <a:rPr lang="en-US" altLang="en-US" sz="1800" dirty="0" smtClean="0">
                <a:latin typeface="Arial" charset="0"/>
              </a:rPr>
              <a:t>_ _</a:t>
            </a:r>
            <a:r>
              <a:rPr lang="en-US" altLang="en-US" sz="1800" u="sng" dirty="0" smtClean="0">
                <a:latin typeface="Arial" charset="0"/>
              </a:rPr>
              <a:t>element</a:t>
            </a:r>
            <a:r>
              <a:rPr lang="en-US" altLang="en-US" sz="1800" dirty="0" smtClean="0">
                <a:latin typeface="Arial" charset="0"/>
              </a:rPr>
              <a:t>_.</a:t>
            </a:r>
            <a:endParaRPr lang="en-US" altLang="en-US" sz="1800" dirty="0">
              <a:latin typeface="Arial" charset="0"/>
            </a:endParaRP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Vector instructions that access memory have a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known</a:t>
            </a:r>
            <a:r>
              <a:rPr lang="en-US" altLang="en-US" sz="1800" dirty="0" smtClean="0">
                <a:latin typeface="Arial" charset="0"/>
              </a:rPr>
              <a:t>_ _</a:t>
            </a:r>
            <a:r>
              <a:rPr lang="en-US" altLang="en-US" sz="1800" u="sng" dirty="0" smtClean="0">
                <a:latin typeface="Arial" charset="0"/>
              </a:rPr>
              <a:t>access</a:t>
            </a:r>
            <a:r>
              <a:rPr lang="en-US" altLang="en-US" sz="1800" dirty="0" smtClean="0">
                <a:latin typeface="Arial" charset="0"/>
              </a:rPr>
              <a:t>_ _</a:t>
            </a:r>
            <a:r>
              <a:rPr lang="en-US" altLang="en-US" sz="1800" u="sng" dirty="0" smtClean="0">
                <a:latin typeface="Arial" charset="0"/>
              </a:rPr>
              <a:t>pattern</a:t>
            </a:r>
            <a:r>
              <a:rPr lang="en-US" altLang="en-US" sz="1800" dirty="0" smtClean="0">
                <a:latin typeface="Arial" charset="0"/>
              </a:rPr>
              <a:t>_, </a:t>
            </a:r>
            <a:r>
              <a:rPr lang="en-US" altLang="en-US" sz="1800" dirty="0">
                <a:latin typeface="Arial" charset="0"/>
              </a:rPr>
              <a:t>memory system can be adjusted accordingly.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Replacing a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loop</a:t>
            </a:r>
            <a:r>
              <a:rPr lang="en-US" altLang="en-US" sz="1800" dirty="0" smtClean="0">
                <a:latin typeface="Arial" charset="0"/>
              </a:rPr>
              <a:t>_ </a:t>
            </a:r>
            <a:r>
              <a:rPr lang="en-US" altLang="en-US" sz="1800" dirty="0">
                <a:latin typeface="Arial" charset="0"/>
              </a:rPr>
              <a:t>with a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vector</a:t>
            </a:r>
            <a:r>
              <a:rPr lang="en-US" altLang="en-US" sz="1800" dirty="0" smtClean="0">
                <a:latin typeface="Arial" charset="0"/>
              </a:rPr>
              <a:t>_ _</a:t>
            </a:r>
            <a:r>
              <a:rPr lang="en-US" altLang="en-US" sz="1800" u="sng" dirty="0" smtClean="0">
                <a:latin typeface="Arial" charset="0"/>
              </a:rPr>
              <a:t>instruction</a:t>
            </a:r>
            <a:r>
              <a:rPr lang="en-US" altLang="en-US" sz="1800" dirty="0" smtClean="0">
                <a:latin typeface="Arial" charset="0"/>
              </a:rPr>
              <a:t>_ </a:t>
            </a:r>
            <a:r>
              <a:rPr lang="en-US" altLang="en-US" sz="1800" dirty="0">
                <a:latin typeface="Arial" charset="0"/>
              </a:rPr>
              <a:t>reduces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control</a:t>
            </a:r>
            <a:r>
              <a:rPr lang="en-US" altLang="en-US" sz="1800" dirty="0" smtClean="0">
                <a:latin typeface="Arial" charset="0"/>
              </a:rPr>
              <a:t>_ </a:t>
            </a:r>
            <a:r>
              <a:rPr lang="en-US" altLang="en-US" sz="1800" dirty="0">
                <a:latin typeface="Arial" charset="0"/>
              </a:rPr>
              <a:t>hazards.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>
                <a:latin typeface="Arial" charset="0"/>
              </a:rPr>
              <a:t>Vector versus Multimedia Extensions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Vector specifies the number of operands in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registers</a:t>
            </a:r>
            <a:r>
              <a:rPr lang="en-US" altLang="en-US" sz="1800" dirty="0" smtClean="0">
                <a:latin typeface="Arial" charset="0"/>
              </a:rPr>
              <a:t>_, </a:t>
            </a:r>
            <a:r>
              <a:rPr lang="en-US" altLang="en-US" sz="1800" dirty="0">
                <a:latin typeface="Arial" charset="0"/>
              </a:rPr>
              <a:t>not in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opcodes</a:t>
            </a:r>
            <a:r>
              <a:rPr lang="en-US" altLang="en-US" sz="1800" dirty="0" smtClean="0">
                <a:latin typeface="Arial" charset="0"/>
              </a:rPr>
              <a:t>_.</a:t>
            </a:r>
            <a:endParaRPr lang="en-US" altLang="en-US" sz="1800" dirty="0">
              <a:latin typeface="Arial" charset="0"/>
            </a:endParaRP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Vector data transfers need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not</a:t>
            </a:r>
            <a:r>
              <a:rPr lang="en-US" altLang="en-US" sz="1800" dirty="0" smtClean="0">
                <a:latin typeface="Arial" charset="0"/>
              </a:rPr>
              <a:t>_ </a:t>
            </a:r>
            <a:r>
              <a:rPr lang="en-US" altLang="en-US" sz="1800" dirty="0">
                <a:latin typeface="Arial" charset="0"/>
              </a:rPr>
              <a:t>be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contiguous</a:t>
            </a:r>
            <a:r>
              <a:rPr lang="en-US" altLang="en-US" sz="1800" dirty="0" smtClean="0">
                <a:latin typeface="Arial" charset="0"/>
              </a:rPr>
              <a:t>_.</a:t>
            </a:r>
            <a:endParaRPr lang="en-US" altLang="en-US" sz="1800" dirty="0">
              <a:latin typeface="Arial" charset="0"/>
            </a:endParaRP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>
                <a:latin typeface="Arial" charset="0"/>
              </a:rPr>
              <a:t>Vector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evolves</a:t>
            </a:r>
            <a:r>
              <a:rPr lang="en-US" altLang="en-US" sz="1800" dirty="0" smtClean="0">
                <a:latin typeface="Arial" charset="0"/>
              </a:rPr>
              <a:t>_ </a:t>
            </a:r>
            <a:r>
              <a:rPr lang="en-US" altLang="en-US" sz="1800" dirty="0">
                <a:latin typeface="Arial" charset="0"/>
              </a:rPr>
              <a:t>over time more 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gracefully</a:t>
            </a: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600" dirty="0" smtClean="0">
                <a:latin typeface="Arial" charset="0"/>
              </a:rPr>
              <a:t>.</a:t>
            </a:r>
            <a:endParaRPr lang="en-US" alt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Improving the Performance of Vector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019868"/>
            <a:ext cx="4287032" cy="294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25" y="2999862"/>
            <a:ext cx="3940278" cy="324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1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6.4 Hardware Multithreading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5" y="997363"/>
            <a:ext cx="8079059" cy="509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dirty="0"/>
              <a:t>Hardware multithreading allows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multiple</a:t>
            </a:r>
            <a:r>
              <a:rPr lang="en-US" altLang="en-US" sz="2000" dirty="0" smtClean="0"/>
              <a:t>_ _</a:t>
            </a:r>
            <a:r>
              <a:rPr lang="en-US" altLang="en-US" sz="2000" u="sng" dirty="0" smtClean="0"/>
              <a:t>threads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to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share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the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functional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units of a single processor in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overlapping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fashion.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The processor must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duplicate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the independent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state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of each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thread</a:t>
            </a:r>
            <a:r>
              <a:rPr lang="en-US" altLang="en-US" sz="2000" dirty="0" smtClean="0"/>
              <a:t>_.</a:t>
            </a:r>
            <a:endParaRPr lang="en-US" altLang="en-US" sz="2000" dirty="0"/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The hardware must support the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ability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to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change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to different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thread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relatively quickly.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Fine-grained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multithreading switches between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threads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on each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instruction</a:t>
            </a:r>
            <a:r>
              <a:rPr lang="en-US" altLang="en-US" sz="2000" dirty="0" smtClean="0"/>
              <a:t>_, </a:t>
            </a:r>
            <a:r>
              <a:rPr lang="en-US" altLang="en-US" sz="2000" dirty="0"/>
              <a:t>often done round robin.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800" dirty="0"/>
              <a:t>Hides </a:t>
            </a:r>
            <a:r>
              <a:rPr lang="en-US" altLang="en-US" sz="1800" dirty="0" smtClean="0"/>
              <a:t>_</a:t>
            </a:r>
            <a:r>
              <a:rPr lang="en-US" altLang="en-US" sz="1800" u="sng" dirty="0" smtClean="0"/>
              <a:t>throughput</a:t>
            </a:r>
            <a:r>
              <a:rPr lang="en-US" altLang="en-US" sz="1800" dirty="0" smtClean="0"/>
              <a:t>_ </a:t>
            </a:r>
            <a:r>
              <a:rPr lang="en-US" altLang="en-US" sz="1800" dirty="0"/>
              <a:t>losses by doing useful work during </a:t>
            </a:r>
            <a:r>
              <a:rPr lang="en-US" altLang="en-US" sz="1800" dirty="0" smtClean="0"/>
              <a:t>_</a:t>
            </a:r>
            <a:r>
              <a:rPr lang="en-US" altLang="en-US" sz="1800" u="sng" dirty="0" smtClean="0"/>
              <a:t>thread</a:t>
            </a:r>
            <a:r>
              <a:rPr lang="en-US" altLang="en-US" sz="1800" dirty="0" smtClean="0"/>
              <a:t>_ _</a:t>
            </a:r>
            <a:r>
              <a:rPr lang="en-US" altLang="en-US" sz="1800" u="sng" dirty="0" smtClean="0"/>
              <a:t>stalls</a:t>
            </a:r>
            <a:r>
              <a:rPr lang="en-US" altLang="en-US" sz="1800" dirty="0" smtClean="0"/>
              <a:t>_.</a:t>
            </a:r>
            <a:endParaRPr lang="en-US" altLang="en-US" sz="1800" dirty="0"/>
          </a:p>
          <a:p>
            <a:pPr lvl="1">
              <a:buFont typeface="Times" pitchFamily="18" charset="0"/>
              <a:buChar char="•"/>
            </a:pPr>
            <a:r>
              <a:rPr lang="en-US" altLang="en-US" sz="1800" dirty="0"/>
              <a:t>Inserts </a:t>
            </a:r>
            <a:r>
              <a:rPr lang="en-US" altLang="en-US" sz="1800" dirty="0" smtClean="0"/>
              <a:t>_</a:t>
            </a:r>
            <a:r>
              <a:rPr lang="en-US" altLang="en-US" sz="1800" u="sng" dirty="0" smtClean="0"/>
              <a:t>latency</a:t>
            </a:r>
            <a:r>
              <a:rPr lang="en-US" altLang="en-US" sz="1800" dirty="0" smtClean="0"/>
              <a:t>_ </a:t>
            </a:r>
            <a:r>
              <a:rPr lang="en-US" altLang="en-US" sz="1800" dirty="0"/>
              <a:t>for threads with </a:t>
            </a:r>
            <a:r>
              <a:rPr lang="en-US" altLang="en-US" sz="1800" dirty="0" smtClean="0"/>
              <a:t>_</a:t>
            </a:r>
            <a:r>
              <a:rPr lang="en-US" altLang="en-US" sz="1800" u="sng" dirty="0" smtClean="0"/>
              <a:t>no</a:t>
            </a:r>
            <a:r>
              <a:rPr lang="en-US" altLang="en-US" sz="1800" dirty="0" smtClean="0"/>
              <a:t>_ _</a:t>
            </a:r>
            <a:r>
              <a:rPr lang="en-US" altLang="en-US" sz="1800" u="sng" dirty="0" smtClean="0"/>
              <a:t>stalls</a:t>
            </a:r>
            <a:r>
              <a:rPr lang="en-US" altLang="en-US" sz="1800" dirty="0" smtClean="0"/>
              <a:t>_.</a:t>
            </a:r>
            <a:endParaRPr lang="en-US" altLang="en-US" sz="1800" dirty="0"/>
          </a:p>
          <a:p>
            <a:pPr>
              <a:buFont typeface="Times" pitchFamily="18" charset="0"/>
              <a:buChar char="•"/>
            </a:pP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Coarse-grained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multithreading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switches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threads only on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costly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stalls, such as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second-level</a:t>
            </a:r>
            <a:r>
              <a:rPr lang="en-US" altLang="en-US" sz="2000" dirty="0" smtClean="0"/>
              <a:t>_ _</a:t>
            </a:r>
            <a:r>
              <a:rPr lang="en-US" altLang="en-US" sz="2000" u="sng" dirty="0" smtClean="0"/>
              <a:t>cache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misses.</a:t>
            </a:r>
          </a:p>
          <a:p>
            <a:pPr marL="738188" lvl="1" indent="-280988">
              <a:buFont typeface="Times" pitchFamily="18" charset="0"/>
              <a:buChar char="•"/>
            </a:pPr>
            <a:r>
              <a:rPr lang="en-US" altLang="en-US" sz="1800" dirty="0"/>
              <a:t>It is limited in its ability to overcome </a:t>
            </a:r>
            <a:r>
              <a:rPr lang="en-US" altLang="en-US" sz="1800" dirty="0" smtClean="0"/>
              <a:t>_</a:t>
            </a:r>
            <a:r>
              <a:rPr lang="en-US" altLang="en-US" sz="1800" u="sng" dirty="0" smtClean="0"/>
              <a:t>throughput</a:t>
            </a:r>
            <a:r>
              <a:rPr lang="en-US" altLang="en-US" sz="1800" dirty="0" smtClean="0"/>
              <a:t>_ </a:t>
            </a:r>
            <a:r>
              <a:rPr lang="en-US" altLang="en-US" sz="1800" dirty="0"/>
              <a:t>losses, especially from </a:t>
            </a:r>
            <a:r>
              <a:rPr lang="en-US" altLang="en-US" sz="1800" dirty="0" smtClean="0"/>
              <a:t>_</a:t>
            </a:r>
            <a:r>
              <a:rPr lang="en-US" altLang="en-US" sz="1800" u="sng" dirty="0" smtClean="0"/>
              <a:t>shorter</a:t>
            </a:r>
            <a:r>
              <a:rPr lang="en-US" altLang="en-US" sz="1800" dirty="0" smtClean="0"/>
              <a:t>_ </a:t>
            </a:r>
            <a:r>
              <a:rPr lang="en-US" altLang="en-US" sz="1800" dirty="0"/>
              <a:t>stalls. The major problem is pipeline </a:t>
            </a:r>
            <a:r>
              <a:rPr lang="en-US" altLang="en-US" sz="1800" dirty="0" smtClean="0"/>
              <a:t>_</a:t>
            </a:r>
            <a:r>
              <a:rPr lang="en-US" altLang="en-US" sz="1800" u="sng" dirty="0" smtClean="0"/>
              <a:t>fill</a:t>
            </a:r>
            <a:r>
              <a:rPr lang="en-US" altLang="en-US" sz="1800" dirty="0" smtClean="0"/>
              <a:t>_ _</a:t>
            </a:r>
            <a:r>
              <a:rPr lang="en-US" altLang="en-US" sz="1800" u="sng" dirty="0" smtClean="0"/>
              <a:t>time</a:t>
            </a:r>
            <a:r>
              <a:rPr lang="en-US" altLang="en-US" sz="1800" dirty="0" smtClean="0"/>
              <a:t>_.</a:t>
            </a: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6.4 Simultaneous Multithreading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6" y="1049531"/>
            <a:ext cx="4011883" cy="494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dirty="0"/>
              <a:t>Simultaneous multithreading uses the resources of a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multiple-issue</a:t>
            </a:r>
            <a:r>
              <a:rPr lang="en-US" altLang="en-US" sz="2000" dirty="0" smtClean="0"/>
              <a:t>_, _</a:t>
            </a:r>
            <a:r>
              <a:rPr lang="en-US" altLang="en-US" sz="2000" u="sng" dirty="0" smtClean="0"/>
              <a:t>dynamically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scheduled processor to exploit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thread-level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parallelism at the same time it exploits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instruction-level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parallelism.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The key insight is that multiple-issue processors often have more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functional</a:t>
            </a:r>
            <a:r>
              <a:rPr lang="en-US" altLang="en-US" sz="2000" dirty="0" smtClean="0"/>
              <a:t>_ _</a:t>
            </a:r>
            <a:r>
              <a:rPr lang="en-US" altLang="en-US" sz="2000" u="sng" dirty="0" smtClean="0"/>
              <a:t>unit</a:t>
            </a:r>
            <a:r>
              <a:rPr lang="en-US" altLang="en-US" sz="2000" dirty="0" smtClean="0"/>
              <a:t>_ _</a:t>
            </a:r>
            <a:r>
              <a:rPr lang="en-US" altLang="en-US" sz="2000" u="sng" dirty="0" smtClean="0"/>
              <a:t>parallelism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than a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single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thread can effectively use.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Resolution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of dependences can be handled by the </a:t>
            </a:r>
            <a:r>
              <a:rPr lang="en-US" altLang="en-US" sz="2000" dirty="0" smtClean="0"/>
              <a:t>_</a:t>
            </a:r>
            <a:r>
              <a:rPr lang="en-US" altLang="en-US" sz="2000" u="sng" dirty="0" smtClean="0"/>
              <a:t>dynamic</a:t>
            </a:r>
            <a:r>
              <a:rPr lang="en-US" altLang="en-US" sz="2000" dirty="0" smtClean="0"/>
              <a:t>_ _</a:t>
            </a:r>
            <a:r>
              <a:rPr lang="en-US" altLang="en-US" sz="2000" u="sng" dirty="0" smtClean="0"/>
              <a:t>scheduling</a:t>
            </a:r>
            <a:r>
              <a:rPr lang="en-US" altLang="en-US" sz="2000" dirty="0" smtClean="0"/>
              <a:t>_ </a:t>
            </a:r>
            <a:r>
              <a:rPr lang="en-US" altLang="en-US" sz="2000" dirty="0"/>
              <a:t>capability.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681204"/>
              </p:ext>
            </p:extLst>
          </p:nvPr>
        </p:nvGraphicFramePr>
        <p:xfrm>
          <a:off x="4026311" y="1729216"/>
          <a:ext cx="5472112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Drawing" r:id="rId4" imgW="4352849" imgH="3390900" progId="Canvas.Drawing.9">
                  <p:embed/>
                </p:oleObj>
              </mc:Choice>
              <mc:Fallback>
                <p:oleObj name="Drawing" r:id="rId4" imgW="4352849" imgH="3390900" progId="Canvas.Drawing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311" y="1729216"/>
                        <a:ext cx="5472112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10050" y="6196449"/>
            <a:ext cx="356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Utilization 19/40               20/40              39/40</a:t>
            </a:r>
          </a:p>
        </p:txBody>
      </p:sp>
    </p:spTree>
    <p:extLst>
      <p:ext uri="{BB962C8B-B14F-4D97-AF65-F5344CB8AC3E}">
        <p14:creationId xmlns:p14="http://schemas.microsoft.com/office/powerpoint/2010/main" val="20559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6.4 Multithreading Speedup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8314" y="6009917"/>
            <a:ext cx="72999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ITCFranklinGothicStd-Hvy" charset="0"/>
              </a:rPr>
              <a:t>FIGURE 6.6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MS Mincho" pitchFamily="49" charset="-128"/>
              </a:rPr>
              <a:t> 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ITCFranklinGothicStd-Hvy" charset="0"/>
              </a:rPr>
              <a:t>The speed-up from using multithreading on one core on an i7 processor averages 1.31 for the PARSEC benchmarks (see 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 </a:t>
            </a:r>
            <a:r>
              <a:rPr lang="en-US" altLang="en-US" sz="1200" dirty="0">
                <a:solidFill>
                  <a:srgbClr val="0A87D7"/>
                </a:solidFill>
                <a:ea typeface="Times New Roman" pitchFamily="18" charset="0"/>
                <a:cs typeface="ITCFranklinGothicStd-Hvy" charset="0"/>
              </a:rPr>
              <a:t>Section 6.9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ITCFranklinGothicStd-Hvy" charset="0"/>
              </a:rPr>
              <a:t>) and the energy efficiency improvement is 1.07. 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This data was collected and analyzed by </a:t>
            </a:r>
            <a:r>
              <a:rPr lang="en-US" altLang="en-US" sz="1200" dirty="0" err="1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Esmaeilzadeh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 et. al. [2011].</a:t>
            </a:r>
          </a:p>
        </p:txBody>
      </p:sp>
      <p:pic>
        <p:nvPicPr>
          <p:cNvPr id="10" name="Picture 9" descr="f06-06-9780124077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79" y="1067118"/>
            <a:ext cx="5236127" cy="482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297539" y="412553"/>
            <a:ext cx="9674942" cy="629920"/>
          </a:xfrm>
        </p:spPr>
        <p:txBody>
          <a:bodyPr/>
          <a:lstStyle/>
          <a:p>
            <a:r>
              <a:rPr lang="en-US" altLang="en-US" dirty="0" smtClean="0"/>
              <a:t>6.5 Multicore and Other Shared Memory Multiprocessors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840466"/>
              </p:ext>
            </p:extLst>
          </p:nvPr>
        </p:nvGraphicFramePr>
        <p:xfrm>
          <a:off x="4060825" y="3376613"/>
          <a:ext cx="4564063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Drawing" r:id="rId4" imgW="3019349" imgH="1504798" progId="Canvas.Drawing.9">
                  <p:embed/>
                </p:oleObj>
              </mc:Choice>
              <mc:Fallback>
                <p:oleObj name="Drawing" r:id="rId4" imgW="3019349" imgH="1504798" progId="Canvas.Drawing.9">
                  <p:embed/>
                  <p:pic>
                    <p:nvPicPr>
                      <p:cNvPr id="0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3376613"/>
                        <a:ext cx="4564063" cy="227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74320" y="1129159"/>
            <a:ext cx="8488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A shared memory multiprocessor (SMP) is one that offers the programmer a </a:t>
            </a:r>
            <a:r>
              <a:rPr lang="en-US" altLang="en-US" sz="2000" dirty="0" smtClean="0">
                <a:latin typeface="Calibri" panose="020F0502020204030204" pitchFamily="34" charset="0"/>
              </a:rPr>
              <a:t>_</a:t>
            </a:r>
            <a:r>
              <a:rPr lang="en-US" altLang="en-US" sz="2000" u="sng" dirty="0" smtClean="0">
                <a:latin typeface="Calibri" panose="020F0502020204030204" pitchFamily="34" charset="0"/>
              </a:rPr>
              <a:t>single</a:t>
            </a:r>
            <a:r>
              <a:rPr lang="en-US" altLang="en-US" sz="2000" dirty="0" smtClean="0">
                <a:latin typeface="Calibri" panose="020F0502020204030204" pitchFamily="34" charset="0"/>
              </a:rPr>
              <a:t>_ _</a:t>
            </a:r>
            <a:r>
              <a:rPr lang="en-US" altLang="en-US" sz="2000" u="sng" dirty="0" smtClean="0">
                <a:latin typeface="Calibri" panose="020F0502020204030204" pitchFamily="34" charset="0"/>
              </a:rPr>
              <a:t>physical</a:t>
            </a:r>
            <a:r>
              <a:rPr lang="en-US" altLang="en-US" sz="2000" dirty="0" smtClean="0">
                <a:latin typeface="Calibri" panose="020F0502020204030204" pitchFamily="34" charset="0"/>
              </a:rPr>
              <a:t>_ _</a:t>
            </a:r>
            <a:r>
              <a:rPr lang="en-US" altLang="en-US" sz="2000" u="sng" dirty="0" smtClean="0">
                <a:latin typeface="Calibri" panose="020F0502020204030204" pitchFamily="34" charset="0"/>
              </a:rPr>
              <a:t>address</a:t>
            </a:r>
            <a:r>
              <a:rPr lang="en-US" altLang="en-US" sz="2000" dirty="0" smtClean="0">
                <a:latin typeface="Calibri" panose="020F0502020204030204" pitchFamily="34" charset="0"/>
              </a:rPr>
              <a:t>_ _</a:t>
            </a:r>
            <a:r>
              <a:rPr lang="en-US" altLang="en-US" sz="2000" u="sng" dirty="0" smtClean="0">
                <a:latin typeface="Calibri" panose="020F0502020204030204" pitchFamily="34" charset="0"/>
              </a:rPr>
              <a:t>space</a:t>
            </a:r>
            <a:r>
              <a:rPr lang="en-US" altLang="en-US" sz="2000" dirty="0" smtClean="0">
                <a:latin typeface="Calibri" panose="020F0502020204030204" pitchFamily="34" charset="0"/>
              </a:rPr>
              <a:t>_ </a:t>
            </a:r>
            <a:r>
              <a:rPr lang="en-US" altLang="en-US" sz="2000" dirty="0">
                <a:latin typeface="Calibri" panose="020F0502020204030204" pitchFamily="34" charset="0"/>
              </a:rPr>
              <a:t>across all 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Processor communicate through </a:t>
            </a:r>
            <a:r>
              <a:rPr lang="en-US" altLang="en-US" sz="2000" dirty="0" smtClean="0">
                <a:latin typeface="Calibri" panose="020F0502020204030204" pitchFamily="34" charset="0"/>
              </a:rPr>
              <a:t>_</a:t>
            </a:r>
            <a:r>
              <a:rPr lang="en-US" altLang="en-US" sz="2000" u="sng" dirty="0" smtClean="0">
                <a:latin typeface="Calibri" panose="020F0502020204030204" pitchFamily="34" charset="0"/>
              </a:rPr>
              <a:t>shared</a:t>
            </a:r>
            <a:r>
              <a:rPr lang="en-US" altLang="en-US" sz="2000" dirty="0" smtClean="0">
                <a:latin typeface="Calibri" panose="020F0502020204030204" pitchFamily="34" charset="0"/>
              </a:rPr>
              <a:t>_ _variables_ </a:t>
            </a:r>
            <a:r>
              <a:rPr lang="en-US" altLang="en-US" sz="2000" dirty="0">
                <a:latin typeface="Calibri" panose="020F0502020204030204" pitchFamily="34" charset="0"/>
              </a:rPr>
              <a:t>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SMPs come in two flavors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</a:rPr>
              <a:t>_</a:t>
            </a:r>
            <a:r>
              <a:rPr lang="en-US" altLang="en-US" sz="2000" u="sng" dirty="0" smtClean="0">
                <a:latin typeface="Calibri" panose="020F0502020204030204" pitchFamily="34" charset="0"/>
              </a:rPr>
              <a:t>UMA</a:t>
            </a:r>
            <a:r>
              <a:rPr lang="en-US" altLang="en-US" sz="2000" dirty="0" smtClean="0">
                <a:latin typeface="Calibri" panose="020F0502020204030204" pitchFamily="34" charset="0"/>
              </a:rPr>
              <a:t>_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</a:rPr>
              <a:t>_</a:t>
            </a:r>
            <a:r>
              <a:rPr lang="en-US" altLang="en-US" sz="2000" u="sng" dirty="0" smtClean="0">
                <a:latin typeface="Calibri" panose="020F0502020204030204" pitchFamily="34" charset="0"/>
              </a:rPr>
              <a:t>NUMA</a:t>
            </a:r>
            <a:r>
              <a:rPr lang="en-US" altLang="en-US" sz="2000" dirty="0" smtClean="0">
                <a:latin typeface="Calibri" panose="020F0502020204030204" pitchFamily="34" charset="0"/>
              </a:rPr>
              <a:t>_</a:t>
            </a:r>
            <a:endParaRPr lang="en-US" alt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Rectangle 213"/>
          <p:cNvSpPr>
            <a:spLocks noChangeArrowheads="1"/>
          </p:cNvSpPr>
          <p:nvPr/>
        </p:nvSpPr>
        <p:spPr bwMode="auto">
          <a:xfrm>
            <a:off x="274321" y="3221355"/>
            <a:ext cx="3108960" cy="21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latin typeface="Calibri" panose="020F0502020204030204" pitchFamily="34" charset="0"/>
              </a:rPr>
              <a:t>Processors need to coordinate when sharing data, this process is called </a:t>
            </a:r>
            <a:r>
              <a:rPr lang="en-US" altLang="en-US" sz="2000" dirty="0" smtClean="0">
                <a:latin typeface="Calibri" panose="020F0502020204030204" pitchFamily="34" charset="0"/>
              </a:rPr>
              <a:t>_</a:t>
            </a:r>
            <a:r>
              <a:rPr lang="en-US" altLang="en-US" sz="2000" u="sng" dirty="0" smtClean="0">
                <a:latin typeface="Calibri" panose="020F0502020204030204" pitchFamily="34" charset="0"/>
              </a:rPr>
              <a:t>synchronization</a:t>
            </a:r>
            <a:r>
              <a:rPr lang="en-US" altLang="en-US" sz="2000" dirty="0" smtClean="0">
                <a:latin typeface="Calibri" panose="020F0502020204030204" pitchFamily="34" charset="0"/>
              </a:rPr>
              <a:t>_, </a:t>
            </a:r>
            <a:r>
              <a:rPr lang="en-US" altLang="en-US" sz="2000" dirty="0">
                <a:latin typeface="Calibri" panose="020F0502020204030204" pitchFamily="34" charset="0"/>
              </a:rPr>
              <a:t>processors must acquire a </a:t>
            </a:r>
            <a:r>
              <a:rPr lang="en-US" altLang="en-US" sz="2000" dirty="0" smtClean="0">
                <a:latin typeface="Calibri" panose="020F0502020204030204" pitchFamily="34" charset="0"/>
              </a:rPr>
              <a:t>_</a:t>
            </a:r>
            <a:r>
              <a:rPr lang="en-US" altLang="en-US" sz="2000" u="sng" dirty="0" smtClean="0">
                <a:latin typeface="Calibri" panose="020F0502020204030204" pitchFamily="34" charset="0"/>
              </a:rPr>
              <a:t>lock</a:t>
            </a:r>
            <a:r>
              <a:rPr lang="en-US" altLang="en-US" sz="2000" dirty="0" smtClean="0">
                <a:latin typeface="Calibri" panose="020F0502020204030204" pitchFamily="34" charset="0"/>
              </a:rPr>
              <a:t>_</a:t>
            </a:r>
            <a:endParaRPr lang="en-US" alt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6.5 </a:t>
            </a:r>
            <a:r>
              <a:rPr lang="en-US" altLang="en-US" dirty="0" smtClean="0"/>
              <a:t>Shared Address Space Parallel Program (1)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9975" y="1083168"/>
            <a:ext cx="8054975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000" kern="0" dirty="0" smtClean="0">
                <a:latin typeface="Arial" charset="0"/>
              </a:rPr>
              <a:t>Suppose we want to sum 64,000 numbers on an SMP with UMA. Let’s assume we have 64 processors</a:t>
            </a:r>
            <a:r>
              <a:rPr lang="en-US" altLang="en-US" sz="2000" kern="0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en-US" sz="2000" kern="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kern="0" dirty="0" smtClean="0">
                <a:latin typeface="Courier New" pitchFamily="49" charset="0"/>
              </a:rPr>
              <a:t>sum[</a:t>
            </a:r>
            <a:r>
              <a:rPr lang="en-US" altLang="en-US" sz="1800" kern="0" dirty="0" err="1" smtClean="0">
                <a:latin typeface="Courier New" pitchFamily="49" charset="0"/>
              </a:rPr>
              <a:t>Pn</a:t>
            </a:r>
            <a:r>
              <a:rPr lang="en-US" altLang="en-US" sz="1800" kern="0" dirty="0" smtClean="0">
                <a:latin typeface="Courier New" pitchFamily="49" charset="0"/>
              </a:rPr>
              <a:t>]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kern="0" dirty="0" smtClean="0">
                <a:latin typeface="Courier New" pitchFamily="49" charset="0"/>
              </a:rPr>
              <a:t>for (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 = 1000*</a:t>
            </a:r>
            <a:r>
              <a:rPr lang="en-US" altLang="en-US" sz="1800" kern="0" dirty="0" err="1" smtClean="0">
                <a:latin typeface="Courier New" pitchFamily="49" charset="0"/>
              </a:rPr>
              <a:t>Pn</a:t>
            </a:r>
            <a:r>
              <a:rPr lang="en-US" altLang="en-US" sz="1800" kern="0" dirty="0" smtClean="0">
                <a:latin typeface="Courier New" pitchFamily="49" charset="0"/>
              </a:rPr>
              <a:t>; 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 &lt; 1000*(Pn+1); 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 = 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 + 1)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kern="0" dirty="0" smtClean="0">
                <a:latin typeface="Courier New" pitchFamily="49" charset="0"/>
              </a:rPr>
              <a:t>  sum[</a:t>
            </a:r>
            <a:r>
              <a:rPr lang="en-US" altLang="en-US" sz="1800" kern="0" dirty="0" err="1" smtClean="0">
                <a:latin typeface="Courier New" pitchFamily="49" charset="0"/>
              </a:rPr>
              <a:t>Pn</a:t>
            </a:r>
            <a:r>
              <a:rPr lang="en-US" altLang="en-US" sz="1800" kern="0" dirty="0" smtClean="0">
                <a:latin typeface="Courier New" pitchFamily="49" charset="0"/>
              </a:rPr>
              <a:t>] = sum[</a:t>
            </a:r>
            <a:r>
              <a:rPr lang="en-US" altLang="en-US" sz="1800" kern="0" dirty="0" err="1" smtClean="0">
                <a:latin typeface="Courier New" pitchFamily="49" charset="0"/>
              </a:rPr>
              <a:t>Pn</a:t>
            </a:r>
            <a:r>
              <a:rPr lang="en-US" altLang="en-US" sz="1800" kern="0" dirty="0" smtClean="0">
                <a:latin typeface="Courier New" pitchFamily="49" charset="0"/>
              </a:rPr>
              <a:t>] + A[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]; /* sum the assigned areas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kern="0" dirty="0" smtClean="0"/>
              <a:t>After execution of this code, there are 64 partial sums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kern="0" dirty="0" smtClean="0"/>
              <a:t>Need to combine them into single sum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kern="0" dirty="0" smtClean="0"/>
              <a:t>Do so using a reduction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kern="0" dirty="0">
              <a:latin typeface="Courier New" pitchFamily="49" charset="0"/>
            </a:endParaRPr>
          </a:p>
        </p:txBody>
      </p:sp>
      <p:pic>
        <p:nvPicPr>
          <p:cNvPr id="6" name="Picture 4" descr="f07-0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12" y="3952985"/>
            <a:ext cx="3311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73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6.5 </a:t>
            </a:r>
            <a:r>
              <a:rPr lang="en-US" altLang="en-US" dirty="0" smtClean="0"/>
              <a:t>Shared Address Space Parallel Program (2)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9975" y="1083168"/>
            <a:ext cx="8597901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half = 64; /* 64 processors in multiprocessor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repeat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synch(); /* wait for partial sum completion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if (half%2 != 0 &amp;&amp; 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== 0)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  sum[0] = sum[0] + sum[half-1];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  /* Conditional sum needed when half is odd;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     Processor0 gets missing element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half = half/2; /* dividing line on who sums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if (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&lt; half) sum[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] = sum[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] + sum[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+ half];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until (half == 1); /* exit with final sum in sum[0] */</a:t>
            </a:r>
            <a:endParaRPr lang="en-US" alt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6.5 </a:t>
            </a:r>
            <a:r>
              <a:rPr lang="en-US" altLang="en-US" dirty="0" smtClean="0"/>
              <a:t>A Parallel Programming System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9972" y="799389"/>
            <a:ext cx="8361422" cy="531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r>
              <a:rPr lang="en-US" altLang="en-US" sz="2400" dirty="0" smtClean="0"/>
              <a:t>A limited but popular example is </a:t>
            </a:r>
            <a:r>
              <a:rPr lang="en-US" altLang="en-US" sz="2400" dirty="0" err="1" smtClean="0"/>
              <a:t>OpenMP</a:t>
            </a:r>
            <a:endParaRPr lang="en-US" altLang="en-US" sz="2400" dirty="0"/>
          </a:p>
          <a:p>
            <a:pPr lvl="1"/>
            <a:r>
              <a:rPr lang="en-US" altLang="en-US" sz="2400" dirty="0" err="1" smtClean="0"/>
              <a:t>OpenMP</a:t>
            </a:r>
            <a:r>
              <a:rPr lang="en-US" altLang="en-US" sz="2400" dirty="0" smtClean="0"/>
              <a:t> is an Application Programmer Interface along with a set of compiler directives, environment variables, and runtime library routines.</a:t>
            </a:r>
          </a:p>
          <a:p>
            <a:pPr lvl="1"/>
            <a:r>
              <a:rPr lang="en-US" altLang="en-US" sz="2400" dirty="0" smtClean="0"/>
              <a:t>It offers a portable, </a:t>
            </a:r>
            <a:r>
              <a:rPr lang="en-US" altLang="en-US" sz="2400" dirty="0" err="1" smtClean="0"/>
              <a:t>scalable,and</a:t>
            </a:r>
            <a:r>
              <a:rPr lang="en-US" altLang="en-US" sz="2400" dirty="0" smtClean="0"/>
              <a:t> simple programming model for shared memory multiprocessors.</a:t>
            </a:r>
          </a:p>
          <a:p>
            <a:pPr lvl="1"/>
            <a:r>
              <a:rPr lang="en-US" altLang="en-US" sz="2400" dirty="0" smtClean="0"/>
              <a:t>Its primary goal is to parallelize loops and to perform reductions.</a:t>
            </a:r>
          </a:p>
          <a:p>
            <a:pPr lvl="1"/>
            <a:r>
              <a:rPr lang="en-US" altLang="en-US" sz="2400" dirty="0" err="1" smtClean="0"/>
              <a:t>OpenMP</a:t>
            </a:r>
            <a:r>
              <a:rPr lang="en-US" altLang="en-US" sz="2400" dirty="0" smtClean="0"/>
              <a:t> extends C using pragmas, commands to the C macro processor</a:t>
            </a:r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Minimum distance = _</a:t>
            </a:r>
            <a:r>
              <a:rPr lang="en-US" altLang="en-US" sz="2400" u="sng" dirty="0"/>
              <a:t>3</a:t>
            </a:r>
            <a:r>
              <a:rPr lang="en-US" altLang="en-US" sz="2400" dirty="0"/>
              <a:t>_ provides _</a:t>
            </a:r>
            <a:r>
              <a:rPr lang="en-US" altLang="en-US" sz="2400" u="sng" dirty="0"/>
              <a:t>single</a:t>
            </a:r>
            <a:r>
              <a:rPr lang="en-US" altLang="en-US" sz="2400" dirty="0"/>
              <a:t>_ error correction,  </a:t>
            </a:r>
            <a:r>
              <a:rPr lang="en-US" altLang="en-US" sz="2400" u="sng" dirty="0"/>
              <a:t>double</a:t>
            </a:r>
            <a:r>
              <a:rPr lang="en-US" altLang="en-US" sz="2400" dirty="0"/>
              <a:t>__ 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78766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370" y="335828"/>
            <a:ext cx="7772400" cy="62992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6.1</a:t>
            </a:r>
            <a:r>
              <a:rPr lang="en-US" altLang="en-US" sz="2800" dirty="0" smtClean="0">
                <a:solidFill>
                  <a:schemeClr val="tx1"/>
                </a:solidFill>
              </a:rPr>
              <a:t> Motivation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5307" y="1152613"/>
            <a:ext cx="8503103" cy="5184547"/>
          </a:xfrm>
        </p:spPr>
        <p:txBody>
          <a:bodyPr/>
          <a:lstStyle/>
          <a:p>
            <a:pPr algn="just">
              <a:buFont typeface="Times" pitchFamily="18" charset="0"/>
              <a:buChar char="•"/>
            </a:pPr>
            <a:r>
              <a:rPr lang="en-US" altLang="en-US" dirty="0"/>
              <a:t>Why multiprocessors?</a:t>
            </a:r>
          </a:p>
          <a:p>
            <a:pPr lvl="1" algn="just">
              <a:buFont typeface="Times" pitchFamily="18" charset="0"/>
              <a:buChar char="•"/>
            </a:pPr>
            <a:r>
              <a:rPr lang="en-US" altLang="en-US" dirty="0" smtClean="0"/>
              <a:t>_</a:t>
            </a:r>
            <a:r>
              <a:rPr lang="en-US" altLang="en-US" u="sng" dirty="0" smtClean="0"/>
              <a:t>performance</a:t>
            </a:r>
            <a:r>
              <a:rPr lang="en-US" altLang="en-US" dirty="0" smtClean="0"/>
              <a:t>_</a:t>
            </a:r>
            <a:endParaRPr lang="en-US" altLang="en-US" dirty="0"/>
          </a:p>
          <a:p>
            <a:pPr lvl="1" algn="just">
              <a:buFont typeface="Times" pitchFamily="18" charset="0"/>
              <a:buChar char="•"/>
            </a:pPr>
            <a:r>
              <a:rPr lang="en-US" altLang="en-US" dirty="0" smtClean="0"/>
              <a:t>_</a:t>
            </a:r>
            <a:r>
              <a:rPr lang="en-US" altLang="en-US" u="sng" dirty="0" smtClean="0"/>
              <a:t>power efficiency</a:t>
            </a:r>
            <a:r>
              <a:rPr lang="en-US" altLang="en-US" dirty="0" smtClean="0"/>
              <a:t>_</a:t>
            </a:r>
            <a:endParaRPr lang="en-US" altLang="en-US" dirty="0"/>
          </a:p>
          <a:p>
            <a:pPr lvl="1" algn="just">
              <a:buFont typeface="Times" pitchFamily="18" charset="0"/>
              <a:buChar char="•"/>
            </a:pPr>
            <a:r>
              <a:rPr lang="en-US" altLang="en-US" dirty="0" smtClean="0"/>
              <a:t>_</a:t>
            </a:r>
            <a:r>
              <a:rPr lang="en-US" altLang="en-US" u="sng" dirty="0" smtClean="0"/>
              <a:t>fault tolerance</a:t>
            </a:r>
            <a:r>
              <a:rPr lang="en-US" altLang="en-US" dirty="0" smtClean="0"/>
              <a:t>_</a:t>
            </a:r>
            <a:endParaRPr lang="en-US" altLang="en-US" dirty="0"/>
          </a:p>
          <a:p>
            <a:pPr lvl="1">
              <a:lnSpc>
                <a:spcPct val="90000"/>
              </a:lnSpc>
              <a:buFont typeface="Times" pitchFamily="18" charset="0"/>
              <a:buChar char="•"/>
            </a:pPr>
            <a:endParaRPr lang="en-US" altLang="en-US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6.5 </a:t>
            </a:r>
            <a:r>
              <a:rPr lang="en-US" altLang="en-US" dirty="0" err="1" smtClean="0"/>
              <a:t>OpenMP</a:t>
            </a:r>
            <a:r>
              <a:rPr lang="en-US" altLang="en-US" dirty="0" smtClean="0"/>
              <a:t> Example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9975" y="1083168"/>
            <a:ext cx="8597901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Cc –</a:t>
            </a:r>
            <a:r>
              <a:rPr lang="en-US" altLang="en-US" sz="2000" kern="0" dirty="0" err="1" smtClean="0">
                <a:latin typeface="Courier New" pitchFamily="49" charset="0"/>
              </a:rPr>
              <a:t>fopenmp</a:t>
            </a:r>
            <a:r>
              <a:rPr lang="en-US" altLang="en-US" sz="2000" kern="0" dirty="0" smtClean="0">
                <a:latin typeface="Courier New" pitchFamily="49" charset="0"/>
              </a:rPr>
              <a:t> </a:t>
            </a:r>
            <a:r>
              <a:rPr lang="en-US" altLang="en-US" sz="2000" kern="0" dirty="0" err="1" smtClean="0">
                <a:latin typeface="Courier New" pitchFamily="49" charset="0"/>
              </a:rPr>
              <a:t>foo.c</a:t>
            </a:r>
            <a:endParaRPr lang="en-US" altLang="en-US" sz="2000" kern="0" dirty="0" smtClean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#define  P 64 /* define a constant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#pragma </a:t>
            </a:r>
            <a:r>
              <a:rPr lang="en-US" altLang="en-US" sz="2000" kern="0" dirty="0" err="1" smtClean="0">
                <a:latin typeface="Courier New" pitchFamily="49" charset="0"/>
              </a:rPr>
              <a:t>omp</a:t>
            </a:r>
            <a:r>
              <a:rPr lang="en-US" altLang="en-US" sz="2000" kern="0" dirty="0" smtClean="0">
                <a:latin typeface="Courier New" pitchFamily="49" charset="0"/>
              </a:rPr>
              <a:t> parallel </a:t>
            </a:r>
            <a:r>
              <a:rPr lang="en-US" altLang="en-US" sz="2000" kern="0" dirty="0" err="1" smtClean="0">
                <a:latin typeface="Courier New" pitchFamily="49" charset="0"/>
              </a:rPr>
              <a:t>num_threads</a:t>
            </a:r>
            <a:r>
              <a:rPr lang="en-US" altLang="en-US" sz="2000" kern="0" dirty="0" smtClean="0">
                <a:latin typeface="Courier New" pitchFamily="49" charset="0"/>
              </a:rPr>
              <a:t>(P)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endParaRPr lang="en-US" altLang="en-US" sz="2000" kern="0" dirty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#pragma </a:t>
            </a:r>
            <a:r>
              <a:rPr lang="en-US" altLang="en-US" sz="2000" kern="0" dirty="0" err="1" smtClean="0">
                <a:latin typeface="Courier New" pitchFamily="49" charset="0"/>
              </a:rPr>
              <a:t>omp</a:t>
            </a:r>
            <a:r>
              <a:rPr lang="en-US" altLang="en-US" sz="2000" kern="0" dirty="0" smtClean="0">
                <a:latin typeface="Courier New" pitchFamily="49" charset="0"/>
              </a:rPr>
              <a:t> parallel for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f</a:t>
            </a:r>
            <a:r>
              <a:rPr lang="en-US" altLang="en-US" sz="2000" kern="0" dirty="0" smtClean="0">
                <a:latin typeface="Courier New" pitchFamily="49" charset="0"/>
              </a:rPr>
              <a:t>or (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= 0; 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&lt; P; 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+=1)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 </a:t>
            </a:r>
            <a:r>
              <a:rPr lang="en-US" altLang="en-US" sz="2000" kern="0" dirty="0" smtClean="0">
                <a:latin typeface="Courier New" pitchFamily="49" charset="0"/>
              </a:rPr>
              <a:t> for (1000*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&lt; 1000*(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+1);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+=1)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 </a:t>
            </a:r>
            <a:r>
              <a:rPr lang="en-US" altLang="en-US" sz="2000" kern="0" dirty="0" smtClean="0">
                <a:latin typeface="Courier New" pitchFamily="49" charset="0"/>
              </a:rPr>
              <a:t>   sum[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] += A[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]; /* sum the assigned areas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endParaRPr lang="en-US" altLang="en-US" sz="2000" kern="0" dirty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#pragma </a:t>
            </a:r>
            <a:r>
              <a:rPr lang="en-US" altLang="en-US" sz="2000" kern="0" dirty="0" err="1" smtClean="0">
                <a:latin typeface="Courier New" pitchFamily="49" charset="0"/>
              </a:rPr>
              <a:t>omp</a:t>
            </a:r>
            <a:r>
              <a:rPr lang="en-US" altLang="en-US" sz="2000" kern="0" dirty="0" smtClean="0">
                <a:latin typeface="Courier New" pitchFamily="49" charset="0"/>
              </a:rPr>
              <a:t> parallel for reduction(+ : </a:t>
            </a:r>
            <a:r>
              <a:rPr lang="en-US" altLang="en-US" sz="2000" kern="0" dirty="0" err="1" smtClean="0">
                <a:latin typeface="Courier New" pitchFamily="49" charset="0"/>
              </a:rPr>
              <a:t>FinalSum</a:t>
            </a:r>
            <a:r>
              <a:rPr lang="en-US" altLang="en-US" sz="2000" kern="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f</a:t>
            </a:r>
            <a:r>
              <a:rPr lang="en-US" altLang="en-US" sz="2000" kern="0" dirty="0" smtClean="0">
                <a:latin typeface="Courier New" pitchFamily="49" charset="0"/>
              </a:rPr>
              <a:t>or (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= 0;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&lt; P;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+= 1)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 </a:t>
            </a:r>
            <a:r>
              <a:rPr lang="en-US" altLang="en-US" sz="2000" kern="0" dirty="0" smtClean="0">
                <a:latin typeface="Courier New" pitchFamily="49" charset="0"/>
              </a:rPr>
              <a:t> </a:t>
            </a:r>
            <a:r>
              <a:rPr lang="en-US" altLang="en-US" sz="2000" kern="0" dirty="0" err="1" smtClean="0">
                <a:latin typeface="Courier New" pitchFamily="49" charset="0"/>
              </a:rPr>
              <a:t>FinalSum</a:t>
            </a:r>
            <a:r>
              <a:rPr lang="en-US" altLang="en-US" sz="2000" kern="0" dirty="0" smtClean="0">
                <a:latin typeface="Courier New" pitchFamily="49" charset="0"/>
              </a:rPr>
              <a:t> += sum[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]; /* Reduce to a single number */</a:t>
            </a:r>
            <a:endParaRPr lang="en-US" alt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5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6.6 Introduction to Graphics Processing Units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62316" y="662152"/>
            <a:ext cx="8550607" cy="569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2000" kern="0" dirty="0" smtClean="0"/>
          </a:p>
          <a:p>
            <a:pPr>
              <a:buFont typeface="Times" pitchFamily="18" charset="0"/>
              <a:buChar char="•"/>
            </a:pPr>
            <a:r>
              <a:rPr lang="en-US" altLang="en-US" sz="2000" kern="0" dirty="0"/>
              <a:t>A major driving force for improving graphics processing was the </a:t>
            </a:r>
            <a:r>
              <a:rPr lang="en-US" altLang="en-US" sz="2000" kern="0" dirty="0" smtClean="0"/>
              <a:t>gaming industry, a </a:t>
            </a:r>
            <a:r>
              <a:rPr lang="en-US" altLang="en-US" sz="2000" kern="0" dirty="0"/>
              <a:t>different </a:t>
            </a:r>
            <a:r>
              <a:rPr lang="en-US" altLang="en-US" sz="2000" kern="0" dirty="0" smtClean="0"/>
              <a:t>development community than </a:t>
            </a:r>
            <a:r>
              <a:rPr lang="en-US" altLang="en-US" sz="2000" kern="0" dirty="0"/>
              <a:t>the one for CPUs</a:t>
            </a:r>
            <a:r>
              <a:rPr lang="en-US" altLang="en-US" sz="2000" kern="0" dirty="0" smtClean="0"/>
              <a:t>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kern="0" dirty="0" smtClean="0"/>
              <a:t>Key differences between GPUs and CPUs</a:t>
            </a:r>
            <a:endParaRPr lang="en-US" altLang="en-US" sz="2000" kern="0" dirty="0"/>
          </a:p>
          <a:p>
            <a:pPr lvl="1"/>
            <a:r>
              <a:rPr lang="en-US" altLang="en-US" sz="2000" dirty="0" smtClean="0"/>
              <a:t>GPUs </a:t>
            </a:r>
            <a:r>
              <a:rPr lang="en-US" altLang="en-US" sz="2000" dirty="0"/>
              <a:t>are </a:t>
            </a:r>
            <a:r>
              <a:rPr lang="en-US" altLang="en-US" sz="2000" dirty="0" smtClean="0"/>
              <a:t>accelerators that supplement a </a:t>
            </a:r>
            <a:r>
              <a:rPr lang="en-US" altLang="en-US" sz="2000" dirty="0"/>
              <a:t>CPU, they don’t have to do </a:t>
            </a:r>
            <a:r>
              <a:rPr lang="en-US" altLang="en-US" sz="2000" dirty="0" smtClean="0"/>
              <a:t>everything.</a:t>
            </a:r>
          </a:p>
          <a:p>
            <a:pPr lvl="1"/>
            <a:r>
              <a:rPr lang="en-US" altLang="en-US" sz="2000" dirty="0" smtClean="0"/>
              <a:t>GPU problems sizes are typically hundreds of megabytes to gigabytes, but not hundreds of gigabytes to terabytes.</a:t>
            </a:r>
          </a:p>
          <a:p>
            <a:r>
              <a:rPr lang="en-US" altLang="en-US" sz="2000" dirty="0" smtClean="0"/>
              <a:t>Different Architecture Features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GPUs </a:t>
            </a:r>
            <a:r>
              <a:rPr lang="en-US" altLang="en-US" sz="2000" dirty="0"/>
              <a:t>do not rely on </a:t>
            </a:r>
            <a:r>
              <a:rPr lang="en-US" altLang="en-US" sz="2000" dirty="0" smtClean="0"/>
              <a:t>multilevel caches</a:t>
            </a:r>
            <a:r>
              <a:rPr lang="en-US" altLang="en-US" sz="2000" dirty="0"/>
              <a:t>, they rely on having enough </a:t>
            </a:r>
            <a:r>
              <a:rPr lang="en-US" altLang="en-US" sz="2000" dirty="0" smtClean="0"/>
              <a:t>threads to hide memory </a:t>
            </a:r>
            <a:r>
              <a:rPr lang="en-US" altLang="en-US" sz="2000" dirty="0"/>
              <a:t>latency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/>
              <a:t>GPU main memory is oriented towards </a:t>
            </a:r>
            <a:r>
              <a:rPr lang="en-US" altLang="en-US" sz="2000" dirty="0" smtClean="0"/>
              <a:t>bandwidth rather </a:t>
            </a:r>
            <a:r>
              <a:rPr lang="en-US" altLang="en-US" sz="2000"/>
              <a:t>than </a:t>
            </a:r>
            <a:r>
              <a:rPr lang="en-US" altLang="en-US" sz="2000" smtClean="0"/>
              <a:t>latency.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Each GPU processor is more highly multithreaded than a typical CPU, plus they have more processors. </a:t>
            </a:r>
            <a:endParaRPr lang="en-US" altLang="en-US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399886" y="8573691"/>
            <a:ext cx="8213725" cy="459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kern="0" dirty="0" smtClean="0">
                <a:latin typeface="Arial" charset="0"/>
              </a:rPr>
              <a:t>A major driving force for improving graphics processing was the _______ _______, a different ____________ _________ than the one for CPUs.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are ___________ that __________ a CPU, they don’t have to do ___________.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programming __________ to GPUs are high-level __________ _____________ interfaces (APIs), such as OpenGL, coupled with high-level graphics _______ _________. Freedom from backward binary ___________ ____________ leads to _____ 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Graphics processing involves drawing _________ and rendering 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_________ and ___________ can be done ___________, data-level parallelism.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do not rely on _________ caches, they rely on having enough _______ to ____ memory latency.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rely on extensive parallelism to obtain high performance, implementing many _________ __________ and many _________ 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GPU main memory is oriented towards ________ rather than _______.</a:t>
            </a:r>
            <a:endParaRPr lang="en-US" altLang="en-US" sz="16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8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6.6 </a:t>
            </a:r>
            <a:r>
              <a:rPr lang="en-US" altLang="en-US" dirty="0" smtClean="0"/>
              <a:t>Programming GPUs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62316" y="662152"/>
            <a:ext cx="8550607" cy="569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2000" kern="0" dirty="0" smtClean="0"/>
          </a:p>
          <a:p>
            <a:pPr>
              <a:buFont typeface="Times" pitchFamily="18" charset="0"/>
              <a:buChar char="•"/>
            </a:pPr>
            <a:r>
              <a:rPr lang="en-US" altLang="en-US" sz="2000" kern="0" dirty="0" smtClean="0"/>
              <a:t>Initially programmers only had graphics APIs and languages.</a:t>
            </a:r>
            <a:endParaRPr lang="en-US" altLang="en-US" sz="2000" kern="0" dirty="0"/>
          </a:p>
          <a:p>
            <a:pPr lvl="1"/>
            <a:r>
              <a:rPr lang="en-US" altLang="en-US" sz="2000" dirty="0" smtClean="0"/>
              <a:t>They developed C-inspired programming languages</a:t>
            </a:r>
          </a:p>
          <a:p>
            <a:pPr lvl="1"/>
            <a:r>
              <a:rPr lang="en-US" altLang="en-US" sz="2000" dirty="0" smtClean="0"/>
              <a:t>NVIDIA Compute Unified Device Architecture (CUDA)</a:t>
            </a:r>
          </a:p>
          <a:p>
            <a:pPr lvl="1"/>
            <a:r>
              <a:rPr lang="en-US" altLang="en-US" sz="2000" dirty="0" err="1" smtClean="0"/>
              <a:t>OpenCL</a:t>
            </a:r>
            <a:r>
              <a:rPr lang="en-US" altLang="en-US" sz="2000" dirty="0" smtClean="0"/>
              <a:t> is a multi-company initiative to develop a portable programming language</a:t>
            </a:r>
          </a:p>
          <a:p>
            <a:pPr lvl="1"/>
            <a:r>
              <a:rPr lang="en-US" altLang="en-US" sz="2000" dirty="0" smtClean="0"/>
              <a:t>Unifying theme is CUDA thread</a:t>
            </a:r>
          </a:p>
          <a:p>
            <a:pPr lvl="1"/>
            <a:r>
              <a:rPr lang="en-US" altLang="en-US" sz="2000" dirty="0" smtClean="0"/>
              <a:t>Compiler and hardware can gang thousands of CUDA threads together to utilize multithreading, MIMD, SIMD, and instruction-level parallelism</a:t>
            </a:r>
          </a:p>
          <a:p>
            <a:pPr lvl="1"/>
            <a:r>
              <a:rPr lang="en-US" altLang="en-US" sz="2000" dirty="0" smtClean="0"/>
              <a:t>Threads are blocked together and executed in groups of 32 at a time</a:t>
            </a:r>
          </a:p>
          <a:p>
            <a:pPr lvl="1"/>
            <a:r>
              <a:rPr lang="en-US" altLang="en-US" sz="2000" dirty="0" smtClean="0"/>
              <a:t>A multithreaded processor inside a GPU executes these blocks of threads, and a GPU consists of 8 to 32 of these multithreaded processors. </a:t>
            </a:r>
            <a:endParaRPr lang="en-US" altLang="en-US" sz="1600" dirty="0"/>
          </a:p>
          <a:p>
            <a:pPr lvl="1"/>
            <a:endParaRPr lang="en-US" altLang="en-US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399886" y="8573691"/>
            <a:ext cx="8213725" cy="459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kern="0" dirty="0" smtClean="0">
                <a:latin typeface="Arial" charset="0"/>
              </a:rPr>
              <a:t>A major driving force for improving graphics processing was the _______ _______, a different ____________ _________ than the one for CPUs.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are ___________ that __________ a CPU, they don’t have to do ___________.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programming __________ to GPUs are high-level __________ _____________ interfaces (APIs), such as OpenGL, coupled with high-level graphics _______ _________. Freedom from backward binary ___________ ____________ leads to _____ 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Graphics processing involves drawing _________ and rendering 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_________ and ___________ can be done ___________, data-level parallelism.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do not rely on _________ caches, they rely on having enough _______ to ____ memory latency.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rely on extensive parallelism to obtain high performance, implementing many _________ __________ and many _________ 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GPU main memory is oriented towards ________ rather than _______.</a:t>
            </a:r>
            <a:endParaRPr lang="en-US" altLang="en-US" sz="16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34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6.6 </a:t>
            </a:r>
            <a:r>
              <a:rPr lang="en-US" altLang="en-US" dirty="0" smtClean="0"/>
              <a:t>Block Diagram of SIMD Processor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62316" y="990600"/>
            <a:ext cx="8550607" cy="536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2000" kern="0" dirty="0" smtClean="0"/>
          </a:p>
          <a:p>
            <a:pPr marL="457200" lvl="1" indent="0">
              <a:buNone/>
            </a:pPr>
            <a:endParaRPr lang="en-US" altLang="en-US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399886" y="8573691"/>
            <a:ext cx="8213725" cy="459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kern="0" dirty="0" smtClean="0">
                <a:latin typeface="Arial" charset="0"/>
              </a:rPr>
              <a:t>A major driving force for improving graphics processing was the _______ _______, a different ____________ _________ than the one for CPUs.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are ___________ that __________ a CPU, they don’t have to do ___________.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programming __________ to GPUs are high-level __________ _____________ interfaces (APIs), such as OpenGL, coupled with high-level graphics _______ _________. Freedom from backward binary ___________ ____________ leads to _____ 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Graphics processing involves drawing _________ and rendering 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_________ and ___________ can be done ___________, data-level parallelism.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do not rely on _________ caches, they rely on having enough _______ to ____ memory latency.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rely on extensive parallelism to obtain high performance, implementing many _________ __________ and many _________ 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GPU main memory is oriented towards ________ rather than _______.</a:t>
            </a:r>
            <a:endParaRPr lang="en-US" altLang="en-US" sz="1600" kern="0" dirty="0">
              <a:latin typeface="Arial" charset="0"/>
            </a:endParaRPr>
          </a:p>
        </p:txBody>
      </p:sp>
      <p:pic>
        <p:nvPicPr>
          <p:cNvPr id="6" name="Picture 5" descr="f06-09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4" y="1250156"/>
            <a:ext cx="8004383" cy="419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551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6.6 GPU Memory Structures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62316" y="990600"/>
            <a:ext cx="8550607" cy="536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2000" kern="0" dirty="0" smtClean="0"/>
          </a:p>
          <a:p>
            <a:pPr marL="457200" lvl="1" indent="0">
              <a:buNone/>
            </a:pPr>
            <a:endParaRPr lang="en-US" altLang="en-US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399886" y="8573691"/>
            <a:ext cx="8213725" cy="459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kern="0" dirty="0" smtClean="0">
                <a:latin typeface="Arial" charset="0"/>
              </a:rPr>
              <a:t>A major driving force for improving graphics processing was the _______ _______, a different ____________ _________ than the one for CPUs.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are ___________ that __________ a CPU, they don’t have to do ___________.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programming __________ to GPUs are high-level __________ _____________ interfaces (APIs), such as OpenGL, coupled with high-level graphics _______ _________. Freedom from backward binary ___________ ____________ leads to _____ 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Graphics processing involves drawing _________ and rendering 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_________ and ___________ can be done ___________, data-level parallelism.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do not rely on _________ caches, they rely on having enough _______ to ____ memory latency.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rely on extensive parallelism to obtain high performance, implementing many _________ __________ and many _________ 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GPU main memory is oriented towards ________ rather than _______.</a:t>
            </a:r>
            <a:endParaRPr lang="en-US" altLang="en-US" sz="1600" kern="0" dirty="0">
              <a:latin typeface="Arial" charset="0"/>
            </a:endParaRPr>
          </a:p>
        </p:txBody>
      </p:sp>
      <p:pic>
        <p:nvPicPr>
          <p:cNvPr id="6" name="Picture 5" descr="f06-10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87" y="1155700"/>
            <a:ext cx="608806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4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6.6 </a:t>
            </a:r>
            <a:r>
              <a:rPr lang="en-US" altLang="en-US" dirty="0" smtClean="0"/>
              <a:t>Putting GPUs into Perspective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399886" y="8573691"/>
            <a:ext cx="8213725" cy="459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kern="0" dirty="0" smtClean="0">
                <a:latin typeface="Arial" charset="0"/>
              </a:rPr>
              <a:t>A major driving force for improving graphics processing was the _______ _______, a different ____________ _________ than the one for CPUs.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are ___________ that __________ a CPU, they don’t have to do ___________.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programming __________ to GPUs are high-level __________ _____________ interfaces (APIs), such as OpenGL, coupled with high-level graphics _______ _________. Freedom from backward binary ___________ ____________ leads to _____ 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Graphics processing involves drawing _________ and rendering 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_________ and ___________ can be done ___________, data-level parallelism.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do not rely on _________ caches, they rely on having enough _______ to ____ memory latency.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rely on extensive parallelism to obtain high performance, implementing many _________ __________ and many _________ 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GPU main memory is oriented towards ________ rather than _______.</a:t>
            </a:r>
            <a:endParaRPr lang="en-US" altLang="en-US" sz="1600" kern="0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4050" y="1123950"/>
          <a:ext cx="7613650" cy="50752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4020"/>
                <a:gridCol w="2418241"/>
                <a:gridCol w="1451389"/>
              </a:tblGrid>
              <a:tr h="3708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Feature</a:t>
                      </a:r>
                      <a:endParaRPr lang="en-US" sz="18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Multicore with SIMD</a:t>
                      </a:r>
                      <a:endParaRPr lang="en-US" sz="18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GPU</a:t>
                      </a:r>
                      <a:endParaRPr lang="en-US" sz="18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SIMD</a:t>
                      </a:r>
                      <a:r>
                        <a:rPr lang="en-US" sz="1600" baseline="0" dirty="0" smtClean="0"/>
                        <a:t> processors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 to 8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 to 16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SIMD</a:t>
                      </a:r>
                      <a:r>
                        <a:rPr lang="en-US" sz="1600" baseline="0" dirty="0" smtClean="0"/>
                        <a:t> lanes/processor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aseline="0" dirty="0" smtClean="0"/>
                        <a:t> to 4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 to 16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5791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Multithreading hardware support for</a:t>
                      </a:r>
                      <a:r>
                        <a:rPr lang="en-US" sz="1600" baseline="0" dirty="0" smtClean="0"/>
                        <a:t> SIMD threads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 to 4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 to 32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579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Typical ratio of single precision to double-precision performance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2:1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2:1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Largest</a:t>
                      </a:r>
                      <a:r>
                        <a:rPr lang="en-US" sz="1600" baseline="0" dirty="0" smtClean="0"/>
                        <a:t> cache size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 MB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0.75 MB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Size of memory address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64-bit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64-bit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Size</a:t>
                      </a:r>
                      <a:r>
                        <a:rPr lang="en-US" sz="1600" baseline="0" dirty="0" smtClean="0"/>
                        <a:t> of main memory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 GB to 256 GB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 GB to 6 GB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Memory protection at level of page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Demand</a:t>
                      </a:r>
                      <a:r>
                        <a:rPr lang="en-US" sz="1600" baseline="0" dirty="0" smtClean="0"/>
                        <a:t> paging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5791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Integrated</a:t>
                      </a:r>
                      <a:r>
                        <a:rPr lang="en-US" sz="1600" baseline="0" dirty="0" smtClean="0"/>
                        <a:t> scalar processor/SIMD processor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Cache coherent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6.7 Message Passing Multiprocessors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619226"/>
              </p:ext>
            </p:extLst>
          </p:nvPr>
        </p:nvGraphicFramePr>
        <p:xfrm>
          <a:off x="5002213" y="3851276"/>
          <a:ext cx="3656012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Drawing" r:id="rId3" imgW="3019349" imgH="1504798" progId="Canvas.Drawing.9">
                  <p:embed/>
                </p:oleObj>
              </mc:Choice>
              <mc:Fallback>
                <p:oleObj name="Drawing" r:id="rId3" imgW="3019349" imgH="1504798" progId="Canvas.Drawing.9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3851276"/>
                        <a:ext cx="3656012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4638" y="1169988"/>
            <a:ext cx="8513762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Arial" charset="0"/>
              </a:rPr>
              <a:t>When an address space is not </a:t>
            </a:r>
            <a:r>
              <a:rPr lang="en-US" altLang="en-US" sz="2000" dirty="0" smtClean="0">
                <a:latin typeface="Arial" charset="0"/>
              </a:rPr>
              <a:t>________, </a:t>
            </a:r>
            <a:r>
              <a:rPr lang="en-US" altLang="en-US" sz="2000" dirty="0">
                <a:latin typeface="Arial" charset="0"/>
              </a:rPr>
              <a:t>communication occurs via explicit </a:t>
            </a:r>
            <a:r>
              <a:rPr lang="en-US" altLang="en-US" sz="2000" dirty="0" smtClean="0">
                <a:latin typeface="Arial" charset="0"/>
              </a:rPr>
              <a:t>________ _________.</a:t>
            </a:r>
            <a:endParaRPr lang="en-US" altLang="en-US" sz="2000" dirty="0">
              <a:latin typeface="Arial" charset="0"/>
            </a:endParaRPr>
          </a:p>
          <a:p>
            <a:pPr eaLnBrk="1" hangingPunct="1"/>
            <a:r>
              <a:rPr lang="en-US" altLang="en-US" sz="2000" dirty="0" smtClean="0">
                <a:latin typeface="Arial" charset="0"/>
              </a:rPr>
              <a:t>________________ </a:t>
            </a:r>
            <a:r>
              <a:rPr lang="en-US" altLang="en-US" sz="2000" dirty="0">
                <a:latin typeface="Arial" charset="0"/>
              </a:rPr>
              <a:t>occurs using </a:t>
            </a:r>
            <a:r>
              <a:rPr lang="en-US" altLang="en-US" sz="2000" dirty="0" smtClean="0">
                <a:latin typeface="Arial" charset="0"/>
              </a:rPr>
              <a:t>______ </a:t>
            </a:r>
            <a:r>
              <a:rPr lang="en-US" altLang="en-US" sz="2000" dirty="0">
                <a:latin typeface="Arial" charset="0"/>
              </a:rPr>
              <a:t>and </a:t>
            </a:r>
            <a:r>
              <a:rPr lang="en-US" altLang="en-US" sz="2000" dirty="0" smtClean="0">
                <a:latin typeface="Arial" charset="0"/>
              </a:rPr>
              <a:t>________ </a:t>
            </a:r>
            <a:r>
              <a:rPr lang="en-US" altLang="en-US" sz="2000" dirty="0">
                <a:latin typeface="Arial" charset="0"/>
              </a:rPr>
              <a:t>messages.</a:t>
            </a:r>
          </a:p>
          <a:p>
            <a:pPr eaLnBrk="1" hangingPunct="1"/>
            <a:r>
              <a:rPr lang="en-US" altLang="en-US" sz="2000" dirty="0" smtClean="0">
                <a:latin typeface="Arial" charset="0"/>
              </a:rPr>
              <a:t>___________ </a:t>
            </a:r>
            <a:r>
              <a:rPr lang="en-US" altLang="en-US" sz="2000" dirty="0">
                <a:latin typeface="Arial" charset="0"/>
              </a:rPr>
              <a:t>parallelism and applications with little </a:t>
            </a:r>
            <a:r>
              <a:rPr lang="en-US" altLang="en-US" sz="2000" dirty="0" smtClean="0">
                <a:latin typeface="Arial" charset="0"/>
              </a:rPr>
              <a:t>______________ </a:t>
            </a:r>
            <a:r>
              <a:rPr lang="en-US" altLang="en-US" sz="2000" dirty="0">
                <a:latin typeface="Arial" charset="0"/>
              </a:rPr>
              <a:t>do not require </a:t>
            </a:r>
            <a:r>
              <a:rPr lang="en-US" altLang="en-US" sz="2000" dirty="0" smtClean="0">
                <a:latin typeface="Arial" charset="0"/>
              </a:rPr>
              <a:t>________ </a:t>
            </a:r>
            <a:r>
              <a:rPr lang="en-US" altLang="en-US" sz="2000" dirty="0">
                <a:latin typeface="Arial" charset="0"/>
              </a:rPr>
              <a:t>addressing to run well. Examples include </a:t>
            </a:r>
            <a:r>
              <a:rPr lang="en-US" altLang="en-US" sz="2000" dirty="0" smtClean="0">
                <a:latin typeface="Arial" charset="0"/>
              </a:rPr>
              <a:t>_____ ________, ______ _________, </a:t>
            </a:r>
            <a:r>
              <a:rPr lang="en-US" altLang="en-US" sz="2000" dirty="0">
                <a:latin typeface="Arial" charset="0"/>
              </a:rPr>
              <a:t>and </a:t>
            </a:r>
            <a:r>
              <a:rPr lang="en-US" altLang="en-US" sz="2000" dirty="0" smtClean="0">
                <a:latin typeface="Arial" charset="0"/>
              </a:rPr>
              <a:t>______ ________. </a:t>
            </a:r>
            <a:endParaRPr lang="en-US" altLang="en-US" sz="2000" dirty="0">
              <a:latin typeface="Arial" charset="0"/>
            </a:endParaRPr>
          </a:p>
          <a:p>
            <a:pPr eaLnBrk="1" hangingPunct="1"/>
            <a:endParaRPr lang="en-US" altLang="en-US" sz="2400" dirty="0">
              <a:latin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4638" y="3305176"/>
            <a:ext cx="4616450" cy="314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 smtClean="0">
                <a:latin typeface="Arial" charset="0"/>
              </a:rPr>
              <a:t>_______ _________ inter-connection </a:t>
            </a:r>
            <a:r>
              <a:rPr lang="en-US" altLang="en-US" sz="2000" dirty="0">
                <a:latin typeface="Arial" charset="0"/>
              </a:rPr>
              <a:t>networks have been used, they provide </a:t>
            </a:r>
            <a:r>
              <a:rPr lang="en-US" altLang="en-US" sz="2000" dirty="0" smtClean="0">
                <a:latin typeface="Arial" charset="0"/>
              </a:rPr>
              <a:t>_____ </a:t>
            </a:r>
            <a:r>
              <a:rPr lang="en-US" altLang="en-US" sz="2000" dirty="0">
                <a:latin typeface="Arial" charset="0"/>
              </a:rPr>
              <a:t>performance at </a:t>
            </a:r>
            <a:r>
              <a:rPr lang="en-US" altLang="en-US" sz="2000" dirty="0" smtClean="0">
                <a:latin typeface="Arial" charset="0"/>
              </a:rPr>
              <a:t>____________ cost than LANs.</a:t>
            </a:r>
            <a:endParaRPr lang="en-US" altLang="en-US" sz="2000" dirty="0">
              <a:latin typeface="Arial" charset="0"/>
            </a:endParaRPr>
          </a:p>
          <a:p>
            <a:pPr eaLnBrk="1" hangingPunct="1"/>
            <a:r>
              <a:rPr lang="en-US" altLang="en-US" sz="2000" dirty="0">
                <a:latin typeface="Arial" charset="0"/>
              </a:rPr>
              <a:t>More </a:t>
            </a:r>
            <a:r>
              <a:rPr lang="en-US" altLang="en-US" sz="2000" dirty="0" smtClean="0">
                <a:latin typeface="Arial" charset="0"/>
              </a:rPr>
              <a:t>________ </a:t>
            </a:r>
            <a:r>
              <a:rPr lang="en-US" altLang="en-US" sz="2000" dirty="0">
                <a:latin typeface="Arial" charset="0"/>
              </a:rPr>
              <a:t>are </a:t>
            </a:r>
            <a:r>
              <a:rPr lang="en-US" altLang="en-US" sz="2000" dirty="0" smtClean="0">
                <a:latin typeface="Arial" charset="0"/>
              </a:rPr>
              <a:t>_________ </a:t>
            </a:r>
            <a:r>
              <a:rPr lang="en-US" altLang="en-US" sz="2000" dirty="0">
                <a:latin typeface="Arial" charset="0"/>
              </a:rPr>
              <a:t>that are collections </a:t>
            </a:r>
            <a:r>
              <a:rPr lang="en-US" altLang="en-US" sz="2000" dirty="0" smtClean="0">
                <a:latin typeface="Arial" charset="0"/>
              </a:rPr>
              <a:t>of </a:t>
            </a:r>
            <a:r>
              <a:rPr lang="en-US" altLang="en-US" sz="2000" dirty="0">
                <a:latin typeface="Arial" charset="0"/>
              </a:rPr>
              <a:t>computers connected via </a:t>
            </a:r>
            <a:r>
              <a:rPr lang="en-US" altLang="en-US" sz="2000" dirty="0" smtClean="0">
                <a:latin typeface="Arial" charset="0"/>
              </a:rPr>
              <a:t>_________ </a:t>
            </a:r>
            <a:r>
              <a:rPr lang="en-US" altLang="en-US" sz="2000" dirty="0">
                <a:latin typeface="Arial" charset="0"/>
              </a:rPr>
              <a:t>networks.</a:t>
            </a: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9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6.7 Message Passing Program</a:t>
            </a:r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4638" y="1055688"/>
            <a:ext cx="8274050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A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A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A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&lt;1000; </a:t>
            </a:r>
            <a:r>
              <a:rPr lang="en-A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  <a:b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sum + AN[</a:t>
            </a:r>
            <a:r>
              <a:rPr lang="en-A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 eaLnBrk="1" hangingPunct="1">
              <a:buNone/>
            </a:pP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= 100; half = 100;/* 100 processors </a:t>
            </a:r>
            <a:r>
              <a:rPr lang="en-A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lvl="1" eaLnBrk="1" hangingPunct="1">
              <a:buNone/>
            </a:pPr>
            <a:r>
              <a:rPr lang="en-A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half = (half+1)/2; /* send vs. receive</a:t>
            </a:r>
            <a:b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dividing line */</a:t>
            </a:r>
            <a:b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A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half &amp;&amp; </a:t>
            </a:r>
            <a:r>
              <a:rPr lang="en-A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limit)</a:t>
            </a:r>
            <a:b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</a:t>
            </a:r>
            <a:r>
              <a:rPr lang="en-AU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AU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half, sum</a:t>
            </a:r>
            <a:r>
              <a:rPr lang="en-AU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A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en-A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(limit/2))</a:t>
            </a:r>
            <a:b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sum + </a:t>
            </a:r>
            <a:r>
              <a:rPr lang="en-AU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receive()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limit = half; /* upper limit of senders */</a:t>
            </a:r>
            <a:b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until (half == 1); /* exit with final sum */</a:t>
            </a:r>
          </a:p>
          <a:p>
            <a:pPr lvl="1" eaLnBrk="1" hangingPunct="1">
              <a:buFont typeface="Wingdings" pitchFamily="2" charset="2"/>
              <a:buNone/>
            </a:pPr>
            <a:endParaRPr lang="en-AU" altLang="en-US" dirty="0">
              <a:latin typeface="Lucida Console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13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6.7 Hardware/Software Interface</a:t>
            </a:r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4638" y="1055688"/>
            <a:ext cx="8437562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Message passing systems are easier for _______-___ designers to _____.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For programmers, there are fewer ____ _______, the communication is explicit, there is no guessing about the ______ ___________ performance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However, it’s harder to ____ a _____________ program to a message-passing computer.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Modern systems are a ______; ________ multiprocessors use ________ physical memory and _____of a _______ communicate with each other using ________ _______.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The weakness of __________ memories for user memory from a parallel programming perspective turns into a strength in system _____________.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Computers can be _________ in a cluster without __________ the system _____.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Work can also be more easily _____________ from ________ servers.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Systems can be more easily __________ using _______.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79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6.7 Warehouse Scale Computers (WSCs)</a:t>
            </a:r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4638" y="1055688"/>
            <a:ext cx="8551862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en-US" sz="2000" dirty="0" smtClean="0">
                <a:latin typeface="Calibri" panose="020F0502020204030204" pitchFamily="34" charset="0"/>
              </a:rPr>
              <a:t>The most popular framework for batch processing  in a WSC is MapReduce and the open source version, Hadoop, inspired by _____ functions of the same name.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000" dirty="0" smtClean="0">
                <a:latin typeface="Calibri" panose="020F0502020204030204" pitchFamily="34" charset="0"/>
              </a:rPr>
              <a:t>WSCs require innovations in ________ ____________, _________, _____________, and ___________, they are a modern descendant of the 1970s supercomputer.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000" dirty="0" smtClean="0">
                <a:latin typeface="Calibri" panose="020F0502020204030204" pitchFamily="34" charset="0"/>
              </a:rPr>
              <a:t>The 1970s supercomputer provided the _____ ____________ that could afford it, high performance computing for ____________ and _____________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000" dirty="0" smtClean="0">
                <a:latin typeface="Calibri" panose="020F0502020204030204" pitchFamily="34" charset="0"/>
              </a:rPr>
              <a:t>Warehouse Scale Computers make it possible for us to have __________ ____________ on _________.</a:t>
            </a:r>
          </a:p>
          <a:p>
            <a:pPr marL="0" indent="0" eaLnBrk="1" hangingPunct="1">
              <a:buNone/>
            </a:pPr>
            <a:endParaRPr lang="en-US" altLang="en-US" sz="2000" dirty="0" smtClean="0">
              <a:latin typeface="Calibri" panose="020F0502020204030204" pitchFamily="34" charset="0"/>
            </a:endParaRPr>
          </a:p>
          <a:p>
            <a:pPr eaLnBrk="1" hangingPunct="1"/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3073" y="320062"/>
            <a:ext cx="7772400" cy="62992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6.2 The Difficulty of Creating Parallel Programs</a:t>
            </a:r>
            <a:endParaRPr lang="en-US" altLang="en-US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427696" y="1147181"/>
            <a:ext cx="7772400" cy="41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800" dirty="0"/>
              <a:t>The difficulty with parallelism is not the </a:t>
            </a:r>
            <a:r>
              <a:rPr lang="en-US" altLang="en-US" sz="2800" dirty="0" smtClean="0"/>
              <a:t>_</a:t>
            </a:r>
            <a:r>
              <a:rPr lang="en-US" altLang="en-US" sz="2800" u="sng" dirty="0" smtClean="0"/>
              <a:t>hardware</a:t>
            </a:r>
            <a:r>
              <a:rPr lang="en-US" altLang="en-US" sz="2800" dirty="0" smtClean="0"/>
              <a:t>_ , </a:t>
            </a:r>
            <a:r>
              <a:rPr lang="en-US" altLang="en-US" sz="2800" dirty="0"/>
              <a:t>it’s the </a:t>
            </a:r>
            <a:r>
              <a:rPr lang="en-US" altLang="en-US" sz="2800" dirty="0" smtClean="0"/>
              <a:t>_</a:t>
            </a:r>
            <a:r>
              <a:rPr lang="en-US" altLang="en-US" sz="2800" u="sng" dirty="0" smtClean="0"/>
              <a:t>software</a:t>
            </a:r>
            <a:r>
              <a:rPr lang="en-US" altLang="en-US" sz="2800" dirty="0" smtClean="0"/>
              <a:t>_.</a:t>
            </a:r>
            <a:endParaRPr lang="en-US" altLang="en-US" sz="2800" dirty="0"/>
          </a:p>
          <a:p>
            <a:pPr>
              <a:buFont typeface="Times" pitchFamily="18" charset="0"/>
              <a:buChar char="•"/>
            </a:pPr>
            <a:r>
              <a:rPr lang="en-US" altLang="en-US" sz="2800" dirty="0"/>
              <a:t>Why is it difficult to write parallel processing programs that are fast?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 smtClean="0"/>
              <a:t>_</a:t>
            </a:r>
            <a:r>
              <a:rPr lang="en-US" altLang="en-US" sz="2400" u="sng" dirty="0" smtClean="0"/>
              <a:t>scheduling</a:t>
            </a:r>
            <a:r>
              <a:rPr lang="en-US" altLang="en-US" sz="2400" dirty="0" smtClean="0"/>
              <a:t>_</a:t>
            </a:r>
            <a:endParaRPr lang="en-US" altLang="en-US" sz="2400" dirty="0"/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 smtClean="0"/>
              <a:t>_</a:t>
            </a:r>
            <a:r>
              <a:rPr lang="en-US" altLang="en-US" sz="2400" u="sng" dirty="0" smtClean="0"/>
              <a:t>load</a:t>
            </a:r>
            <a:r>
              <a:rPr lang="en-US" altLang="en-US" sz="2400" dirty="0" smtClean="0"/>
              <a:t>_ _</a:t>
            </a:r>
            <a:r>
              <a:rPr lang="en-US" altLang="en-US" sz="2400" u="sng" dirty="0" smtClean="0"/>
              <a:t>balancing</a:t>
            </a:r>
            <a:r>
              <a:rPr lang="en-US" altLang="en-US" sz="2400" dirty="0" smtClean="0"/>
              <a:t>_</a:t>
            </a:r>
            <a:endParaRPr lang="en-US" altLang="en-US" sz="2400" dirty="0"/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 smtClean="0"/>
              <a:t>_</a:t>
            </a:r>
            <a:r>
              <a:rPr lang="en-US" altLang="en-US" sz="2400" u="sng" dirty="0" smtClean="0"/>
              <a:t>synchronization</a:t>
            </a:r>
            <a:r>
              <a:rPr lang="en-US" altLang="en-US" sz="2400" dirty="0" smtClean="0"/>
              <a:t>_ _</a:t>
            </a:r>
            <a:r>
              <a:rPr lang="en-US" altLang="en-US" sz="2400" u="sng" dirty="0" smtClean="0"/>
              <a:t>time</a:t>
            </a:r>
            <a:r>
              <a:rPr lang="en-US" altLang="en-US" sz="2400" dirty="0" smtClean="0"/>
              <a:t>_</a:t>
            </a:r>
            <a:endParaRPr lang="en-US" altLang="en-US" sz="2400" dirty="0"/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 smtClean="0"/>
              <a:t>_</a:t>
            </a:r>
            <a:r>
              <a:rPr lang="en-US" altLang="en-US" sz="2400" u="sng" dirty="0" smtClean="0"/>
              <a:t>communication</a:t>
            </a:r>
            <a:r>
              <a:rPr lang="en-US" altLang="en-US" sz="2400" dirty="0" smtClean="0"/>
              <a:t>_ _</a:t>
            </a:r>
            <a:r>
              <a:rPr lang="en-US" altLang="en-US" sz="2400" u="sng" dirty="0" smtClean="0"/>
              <a:t>overhead</a:t>
            </a:r>
            <a:r>
              <a:rPr lang="en-US" altLang="en-US" sz="2400" dirty="0" smtClean="0"/>
              <a:t>_</a:t>
            </a:r>
            <a:endParaRPr lang="en-US" altLang="en-US" sz="2400" dirty="0"/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 smtClean="0"/>
              <a:t>_</a:t>
            </a:r>
            <a:r>
              <a:rPr lang="en-US" altLang="en-US" sz="2400" u="sng" dirty="0" smtClean="0"/>
              <a:t>Amdahl’s</a:t>
            </a:r>
            <a:r>
              <a:rPr lang="en-US" altLang="en-US" sz="2400" dirty="0" smtClean="0"/>
              <a:t>_ _</a:t>
            </a:r>
            <a:r>
              <a:rPr lang="en-US" altLang="en-US" sz="2400" u="sng" dirty="0" smtClean="0"/>
              <a:t>law</a:t>
            </a:r>
            <a:r>
              <a:rPr lang="en-US" altLang="en-US" sz="2400" dirty="0" smtClean="0"/>
              <a:t>_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6.7 Warehouse Scale Computers (WSCs)</a:t>
            </a:r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4638" y="1055688"/>
            <a:ext cx="8551862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en-US" sz="2000" dirty="0" smtClean="0">
                <a:latin typeface="Calibri" panose="020F0502020204030204" pitchFamily="34" charset="0"/>
              </a:rPr>
              <a:t>WSCS have three major distinctions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_______, _____ parallelism - or _______________ parallelism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___________ Costs Count – not just ________ price, energy, power distribution, and cooling represent more than ______ of the costs of a WSC over ___ _______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_______ and the Opportunities/Problems Associated with ______  </a:t>
            </a:r>
          </a:p>
          <a:p>
            <a:pPr lvl="2" eaLnBrk="1" hangingPunct="1"/>
            <a:r>
              <a:rPr lang="en-US" altLang="en-US" sz="1800" dirty="0" smtClean="0">
                <a:latin typeface="Calibri" panose="020F0502020204030204" pitchFamily="34" charset="0"/>
              </a:rPr>
              <a:t>100,000 servers mean ________ __________</a:t>
            </a:r>
          </a:p>
          <a:p>
            <a:pPr lvl="2" eaLnBrk="1" hangingPunct="1"/>
            <a:r>
              <a:rPr lang="en-US" altLang="en-US" sz="1800" dirty="0" smtClean="0">
                <a:latin typeface="Calibri" panose="020F0502020204030204" pitchFamily="34" charset="0"/>
              </a:rPr>
              <a:t>______ on servers can be ____</a:t>
            </a:r>
          </a:p>
          <a:p>
            <a:pPr lvl="2" eaLnBrk="1" hangingPunct="1"/>
            <a:r>
              <a:rPr lang="en-US" altLang="en-US" sz="1800" dirty="0" smtClean="0">
                <a:latin typeface="Calibri" panose="020F0502020204030204" pitchFamily="34" charset="0"/>
              </a:rPr>
              <a:t>100,000 servers  mean lots of _________- ______ and ________</a:t>
            </a:r>
          </a:p>
          <a:p>
            <a:pPr lvl="2" eaLnBrk="1" hangingPunct="1"/>
            <a:r>
              <a:rPr lang="en-US" altLang="en-US" sz="1800" dirty="0" smtClean="0">
                <a:latin typeface="Calibri" panose="020F0502020204030204" pitchFamily="34" charset="0"/>
              </a:rPr>
              <a:t>______ __________ takes on more importance</a:t>
            </a:r>
          </a:p>
          <a:p>
            <a:pPr marL="0" indent="0" eaLnBrk="1" hangingPunct="1">
              <a:buNone/>
            </a:pPr>
            <a:endParaRPr lang="en-US" altLang="en-US" sz="2000" dirty="0" smtClean="0">
              <a:latin typeface="Calibri" panose="020F0502020204030204" pitchFamily="34" charset="0"/>
            </a:endParaRPr>
          </a:p>
          <a:p>
            <a:pPr eaLnBrk="1" hangingPunct="1"/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32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6.7 Warehouse Scale Computers (WSCs)</a:t>
            </a:r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4638" y="1055688"/>
            <a:ext cx="8274050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In _______, Amazon Web Services announced the amount of new server capacity  it adds _______ ____ is sufficient to support all of Amazon in 2003 when it was a company with ______ employees and _____________ in annual revenue.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The growth of cloud computing could be slowed by _________ concerns, __________ concerns, ______________ and the _____ of ___________ of Internet bandwidth.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kern="0" dirty="0">
                <a:latin typeface="Calibri" panose="020F0502020204030204" pitchFamily="34" charset="0"/>
                <a:hlinkClick r:id="rId2"/>
              </a:rPr>
              <a:t>https://www.youtube.com/watch?v=zRwPSFpLX8I</a:t>
            </a:r>
            <a:endParaRPr lang="en-US" altLang="en-US" sz="2000" kern="0" dirty="0">
              <a:latin typeface="Calibri" panose="020F0502020204030204" pitchFamily="34" charset="0"/>
            </a:endParaRPr>
          </a:p>
          <a:p>
            <a:pPr>
              <a:buFont typeface="Times" pitchFamily="18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hlinkClick r:id="rId3"/>
              </a:rPr>
              <a:t>https://www.youtube.com/watch?v=XZmGGAbHqa0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en-US" sz="2000" dirty="0" smtClean="0">
              <a:latin typeface="Calibri" panose="020F0502020204030204" pitchFamily="34" charset="0"/>
            </a:endParaRPr>
          </a:p>
          <a:p>
            <a:pPr eaLnBrk="1" hangingPunct="1"/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42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425768"/>
            <a:ext cx="8902700" cy="629920"/>
          </a:xfrm>
        </p:spPr>
        <p:txBody>
          <a:bodyPr/>
          <a:lstStyle/>
          <a:p>
            <a:r>
              <a:rPr lang="en-US" altLang="en-US" dirty="0" smtClean="0"/>
              <a:t>6.8 Introduction to Multiprocessor Network Topologies</a:t>
            </a:r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4638" y="1055688"/>
            <a:ext cx="8274050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The popularity of ________ _____________ leads to a need for _________________ networks between _______ in a warehouse scale computer.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The increasing number of ______ per chips means we need networks ______ a chip as well.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Network costs include the _________ of _________ , the _______ of ______ on a switch to connect to the network, the _______ per _____, and ________ of the link when the network is mapped onto _______.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Network performance includes</a:t>
            </a:r>
          </a:p>
          <a:p>
            <a:pPr lvl="1" eaLnBrk="1" hangingPunct="1"/>
            <a:r>
              <a:rPr lang="en-US" altLang="en-US" sz="1600" dirty="0" smtClean="0">
                <a:latin typeface="Calibri" panose="020F0502020204030204" pitchFamily="34" charset="0"/>
              </a:rPr>
              <a:t>The _________ on an ____________ network to send and receive a message</a:t>
            </a:r>
          </a:p>
          <a:p>
            <a:pPr lvl="1" eaLnBrk="1" hangingPunct="1"/>
            <a:r>
              <a:rPr lang="en-US" altLang="en-US" sz="1600" dirty="0" smtClean="0">
                <a:latin typeface="Calibri" panose="020F0502020204030204" pitchFamily="34" charset="0"/>
              </a:rPr>
              <a:t>The ____________ in terms of the ___________ number of messages that can be _________________ in a given time period</a:t>
            </a:r>
          </a:p>
          <a:p>
            <a:pPr lvl="1" eaLnBrk="1" hangingPunct="1"/>
            <a:r>
              <a:rPr lang="en-US" altLang="en-US" sz="1600" dirty="0" smtClean="0">
                <a:latin typeface="Calibri" panose="020F0502020204030204" pitchFamily="34" charset="0"/>
              </a:rPr>
              <a:t>________ caused by _______________ for a portion of the network</a:t>
            </a:r>
          </a:p>
          <a:p>
            <a:pPr lvl="1" eaLnBrk="1" hangingPunct="1"/>
            <a:r>
              <a:rPr lang="en-US" altLang="en-US" sz="1600" dirty="0" smtClean="0">
                <a:latin typeface="Calibri" panose="020F0502020204030204" pitchFamily="34" charset="0"/>
              </a:rPr>
              <a:t>Variable performance depending on the _________ of communication.</a:t>
            </a:r>
          </a:p>
          <a:p>
            <a:pPr lvl="1" eaLnBrk="1" hangingPunct="1"/>
            <a:r>
              <a:rPr lang="en-US" altLang="en-US" sz="1600" dirty="0" smtClean="0">
                <a:latin typeface="Calibri" panose="020F0502020204030204" pitchFamily="34" charset="0"/>
              </a:rPr>
              <a:t>________ ______________</a:t>
            </a:r>
          </a:p>
          <a:p>
            <a:pPr lvl="1" eaLnBrk="1" hangingPunct="1"/>
            <a:r>
              <a:rPr lang="en-US" altLang="en-US" sz="1600" dirty="0" smtClean="0">
                <a:latin typeface="Calibri" panose="020F0502020204030204" pitchFamily="34" charset="0"/>
              </a:rPr>
              <a:t>________ ______________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99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425768"/>
            <a:ext cx="8902700" cy="629920"/>
          </a:xfrm>
        </p:spPr>
        <p:txBody>
          <a:bodyPr/>
          <a:lstStyle/>
          <a:p>
            <a:r>
              <a:rPr lang="en-US" altLang="en-US" dirty="0" smtClean="0"/>
              <a:t>6.8 Introduction to Multiprocessor Network Topologies</a:t>
            </a:r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4638" y="1055688"/>
            <a:ext cx="8274050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Networks are normally drawn as graphs</a:t>
            </a:r>
          </a:p>
          <a:p>
            <a:pPr lvl="1" eaLnBrk="1" hangingPunct="1"/>
            <a:r>
              <a:rPr lang="en-US" altLang="en-US" sz="1800" dirty="0" smtClean="0">
                <a:latin typeface="Calibri" panose="020F0502020204030204" pitchFamily="34" charset="0"/>
              </a:rPr>
              <a:t>______ represents _____</a:t>
            </a:r>
          </a:p>
          <a:p>
            <a:pPr lvl="1" eaLnBrk="1" hangingPunct="1"/>
            <a:r>
              <a:rPr lang="en-US" altLang="en-US" sz="1800" dirty="0" smtClean="0">
                <a:latin typeface="Calibri" panose="020F0502020204030204" pitchFamily="34" charset="0"/>
              </a:rPr>
              <a:t>______ represents ___________</a:t>
            </a:r>
          </a:p>
          <a:p>
            <a:pPr lvl="1" eaLnBrk="1" hangingPunct="1"/>
            <a:r>
              <a:rPr lang="en-US" altLang="en-US" sz="1800" dirty="0" smtClean="0">
                <a:latin typeface="Calibri" panose="020F0502020204030204" pitchFamily="34" charset="0"/>
              </a:rPr>
              <a:t>Links are __________________</a:t>
            </a:r>
          </a:p>
          <a:p>
            <a:pPr lvl="1" eaLnBrk="1" hangingPunct="1"/>
            <a:r>
              <a:rPr lang="en-US" altLang="en-US" sz="1800" dirty="0" smtClean="0">
                <a:latin typeface="Calibri" panose="020F0502020204030204" pitchFamily="34" charset="0"/>
              </a:rPr>
              <a:t>Networks consist of ___________</a:t>
            </a:r>
          </a:p>
          <a:p>
            <a:pPr eaLnBrk="1" hangingPunct="1"/>
            <a:r>
              <a:rPr lang="en-US" altLang="en-US" sz="2200" dirty="0" smtClean="0">
                <a:latin typeface="Calibri" panose="020F0502020204030204" pitchFamily="34" charset="0"/>
              </a:rPr>
              <a:t>First example is a _____</a:t>
            </a:r>
          </a:p>
          <a:p>
            <a:pPr lvl="1" eaLnBrk="1" hangingPunct="1"/>
            <a:r>
              <a:rPr lang="en-US" altLang="en-US" sz="1800" dirty="0" smtClean="0">
                <a:latin typeface="Calibri" panose="020F0502020204030204" pitchFamily="34" charset="0"/>
              </a:rPr>
              <a:t>Capable of ______ _______________ transfers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Arial" charset="0"/>
            </a:endParaRPr>
          </a:p>
        </p:txBody>
      </p:sp>
      <p:pic>
        <p:nvPicPr>
          <p:cNvPr id="4" name="Picture 3" descr="u06-07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3875087"/>
            <a:ext cx="64198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560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425768"/>
            <a:ext cx="8902700" cy="629920"/>
          </a:xfrm>
        </p:spPr>
        <p:txBody>
          <a:bodyPr/>
          <a:lstStyle/>
          <a:p>
            <a:r>
              <a:rPr lang="en-US" altLang="en-US" dirty="0" smtClean="0"/>
              <a:t>6.8 Network Performance Metrics</a:t>
            </a:r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73038" y="1055688"/>
            <a:ext cx="8716962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en-US" sz="2400" dirty="0" smtClean="0">
                <a:latin typeface="Calibri" panose="020F0502020204030204" pitchFamily="34" charset="0"/>
              </a:rPr>
              <a:t>Network Bandwidth - </a:t>
            </a:r>
            <a:r>
              <a:rPr lang="en-US" altLang="en-US" sz="2400" dirty="0">
                <a:latin typeface="Calibri" panose="020F0502020204030204" pitchFamily="34" charset="0"/>
              </a:rPr>
              <a:t>t</a:t>
            </a:r>
            <a:r>
              <a:rPr lang="en-US" altLang="en-US" sz="2400" dirty="0" smtClean="0">
                <a:latin typeface="Calibri" panose="020F0502020204030204" pitchFamily="34" charset="0"/>
              </a:rPr>
              <a:t>he bandwidth of _____ _____ multiplied by the ________ of ______ (_____ _____)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000" dirty="0" smtClean="0">
                <a:latin typeface="Calibri" panose="020F0502020204030204" pitchFamily="34" charset="0"/>
              </a:rPr>
              <a:t>Ring -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000" dirty="0" smtClean="0">
                <a:latin typeface="Calibri" panose="020F0502020204030204" pitchFamily="34" charset="0"/>
              </a:rPr>
              <a:t>Bus –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 smtClean="0">
                <a:latin typeface="Calibri" panose="020F0502020204030204" pitchFamily="34" charset="0"/>
              </a:rPr>
              <a:t>Bisection Bandwidth (______ _____) – the _____ of the bandwidth of the links that _______ the _________ between the two _________ of a machine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000" dirty="0" smtClean="0">
                <a:latin typeface="Calibri" panose="020F0502020204030204" pitchFamily="34" charset="0"/>
              </a:rPr>
              <a:t>Ring –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000" dirty="0" smtClean="0">
                <a:latin typeface="Calibri" panose="020F0502020204030204" pitchFamily="34" charset="0"/>
              </a:rPr>
              <a:t>Bus –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000" dirty="0" smtClean="0">
                <a:latin typeface="Calibri" panose="020F0502020204030204" pitchFamily="34" charset="0"/>
              </a:rPr>
              <a:t>Some network topologies are not _____________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1800" dirty="0" smtClean="0">
                <a:latin typeface="Calibri" panose="020F0502020204030204" pitchFamily="34" charset="0"/>
              </a:rPr>
              <a:t>Where do we draw the line?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1800" dirty="0" smtClean="0">
                <a:latin typeface="Calibri" panose="020F0502020204030204" pitchFamily="34" charset="0"/>
              </a:rPr>
              <a:t>Calculate ____ ___________ bisection bandwidths and pick the _________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1800" dirty="0" smtClean="0">
                <a:latin typeface="Calibri" panose="020F0502020204030204" pitchFamily="34" charset="0"/>
              </a:rPr>
              <a:t>Parallel programs are often __________ by the __________ link in the communication chain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600" dirty="0" smtClean="0">
                <a:latin typeface="Calibri" panose="020F0502020204030204" pitchFamily="34" charset="0"/>
              </a:rPr>
              <a:t>Diameter – __________ _________ between two processors</a:t>
            </a:r>
          </a:p>
          <a:p>
            <a:pPr lvl="1" eaLnBrk="1" hangingPunct="1"/>
            <a:endParaRPr lang="en-US" altLang="en-US" sz="1600" dirty="0" smtClean="0">
              <a:latin typeface="Calibri" panose="020F0502020204030204" pitchFamily="34" charset="0"/>
            </a:endParaRPr>
          </a:p>
          <a:p>
            <a:pPr marL="457200" lvl="1" indent="0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	</a:t>
            </a:r>
            <a:endParaRPr lang="en-US" altLang="en-US" sz="1800" dirty="0" smtClean="0"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14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425768"/>
            <a:ext cx="8902700" cy="629920"/>
          </a:xfrm>
        </p:spPr>
        <p:txBody>
          <a:bodyPr/>
          <a:lstStyle/>
          <a:p>
            <a:r>
              <a:rPr lang="en-US" altLang="en-US" dirty="0" smtClean="0"/>
              <a:t>6.8 Network Topologies</a:t>
            </a:r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4638" y="1055688"/>
            <a:ext cx="8274050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Calibri" panose="020F0502020204030204" pitchFamily="34" charset="0"/>
              </a:rPr>
              <a:t>Each processor in a _____ network connects to ____ other processors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Diameter of the network _____</a:t>
            </a:r>
          </a:p>
          <a:p>
            <a:pPr eaLnBrk="1" hangingPunct="1"/>
            <a:r>
              <a:rPr lang="en-US" altLang="en-US" sz="2400" dirty="0" smtClean="0">
                <a:latin typeface="Calibri" panose="020F0502020204030204" pitchFamily="34" charset="0"/>
              </a:rPr>
              <a:t>In a ______ __________ network, every processor has a link to ______ _______ processor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Network bandwidth – _____________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Bisection bandwidth – ______</a:t>
            </a:r>
            <a:endParaRPr lang="en-US" altLang="en-US" sz="2000" baseline="30000" dirty="0" smtClean="0">
              <a:latin typeface="Calibri" panose="020F0502020204030204" pitchFamily="34" charset="0"/>
            </a:endParaRP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Diameter ___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High _____________ at high _____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Many networks have been proposed between these two __________- their success largely depends on the _________________ __________ of parallel programs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Only a few have been used </a:t>
            </a:r>
            <a:r>
              <a:rPr lang="en-US" altLang="en-US" sz="2000" smtClean="0">
                <a:latin typeface="Calibri" panose="020F0502020204030204" pitchFamily="34" charset="0"/>
              </a:rPr>
              <a:t>in _________________ parallel </a:t>
            </a:r>
            <a:r>
              <a:rPr lang="en-US" altLang="en-US" sz="2000" dirty="0" smtClean="0">
                <a:latin typeface="Calibri" panose="020F0502020204030204" pitchFamily="34" charset="0"/>
              </a:rPr>
              <a:t>processors</a:t>
            </a:r>
          </a:p>
          <a:p>
            <a:pPr marL="457200" lvl="1" indent="0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	</a:t>
            </a:r>
            <a:endParaRPr lang="en-US" altLang="en-US" sz="1800" dirty="0" smtClean="0"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35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425768"/>
            <a:ext cx="8902700" cy="629920"/>
          </a:xfrm>
        </p:spPr>
        <p:txBody>
          <a:bodyPr/>
          <a:lstStyle/>
          <a:p>
            <a:r>
              <a:rPr lang="en-US" altLang="en-US" dirty="0" smtClean="0"/>
              <a:t>6.8 Commercial Parallel Processor Topologies</a:t>
            </a:r>
            <a:endParaRPr lang="en-US" dirty="0"/>
          </a:p>
        </p:txBody>
      </p:sp>
      <p:pic>
        <p:nvPicPr>
          <p:cNvPr id="4" name="Picture 3" descr="f06-14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468437"/>
            <a:ext cx="7886366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830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425768"/>
            <a:ext cx="8902700" cy="629920"/>
          </a:xfrm>
        </p:spPr>
        <p:txBody>
          <a:bodyPr/>
          <a:lstStyle/>
          <a:p>
            <a:r>
              <a:rPr lang="en-US" altLang="en-US" dirty="0" smtClean="0"/>
              <a:t>6.8 Multistage Networks</a:t>
            </a:r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4638" y="1055688"/>
            <a:ext cx="8274050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Calibri" panose="020F0502020204030204" pitchFamily="34" charset="0"/>
              </a:rPr>
              <a:t>Each processor in a ring network connects to two other processors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Diameter of the network P-1</a:t>
            </a:r>
          </a:p>
          <a:p>
            <a:pPr eaLnBrk="1" hangingPunct="1"/>
            <a:r>
              <a:rPr lang="en-US" altLang="en-US" sz="2400" dirty="0" smtClean="0">
                <a:latin typeface="Calibri" panose="020F0502020204030204" pitchFamily="34" charset="0"/>
              </a:rPr>
              <a:t>In a fully connected network, every processor has a link to every other processor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Network bandwidth – P x (P – 1)/2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Bisection bandwidth – (P/2)</a:t>
            </a:r>
            <a:r>
              <a:rPr lang="en-US" altLang="en-US" sz="2000" baseline="30000" dirty="0" smtClean="0">
                <a:latin typeface="Calibri" panose="020F0502020204030204" pitchFamily="34" charset="0"/>
              </a:rPr>
              <a:t>2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Diameter 1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High performance at high cost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Many networks have been proposed between these two extremes  - their success largely depends on the communication workload of parallel programs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Only a few have been used in commercial parallel processors</a:t>
            </a:r>
          </a:p>
          <a:p>
            <a:pPr marL="457200" lvl="1" indent="0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	</a:t>
            </a:r>
            <a:endParaRPr lang="en-US" altLang="en-US" sz="1800" dirty="0" smtClean="0"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67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425768"/>
            <a:ext cx="8902700" cy="629920"/>
          </a:xfrm>
        </p:spPr>
        <p:txBody>
          <a:bodyPr/>
          <a:lstStyle/>
          <a:p>
            <a:r>
              <a:rPr lang="en-US" altLang="en-US" dirty="0" smtClean="0"/>
              <a:t>6.8 Multistage Networks</a:t>
            </a:r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4638" y="1055688"/>
            <a:ext cx="8274050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Calibri" panose="020F0502020204030204" pitchFamily="34" charset="0"/>
              </a:rPr>
              <a:t>Each processor in a ring network connects to two other processors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Diameter of the network P-1</a:t>
            </a:r>
          </a:p>
          <a:p>
            <a:pPr eaLnBrk="1" hangingPunct="1"/>
            <a:r>
              <a:rPr lang="en-US" altLang="en-US" sz="2400" dirty="0" smtClean="0">
                <a:latin typeface="Calibri" panose="020F0502020204030204" pitchFamily="34" charset="0"/>
              </a:rPr>
              <a:t>In a fully connected network, every processor has a link to every other processor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Network bandwidth – P x (P – 1)/2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Bisection bandwidth – (P/2)</a:t>
            </a:r>
            <a:r>
              <a:rPr lang="en-US" altLang="en-US" sz="2000" baseline="30000" dirty="0" smtClean="0">
                <a:latin typeface="Calibri" panose="020F0502020204030204" pitchFamily="34" charset="0"/>
              </a:rPr>
              <a:t>2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Diameter 1</a:t>
            </a:r>
          </a:p>
          <a:p>
            <a:pPr lvl="1"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High performance at high cost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Many networks have been proposed between these two extremes  - their success largely depends on the communication workload of parallel programs</a:t>
            </a:r>
          </a:p>
          <a:p>
            <a:pPr eaLnBrk="1" hangingPunct="1"/>
            <a:r>
              <a:rPr lang="en-US" altLang="en-US" sz="2000" dirty="0" smtClean="0">
                <a:latin typeface="Calibri" panose="020F0502020204030204" pitchFamily="34" charset="0"/>
              </a:rPr>
              <a:t>Only a few have been used in commercial parallel processors</a:t>
            </a:r>
          </a:p>
          <a:p>
            <a:pPr marL="457200" lvl="1" indent="0" eaLnBrk="1" hangingPunct="1"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	</a:t>
            </a:r>
            <a:endParaRPr lang="en-US" altLang="en-US" sz="1800" dirty="0" smtClean="0"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2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67359"/>
            <a:ext cx="7772400" cy="629920"/>
          </a:xfrm>
        </p:spPr>
        <p:txBody>
          <a:bodyPr/>
          <a:lstStyle/>
          <a:p>
            <a:r>
              <a:rPr lang="en-US" altLang="en-US" dirty="0" smtClean="0"/>
              <a:t>6.2 Speedup Challenge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458123" y="1211762"/>
            <a:ext cx="8079059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>
                <a:latin typeface="Arial" charset="0"/>
              </a:rPr>
              <a:t>Suppose you want to achieve a speedup of 90 times faster with 100 processors. What percentage of the original computation can be sequential?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06450" y="2684910"/>
                <a:ext cx="3691203" cy="429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𝐸𝑇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𝑎𝑓𝑓𝑒𝑐𝑡𝑒𝑑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𝐴𝑚𝑜𝑢𝑛𝑡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𝑖𝑚𝑝𝑟𝑜𝑣𝑒𝑚𝑒𝑛𝑡</m:t>
                        </m:r>
                      </m:den>
                    </m:f>
                  </m:oMath>
                </a14:m>
                <a:r>
                  <a:rPr lang="en-US" dirty="0" smtClean="0"/>
                  <a:t>+ET unaffected = ET after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0" y="2684910"/>
                <a:ext cx="3691203" cy="429028"/>
              </a:xfrm>
              <a:prstGeom prst="rect">
                <a:avLst/>
              </a:prstGeom>
              <a:blipFill rotWithShape="1"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47245" y="2698297"/>
                <a:ext cx="1638525" cy="429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Speedup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𝐸𝑇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𝑏𝑒𝑓𝑜𝑟𝑒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𝐸𝑇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𝑎𝑓𝑡𝑒𝑟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245" y="2698297"/>
                <a:ext cx="1638525" cy="429028"/>
              </a:xfrm>
              <a:prstGeom prst="rect">
                <a:avLst/>
              </a:prstGeom>
              <a:blipFill rotWithShape="1">
                <a:blip r:embed="rId4"/>
                <a:stretch>
                  <a:fillRect l="-111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6450" y="3127325"/>
                <a:ext cx="2633670" cy="58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90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𝐸𝑇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𝐸𝑇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𝐸𝑇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𝑎𝑓𝑓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𝐸𝑇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𝑎𝑓𝑓</m:t>
                        </m:r>
                        <m:r>
                          <a:rPr lang="en-US" b="0" i="1" smtClean="0">
                            <a:latin typeface="Cambria Math"/>
                          </a:rPr>
                          <m:t>/100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𝐸𝑇𝑏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𝐸𝑇𝑏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0" y="3127325"/>
                <a:ext cx="2633670" cy="587981"/>
              </a:xfrm>
              <a:prstGeom prst="rect">
                <a:avLst/>
              </a:prstGeom>
              <a:blipFill rotWithShape="1">
                <a:blip r:embed="rId5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8121" y="3715306"/>
                <a:ext cx="1850828" cy="424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90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𝑓𝑟𝑎𝑐𝑡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𝑓𝑟𝑎𝑐𝑡</m:t>
                        </m:r>
                        <m:r>
                          <a:rPr lang="en-US" b="0" i="1" smtClean="0">
                            <a:latin typeface="Cambria Math"/>
                          </a:rPr>
                          <m:t>/100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21" y="3715306"/>
                <a:ext cx="1850828" cy="424027"/>
              </a:xfrm>
              <a:prstGeom prst="rect">
                <a:avLst/>
              </a:prstGeom>
              <a:blipFill rotWithShape="1">
                <a:blip r:embed="rId6"/>
                <a:stretch>
                  <a:fillRect l="-990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99643" y="3286278"/>
                <a:ext cx="1097865" cy="404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fract=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𝐸𝑇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𝑎𝑓𝑓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𝐸𝑇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43" y="3286278"/>
                <a:ext cx="1097865" cy="404726"/>
              </a:xfrm>
              <a:prstGeom prst="rect">
                <a:avLst/>
              </a:prstGeom>
              <a:blipFill rotWithShape="1">
                <a:blip r:embed="rId7"/>
                <a:stretch>
                  <a:fillRect l="-166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38422" y="4139333"/>
            <a:ext cx="2165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90 – 90 </a:t>
            </a:r>
            <a:r>
              <a:rPr lang="en-US" b="0" dirty="0" err="1" smtClean="0"/>
              <a:t>fract</a:t>
            </a:r>
            <a:r>
              <a:rPr lang="en-US" b="0" dirty="0" smtClean="0"/>
              <a:t> + 0.9 </a:t>
            </a:r>
            <a:r>
              <a:rPr lang="en-US" b="0" dirty="0" err="1" smtClean="0"/>
              <a:t>fract</a:t>
            </a:r>
            <a:r>
              <a:rPr lang="en-US" b="0" dirty="0" smtClean="0"/>
              <a:t> = 1</a:t>
            </a:r>
          </a:p>
          <a:p>
            <a:r>
              <a:rPr lang="en-US" dirty="0" smtClean="0"/>
              <a:t>89 = 89.1 </a:t>
            </a:r>
            <a:r>
              <a:rPr lang="en-US" dirty="0" err="1" smtClean="0"/>
              <a:t>fract</a:t>
            </a:r>
            <a:endParaRPr lang="en-US" dirty="0" smtClean="0"/>
          </a:p>
          <a:p>
            <a:r>
              <a:rPr lang="en-US" dirty="0" err="1" smtClean="0"/>
              <a:t>Fract</a:t>
            </a:r>
            <a:r>
              <a:rPr lang="en-US" dirty="0" smtClean="0"/>
              <a:t> = 0.999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19792" y="4139333"/>
            <a:ext cx="2890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Sequential = 1 – </a:t>
            </a:r>
            <a:r>
              <a:rPr lang="en-US" b="0" dirty="0" err="1" smtClean="0"/>
              <a:t>fract</a:t>
            </a:r>
            <a:r>
              <a:rPr lang="en-US" b="0" dirty="0" smtClean="0"/>
              <a:t> = 0.001 = 0.1%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67359"/>
            <a:ext cx="7772400" cy="629920"/>
          </a:xfrm>
        </p:spPr>
        <p:txBody>
          <a:bodyPr/>
          <a:lstStyle/>
          <a:p>
            <a:r>
              <a:rPr lang="en-US" altLang="en-US" dirty="0" smtClean="0"/>
              <a:t>6.2 Speedup Challenge – Bigger Problem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68709" y="1003775"/>
            <a:ext cx="8413339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Suppose you want to perform two sums: one is a sum of 10 scalar variables and one is a matrix sum of a pair of two-dimensional arrays, size 10 by 10. What speedup do you get with 10 versus 4</a:t>
            </a:r>
            <a:r>
              <a:rPr lang="en-US" altLang="en-US" sz="2400" dirty="0" smtClean="0"/>
              <a:t>0 </a:t>
            </a:r>
            <a:r>
              <a:rPr lang="en-US" altLang="en-US" sz="2400" dirty="0"/>
              <a:t>processors?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450" y="2653433"/>
            <a:ext cx="23451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Scalar 10t</a:t>
            </a:r>
          </a:p>
          <a:p>
            <a:r>
              <a:rPr lang="en-US" dirty="0" smtClean="0"/>
              <a:t>Matrix 100 r</a:t>
            </a:r>
          </a:p>
          <a:p>
            <a:r>
              <a:rPr lang="en-US" b="0" dirty="0" smtClean="0"/>
              <a:t>ET before = 110 t</a:t>
            </a:r>
          </a:p>
          <a:p>
            <a:endParaRPr lang="en-US" dirty="0"/>
          </a:p>
          <a:p>
            <a:r>
              <a:rPr lang="en-US" b="0" dirty="0" smtClean="0"/>
              <a:t>10 processors</a:t>
            </a:r>
          </a:p>
          <a:p>
            <a:r>
              <a:rPr lang="en-US" dirty="0" smtClean="0"/>
              <a:t>ET after = 10t + 110t/10 = 20t</a:t>
            </a:r>
          </a:p>
          <a:p>
            <a:r>
              <a:rPr lang="en-US" b="0" dirty="0" smtClean="0"/>
              <a:t>Speedup = 110t/20t = 5.5</a:t>
            </a:r>
          </a:p>
          <a:p>
            <a:r>
              <a:rPr lang="en-US" dirty="0" smtClean="0"/>
              <a:t>Efficiency = 5.5/10 = 55%</a:t>
            </a:r>
            <a:endParaRPr lang="en-US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63975" y="2654874"/>
            <a:ext cx="2353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40 processors</a:t>
            </a:r>
          </a:p>
          <a:p>
            <a:r>
              <a:rPr lang="en-US" dirty="0" smtClean="0"/>
              <a:t>ET </a:t>
            </a:r>
            <a:r>
              <a:rPr lang="en-US" dirty="0" err="1" smtClean="0"/>
              <a:t>aff</a:t>
            </a:r>
            <a:r>
              <a:rPr lang="en-US" dirty="0" smtClean="0"/>
              <a:t> = 10t + 100t/40 = 12.5t</a:t>
            </a:r>
          </a:p>
          <a:p>
            <a:r>
              <a:rPr lang="en-US" b="0" dirty="0" smtClean="0"/>
              <a:t>Speedup = 110t/12.5t = 8.8</a:t>
            </a:r>
          </a:p>
          <a:p>
            <a:r>
              <a:rPr lang="en-US" dirty="0" smtClean="0"/>
              <a:t>Efficiency = 8.8/40 = 22%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5203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67359"/>
            <a:ext cx="7772400" cy="629920"/>
          </a:xfrm>
        </p:spPr>
        <p:txBody>
          <a:bodyPr/>
          <a:lstStyle/>
          <a:p>
            <a:r>
              <a:rPr lang="en-US" altLang="en-US" dirty="0"/>
              <a:t>6.2 Speedup Challenge – Bigger Problem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407715" y="950368"/>
            <a:ext cx="8079059" cy="277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Next, calculate the speed-ups assuming the matrices grow to 2</a:t>
            </a:r>
            <a:r>
              <a:rPr lang="en-US" altLang="en-US" sz="2400" dirty="0" smtClean="0"/>
              <a:t>0 </a:t>
            </a:r>
            <a:r>
              <a:rPr lang="en-US" altLang="en-US" sz="2400" dirty="0"/>
              <a:t>by 2</a:t>
            </a:r>
            <a:r>
              <a:rPr lang="en-US" altLang="en-US" sz="2400" dirty="0" smtClean="0"/>
              <a:t>0</a:t>
            </a: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r>
              <a:rPr lang="en-US" altLang="en-US" sz="2400" dirty="0"/>
              <a:t>Strong </a:t>
            </a:r>
            <a:r>
              <a:rPr lang="en-US" altLang="en-US" sz="2400" dirty="0" smtClean="0"/>
              <a:t>scaling – measure speedup with fixed problem</a:t>
            </a:r>
            <a:endParaRPr lang="en-US" altLang="en-US" sz="2400" dirty="0"/>
          </a:p>
          <a:p>
            <a:pPr>
              <a:buFont typeface="Times" pitchFamily="18" charset="0"/>
              <a:buChar char="•"/>
            </a:pPr>
            <a:r>
              <a:rPr lang="en-US" altLang="en-US" sz="2400" dirty="0"/>
              <a:t>Weak </a:t>
            </a:r>
            <a:r>
              <a:rPr lang="en-US" altLang="en-US" sz="2400" dirty="0" smtClean="0"/>
              <a:t>scaling – program size grows proportionally to the number of processors</a:t>
            </a: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450" y="1900132"/>
            <a:ext cx="41953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How many additions? 400t  Still doing scalar sum of 10</a:t>
            </a:r>
          </a:p>
          <a:p>
            <a:r>
              <a:rPr lang="en-US" dirty="0" smtClean="0"/>
              <a:t>10 processors</a:t>
            </a:r>
          </a:p>
          <a:p>
            <a:r>
              <a:rPr lang="en-US" b="0" dirty="0"/>
              <a:t>	</a:t>
            </a:r>
            <a:r>
              <a:rPr lang="en-US" b="0" dirty="0" smtClean="0"/>
              <a:t>Original Time = 410t</a:t>
            </a:r>
          </a:p>
          <a:p>
            <a:r>
              <a:rPr lang="en-US" dirty="0"/>
              <a:t>	</a:t>
            </a:r>
            <a:r>
              <a:rPr lang="en-US" dirty="0" smtClean="0"/>
              <a:t>Parallel Time = 10t + 400t/10 = 50t</a:t>
            </a:r>
            <a:endParaRPr lang="en-US" dirty="0"/>
          </a:p>
          <a:p>
            <a:r>
              <a:rPr lang="en-US" dirty="0" smtClean="0"/>
              <a:t>	Speedup = 410t/50t = 8.2</a:t>
            </a:r>
          </a:p>
          <a:p>
            <a:r>
              <a:rPr lang="en-US" dirty="0" smtClean="0"/>
              <a:t>40 processors</a:t>
            </a:r>
          </a:p>
          <a:p>
            <a:r>
              <a:rPr lang="en-US" dirty="0"/>
              <a:t>	</a:t>
            </a:r>
            <a:r>
              <a:rPr lang="en-US" dirty="0" smtClean="0"/>
              <a:t>Parallel Time = 10t + 400t/40 = 20t</a:t>
            </a:r>
          </a:p>
          <a:p>
            <a:r>
              <a:rPr lang="en-US" dirty="0"/>
              <a:t>	</a:t>
            </a:r>
            <a:r>
              <a:rPr lang="en-US" dirty="0" smtClean="0"/>
              <a:t>Speedup = 410t/20t = 20.5</a:t>
            </a:r>
          </a:p>
        </p:txBody>
      </p:sp>
    </p:spTree>
    <p:extLst>
      <p:ext uri="{BB962C8B-B14F-4D97-AF65-F5344CB8AC3E}">
        <p14:creationId xmlns:p14="http://schemas.microsoft.com/office/powerpoint/2010/main" val="30409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67359"/>
            <a:ext cx="7772400" cy="629920"/>
          </a:xfrm>
        </p:spPr>
        <p:txBody>
          <a:bodyPr/>
          <a:lstStyle/>
          <a:p>
            <a:r>
              <a:rPr lang="en-US" altLang="en-US" dirty="0" smtClean="0"/>
              <a:t>6.2 Speedup Challenge: Balancing Load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407715" y="1049530"/>
            <a:ext cx="8079059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>
                <a:latin typeface="Arial" charset="0"/>
              </a:rPr>
              <a:t>To achieve the speed-up of </a:t>
            </a:r>
            <a:r>
              <a:rPr lang="en-US" altLang="en-US" sz="2400" dirty="0" smtClean="0">
                <a:latin typeface="Arial" charset="0"/>
              </a:rPr>
              <a:t>20.5 </a:t>
            </a:r>
            <a:r>
              <a:rPr lang="en-US" altLang="en-US" sz="2400" dirty="0">
                <a:latin typeface="Arial" charset="0"/>
              </a:rPr>
              <a:t>on the previous larger problem with </a:t>
            </a:r>
            <a:r>
              <a:rPr lang="en-US" altLang="en-US" sz="2400" dirty="0" smtClean="0">
                <a:latin typeface="Arial" charset="0"/>
              </a:rPr>
              <a:t>40 </a:t>
            </a:r>
            <a:r>
              <a:rPr lang="en-US" altLang="en-US" sz="2400" dirty="0">
                <a:latin typeface="Arial" charset="0"/>
              </a:rPr>
              <a:t>processors, we assumed the load was perfectly balanced (each processor did </a:t>
            </a:r>
            <a:r>
              <a:rPr lang="en-US" altLang="en-US" sz="2400" dirty="0" smtClean="0">
                <a:latin typeface="Arial" charset="0"/>
              </a:rPr>
              <a:t>2.5 </a:t>
            </a:r>
            <a:r>
              <a:rPr lang="en-US" altLang="en-US" sz="2400" dirty="0">
                <a:latin typeface="Arial" charset="0"/>
              </a:rPr>
              <a:t>% of the work). Instead, show the impact on speed-up if one processor’s load is higher than all the rest. Calculate at </a:t>
            </a:r>
            <a:r>
              <a:rPr lang="en-US" altLang="en-US" sz="2400" dirty="0" smtClean="0">
                <a:latin typeface="Arial" charset="0"/>
              </a:rPr>
              <a:t>5% </a:t>
            </a:r>
            <a:r>
              <a:rPr lang="en-US" altLang="en-US" sz="2400" dirty="0">
                <a:latin typeface="Arial" charset="0"/>
              </a:rPr>
              <a:t>and </a:t>
            </a:r>
            <a:r>
              <a:rPr lang="en-US" altLang="en-US" sz="2400" dirty="0" smtClean="0">
                <a:latin typeface="Arial" charset="0"/>
              </a:rPr>
              <a:t>12.5%.</a:t>
            </a:r>
          </a:p>
          <a:p>
            <a:pPr>
              <a:buFont typeface="Times" pitchFamily="18" charset="0"/>
              <a:buChar char="•"/>
            </a:pPr>
            <a:endParaRPr lang="en-US" altLang="en-US" sz="24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750" y="3444008"/>
            <a:ext cx="23855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5% load</a:t>
            </a:r>
          </a:p>
          <a:p>
            <a:r>
              <a:rPr lang="en-US" dirty="0" smtClean="0"/>
              <a:t>P5% = 20t</a:t>
            </a:r>
          </a:p>
          <a:p>
            <a:r>
              <a:rPr lang="en-US" b="0" dirty="0" smtClean="0"/>
              <a:t>39 processors share 380t</a:t>
            </a:r>
          </a:p>
          <a:p>
            <a:r>
              <a:rPr lang="en-US" dirty="0" smtClean="0"/>
              <a:t>Max (20t, 380t/39) + 10t = 30t</a:t>
            </a:r>
          </a:p>
          <a:p>
            <a:r>
              <a:rPr lang="en-US" b="0" dirty="0" smtClean="0"/>
              <a:t>Speedup = 410t/30t = 13.67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3474" y="3444008"/>
            <a:ext cx="23855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12.5</a:t>
            </a:r>
            <a:r>
              <a:rPr lang="en-US" b="0" dirty="0" smtClean="0"/>
              <a:t>% load</a:t>
            </a:r>
          </a:p>
          <a:p>
            <a:r>
              <a:rPr lang="en-US" dirty="0" smtClean="0"/>
              <a:t>P12.5% = 50t</a:t>
            </a:r>
          </a:p>
          <a:p>
            <a:r>
              <a:rPr lang="en-US" b="0" dirty="0" smtClean="0"/>
              <a:t>39 processors share 350t</a:t>
            </a:r>
          </a:p>
          <a:p>
            <a:r>
              <a:rPr lang="en-US" dirty="0" smtClean="0"/>
              <a:t>Max (50t, 350t/39) + 10t = 60t</a:t>
            </a:r>
          </a:p>
          <a:p>
            <a:r>
              <a:rPr lang="en-US" b="0" dirty="0" smtClean="0"/>
              <a:t>Speedup = 410t/60t = 6.83</a:t>
            </a:r>
          </a:p>
        </p:txBody>
      </p:sp>
    </p:spTree>
    <p:extLst>
      <p:ext uri="{BB962C8B-B14F-4D97-AF65-F5344CB8AC3E}">
        <p14:creationId xmlns:p14="http://schemas.microsoft.com/office/powerpoint/2010/main" val="14896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SISD, MIMD, SIMD, SPMD, and Vector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6" y="1211763"/>
            <a:ext cx="8079059" cy="506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dirty="0">
                <a:latin typeface="Arial" charset="0"/>
              </a:rPr>
              <a:t>SISD is the normal case – single instruction, single data.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>
                <a:latin typeface="Arial" charset="0"/>
              </a:rPr>
              <a:t>MIMD – multiple instruction, multiple data -  is </a:t>
            </a:r>
            <a:r>
              <a:rPr lang="en-US" altLang="en-US" sz="2000" dirty="0" smtClean="0">
                <a:latin typeface="Arial" charset="0"/>
              </a:rPr>
              <a:t>_</a:t>
            </a:r>
            <a:r>
              <a:rPr lang="en-US" altLang="en-US" sz="2000" u="sng" dirty="0" smtClean="0">
                <a:latin typeface="Arial" charset="0"/>
              </a:rPr>
              <a:t>theoretically</a:t>
            </a:r>
            <a:r>
              <a:rPr lang="en-US" altLang="en-US" sz="2000" dirty="0" smtClean="0">
                <a:latin typeface="Arial" charset="0"/>
              </a:rPr>
              <a:t>_ </a:t>
            </a:r>
            <a:r>
              <a:rPr lang="en-US" altLang="en-US" sz="2000" dirty="0">
                <a:latin typeface="Arial" charset="0"/>
              </a:rPr>
              <a:t>possible but programmers normally write a </a:t>
            </a:r>
            <a:r>
              <a:rPr lang="en-US" altLang="en-US" sz="2000" dirty="0" smtClean="0">
                <a:latin typeface="Arial" charset="0"/>
              </a:rPr>
              <a:t>_</a:t>
            </a:r>
            <a:r>
              <a:rPr lang="en-US" altLang="en-US" sz="2000" u="sng" dirty="0" smtClean="0">
                <a:latin typeface="Arial" charset="0"/>
              </a:rPr>
              <a:t>single</a:t>
            </a:r>
            <a:r>
              <a:rPr lang="en-US" altLang="en-US" sz="2000" dirty="0" smtClean="0">
                <a:latin typeface="Arial" charset="0"/>
              </a:rPr>
              <a:t>_ _</a:t>
            </a:r>
            <a:r>
              <a:rPr lang="en-US" altLang="en-US" sz="2000" u="sng" dirty="0" smtClean="0">
                <a:latin typeface="Arial" charset="0"/>
              </a:rPr>
              <a:t>program</a:t>
            </a:r>
            <a:r>
              <a:rPr lang="en-US" altLang="en-US" sz="2000" dirty="0" smtClean="0">
                <a:latin typeface="Arial" charset="0"/>
              </a:rPr>
              <a:t>_ </a:t>
            </a:r>
            <a:r>
              <a:rPr lang="en-US" altLang="en-US" sz="2000" dirty="0">
                <a:latin typeface="Arial" charset="0"/>
              </a:rPr>
              <a:t>that runs on all processors relying on </a:t>
            </a:r>
            <a:r>
              <a:rPr lang="en-US" altLang="en-US" sz="2000" dirty="0" smtClean="0">
                <a:latin typeface="Arial" charset="0"/>
              </a:rPr>
              <a:t>_</a:t>
            </a:r>
            <a:r>
              <a:rPr lang="en-US" altLang="en-US" sz="2000" u="sng" dirty="0" smtClean="0">
                <a:latin typeface="Arial" charset="0"/>
              </a:rPr>
              <a:t>conditional</a:t>
            </a:r>
            <a:r>
              <a:rPr lang="en-US" altLang="en-US" sz="2000" dirty="0" smtClean="0">
                <a:latin typeface="Arial" charset="0"/>
              </a:rPr>
              <a:t>_ </a:t>
            </a:r>
            <a:r>
              <a:rPr lang="en-US" altLang="en-US" sz="2000" dirty="0">
                <a:latin typeface="Arial" charset="0"/>
              </a:rPr>
              <a:t>statements when </a:t>
            </a:r>
            <a:r>
              <a:rPr lang="en-US" altLang="en-US" sz="2000" dirty="0" smtClean="0">
                <a:latin typeface="Arial" charset="0"/>
              </a:rPr>
              <a:t>_</a:t>
            </a:r>
            <a:r>
              <a:rPr lang="en-US" altLang="en-US" sz="2000" u="sng" dirty="0" smtClean="0">
                <a:latin typeface="Arial" charset="0"/>
              </a:rPr>
              <a:t>different</a:t>
            </a:r>
            <a:r>
              <a:rPr lang="en-US" altLang="en-US" sz="2000" dirty="0" smtClean="0">
                <a:latin typeface="Arial" charset="0"/>
              </a:rPr>
              <a:t>_ </a:t>
            </a:r>
            <a:r>
              <a:rPr lang="en-US" altLang="en-US" sz="2000" dirty="0">
                <a:latin typeface="Arial" charset="0"/>
              </a:rPr>
              <a:t>processors should execute </a:t>
            </a:r>
            <a:r>
              <a:rPr lang="en-US" altLang="en-US" sz="2000" dirty="0" smtClean="0">
                <a:latin typeface="Arial" charset="0"/>
              </a:rPr>
              <a:t>_</a:t>
            </a:r>
            <a:r>
              <a:rPr lang="en-US" altLang="en-US" sz="2000" u="sng" dirty="0" smtClean="0">
                <a:latin typeface="Arial" charset="0"/>
              </a:rPr>
              <a:t>different</a:t>
            </a:r>
            <a:r>
              <a:rPr lang="en-US" altLang="en-US" sz="2000" dirty="0" smtClean="0">
                <a:latin typeface="Arial" charset="0"/>
              </a:rPr>
              <a:t>_ </a:t>
            </a:r>
            <a:r>
              <a:rPr lang="en-US" altLang="en-US" sz="2000" dirty="0">
                <a:latin typeface="Arial" charset="0"/>
              </a:rPr>
              <a:t>sections of code. This style is single </a:t>
            </a:r>
            <a:r>
              <a:rPr lang="en-US" altLang="en-US" sz="2000" dirty="0" smtClean="0">
                <a:latin typeface="Arial" charset="0"/>
              </a:rPr>
              <a:t>_</a:t>
            </a:r>
            <a:r>
              <a:rPr lang="en-US" altLang="en-US" sz="2000" u="sng" dirty="0" smtClean="0">
                <a:latin typeface="Arial" charset="0"/>
              </a:rPr>
              <a:t>program</a:t>
            </a:r>
            <a:r>
              <a:rPr lang="en-US" altLang="en-US" sz="2000" dirty="0" smtClean="0">
                <a:latin typeface="Arial" charset="0"/>
              </a:rPr>
              <a:t>_, </a:t>
            </a:r>
            <a:r>
              <a:rPr lang="en-US" altLang="en-US" sz="2000" dirty="0">
                <a:latin typeface="Arial" charset="0"/>
              </a:rPr>
              <a:t>multiple data.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>
                <a:latin typeface="Arial" charset="0"/>
              </a:rPr>
              <a:t>SIMD – single instruction, multiple data – operate on </a:t>
            </a:r>
            <a:r>
              <a:rPr lang="en-US" altLang="en-US" sz="2000" dirty="0" smtClean="0">
                <a:latin typeface="Arial" charset="0"/>
              </a:rPr>
              <a:t>_</a:t>
            </a:r>
            <a:r>
              <a:rPr lang="en-US" altLang="en-US" sz="2000" u="sng" dirty="0" smtClean="0">
                <a:latin typeface="Arial" charset="0"/>
              </a:rPr>
              <a:t>vectors</a:t>
            </a:r>
            <a:r>
              <a:rPr lang="en-US" altLang="en-US" sz="2000" dirty="0" smtClean="0">
                <a:latin typeface="Arial" charset="0"/>
              </a:rPr>
              <a:t>_ </a:t>
            </a:r>
            <a:r>
              <a:rPr lang="en-US" altLang="en-US" sz="2000" dirty="0">
                <a:latin typeface="Arial" charset="0"/>
              </a:rPr>
              <a:t>of data. SIMD needs only </a:t>
            </a:r>
            <a:r>
              <a:rPr lang="en-US" altLang="en-US" sz="2000" dirty="0" smtClean="0">
                <a:latin typeface="Arial" charset="0"/>
              </a:rPr>
              <a:t>_</a:t>
            </a:r>
            <a:r>
              <a:rPr lang="en-US" altLang="en-US" sz="2000" u="sng" dirty="0" smtClean="0">
                <a:latin typeface="Arial" charset="0"/>
              </a:rPr>
              <a:t>one</a:t>
            </a:r>
            <a:r>
              <a:rPr lang="en-US" altLang="en-US" sz="2000" dirty="0" smtClean="0">
                <a:latin typeface="Arial" charset="0"/>
              </a:rPr>
              <a:t>_ _</a:t>
            </a:r>
            <a:r>
              <a:rPr lang="en-US" altLang="en-US" sz="2000" u="sng" dirty="0" smtClean="0">
                <a:latin typeface="Arial" charset="0"/>
              </a:rPr>
              <a:t>copy</a:t>
            </a:r>
            <a:r>
              <a:rPr lang="en-US" altLang="en-US" sz="2000" dirty="0" smtClean="0">
                <a:latin typeface="Arial" charset="0"/>
              </a:rPr>
              <a:t>_ </a:t>
            </a:r>
            <a:r>
              <a:rPr lang="en-US" altLang="en-US" sz="2000" dirty="0">
                <a:latin typeface="Arial" charset="0"/>
              </a:rPr>
              <a:t>of the code that is being simultaneously executed. SIMD works best when dealing with </a:t>
            </a:r>
            <a:r>
              <a:rPr lang="en-US" altLang="en-US" sz="2000" dirty="0" smtClean="0">
                <a:latin typeface="Arial" charset="0"/>
              </a:rPr>
              <a:t>_</a:t>
            </a:r>
            <a:r>
              <a:rPr lang="en-US" altLang="en-US" sz="2000" u="sng" dirty="0" smtClean="0">
                <a:latin typeface="Arial" charset="0"/>
              </a:rPr>
              <a:t>arrays</a:t>
            </a:r>
            <a:r>
              <a:rPr lang="en-US" altLang="en-US" sz="2000" dirty="0" smtClean="0">
                <a:latin typeface="Arial" charset="0"/>
              </a:rPr>
              <a:t>_ </a:t>
            </a:r>
            <a:r>
              <a:rPr lang="en-US" altLang="en-US" sz="2000" dirty="0">
                <a:latin typeface="Arial" charset="0"/>
              </a:rPr>
              <a:t>in </a:t>
            </a:r>
            <a:r>
              <a:rPr lang="en-US" altLang="en-US" sz="2000" dirty="0" smtClean="0">
                <a:latin typeface="Arial" charset="0"/>
              </a:rPr>
              <a:t>_</a:t>
            </a:r>
            <a:r>
              <a:rPr lang="en-US" altLang="en-US" sz="2000" u="sng" dirty="0" smtClean="0">
                <a:latin typeface="Arial" charset="0"/>
              </a:rPr>
              <a:t>for</a:t>
            </a:r>
            <a:r>
              <a:rPr lang="en-US" altLang="en-US" sz="2000" dirty="0" smtClean="0">
                <a:latin typeface="Arial" charset="0"/>
              </a:rPr>
              <a:t>_ </a:t>
            </a:r>
            <a:r>
              <a:rPr lang="en-US" altLang="en-US" sz="2000" dirty="0">
                <a:latin typeface="Arial" charset="0"/>
              </a:rPr>
              <a:t>loops</a:t>
            </a:r>
            <a:r>
              <a:rPr lang="en-US" altLang="en-US" sz="2000" dirty="0" smtClean="0">
                <a:latin typeface="Arial" charset="0"/>
              </a:rPr>
              <a:t>. </a:t>
            </a:r>
            <a:endParaRPr lang="en-US" altLang="en-US" sz="2000" dirty="0">
              <a:latin typeface="Arial" charset="0"/>
            </a:endParaRPr>
          </a:p>
          <a:p>
            <a:pPr>
              <a:buFont typeface="Times" pitchFamily="18" charset="0"/>
              <a:buChar char="•"/>
            </a:pPr>
            <a:r>
              <a:rPr lang="en-US" altLang="en-US" sz="2000" dirty="0">
                <a:latin typeface="Arial" charset="0"/>
              </a:rPr>
              <a:t>The </a:t>
            </a:r>
            <a:r>
              <a:rPr lang="en-US" altLang="en-US" sz="2000" dirty="0" smtClean="0">
                <a:latin typeface="Arial" charset="0"/>
              </a:rPr>
              <a:t>_</a:t>
            </a:r>
            <a:r>
              <a:rPr lang="en-US" altLang="en-US" sz="2000" u="sng" dirty="0" smtClean="0">
                <a:latin typeface="Arial" charset="0"/>
              </a:rPr>
              <a:t>array</a:t>
            </a:r>
            <a:r>
              <a:rPr lang="en-US" altLang="en-US" sz="2000" dirty="0" smtClean="0">
                <a:latin typeface="Arial" charset="0"/>
              </a:rPr>
              <a:t>_ _</a:t>
            </a:r>
            <a:r>
              <a:rPr lang="en-US" altLang="en-US" sz="2000" u="sng" dirty="0" smtClean="0">
                <a:latin typeface="Arial" charset="0"/>
              </a:rPr>
              <a:t>processors</a:t>
            </a:r>
            <a:r>
              <a:rPr lang="en-US" altLang="en-US" sz="2000" dirty="0" smtClean="0">
                <a:latin typeface="Arial" charset="0"/>
              </a:rPr>
              <a:t>_ </a:t>
            </a:r>
            <a:r>
              <a:rPr lang="en-US" altLang="en-US" sz="2000" dirty="0">
                <a:latin typeface="Arial" charset="0"/>
              </a:rPr>
              <a:t>that inspired the SIMD category faded into history but two </a:t>
            </a:r>
            <a:r>
              <a:rPr lang="en-US" altLang="en-US" sz="2000" dirty="0" smtClean="0">
                <a:latin typeface="Arial" charset="0"/>
              </a:rPr>
              <a:t>_</a:t>
            </a:r>
            <a:r>
              <a:rPr lang="en-US" altLang="en-US" sz="2000" u="sng" dirty="0" smtClean="0">
                <a:latin typeface="Arial" charset="0"/>
              </a:rPr>
              <a:t>current</a:t>
            </a:r>
            <a:r>
              <a:rPr lang="en-US" altLang="en-US" sz="2000" dirty="0" smtClean="0">
                <a:latin typeface="Arial" charset="0"/>
              </a:rPr>
              <a:t>_ </a:t>
            </a:r>
            <a:r>
              <a:rPr lang="en-US" altLang="en-US" sz="2000" dirty="0">
                <a:latin typeface="Arial" charset="0"/>
              </a:rPr>
              <a:t>interpretations of SIMD remain </a:t>
            </a:r>
            <a:r>
              <a:rPr lang="en-US" altLang="en-US" sz="2000" dirty="0" smtClean="0">
                <a:latin typeface="Arial" charset="0"/>
              </a:rPr>
              <a:t>_</a:t>
            </a:r>
            <a:r>
              <a:rPr lang="en-US" altLang="en-US" sz="2000" u="sng" dirty="0" smtClean="0">
                <a:latin typeface="Arial" charset="0"/>
              </a:rPr>
              <a:t>active</a:t>
            </a:r>
            <a:r>
              <a:rPr lang="en-US" altLang="en-US" sz="2000" dirty="0" smtClean="0">
                <a:latin typeface="Arial" charset="0"/>
              </a:rPr>
              <a:t>_ </a:t>
            </a:r>
            <a:r>
              <a:rPr lang="en-US" altLang="en-US" sz="2000" dirty="0">
                <a:latin typeface="Arial" charset="0"/>
              </a:rPr>
              <a:t>today.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SIMD in x86 Multimedia Extensions</a:t>
            </a:r>
            <a:r>
              <a:rPr lang="en-US" altLang="en-US" sz="1800" dirty="0" smtClean="0">
                <a:latin typeface="Arial" charset="0"/>
              </a:rPr>
              <a:t>_</a:t>
            </a:r>
            <a:endParaRPr lang="en-US" altLang="en-US" sz="1800" dirty="0">
              <a:latin typeface="Arial" charset="0"/>
            </a:endParaRPr>
          </a:p>
          <a:p>
            <a:pPr lvl="1">
              <a:buFont typeface="Times" pitchFamily="18" charset="0"/>
              <a:buChar char="•"/>
            </a:pPr>
            <a:r>
              <a:rPr lang="en-US" altLang="en-US" sz="1800" dirty="0" smtClean="0">
                <a:latin typeface="Arial" charset="0"/>
              </a:rPr>
              <a:t>_</a:t>
            </a:r>
            <a:r>
              <a:rPr lang="en-US" altLang="en-US" sz="1800" u="sng" dirty="0" smtClean="0">
                <a:latin typeface="Arial" charset="0"/>
              </a:rPr>
              <a:t>Vector</a:t>
            </a:r>
            <a:r>
              <a:rPr lang="en-US" altLang="en-US" sz="1800" dirty="0" smtClean="0">
                <a:latin typeface="Arial" charset="0"/>
              </a:rPr>
              <a:t>_</a:t>
            </a:r>
            <a:endParaRPr lang="en-US" altLang="en-US" sz="18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x86 Multimedia Extensions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6" y="1211764"/>
            <a:ext cx="8079059" cy="22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The most </a:t>
            </a:r>
            <a:r>
              <a:rPr lang="en-US" altLang="en-US" sz="2400" dirty="0" smtClean="0"/>
              <a:t>_</a:t>
            </a:r>
            <a:r>
              <a:rPr lang="en-US" altLang="en-US" sz="2400" u="sng" dirty="0" smtClean="0"/>
              <a:t>widely</a:t>
            </a:r>
            <a:r>
              <a:rPr lang="en-US" altLang="en-US" sz="2400" dirty="0" smtClean="0"/>
              <a:t>_ </a:t>
            </a:r>
            <a:r>
              <a:rPr lang="en-US" altLang="en-US" sz="2400" dirty="0"/>
              <a:t>used variation of SIMD is the basis of the hundreds of MMX and SSE instructions of the x86 processor. These instructions were added to improve performance of </a:t>
            </a:r>
            <a:r>
              <a:rPr lang="en-US" altLang="en-US" sz="2400" dirty="0" smtClean="0"/>
              <a:t>_</a:t>
            </a:r>
            <a:r>
              <a:rPr lang="en-US" altLang="en-US" sz="2400" u="sng" dirty="0" smtClean="0"/>
              <a:t>multimedia</a:t>
            </a:r>
            <a:r>
              <a:rPr lang="en-US" altLang="en-US" sz="2400" dirty="0" smtClean="0"/>
              <a:t>_ </a:t>
            </a:r>
            <a:r>
              <a:rPr lang="en-US" altLang="en-US" sz="2400" dirty="0"/>
              <a:t>programs.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000" dirty="0"/>
              <a:t>The hardware allows flexible ALU operations – one 64-bit or two 32-bit or </a:t>
            </a:r>
            <a:r>
              <a:rPr lang="en-US" altLang="en-US" sz="2000" dirty="0" smtClean="0"/>
              <a:t>four </a:t>
            </a:r>
            <a:r>
              <a:rPr lang="en-US" altLang="en-US" sz="2000" dirty="0"/>
              <a:t>16-bit or eight 8-bit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000" dirty="0"/>
              <a:t>Loads and stores are simply as wide as the widest ALU.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000" dirty="0"/>
              <a:t>SSE now supports simultaneous execution of a pair of 64-bit floating-point numbers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1.1.3052"/>
  <p:tag name="PPTVERSION" val="14"/>
  <p:tag name="TPOS" val="2"/>
</p:tagLst>
</file>

<file path=ppt/theme/theme1.xml><?xml version="1.0" encoding="utf-8"?>
<a:theme xmlns:a="http://schemas.openxmlformats.org/drawingml/2006/main" name="CPE 112">
  <a:themeElements>
    <a:clrScheme name="CPE 11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PE 11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PE 1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E 1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Office\Templates\CPE 112.pot</Template>
  <TotalTime>19984</TotalTime>
  <Words>3844</Words>
  <Application>Microsoft Office PowerPoint</Application>
  <PresentationFormat>On-screen Show (4:3)</PresentationFormat>
  <Paragraphs>422</Paragraphs>
  <Slides>38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CPE 112</vt:lpstr>
      <vt:lpstr>Drawing</vt:lpstr>
      <vt:lpstr>CPE 431/531  Chapter 6 – Parallel Processors  from Client to Cloud </vt:lpstr>
      <vt:lpstr>6.1 Motivation</vt:lpstr>
      <vt:lpstr>6.2 The Difficulty of Creating Parallel Programs</vt:lpstr>
      <vt:lpstr>6.2 Speedup Challenge</vt:lpstr>
      <vt:lpstr>6.2 Speedup Challenge – Bigger Problem</vt:lpstr>
      <vt:lpstr>6.2 Speedup Challenge – Bigger Problem</vt:lpstr>
      <vt:lpstr>6.2 Speedup Challenge: Balancing Load</vt:lpstr>
      <vt:lpstr>6.3 SISD, MIMD, SIMD, SPMD, and Vector</vt:lpstr>
      <vt:lpstr>6.3 x86 Multimedia Extensions</vt:lpstr>
      <vt:lpstr>6.3 Vector</vt:lpstr>
      <vt:lpstr>6.3 Comparisons</vt:lpstr>
      <vt:lpstr>6.3 Improving the Performance of Vector</vt:lpstr>
      <vt:lpstr>6.4 Hardware Multithreading</vt:lpstr>
      <vt:lpstr>6.4 Simultaneous Multithreading</vt:lpstr>
      <vt:lpstr>6.4 Multithreading Speedup</vt:lpstr>
      <vt:lpstr>6.5 Multicore and Other Shared Memory Multiprocessors</vt:lpstr>
      <vt:lpstr>6.5 Shared Address Space Parallel Program (1)</vt:lpstr>
      <vt:lpstr>6.5 Shared Address Space Parallel Program (2)</vt:lpstr>
      <vt:lpstr>6.5 A Parallel Programming System</vt:lpstr>
      <vt:lpstr>6.5 OpenMP Example</vt:lpstr>
      <vt:lpstr>6.6 Introduction to Graphics Processing Units</vt:lpstr>
      <vt:lpstr>6.6 Programming GPUs</vt:lpstr>
      <vt:lpstr>6.6 Block Diagram of SIMD Processor</vt:lpstr>
      <vt:lpstr>6.6 GPU Memory Structures</vt:lpstr>
      <vt:lpstr>6.6 Putting GPUs into Perspective</vt:lpstr>
      <vt:lpstr>6.7 Message Passing Multiprocessors</vt:lpstr>
      <vt:lpstr>6.7 Message Passing Program</vt:lpstr>
      <vt:lpstr>6.7 Hardware/Software Interface</vt:lpstr>
      <vt:lpstr>6.7 Warehouse Scale Computers (WSCs)</vt:lpstr>
      <vt:lpstr>6.7 Warehouse Scale Computers (WSCs)</vt:lpstr>
      <vt:lpstr>6.7 Warehouse Scale Computers (WSCs)</vt:lpstr>
      <vt:lpstr>6.8 Introduction to Multiprocessor Network Topologies</vt:lpstr>
      <vt:lpstr>6.8 Introduction to Multiprocessor Network Topologies</vt:lpstr>
      <vt:lpstr>6.8 Network Performance Metrics</vt:lpstr>
      <vt:lpstr>6.8 Network Topologies</vt:lpstr>
      <vt:lpstr>6.8 Commercial Parallel Processor Topologies</vt:lpstr>
      <vt:lpstr>6.8 Multistage Networks</vt:lpstr>
      <vt:lpstr>6.8 Multistage Networks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197 – Computer Methods in Engineeing</dc:title>
  <dc:creator>Glen Long</dc:creator>
  <cp:lastModifiedBy>Rhonda Gaede (ECE)</cp:lastModifiedBy>
  <cp:revision>1199</cp:revision>
  <cp:lastPrinted>2015-11-19T14:51:19Z</cp:lastPrinted>
  <dcterms:created xsi:type="dcterms:W3CDTF">2001-01-08T21:28:26Z</dcterms:created>
  <dcterms:modified xsi:type="dcterms:W3CDTF">2015-11-19T15:04:51Z</dcterms:modified>
</cp:coreProperties>
</file>