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59" r:id="rId10"/>
    <p:sldId id="260" r:id="rId11"/>
    <p:sldId id="258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ar-SA"/>
    </a:defPPr>
    <a:lvl1pPr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CCFFCC"/>
    <a:srgbClr val="CCFFFF"/>
    <a:srgbClr val="FFFFFF"/>
    <a:srgbClr val="D60093"/>
    <a:srgbClr val="FF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C694C067-F861-4863-AA2A-D6F583CBA7E8}" type="slidenum">
              <a:rPr lang="ar-JO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9CEEA34C-00CF-4AF9-9DDB-F16FCE40F5C9}" type="slidenum">
              <a:rPr lang="ar-JO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C9F4D-8E0B-4C77-8799-900208222C7C}" type="slidenum">
              <a:rPr lang="ar-JO"/>
              <a:pPr/>
              <a:t>1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7E694-EC19-46E2-B278-4BBB17203EB0}" type="slidenum">
              <a:rPr lang="ar-JO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69B62-DAF5-4553-A864-1F5DF5FF17F9}" type="slidenum">
              <a:rPr lang="ar-JO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B87D3-EE0F-43CA-A018-0661BC4F0A34}" type="slidenum">
              <a:rPr lang="ar-JO"/>
              <a:pPr/>
              <a:t>12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478FB-8C6F-4A26-8564-3012422C6219}" type="slidenum">
              <a:rPr lang="ar-JO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C1C7D-8398-421C-81E0-D3F2F28FDA22}" type="slidenum">
              <a:rPr lang="ar-JO"/>
              <a:pPr/>
              <a:t>14</a:t>
            </a:fld>
            <a:endParaRPr lang="en-US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C350-1EC2-4DCC-BF51-E019B6E718E4}" type="slidenum">
              <a:rPr lang="ar-JO"/>
              <a:pPr/>
              <a:t>15</a:t>
            </a:fld>
            <a:endParaRPr 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30B12-F9BD-446C-8E2C-48DB236B6595}" type="slidenum">
              <a:rPr lang="ar-JO"/>
              <a:pPr/>
              <a:t>2</a:t>
            </a:fld>
            <a:endParaRPr lang="en-US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Socket is interfacing between Transport &amp; Session Layer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3A5F1-C66D-42FA-9BD8-F36E0653B886}" type="slidenum">
              <a:rPr lang="ar-JO"/>
              <a:pPr/>
              <a:t>3</a:t>
            </a:fld>
            <a:endParaRPr 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181F0-AC94-44A9-B4D9-F3E0A2087A4C}" type="slidenum">
              <a:rPr lang="ar-JO"/>
              <a:pPr/>
              <a:t>4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42445-64B8-4BAD-B449-7F2C13E1DC5D}" type="slidenum">
              <a:rPr lang="ar-JO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C9C3E-B4FA-4C3E-A77A-5EF7901541D6}" type="slidenum">
              <a:rPr lang="ar-JO"/>
              <a:pPr/>
              <a:t>6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95A3E-1561-4B2B-ABBD-7A95E8B1E894}" type="slidenum">
              <a:rPr lang="ar-JO"/>
              <a:pPr/>
              <a:t>7</a:t>
            </a:fld>
            <a:endParaRPr 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3FB09-B7EE-467C-96EB-35128B02D8F1}" type="slidenum">
              <a:rPr lang="ar-JO"/>
              <a:pPr/>
              <a:t>8</a:t>
            </a:fld>
            <a:endParaRPr lang="en-US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898A-6C71-47F1-9BCF-C969B62657F5}" type="slidenum">
              <a:rPr lang="ar-JO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9939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940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3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4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5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6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7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53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9954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57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9958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0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1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9962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3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4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39966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7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8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9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39970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1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73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80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3EE5F7-9449-4E36-AE56-85E323A19FBE}" type="datetime1">
              <a:rPr lang="en-US" smtClean="0"/>
              <a:t>10/26/2015</a:t>
            </a:fld>
            <a:endParaRPr lang="en-US"/>
          </a:p>
        </p:txBody>
      </p:sp>
      <p:sp>
        <p:nvSpPr>
          <p:cNvPr id="3998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3998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7668E7-D705-4666-BD27-B870E95D1500}" type="slidenum">
              <a:rPr lang="ar-JO"/>
              <a:pPr/>
              <a:t>‹#›</a:t>
            </a:fld>
            <a:endParaRPr lang="en-US"/>
          </a:p>
        </p:txBody>
      </p:sp>
      <p:sp>
        <p:nvSpPr>
          <p:cNvPr id="3998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8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E97166-0AD0-489C-8646-8A924DA6323A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DC48A-1C1B-45FA-997A-07B782286CD9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0F3D40-55BD-4992-B7D4-CC73B0DEEF79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8E699-FE22-4EF9-A8C3-71DF2AD2BB13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9B968-B8DD-4E03-9721-055C0F68A5B5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68063-5737-4611-942D-65CAB54C0D37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76386-B93C-4488-BE84-22A1EE247E10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4C7FC-E0C8-4FB9-9AA0-E9E60AB33FBA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D64F1-5D1E-4D74-9ACA-3FC404B9C8E4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0798B-AB0D-4B73-8DF0-484A616C721C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FDBD7-7EFB-468A-9834-0BAF2D51C31B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E3B41-8879-4DC3-8D37-9875D5E27778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354281-09C0-41BA-8F14-EA1662CE807A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36206-6CB7-4ED5-ADEC-BC2E1442AD69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AA580-57CC-46A6-B8FE-9D26524B9376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CD22-C318-44FE-9191-49B343FE0B76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E366A4-089C-4CD1-BAC5-B8AFBC248033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E830E-A8C4-43D5-A98C-0698C7046BD7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8F1E5-65EB-4520-A24C-0484BCF6F3BD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7494E-BFA5-4F04-8F0F-5A07FF6257A3}" type="slidenum">
              <a:rPr lang="ar-JO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38915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38917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8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9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0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1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3892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2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3892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2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31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38932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3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4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3893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9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38940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1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2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3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5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5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5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400"/>
            </a:lvl1pPr>
          </a:lstStyle>
          <a:p>
            <a:fld id="{0D993A72-4323-40B1-9B37-2BEEF6EE4B9A}" type="datetime1">
              <a:rPr lang="en-US" smtClean="0"/>
              <a:t>10/26/2015</a:t>
            </a:fld>
            <a:endParaRPr lang="en-US"/>
          </a:p>
        </p:txBody>
      </p:sp>
      <p:sp>
        <p:nvSpPr>
          <p:cNvPr id="3896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/>
            </a:lvl1pPr>
          </a:lstStyle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3896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400"/>
            </a:lvl1pPr>
          </a:lstStyle>
          <a:p>
            <a:fld id="{A4F14066-5259-4BD1-BFD8-91EC19A1F60E}" type="slidenum">
              <a:rPr lang="ar-JO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2pPr>
      <a:lvl3pPr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3pPr>
      <a:lvl4pPr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4pPr>
      <a:lvl5pPr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5pPr>
      <a:lvl6pPr marL="457200"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6pPr>
      <a:lvl7pPr marL="914400"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7pPr>
      <a:lvl8pPr marL="1371600"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8pPr>
      <a:lvl9pPr marL="1828800" algn="ct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rial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45EFABC-2615-422C-A963-A2CD47A5ED4F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CPE 435 Lab</a:t>
            </a:r>
            <a:endParaRPr lang="en-US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DDCB2E2-FDC0-4589-95E3-C93B4B9C580F}" type="slidenum">
              <a:rPr lang="ar-JO"/>
              <a:pPr/>
              <a:t>1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9208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/>
              </a:rPr>
              <a:t>SOCKET  PROGRAMMING</a:t>
            </a:r>
            <a:r>
              <a:rPr lang="en-US">
                <a:solidFill>
                  <a:srgbClr val="993300"/>
                </a:solidFill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4353-AAFB-4FF8-B37B-3CEE160AEE7D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6F68-CC44-4CC0-A008-9095D6E4FA0A}" type="slidenum">
              <a:rPr lang="ar-JO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to Be Include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#include&lt;sys/types.h&gt;</a:t>
            </a:r>
          </a:p>
          <a:p>
            <a:pPr algn="l" rtl="0"/>
            <a:r>
              <a:rPr lang="en-US">
                <a:solidFill>
                  <a:srgbClr val="000000"/>
                </a:solidFill>
              </a:rPr>
              <a:t>#include&lt;sys/socket.h&gt;</a:t>
            </a:r>
          </a:p>
          <a:p>
            <a:pPr algn="l" rtl="0"/>
            <a:r>
              <a:rPr lang="en-US">
                <a:solidFill>
                  <a:srgbClr val="000000"/>
                </a:solidFill>
              </a:rPr>
              <a:t>#include&lt;netinet/in.h&gt;</a:t>
            </a:r>
          </a:p>
          <a:p>
            <a:pPr algn="l" rtl="0"/>
            <a:r>
              <a:rPr lang="en-US"/>
              <a:t>#include&lt;stdio.h&gt;</a:t>
            </a:r>
          </a:p>
          <a:p>
            <a:pPr algn="l" rtl="0"/>
            <a:r>
              <a:rPr lang="en-US"/>
              <a:t>#include&lt;errno.h&gt;</a:t>
            </a:r>
          </a:p>
          <a:p>
            <a:pPr algn="l" rtl="0"/>
            <a:r>
              <a:rPr lang="en-US">
                <a:solidFill>
                  <a:srgbClr val="000000"/>
                </a:solidFill>
              </a:rPr>
              <a:t>#include&lt;netdb.h&gt;</a:t>
            </a:r>
          </a:p>
          <a:p>
            <a:pPr algn="l" rtl="0"/>
            <a:r>
              <a:rPr lang="en-US"/>
              <a:t>#include&lt;string.h&gt;</a:t>
            </a:r>
          </a:p>
          <a:p>
            <a:pPr algn="l" rtl="0"/>
            <a:endParaRPr lang="en-US"/>
          </a:p>
          <a:p>
            <a:pPr algn="l" rtl="0"/>
            <a:endParaRPr lang="en-US" sz="16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11863" y="3141663"/>
            <a:ext cx="25923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rtl="0">
              <a:spcBef>
                <a:spcPct val="50000"/>
              </a:spcBef>
            </a:pPr>
            <a:r>
              <a:rPr lang="en-US" b="1">
                <a:solidFill>
                  <a:srgbClr val="FF3300"/>
                </a:solidFill>
                <a:latin typeface="Arial" charset="0"/>
              </a:rPr>
              <a:t>Save as </a:t>
            </a:r>
            <a:r>
              <a:rPr lang="en-US" b="1">
                <a:latin typeface="Arial" charset="0"/>
              </a:rPr>
              <a:t>inc.h</a:t>
            </a:r>
            <a:r>
              <a:rPr lang="en-US" b="1">
                <a:solidFill>
                  <a:srgbClr val="FF3300"/>
                </a:solidFill>
                <a:latin typeface="Arial" charset="0"/>
              </a:rPr>
              <a:t> (any name you want, end with .h)This Mean headers to Include in both Server &amp; Client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463-8F45-4F64-A455-8FE0A5B4BBD7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681-0AF7-4660-811F-D66200F48D4E}" type="slidenum">
              <a:rPr lang="ar-JO"/>
              <a:pPr/>
              <a:t>11</a:t>
            </a:fld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11413" y="450850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Bodoni MT Black" pitchFamily="18" charset="0"/>
              </a:rPr>
              <a:t>Server Program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9750" y="1125538"/>
            <a:ext cx="828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68313" y="765175"/>
            <a:ext cx="8353425" cy="65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/>
            <a:endParaRPr lang="en-US">
              <a:latin typeface="Arial" charset="0"/>
            </a:endParaRP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//include library</a:t>
            </a:r>
          </a:p>
          <a:p>
            <a:pPr rtl="0"/>
            <a:endParaRPr lang="en-US">
              <a:latin typeface="Arial" charset="0"/>
            </a:endParaRPr>
          </a:p>
          <a:p>
            <a:pPr rtl="0"/>
            <a:r>
              <a:rPr lang="en-US">
                <a:latin typeface="Arial" charset="0"/>
              </a:rPr>
              <a:t>#include "inc.h“		</a:t>
            </a:r>
          </a:p>
          <a:p>
            <a:pPr rtl="0"/>
            <a:r>
              <a:rPr lang="en-US">
                <a:latin typeface="Arial" charset="0"/>
              </a:rPr>
              <a:t>main(int argc ,char **argv)</a:t>
            </a:r>
          </a:p>
          <a:p>
            <a:pPr rtl="0"/>
            <a:r>
              <a:rPr lang="en-US">
                <a:latin typeface="Arial" charset="0"/>
              </a:rPr>
              <a:t>	{</a:t>
            </a:r>
          </a:p>
          <a:p>
            <a:pPr rtl="0"/>
            <a:r>
              <a:rPr lang="en-US">
                <a:latin typeface="Arial" charset="0"/>
              </a:rPr>
              <a:t>		struct sockaddr_in serv,cli;</a:t>
            </a:r>
          </a:p>
          <a:p>
            <a:pPr rtl="0"/>
            <a:r>
              <a:rPr lang="en-US">
                <a:latin typeface="Arial" charset="0"/>
              </a:rPr>
              <a:t>		int sd,i;</a:t>
            </a:r>
          </a:p>
          <a:p>
            <a:pPr rtl="0"/>
            <a:r>
              <a:rPr lang="en-US">
                <a:latin typeface="Arial" charset="0"/>
              </a:rPr>
              <a:t>		char buf[80];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//Create Socket</a:t>
            </a:r>
          </a:p>
          <a:p>
            <a:pPr rtl="0"/>
            <a:r>
              <a:rPr lang="en-US">
                <a:latin typeface="Arial" charset="0"/>
              </a:rPr>
              <a:t>		sd = 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socket(AF_INET,SOCK_DGRAM,0);</a:t>
            </a:r>
          </a:p>
          <a:p>
            <a:pPr rtl="0"/>
            <a:r>
              <a:rPr lang="en-US">
                <a:latin typeface="Arial" charset="0"/>
              </a:rPr>
              <a:t>		if(sd &lt; 0)</a:t>
            </a:r>
          </a:p>
          <a:p>
            <a:pPr rtl="0"/>
            <a:r>
              <a:rPr lang="en-US">
                <a:latin typeface="Arial" charset="0"/>
              </a:rPr>
              <a:t>			{</a:t>
            </a:r>
          </a:p>
          <a:p>
            <a:pPr rtl="0"/>
            <a:r>
              <a:rPr lang="en-US">
                <a:latin typeface="Arial" charset="0"/>
              </a:rPr>
              <a:t>			printf("\n Erorr Creating Socket\n");</a:t>
            </a:r>
          </a:p>
          <a:p>
            <a:pPr rtl="0"/>
            <a:r>
              <a:rPr lang="en-US">
                <a:latin typeface="Arial" charset="0"/>
              </a:rPr>
              <a:t>			exit(1);</a:t>
            </a:r>
          </a:p>
          <a:p>
            <a:pPr rtl="0"/>
            <a:r>
              <a:rPr lang="en-US">
                <a:latin typeface="Arial" charset="0"/>
              </a:rPr>
              <a:t>			}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//Server Address Parameters</a:t>
            </a:r>
          </a:p>
          <a:p>
            <a:pPr rtl="0"/>
            <a:r>
              <a:rPr lang="en-US">
                <a:latin typeface="Arial" charset="0"/>
              </a:rPr>
              <a:t>		serv.sin_family =AF_INET;</a:t>
            </a:r>
          </a:p>
          <a:p>
            <a:pPr rtl="0"/>
            <a:r>
              <a:rPr lang="en-US">
                <a:latin typeface="Arial" charset="0"/>
              </a:rPr>
              <a:t>		serv.sin_port = htons(atoi(argv[1]));</a:t>
            </a:r>
          </a:p>
          <a:p>
            <a:pPr rtl="0"/>
            <a:r>
              <a:rPr lang="en-US">
                <a:latin typeface="Arial" charset="0"/>
              </a:rPr>
              <a:t>		serv.sin_addr.s_addr=htonl(INADDR_ANY);</a:t>
            </a:r>
          </a:p>
          <a:p>
            <a:pPr rtl="0"/>
            <a:endParaRPr lang="en-US">
              <a:latin typeface="Arial" charset="0"/>
            </a:endParaRPr>
          </a:p>
          <a:p>
            <a:pPr rtl="0"/>
            <a:endParaRPr lang="en-US">
              <a:latin typeface="Arial" charset="0"/>
            </a:endParaRPr>
          </a:p>
          <a:p>
            <a:pPr rtl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0956-33C3-4D5B-BCC3-E35D2685A65C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B424-ED44-4B8E-917B-ADF0D7793E80}" type="slidenum">
              <a:rPr lang="ar-JO"/>
              <a:pPr/>
              <a:t>12</a:t>
            </a:fld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8713787" cy="65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//Bind Server Address	</a:t>
            </a:r>
          </a:p>
          <a:p>
            <a:pPr rtl="0"/>
            <a:r>
              <a:rPr lang="en-US">
                <a:latin typeface="Arial" charset="0"/>
              </a:rPr>
              <a:t>	if(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 bind(sd,(struct sockaddr *) &amp;serv,sizeof(serv</a:t>
            </a:r>
            <a:r>
              <a:rPr lang="en-US">
                <a:latin typeface="Arial" charset="0"/>
              </a:rPr>
              <a:t>)) &lt; 0)</a:t>
            </a:r>
          </a:p>
          <a:p>
            <a:pPr rtl="0"/>
            <a:r>
              <a:rPr lang="en-US">
                <a:latin typeface="Arial" charset="0"/>
              </a:rPr>
              <a:t>	{</a:t>
            </a:r>
          </a:p>
          <a:p>
            <a:pPr rtl="0"/>
            <a:r>
              <a:rPr lang="en-US">
                <a:latin typeface="Arial" charset="0"/>
              </a:rPr>
              <a:t>	printf("\n Binding Error \n");</a:t>
            </a:r>
          </a:p>
          <a:p>
            <a:pPr rtl="0"/>
            <a:r>
              <a:rPr lang="en-US">
                <a:latin typeface="Arial" charset="0"/>
              </a:rPr>
              <a:t>	exit(2);</a:t>
            </a:r>
          </a:p>
          <a:p>
            <a:pPr rtl="0"/>
            <a:r>
              <a:rPr lang="en-US">
                <a:latin typeface="Arial" charset="0"/>
              </a:rPr>
              <a:t>	}</a:t>
            </a:r>
          </a:p>
          <a:p>
            <a:pPr rtl="0"/>
            <a:endParaRPr lang="en-US">
              <a:latin typeface="Arial" charset="0"/>
            </a:endParaRPr>
          </a:p>
          <a:p>
            <a:pPr rtl="0"/>
            <a:r>
              <a:rPr lang="en-US">
                <a:latin typeface="Arial" charset="0"/>
              </a:rPr>
              <a:t>	else</a:t>
            </a:r>
          </a:p>
          <a:p>
            <a:pPr rtl="0"/>
            <a:r>
              <a:rPr lang="en-US">
                <a:latin typeface="Arial" charset="0"/>
              </a:rPr>
              <a:t>	printf("\n Creating Socket &amp; Binding It Ok\n");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//Start Read &amp; Write</a:t>
            </a:r>
          </a:p>
          <a:p>
            <a:pPr rtl="0"/>
            <a:r>
              <a:rPr lang="en-US">
                <a:latin typeface="Arial" charset="0"/>
              </a:rPr>
              <a:t>	i = sizeof(cli);</a:t>
            </a:r>
          </a:p>
          <a:p>
            <a:pPr rtl="0"/>
            <a:r>
              <a:rPr lang="en-US">
                <a:latin typeface="Arial" charset="0"/>
              </a:rPr>
              <a:t>	if(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recvfrom(sd,buf,80,0,(struct sockaddr *)&amp;cli,&amp;i)</a:t>
            </a:r>
            <a:r>
              <a:rPr lang="en-US">
                <a:latin typeface="Arial" charset="0"/>
              </a:rPr>
              <a:t> &gt; 0)</a:t>
            </a:r>
          </a:p>
          <a:p>
            <a:pPr rtl="0"/>
            <a:r>
              <a:rPr lang="en-US">
                <a:latin typeface="Arial" charset="0"/>
              </a:rPr>
              <a:t>	printf("\n%s\n",buf);</a:t>
            </a:r>
          </a:p>
          <a:p>
            <a:pPr rtl="0"/>
            <a:r>
              <a:rPr lang="en-US">
                <a:latin typeface="Arial" charset="0"/>
              </a:rPr>
              <a:t>	</a:t>
            </a:r>
          </a:p>
          <a:p>
            <a:pPr rtl="0"/>
            <a:r>
              <a:rPr lang="en-US">
                <a:latin typeface="Arial" charset="0"/>
              </a:rPr>
              <a:t>	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sendto(sd,argv[2],strlen(argv[2])+1,0,(struct sockaddr *) &amp;cli,i)</a:t>
            </a:r>
            <a:r>
              <a:rPr lang="en-US">
                <a:latin typeface="Arial" charset="0"/>
              </a:rPr>
              <a:t>;</a:t>
            </a:r>
          </a:p>
          <a:p>
            <a:pPr rtl="0"/>
            <a:endParaRPr lang="en-US">
              <a:latin typeface="Arial" charset="0"/>
            </a:endParaRPr>
          </a:p>
          <a:p>
            <a:pPr rtl="0"/>
            <a:r>
              <a:rPr lang="en-US">
                <a:latin typeface="Arial" charset="0"/>
              </a:rPr>
              <a:t>	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//Close Socket</a:t>
            </a:r>
          </a:p>
          <a:p>
            <a:pPr rtl="0"/>
            <a:r>
              <a:rPr lang="en-US">
                <a:latin typeface="Arial" charset="0"/>
              </a:rPr>
              <a:t>	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close(sd)</a:t>
            </a:r>
            <a:r>
              <a:rPr lang="en-US">
                <a:latin typeface="Arial" charset="0"/>
              </a:rPr>
              <a:t>;</a:t>
            </a:r>
          </a:p>
          <a:p>
            <a:pPr rtl="0"/>
            <a:r>
              <a:rPr lang="en-US">
                <a:latin typeface="Arial" charset="0"/>
              </a:rPr>
              <a:t>	</a:t>
            </a:r>
          </a:p>
          <a:p>
            <a:pPr rtl="0"/>
            <a:r>
              <a:rPr lang="en-US">
                <a:latin typeface="Arial" charset="0"/>
              </a:rPr>
              <a:t>		</a:t>
            </a:r>
          </a:p>
          <a:p>
            <a:pPr rtl="0"/>
            <a:r>
              <a:rPr lang="en-US">
                <a:latin typeface="Arial" charset="0"/>
              </a:rPr>
              <a:t>	}</a:t>
            </a:r>
          </a:p>
          <a:p>
            <a:pPr rtl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BF2-537A-4AAC-92CE-068A040CD3C4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CDA-531F-477D-8054-6C87C9C6EE29}" type="slidenum">
              <a:rPr lang="ar-JO"/>
              <a:pPr/>
              <a:t>13</a:t>
            </a:fld>
            <a:endParaRPr 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411413" y="4048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Bodoni MT Black" pitchFamily="18" charset="0"/>
              </a:rPr>
              <a:t>Client Program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28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8353425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/>
            <a:endParaRPr lang="en-US">
              <a:latin typeface="Arial" charset="0"/>
            </a:endParaRPr>
          </a:p>
          <a:p>
            <a:pPr rtl="0"/>
            <a:r>
              <a:rPr lang="en-US">
                <a:latin typeface="Arial" charset="0"/>
              </a:rPr>
              <a:t>#include "inc.h“		</a:t>
            </a:r>
            <a:r>
              <a:rPr lang="en-US" b="1">
                <a:solidFill>
                  <a:srgbClr val="FF3300"/>
                </a:solidFill>
                <a:latin typeface="Arial" charset="0"/>
              </a:rPr>
              <a:t>//include library</a:t>
            </a:r>
          </a:p>
          <a:p>
            <a:pPr rtl="0"/>
            <a:r>
              <a:rPr lang="en-US">
                <a:latin typeface="Arial" charset="0"/>
              </a:rPr>
              <a:t>main(int argc ,char **argv)</a:t>
            </a:r>
          </a:p>
          <a:p>
            <a:pPr rtl="0"/>
            <a:r>
              <a:rPr lang="en-US">
                <a:latin typeface="Arial" charset="0"/>
              </a:rPr>
              <a:t>	{</a:t>
            </a:r>
          </a:p>
          <a:p>
            <a:pPr rtl="0"/>
            <a:r>
              <a:rPr lang="en-US">
                <a:latin typeface="Arial" charset="0"/>
              </a:rPr>
              <a:t>	struct sockaddr_in serv,cli;</a:t>
            </a:r>
          </a:p>
          <a:p>
            <a:pPr rtl="0"/>
            <a:r>
              <a:rPr lang="en-US">
                <a:latin typeface="Arial" charset="0"/>
              </a:rPr>
              <a:t>	int sd,j;</a:t>
            </a:r>
          </a:p>
          <a:p>
            <a:pPr rtl="0"/>
            <a:r>
              <a:rPr lang="en-US">
                <a:latin typeface="Arial" charset="0"/>
              </a:rPr>
              <a:t>	char buf[80];</a:t>
            </a:r>
          </a:p>
          <a:p>
            <a:pPr rtl="0"/>
            <a:r>
              <a:rPr lang="en-US">
                <a:latin typeface="Arial" charset="0"/>
              </a:rPr>
              <a:t>	struct hostent *h;</a:t>
            </a:r>
          </a:p>
          <a:p>
            <a:pPr rtl="0"/>
            <a:r>
              <a:rPr lang="en-US">
                <a:latin typeface="Arial" charset="0"/>
              </a:rPr>
              <a:t>	char *serv_name;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//Create Socket</a:t>
            </a:r>
          </a:p>
          <a:p>
            <a:pPr rtl="0"/>
            <a:r>
              <a:rPr lang="en-US">
                <a:latin typeface="Arial" charset="0"/>
              </a:rPr>
              <a:t>	sd =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 socket(AF_INET,SOCK_DGRAM,0)</a:t>
            </a:r>
            <a:r>
              <a:rPr lang="en-US">
                <a:latin typeface="Arial" charset="0"/>
              </a:rPr>
              <a:t>;</a:t>
            </a:r>
          </a:p>
          <a:p>
            <a:pPr rtl="0"/>
            <a:r>
              <a:rPr lang="en-US">
                <a:latin typeface="Arial" charset="0"/>
              </a:rPr>
              <a:t>	if(sd &lt; 0)</a:t>
            </a:r>
          </a:p>
          <a:p>
            <a:pPr rtl="0"/>
            <a:r>
              <a:rPr lang="en-US">
                <a:latin typeface="Arial" charset="0"/>
              </a:rPr>
              <a:t>	{</a:t>
            </a:r>
          </a:p>
          <a:p>
            <a:pPr rtl="0"/>
            <a:r>
              <a:rPr lang="en-US">
                <a:latin typeface="Arial" charset="0"/>
              </a:rPr>
              <a:t>	printf("\n Erorr Creating Socket\n");</a:t>
            </a:r>
          </a:p>
          <a:p>
            <a:pPr rtl="0"/>
            <a:r>
              <a:rPr lang="en-US">
                <a:latin typeface="Arial" charset="0"/>
              </a:rPr>
              <a:t>	exit(1);</a:t>
            </a:r>
          </a:p>
          <a:p>
            <a:pPr rtl="0"/>
            <a:r>
              <a:rPr lang="en-US">
                <a:latin typeface="Arial" charset="0"/>
              </a:rPr>
              <a:t>	}</a:t>
            </a:r>
          </a:p>
          <a:p>
            <a:pPr rtl="0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D1BF-D7ED-4271-9A79-DB7ACCD86F79}" type="datetime1">
              <a:rPr lang="en-US" smtClean="0"/>
              <a:t>10/26/2015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BC16-5596-41FC-94F2-C1EF8EA6BB7E}" type="slidenum">
              <a:rPr lang="ar-JO"/>
              <a:pPr/>
              <a:t>14</a:t>
            </a:fld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713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5288" y="36513"/>
            <a:ext cx="8424862" cy="682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/>
            <a:r>
              <a:rPr lang="en-US">
                <a:latin typeface="Arial" charset="0"/>
              </a:rPr>
              <a:t>						</a:t>
            </a:r>
            <a:r>
              <a:rPr lang="en-US" i="1">
                <a:latin typeface="Arial Narrow" pitchFamily="34" charset="0"/>
              </a:rPr>
              <a:t>					cli.sin_family= AF_INET;</a:t>
            </a:r>
          </a:p>
          <a:p>
            <a:pPr rtl="0"/>
            <a:r>
              <a:rPr lang="en-US" i="1">
                <a:latin typeface="Arial Narrow" pitchFamily="34" charset="0"/>
              </a:rPr>
              <a:t>		cli.sin_addr.s_addr=INADDR_ANY;</a:t>
            </a:r>
          </a:p>
          <a:p>
            <a:pPr rtl="0"/>
            <a:r>
              <a:rPr lang="en-US" i="1">
                <a:latin typeface="Arial Narrow" pitchFamily="34" charset="0"/>
              </a:rPr>
              <a:t>		cli.sin_port = htons(0);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//bind to any port</a:t>
            </a:r>
          </a:p>
          <a:p>
            <a:pPr rtl="0"/>
            <a:r>
              <a:rPr lang="en-US">
                <a:latin typeface="Arial" charset="0"/>
              </a:rPr>
              <a:t>	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	bind(sd,(struct sockaddr *) &amp;cli,sizeof(cli));</a:t>
            </a:r>
            <a:r>
              <a:rPr lang="en-US" b="1">
                <a:solidFill>
                  <a:srgbClr val="FF3300"/>
                </a:solidFill>
                <a:latin typeface="Arial" charset="0"/>
              </a:rPr>
              <a:t> 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//Server Parameters To Connect</a:t>
            </a:r>
          </a:p>
          <a:p>
            <a:pPr rtl="0"/>
            <a:r>
              <a:rPr lang="en-US">
                <a:latin typeface="Arial" charset="0"/>
              </a:rPr>
              <a:t>		serv_name= argv[2];	</a:t>
            </a:r>
          </a:p>
          <a:p>
            <a:pPr rtl="0"/>
            <a:r>
              <a:rPr lang="en-US">
                <a:latin typeface="Arial" charset="0"/>
              </a:rPr>
              <a:t>		h=gethostbyname(serv_name);</a:t>
            </a:r>
          </a:p>
          <a:p>
            <a:pPr rtl="0"/>
            <a:r>
              <a:rPr lang="en-US">
                <a:latin typeface="Arial" charset="0"/>
              </a:rPr>
              <a:t>		serv.sin_family = h-&gt;h_addrtype;</a:t>
            </a:r>
          </a:p>
          <a:p>
            <a:pPr rtl="0"/>
            <a:r>
              <a:rPr lang="en-US">
                <a:latin typeface="Arial" charset="0"/>
              </a:rPr>
              <a:t>		serv.sin_port = htons(atoi(argv[1]));</a:t>
            </a:r>
          </a:p>
          <a:p>
            <a:pPr rtl="0"/>
            <a:r>
              <a:rPr lang="en-US">
                <a:latin typeface="Arial" charset="0"/>
              </a:rPr>
              <a:t>		memcpy((char *)&amp;serv.sin_addr,h-&gt;h_addr,h-&gt;h_length);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//Start Read &amp; Write	</a:t>
            </a:r>
          </a:p>
          <a:p>
            <a:pPr rtl="0"/>
            <a:r>
              <a:rPr lang="en-US" b="1">
                <a:solidFill>
                  <a:srgbClr val="D60093"/>
                </a:solidFill>
                <a:latin typeface="Arial" charset="0"/>
              </a:rPr>
              <a:t>		sendto(sd,argv[3],strlen(argv[3])+1,0,(struct sockaddr </a:t>
            </a:r>
            <a:r>
              <a:rPr lang="ar-JO" b="1">
                <a:solidFill>
                  <a:srgbClr val="D60093"/>
                </a:solidFill>
                <a:latin typeface="Arial" charset="0"/>
              </a:rPr>
              <a:t>			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*)&amp;serv,sizeof(serv));</a:t>
            </a:r>
          </a:p>
          <a:p>
            <a:pPr rtl="0"/>
            <a:r>
              <a:rPr lang="en-US">
                <a:latin typeface="Arial" charset="0"/>
              </a:rPr>
              <a:t>		</a:t>
            </a:r>
          </a:p>
          <a:p>
            <a:pPr rtl="0"/>
            <a:r>
              <a:rPr lang="en-US">
                <a:latin typeface="Arial" charset="0"/>
              </a:rPr>
              <a:t>		j=sizeof(serv);</a:t>
            </a:r>
          </a:p>
          <a:p>
            <a:pPr rtl="0"/>
            <a:r>
              <a:rPr lang="en-US">
                <a:latin typeface="Arial" charset="0"/>
              </a:rPr>
              <a:t>		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recvfrom(sd,buf,80,0,(struct sockaddr *) &amp;serv,&amp;j);</a:t>
            </a:r>
          </a:p>
          <a:p>
            <a:pPr rtl="0"/>
            <a:r>
              <a:rPr lang="en-US">
                <a:latin typeface="Arial" charset="0"/>
              </a:rPr>
              <a:t>		printf("\n %s \n",buf);</a:t>
            </a:r>
          </a:p>
          <a:p>
            <a:pPr rtl="0"/>
            <a:r>
              <a:rPr lang="en-US" b="1">
                <a:solidFill>
                  <a:srgbClr val="FF3300"/>
                </a:solidFill>
                <a:latin typeface="Arial" charset="0"/>
              </a:rPr>
              <a:t>//Close Connection	</a:t>
            </a:r>
          </a:p>
          <a:p>
            <a:pPr rtl="0"/>
            <a:r>
              <a:rPr lang="en-US">
                <a:latin typeface="Arial" charset="0"/>
              </a:rPr>
              <a:t>		</a:t>
            </a:r>
            <a:r>
              <a:rPr lang="en-US" b="1">
                <a:solidFill>
                  <a:srgbClr val="D60093"/>
                </a:solidFill>
                <a:latin typeface="Arial" charset="0"/>
              </a:rPr>
              <a:t>close(sd);</a:t>
            </a:r>
          </a:p>
          <a:p>
            <a:pPr rtl="0"/>
            <a:r>
              <a:rPr lang="en-US">
                <a:latin typeface="Arial" charset="0"/>
              </a:rPr>
              <a:t>	</a:t>
            </a:r>
          </a:p>
          <a:p>
            <a:pPr rtl="0"/>
            <a:r>
              <a:rPr lang="en-US">
                <a:latin typeface="Arial" charset="0"/>
              </a:rPr>
              <a:t>		}</a:t>
            </a:r>
          </a:p>
          <a:p>
            <a:pPr rtl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6732588" y="260350"/>
            <a:ext cx="1008062" cy="1512888"/>
          </a:xfrm>
          <a:prstGeom prst="rightBrace">
            <a:avLst>
              <a:gd name="adj1" fmla="val 125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7380288" y="-26988"/>
            <a:ext cx="1512887" cy="1008063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 i="1"/>
              <a:t>This may be skipped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42A6-280F-4C9E-B8B2-40E29F7D9545}" type="datetime1">
              <a:rPr lang="en-US" smtClean="0"/>
              <a:t>10/26/2015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5D2-02B5-4B34-A638-DA94681B0669}" type="slidenum">
              <a:rPr lang="ar-JO"/>
              <a:pPr/>
              <a:t>15</a:t>
            </a:fld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63713" y="4941888"/>
            <a:ext cx="60483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>
                <a:latin typeface="Arial" charset="0"/>
              </a:rPr>
              <a:t>That’s All.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547813" y="476250"/>
            <a:ext cx="6840537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Compile Server:</a:t>
            </a:r>
          </a:p>
          <a:p>
            <a:pPr rtl="0">
              <a:spcBef>
                <a:spcPct val="50000"/>
              </a:spcBef>
            </a:pPr>
            <a:r>
              <a:rPr lang="en-US"/>
              <a:t>gcc  </a:t>
            </a:r>
            <a:r>
              <a:rPr lang="en-US">
                <a:latin typeface="Arial"/>
              </a:rPr>
              <a:t>–</a:t>
            </a:r>
            <a:r>
              <a:rPr lang="en-US"/>
              <a:t>o  serv   serv.c</a:t>
            </a:r>
          </a:p>
          <a:p>
            <a:pPr rtl="0">
              <a:spcBef>
                <a:spcPct val="50000"/>
              </a:spcBef>
            </a:pPr>
            <a:r>
              <a:rPr lang="en-US"/>
              <a:t>./serv 	  </a:t>
            </a:r>
            <a:r>
              <a:rPr lang="en-US" i="1" u="sng"/>
              <a:t>port# </a:t>
            </a:r>
            <a:r>
              <a:rPr lang="en-US" i="1"/>
              <a:t>       </a:t>
            </a:r>
            <a:r>
              <a:rPr lang="en-US" i="1" u="sng"/>
              <a:t>String_To_Send</a:t>
            </a:r>
          </a:p>
          <a:p>
            <a:pPr rtl="0">
              <a:spcBef>
                <a:spcPct val="50000"/>
              </a:spcBef>
            </a:pPr>
            <a:endParaRPr lang="en-US"/>
          </a:p>
          <a:p>
            <a:pPr rtl="0">
              <a:spcBef>
                <a:spcPct val="50000"/>
              </a:spcBef>
            </a:pPr>
            <a:r>
              <a:rPr lang="en-US"/>
              <a:t>Compile Client:</a:t>
            </a:r>
          </a:p>
          <a:p>
            <a:pPr rtl="0">
              <a:spcBef>
                <a:spcPct val="50000"/>
              </a:spcBef>
            </a:pPr>
            <a:r>
              <a:rPr lang="en-US"/>
              <a:t>gcc </a:t>
            </a:r>
            <a:r>
              <a:rPr lang="en-US">
                <a:latin typeface="Arial"/>
              </a:rPr>
              <a:t>–</a:t>
            </a:r>
            <a:r>
              <a:rPr lang="en-US"/>
              <a:t>o  cli cli.c</a:t>
            </a:r>
          </a:p>
          <a:p>
            <a:pPr rtl="0">
              <a:spcBef>
                <a:spcPct val="50000"/>
              </a:spcBef>
            </a:pPr>
            <a:r>
              <a:rPr lang="en-US"/>
              <a:t>./cli    </a:t>
            </a:r>
            <a:r>
              <a:rPr lang="en-US" u="sng"/>
              <a:t>port# </a:t>
            </a:r>
            <a:r>
              <a:rPr lang="en-US"/>
              <a:t>    </a:t>
            </a:r>
            <a:r>
              <a:rPr lang="en-US" u="sng"/>
              <a:t>server_name(or IP)</a:t>
            </a:r>
            <a:r>
              <a:rPr lang="en-US"/>
              <a:t>     </a:t>
            </a:r>
            <a:r>
              <a:rPr lang="en-US" u="sng"/>
              <a:t>String_To_Send</a:t>
            </a:r>
            <a:endParaRPr lang="ar-JO" u="sng"/>
          </a:p>
          <a:p>
            <a:pPr rtl="0">
              <a:spcBef>
                <a:spcPct val="50000"/>
              </a:spcBef>
            </a:pPr>
            <a:endParaRPr lang="ar-JO" u="sng"/>
          </a:p>
          <a:p>
            <a:pPr rtl="0">
              <a:spcBef>
                <a:spcPct val="50000"/>
              </a:spcBef>
            </a:pPr>
            <a:endParaRPr lang="ar-JO" u="sng"/>
          </a:p>
          <a:p>
            <a:pPr rtl="0">
              <a:spcBef>
                <a:spcPct val="50000"/>
              </a:spcBef>
            </a:pPr>
            <a:endParaRPr lang="en-US" u="sng"/>
          </a:p>
        </p:txBody>
      </p:sp>
      <p:sp>
        <p:nvSpPr>
          <p:cNvPr id="15366" name="AutoShape 6" descr="argv[1]"/>
          <p:cNvSpPr>
            <a:spLocks noChangeArrowheads="1"/>
          </p:cNvSpPr>
          <p:nvPr/>
        </p:nvSpPr>
        <p:spPr bwMode="auto">
          <a:xfrm>
            <a:off x="2555875" y="1773238"/>
            <a:ext cx="792163" cy="360362"/>
          </a:xfrm>
          <a:prstGeom prst="upArrowCallout">
            <a:avLst>
              <a:gd name="adj1" fmla="val 54956"/>
              <a:gd name="adj2" fmla="val 5495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Argv[1]</a:t>
            </a:r>
          </a:p>
        </p:txBody>
      </p:sp>
      <p:sp>
        <p:nvSpPr>
          <p:cNvPr id="15367" name="AutoShape 7" descr="argv[1]"/>
          <p:cNvSpPr>
            <a:spLocks noChangeArrowheads="1"/>
          </p:cNvSpPr>
          <p:nvPr/>
        </p:nvSpPr>
        <p:spPr bwMode="auto">
          <a:xfrm>
            <a:off x="4572000" y="1773238"/>
            <a:ext cx="792163" cy="360362"/>
          </a:xfrm>
          <a:prstGeom prst="upArrowCallout">
            <a:avLst>
              <a:gd name="adj1" fmla="val 54956"/>
              <a:gd name="adj2" fmla="val 5495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Argv[2]</a:t>
            </a:r>
          </a:p>
        </p:txBody>
      </p:sp>
      <p:sp>
        <p:nvSpPr>
          <p:cNvPr id="15368" name="AutoShape 8" descr="argv[1]"/>
          <p:cNvSpPr>
            <a:spLocks noChangeArrowheads="1"/>
          </p:cNvSpPr>
          <p:nvPr/>
        </p:nvSpPr>
        <p:spPr bwMode="auto">
          <a:xfrm>
            <a:off x="2339975" y="3429000"/>
            <a:ext cx="792163" cy="360363"/>
          </a:xfrm>
          <a:prstGeom prst="upArrowCallout">
            <a:avLst>
              <a:gd name="adj1" fmla="val 54956"/>
              <a:gd name="adj2" fmla="val 5495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Argv[1]</a:t>
            </a:r>
          </a:p>
        </p:txBody>
      </p:sp>
      <p:sp>
        <p:nvSpPr>
          <p:cNvPr id="15369" name="AutoShape 9" descr="argv[1]"/>
          <p:cNvSpPr>
            <a:spLocks noChangeArrowheads="1"/>
          </p:cNvSpPr>
          <p:nvPr/>
        </p:nvSpPr>
        <p:spPr bwMode="auto">
          <a:xfrm>
            <a:off x="6659563" y="3429000"/>
            <a:ext cx="792162" cy="360363"/>
          </a:xfrm>
          <a:prstGeom prst="upArrowCallout">
            <a:avLst>
              <a:gd name="adj1" fmla="val 54956"/>
              <a:gd name="adj2" fmla="val 5495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Argv[3]</a:t>
            </a:r>
          </a:p>
        </p:txBody>
      </p:sp>
      <p:sp>
        <p:nvSpPr>
          <p:cNvPr id="15370" name="AutoShape 10" descr="argv[1]"/>
          <p:cNvSpPr>
            <a:spLocks noChangeArrowheads="1"/>
          </p:cNvSpPr>
          <p:nvPr/>
        </p:nvSpPr>
        <p:spPr bwMode="auto">
          <a:xfrm>
            <a:off x="4427538" y="3429000"/>
            <a:ext cx="792162" cy="360363"/>
          </a:xfrm>
          <a:prstGeom prst="upArrowCallout">
            <a:avLst>
              <a:gd name="adj1" fmla="val 54956"/>
              <a:gd name="adj2" fmla="val 5495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Argv[2]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F34D-F91F-4487-AB81-CEBA5B96D33C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EE5B-3B3B-4336-9F89-CC5D6A53F883}" type="slidenum">
              <a:rPr lang="ar-JO"/>
              <a:pPr/>
              <a:t>2</a:t>
            </a:fld>
            <a:endParaRPr 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62000" y="1828800"/>
            <a:ext cx="7162800" cy="561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lnSpc>
                <a:spcPct val="110000"/>
              </a:lnSpc>
              <a:spcBef>
                <a:spcPct val="50000"/>
              </a:spcBef>
            </a:pPr>
            <a:endParaRPr lang="en-US" sz="2800" b="1">
              <a:latin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algn="l" rtl="0"/>
            <a:r>
              <a:rPr lang="en-US"/>
              <a:t>Sockets belong to a group of software mechanisms that enable inter process communications (IPC), which simply means that concurrently executing processes can exchange data.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/>
              </a:rPr>
              <a:t>Sockets</a:t>
            </a:r>
            <a:r>
              <a:rPr lang="en-US">
                <a:solidFill>
                  <a:srgbClr val="993300"/>
                </a:solidFill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F69-2181-4413-A11B-1977DFB60619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843B-D306-4928-808E-5FD0CEBA87B0}" type="slidenum">
              <a:rPr lang="ar-JO"/>
              <a:pPr/>
              <a:t>3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675" y="1109663"/>
            <a:ext cx="8229600" cy="5257800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/>
              <a:t>The Application Program Interfaces (APIs) depends on the operating system being used, and the programming language. </a:t>
            </a:r>
          </a:p>
          <a:p>
            <a:pPr algn="l" rtl="0">
              <a:lnSpc>
                <a:spcPct val="90000"/>
              </a:lnSpc>
            </a:pPr>
            <a:r>
              <a:rPr lang="en-US" sz="2800"/>
              <a:t>Berkeley Sockets are communication APIs developed for Unix systems. This interface is developed for C language</a:t>
            </a:r>
            <a:r>
              <a:rPr lang="en-US"/>
              <a:t> </a:t>
            </a:r>
          </a:p>
          <a:p>
            <a:pPr algn="l" rtl="0">
              <a:lnSpc>
                <a:spcPct val="90000"/>
              </a:lnSpc>
            </a:pPr>
            <a:r>
              <a:rPr lang="en-US"/>
              <a:t>Processes that communicate using sockets use a client server model. </a:t>
            </a:r>
          </a:p>
          <a:p>
            <a:pPr algn="l" rtl="0">
              <a:lnSpc>
                <a:spcPct val="90000"/>
              </a:lnSpc>
            </a:pPr>
            <a:r>
              <a:rPr lang="en-US"/>
              <a:t>A server provides a service and clients make use of that service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-387350"/>
            <a:ext cx="8243887" cy="1314450"/>
          </a:xfrm>
        </p:spPr>
        <p:txBody>
          <a:bodyPr/>
          <a:lstStyle/>
          <a:p>
            <a:pPr algn="l" rtl="0"/>
            <a:r>
              <a:rPr lang="en-US">
                <a:solidFill>
                  <a:schemeClr val="tx1"/>
                </a:solidFill>
              </a:rPr>
              <a:t>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974E-96B9-4924-BCDE-F07B90FA64CC}" type="datetime1">
              <a:rPr lang="en-US" smtClean="0"/>
              <a:t>10/26/2015</a:t>
            </a:fld>
            <a:endParaRPr lang="en-US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16D4-833B-4543-8918-E4EBB61EB812}" type="slidenum">
              <a:rPr lang="ar-JO"/>
              <a:pPr/>
              <a:t>4</a:t>
            </a:fld>
            <a:endParaRPr lang="en-US"/>
          </a:p>
        </p:txBody>
      </p:sp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1411288" y="1905000"/>
          <a:ext cx="6913562" cy="1219200"/>
        </p:xfrm>
        <a:graphic>
          <a:graphicData uri="http://schemas.openxmlformats.org/drawingml/2006/table">
            <a:tbl>
              <a:tblPr/>
              <a:tblGrid>
                <a:gridCol w="2506662"/>
                <a:gridCol w="44069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AF_UNIX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Unix internal protocols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AF_INET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Internet protocols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1258888" y="4419600"/>
            <a:ext cx="6913562" cy="1905000"/>
            <a:chOff x="1344" y="2784"/>
            <a:chExt cx="3840" cy="120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3216" y="3552"/>
              <a:ext cx="1968" cy="4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Raw Socket</a:t>
              </a: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344" y="3552"/>
              <a:ext cx="1872" cy="4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b="1"/>
                <a:t>SOCK_RAW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3216" y="3168"/>
              <a:ext cx="1968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Datagram Socket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344" y="3168"/>
              <a:ext cx="1872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b="1"/>
                <a:t>SOCK_DGRAM</a:t>
              </a: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3216" y="2784"/>
              <a:ext cx="1968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Stream Socket</a:t>
              </a: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344" y="2784"/>
              <a:ext cx="1872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b="1"/>
                <a:t>SOCK_STREAM</a:t>
              </a:r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>
              <a:off x="1344" y="278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1344" y="3168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1344" y="355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>
              <a:off x="1344" y="398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25"/>
            <p:cNvSpPr>
              <a:spLocks noChangeShapeType="1"/>
            </p:cNvSpPr>
            <p:nvPr/>
          </p:nvSpPr>
          <p:spPr bwMode="auto">
            <a:xfrm>
              <a:off x="1344" y="2784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>
              <a:off x="3216" y="2784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>
              <a:off x="5184" y="2784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52" name="Rectangle 28"/>
          <p:cNvSpPr>
            <a:spLocks noGrp="1" noChangeArrowheads="1"/>
          </p:cNvSpPr>
          <p:nvPr>
            <p:ph type="title"/>
          </p:nvPr>
        </p:nvSpPr>
        <p:spPr>
          <a:xfrm>
            <a:off x="-225425" y="103188"/>
            <a:ext cx="9350375" cy="131445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effectLst/>
              </a:rPr>
              <a:t>Address  Family</a:t>
            </a:r>
          </a:p>
        </p:txBody>
      </p:sp>
      <p:sp>
        <p:nvSpPr>
          <p:cNvPr id="52253" name="Rectangle 29"/>
          <p:cNvSpPr>
            <a:spLocks noRot="1" noChangeArrowheads="1"/>
          </p:cNvSpPr>
          <p:nvPr/>
        </p:nvSpPr>
        <p:spPr bwMode="auto">
          <a:xfrm>
            <a:off x="-209550" y="3200400"/>
            <a:ext cx="9332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/>
              <a:t>Socket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A16-5115-422C-9EA3-EA624870BFC9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DD2B-084F-4AA5-B349-3FAAA752FBCA}" type="slidenum">
              <a:rPr lang="ar-JO"/>
              <a:pPr/>
              <a:t>5</a:t>
            </a:fld>
            <a:endParaRPr lang="en-US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371600" y="981075"/>
            <a:ext cx="7129463" cy="3106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0" eaLnBrk="0" hangingPunct="0"/>
            <a:r>
              <a:rPr lang="en-US" sz="2800">
                <a:latin typeface="Garamond" pitchFamily="18" charset="0"/>
              </a:rPr>
              <a:t>struct sockaddr_in</a:t>
            </a:r>
          </a:p>
          <a:p>
            <a:pPr rtl="0" eaLnBrk="0" hangingPunct="0"/>
            <a:r>
              <a:rPr lang="en-US" sz="2800">
                <a:latin typeface="Garamond" pitchFamily="18" charset="0"/>
              </a:rPr>
              <a:t>{</a:t>
            </a:r>
          </a:p>
          <a:p>
            <a:pPr rtl="0" eaLnBrk="0" hangingPunct="0"/>
            <a:r>
              <a:rPr lang="en-US" sz="2800">
                <a:latin typeface="Garamond" pitchFamily="18" charset="0"/>
              </a:rPr>
              <a:t>    short   sin_family;      /* AF_INET */</a:t>
            </a:r>
          </a:p>
          <a:p>
            <a:pPr rtl="0" eaLnBrk="0" hangingPunct="0"/>
            <a:r>
              <a:rPr lang="en-US" sz="2800">
                <a:latin typeface="Garamond" pitchFamily="18" charset="0"/>
              </a:rPr>
              <a:t>    ushort  sin_port;         /* 16 bit port number */</a:t>
            </a:r>
          </a:p>
          <a:p>
            <a:pPr rtl="0" eaLnBrk="0" hangingPunct="0"/>
            <a:r>
              <a:rPr lang="en-US" sz="2800">
                <a:latin typeface="Garamond" pitchFamily="18" charset="0"/>
              </a:rPr>
              <a:t>    struct in_addr  sin_addr;     /* 32 bit host id */</a:t>
            </a:r>
          </a:p>
          <a:p>
            <a:pPr rtl="0" eaLnBrk="0" hangingPunct="0"/>
            <a:r>
              <a:rPr lang="en-US" sz="2800">
                <a:latin typeface="Garamond" pitchFamily="18" charset="0"/>
              </a:rPr>
              <a:t>    char    sin_zero[8];             /* unused */</a:t>
            </a:r>
          </a:p>
          <a:p>
            <a:pPr rtl="0" eaLnBrk="0" hangingPunct="0"/>
            <a:r>
              <a:rPr lang="en-US" sz="2800">
                <a:latin typeface="Garamond" pitchFamily="18" charset="0"/>
              </a:rPr>
              <a:t>}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619250" y="260350"/>
            <a:ext cx="5848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3600" b="1">
                <a:latin typeface="Times New Roman" pitchFamily="18" charset="0"/>
              </a:rPr>
              <a:t>Structure of a socket address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185863" y="4221163"/>
            <a:ext cx="806608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/>
              <a:t>struct hostent {</a:t>
            </a:r>
          </a:p>
          <a:p>
            <a:r>
              <a:rPr lang="en-US" i="1"/>
              <a:t>         char    *h_name;         /* canonical name of host*/</a:t>
            </a:r>
          </a:p>
          <a:p>
            <a:r>
              <a:rPr lang="en-US" i="1"/>
              <a:t>         char    **h_aliases;     /* alias list */</a:t>
            </a:r>
          </a:p>
          <a:p>
            <a:r>
              <a:rPr lang="en-US" i="1"/>
              <a:t>         int     h_addrtype;      /* host address type */</a:t>
            </a:r>
          </a:p>
          <a:p>
            <a:r>
              <a:rPr lang="en-US" i="1"/>
              <a:t>         int     h_length;        /* length of address */</a:t>
            </a:r>
          </a:p>
          <a:p>
            <a:r>
              <a:rPr lang="en-US" i="1"/>
              <a:t>         char    **h_addr_list;   /* list of addresses */</a:t>
            </a:r>
          </a:p>
          <a:p>
            <a:r>
              <a:rPr lang="en-US" i="1"/>
              <a:t>  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944B-1A82-43A7-88B1-F5F37B80BD4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F01-7FD9-42B7-88BF-C7758E3C3E0F}" type="slidenum">
              <a:rPr lang="ar-JO"/>
              <a:pPr/>
              <a:t>6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Socket System Calls for Connectionless  Network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000" b="1"/>
              <a:t>int socket(int addr_family, int type, int protocol);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2000" b="1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/>
              <a:t>		</a:t>
            </a:r>
            <a:r>
              <a:rPr lang="en-US" sz="1600" b="1"/>
              <a:t>The family is -  		AF_UNIX, AF_INET</a:t>
            </a:r>
            <a:br>
              <a:rPr lang="en-US" sz="1600" b="1"/>
            </a:br>
            <a:r>
              <a:rPr lang="en-US" sz="1600" b="1"/>
              <a:t>        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/>
              <a:t>		type is  -  		 SOCK_STREAM,</a:t>
            </a:r>
            <a:br>
              <a:rPr lang="en-US" sz="1600" b="1"/>
            </a:br>
            <a:r>
              <a:rPr lang="en-US" sz="1600" b="1"/>
              <a:t>                       	 	SOCK_DGRAM</a:t>
            </a:r>
            <a:br>
              <a:rPr lang="en-US" sz="1600" b="1"/>
            </a:br>
            <a:r>
              <a:rPr lang="en-US" sz="1600" b="1"/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/>
              <a:t>		The return value is a small integer, we can call this as socket 	descriptor, or a sockfd .</a:t>
            </a:r>
          </a:p>
          <a:p>
            <a:pPr algn="l" rtl="0">
              <a:lnSpc>
                <a:spcPct val="90000"/>
              </a:lnSpc>
            </a:pPr>
            <a:endParaRPr lang="en-US" sz="1600" b="1"/>
          </a:p>
          <a:p>
            <a:pPr algn="l" rtl="0">
              <a:lnSpc>
                <a:spcPct val="90000"/>
              </a:lnSpc>
            </a:pPr>
            <a:r>
              <a:rPr lang="en-US" sz="2000" b="1"/>
              <a:t>int bind(int s, struct sockaddr *address, int address_len);</a:t>
            </a:r>
            <a:endParaRPr lang="en-US" sz="200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/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/>
              <a:t>		address        :  is a pointer to a protocol-specific  address.</a:t>
            </a:r>
            <a:br>
              <a:rPr lang="en-US" sz="1800"/>
            </a:br>
            <a:r>
              <a:rPr lang="en-US" sz="1800"/>
              <a:t>	addrres_len  :  the size of this address structure.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394D-433A-4E5C-9763-6B62D8C091D1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A20-2A67-4AD9-A12E-D0B3BF25FE80}" type="slidenum">
              <a:rPr lang="ar-JO"/>
              <a:pPr/>
              <a:t>7</a:t>
            </a:fld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893175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rtl="0">
              <a:buFontTx/>
              <a:buChar char="•"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en-US" sz="2000" b="1"/>
              <a:t>int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sendto(int sockfd, </a:t>
            </a:r>
            <a:r>
              <a:rPr 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void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*buff, int nbytes,      </a:t>
            </a:r>
            <a:b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int flags, struct sockaddr *to, int addrlen);</a:t>
            </a:r>
          </a:p>
          <a:p>
            <a:pPr rtl="0"/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1" rtl="0">
              <a:buFontTx/>
              <a:buChar char="•"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int recvfrom(int sockfd</a:t>
            </a:r>
            <a:r>
              <a:rPr 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void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*buff, int nbytes, </a:t>
            </a:r>
          </a:p>
          <a:p>
            <a:pPr lvl="1" rtl="0"/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		      int flags, struct sockaddr *from, int addrlen);       									</a:t>
            </a:r>
            <a:endParaRPr lang="ar-JO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endParaRPr lang="ar-JO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rtl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Ø"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sockfd     is the socket descriptor returnedby socket system call.</a:t>
            </a:r>
          </a:p>
          <a:p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39750" y="4005263"/>
            <a:ext cx="8135938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/>
            <a:r>
              <a:rPr lang="en-US" sz="2800" b="1">
                <a:latin typeface="Garamond" pitchFamily="18" charset="0"/>
              </a:rPr>
              <a:t>struct hostent *gethostbyname(const char *name);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827088" y="5229225"/>
            <a:ext cx="7345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/>
              <a:t>Returns a structure of type hostent for the given host name. Here the name is either a host name or IP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BF0D5A27-A1EE-45E7-B752-1FBEC48412C6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DD5FF6E-39CA-47B0-AE41-C02740872E21}" type="slidenum">
              <a:rPr lang="ar-JO"/>
              <a:pPr/>
              <a:t>8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920875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  <a:effectLst/>
              </a:rPr>
              <a:t>SOCKET  PROGRAMMING</a:t>
            </a:r>
            <a:r>
              <a:rPr lang="en-US" sz="4800">
                <a:solidFill>
                  <a:srgbClr val="993300"/>
                </a:solidFill>
                <a:effectLst/>
              </a:rPr>
              <a:t> </a:t>
            </a:r>
            <a:br>
              <a:rPr lang="en-US" sz="4800">
                <a:solidFill>
                  <a:srgbClr val="993300"/>
                </a:solidFill>
                <a:effectLst/>
              </a:rPr>
            </a:br>
            <a:r>
              <a:rPr lang="en-US" sz="4800">
                <a:solidFill>
                  <a:schemeClr val="tx1"/>
                </a:solidFill>
                <a:effectLst/>
              </a:rPr>
              <a:t>EXAMPLE</a:t>
            </a:r>
            <a:br>
              <a:rPr lang="en-US" sz="4800">
                <a:solidFill>
                  <a:schemeClr val="tx1"/>
                </a:solidFill>
                <a:effectLst/>
              </a:rPr>
            </a:br>
            <a:r>
              <a:rPr lang="en-US" sz="4800">
                <a:solidFill>
                  <a:schemeClr val="tx1"/>
                </a:solidFill>
                <a:effectLst/>
              </a:rPr>
              <a:t>UDP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8C19-9B1C-43D4-8B13-2A1F8DA4971A}" type="datetime1">
              <a:rPr lang="en-US" smtClean="0"/>
              <a:t>10/26/2015</a:t>
            </a:fld>
            <a:endParaRPr lang="en-US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435 Lab</a:t>
            </a:r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E634-88EC-4E85-A02D-603314BFE989}" type="slidenum">
              <a:rPr lang="ar-JO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60960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/>
              </a:rPr>
              <a:t>Client Server Model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304800" y="533400"/>
            <a:ext cx="8382000" cy="5638800"/>
            <a:chOff x="192" y="336"/>
            <a:chExt cx="5280" cy="355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92" y="816"/>
              <a:ext cx="2016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socket ( )</a:t>
              </a: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92" y="1296"/>
              <a:ext cx="2016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bind ( )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28" y="3600"/>
              <a:ext cx="115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sendto ( )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936" y="1968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socket ( )</a:t>
              </a: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056" y="115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1056" y="163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056" y="336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1056" y="273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51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4512" y="273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192" y="2250"/>
              <a:ext cx="2016" cy="5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400">
                  <a:latin typeface="Garamond" pitchFamily="18" charset="0"/>
                </a:rPr>
                <a:t>blocks until connection from client</a:t>
              </a:r>
            </a:p>
          </p:txBody>
        </p:sp>
        <p:cxnSp>
          <p:nvCxnSpPr>
            <p:cNvPr id="7183" name="AutoShape 15"/>
            <p:cNvCxnSpPr>
              <a:cxnSpLocks noChangeShapeType="1"/>
              <a:stCxn id="7174" idx="3"/>
              <a:endCxn id="7190" idx="1"/>
            </p:cNvCxnSpPr>
            <p:nvPr/>
          </p:nvCxnSpPr>
          <p:spPr bwMode="auto">
            <a:xfrm>
              <a:off x="1688" y="3744"/>
              <a:ext cx="224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2256" y="2688"/>
              <a:ext cx="129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 sz="2400" b="1">
                  <a:latin typeface="Garamond" pitchFamily="18" charset="0"/>
                </a:rPr>
                <a:t>data (request)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2256" y="3504"/>
              <a:ext cx="129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 sz="2400" b="1">
                  <a:latin typeface="Garamond" pitchFamily="18" charset="0"/>
                </a:rPr>
                <a:t>data (reply)</a:t>
              </a: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336" y="336"/>
              <a:ext cx="1536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4000" b="1">
                  <a:latin typeface="Garamond" pitchFamily="18" charset="0"/>
                </a:rPr>
                <a:t>Server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192" y="1824"/>
              <a:ext cx="2016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recvfrom ( )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192" y="3120"/>
              <a:ext cx="211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400">
                  <a:latin typeface="Garamond" pitchFamily="18" charset="0"/>
                </a:rPr>
                <a:t>process request</a:t>
              </a: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3936" y="2448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bind ( )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3936" y="3600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recvfrom ( )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3936" y="2976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b="1">
                  <a:latin typeface="Garamond" pitchFamily="18" charset="0"/>
                </a:rPr>
                <a:t>sendto ( )</a:t>
              </a: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4512" y="326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1056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H="1">
              <a:off x="1056" y="2928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3744" y="1536"/>
              <a:ext cx="1536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4000" b="1">
                  <a:latin typeface="Garamond" pitchFamily="18" charset="0"/>
                </a:rPr>
                <a:t>Client</a:t>
              </a:r>
            </a:p>
          </p:txBody>
        </p:sp>
      </p:grp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5651500" y="3213100"/>
            <a:ext cx="5762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>
            <a:off x="4572000" y="2060575"/>
            <a:ext cx="1439863" cy="1152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 can be</a:t>
            </a:r>
          </a:p>
          <a:p>
            <a:pPr algn="ctr"/>
            <a:r>
              <a:rPr lang="en-US"/>
              <a:t>skipped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513</Words>
  <Application>Microsoft Office PowerPoint</Application>
  <PresentationFormat>On-screen Show (4:3)</PresentationFormat>
  <Paragraphs>238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Verdana</vt:lpstr>
      <vt:lpstr>Times New Roman</vt:lpstr>
      <vt:lpstr>Garamond</vt:lpstr>
      <vt:lpstr>Wingdings</vt:lpstr>
      <vt:lpstr>Bodoni MT Black</vt:lpstr>
      <vt:lpstr>Arial Narrow</vt:lpstr>
      <vt:lpstr>Balloons</vt:lpstr>
      <vt:lpstr>SOCKET  PROGRAMMING </vt:lpstr>
      <vt:lpstr>Sockets </vt:lpstr>
      <vt:lpstr>Socket</vt:lpstr>
      <vt:lpstr>Address  Family</vt:lpstr>
      <vt:lpstr>Slide 5</vt:lpstr>
      <vt:lpstr>Socket System Calls for Connectionless  Network</vt:lpstr>
      <vt:lpstr>Slide 7</vt:lpstr>
      <vt:lpstr>SOCKET  PROGRAMMING  EXAMPLE UDP SOCKET</vt:lpstr>
      <vt:lpstr>Client Server Model</vt:lpstr>
      <vt:lpstr>Library to Be Include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 PROGRAMMING  EXAMPLE UDP SOCKET</dc:title>
  <dc:creator>user</dc:creator>
  <cp:lastModifiedBy>afnan</cp:lastModifiedBy>
  <cp:revision>17</cp:revision>
  <dcterms:created xsi:type="dcterms:W3CDTF">2006-11-02T20:05:13Z</dcterms:created>
  <dcterms:modified xsi:type="dcterms:W3CDTF">2015-10-26T15:37:25Z</dcterms:modified>
</cp:coreProperties>
</file>