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0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5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 sz="1200"/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3885840" y="0"/>
            <a:ext cx="2971800" cy="4575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buFont typeface="Times New Roman"/>
              <a:buChar char="•"/>
            </a:pPr>
            <a:r>
              <a:rPr lang="en-US" sz="1200"/>
              <a:t>11/19/15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5160"/>
          </a:xfrm>
          <a:prstGeom prst="rect">
            <a:avLst/>
          </a:prstGeom>
        </p:spPr>
        <p:txBody>
          <a:bodyPr bIns="46800" lIns="90000" rIns="90000" tIns="4680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-360" y="8686440"/>
            <a:ext cx="2971800" cy="45756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Times New Roman"/>
              <a:buChar char="•"/>
            </a:pPr>
            <a:r>
              <a:rPr lang="en-US" sz="1200"/>
              <a:t>&lt;footer&gt;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3885840" y="8686440"/>
            <a:ext cx="2971800" cy="4575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buFont typeface="Times New Roman"/>
              <a:buChar char="•"/>
            </a:pPr>
            <a:fld id="{4CA72482-E7AD-4611-B8AA-54E2B4554908}" type="slidenum">
              <a:rPr lang="en-US" sz="12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Netscape has a hybrid system built in.  It uses RSA for public-key encryption (with -- I believe -- a 512-bit key) and DES for secret-key encryption.</a:t>
            </a:r>
            <a:endParaRPr/>
          </a:p>
          <a:p>
            <a:pPr>
              <a:buFont typeface="Times New Roman"/>
              <a:buChar char="•"/>
            </a:pPr>
            <a:endParaRPr/>
          </a:p>
          <a:p>
            <a:pPr>
              <a:buFont typeface="Times New Roman"/>
              <a:buChar char="•"/>
            </a:pPr>
            <a:r>
              <a:rPr lang="en-US"/>
              <a:t>PGP also uses a hybrid system with RSA for the  public-key part, and IDEA for secret-key encryption.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At one trial division per nanosecond (very fast!), the slow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factoring algorithm takes approximately 10^106 seconds,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or about 30 x 10^97 years!</a:t>
            </a:r>
            <a:endParaRPr/>
          </a:p>
          <a:p>
            <a:pPr>
              <a:buFont typeface="Times New Roman"/>
              <a:buChar char="•"/>
            </a:pPr>
            <a:endParaRPr/>
          </a:p>
          <a:p>
            <a:pPr>
              <a:buFont typeface="Times New Roman"/>
              <a:buChar char="•"/>
            </a:pPr>
            <a:r>
              <a:rPr lang="en-US"/>
              <a:t>The faster algorithm takes approximately 3.87 x 10^16  seconds, about  100 million years.</a:t>
            </a:r>
            <a:endParaRPr/>
          </a:p>
          <a:p>
            <a:pPr>
              <a:buFont typeface="Times New Roman"/>
              <a:buChar char="•"/>
            </a:pPr>
            <a:endParaRPr/>
          </a:p>
          <a:p>
            <a:pPr>
              <a:buFont typeface="Times New Roman"/>
              <a:buChar char="•"/>
            </a:pPr>
            <a:r>
              <a:rPr lang="en-US"/>
              <a:t>The fastest known algorithm would take about 4 minutes (assuming one trial division per nanosecond).  Increasing the modulus to 1024 bits would increase the number of trial divisions to 2^46 or 7 x 10^13, taking 70,000,000 seconds, a little over 2 years!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Computers can very quickly search a document for a specified phrase (e.g.,  "Top secret" or "Social Security Number")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120" y="413064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120" y="4130640"/>
            <a:ext cx="2459880" cy="196272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51800" y="4130640"/>
            <a:ext cx="2459880" cy="196272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48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51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120" y="413064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732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040" cy="196272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972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972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972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fld id="{1AB93EFF-FB54-4288-A6A5-9C1D2B9FAD7B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33520" y="99036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>
                <a:solidFill>
                  <a:srgbClr val="ffcc66"/>
                </a:solidFill>
              </a:rPr>
              <a:t>Public-key Cryptography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066320" y="3047760"/>
            <a:ext cx="6705720" cy="2362320"/>
          </a:xfrm>
          <a:prstGeom prst="rect">
            <a:avLst/>
          </a:prstGeom>
        </p:spPr>
        <p:txBody>
          <a:bodyPr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Montclair State University </a:t>
            </a:r>
            <a:endParaRPr/>
          </a:p>
          <a:p>
            <a:pPr algn="ctr">
              <a:buFont typeface="Times New Roman"/>
              <a:buChar char="•"/>
            </a:pPr>
            <a:r>
              <a:rPr lang="en-US"/>
              <a:t>CMPT 109 </a:t>
            </a:r>
            <a:endParaRPr/>
          </a:p>
          <a:p>
            <a:pPr algn="ctr">
              <a:buFont typeface="Times New Roman"/>
              <a:buChar char="•"/>
            </a:pPr>
            <a:r>
              <a:rPr lang="en-US"/>
              <a:t>J.W. Benham</a:t>
            </a:r>
            <a:endParaRPr/>
          </a:p>
          <a:p>
            <a:pPr algn="ctr">
              <a:buFont typeface="Times New Roman"/>
              <a:buChar char="•"/>
            </a:pPr>
            <a:r>
              <a:rPr lang="en-US"/>
              <a:t>Spring, 1998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09480" y="533520"/>
            <a:ext cx="7772400" cy="83844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Internet Commerce (continued)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685800" y="1523520"/>
            <a:ext cx="7772400" cy="47854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Bob wants to order brownies from Alice and keep the </a:t>
            </a:r>
            <a:r>
              <a:rPr b="1" i="1" lang="en-US"/>
              <a:t>entire transaction</a:t>
            </a:r>
            <a:r>
              <a:rPr lang="en-US"/>
              <a:t> private.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Bob sends Alice his public key.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generates a session key, encrypts it using Bob’s public key, and sends it to Bob.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Bob uses the session key (and an agreed-upon symmetric encryption algorithm) to encrypt his order, and sends it to Alice.</a:t>
            </a:r>
            <a:endParaRPr/>
          </a:p>
        </p:txBody>
      </p:sp>
    </p:spTree>
  </p:cSld>
  <p:timing>
    <p:tnLst>
      <p:par>
        <p:cTn dur="indefinite" id="145" nodeType="tmRoot" restart="never">
          <p:childTnLst>
            <p:seq>
              <p:cTn id="146" nodeType="mainSeq">
                <p:childTnLst>
                  <p:par>
                    <p:cTn fill="freeze" id="147">
                      <p:stCondLst>
                        <p:cond delay="indefinite"/>
                      </p:stCondLst>
                      <p:childTnLst>
                        <p:par>
                          <p:cTn fill="freeze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51"/>
                                        <p:tgtEl>
                                          <p:spTgt spid="64">
                                            <p:txEl>
                                              <p:pRg end="8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52"/>
                                        <p:tgtEl>
                                          <p:spTgt spid="64">
                                            <p:txEl>
                                              <p:pRg end="8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3">
                      <p:stCondLst>
                        <p:cond delay="indefinite"/>
                      </p:stCondLst>
                      <p:childTnLst>
                        <p:par>
                          <p:cTn fill="freeze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12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57"/>
                                        <p:tgtEl>
                                          <p:spTgt spid="64">
                                            <p:txEl>
                                              <p:pRg end="112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58"/>
                                        <p:tgtEl>
                                          <p:spTgt spid="64">
                                            <p:txEl>
                                              <p:pRg end="112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9">
                      <p:stCondLst>
                        <p:cond delay="indefinite"/>
                      </p:stCondLst>
                      <p:childTnLst>
                        <p:par>
                          <p:cTn fill="freeze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00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63"/>
                                        <p:tgtEl>
                                          <p:spTgt spid="64">
                                            <p:txEl>
                                              <p:pRg end="200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64"/>
                                        <p:tgtEl>
                                          <p:spTgt spid="64">
                                            <p:txEl>
                                              <p:pRg end="200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5">
                      <p:stCondLst>
                        <p:cond delay="indefinite"/>
                      </p:stCondLst>
                      <p:childTnLst>
                        <p:par>
                          <p:cTn fill="freeze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22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69"/>
                                        <p:tgtEl>
                                          <p:spTgt spid="64">
                                            <p:txEl>
                                              <p:pRg end="322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70"/>
                                        <p:tgtEl>
                                          <p:spTgt spid="64">
                                            <p:txEl>
                                              <p:pRg end="322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09480" y="266040"/>
            <a:ext cx="7772400" cy="13737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Digital Signatures:</a:t>
            </a:r>
            <a:r>
              <a:rPr lang="en-US"/>
              <a:t>
</a:t>
            </a:r>
            <a:r>
              <a:rPr lang="en-US" sz="4000"/>
              <a:t>Signing a Document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609480" y="1904760"/>
            <a:ext cx="7772400" cy="43437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Alice applies a (publicly known) </a:t>
            </a:r>
            <a:r>
              <a:rPr b="1" i="1" lang="en-US"/>
              <a:t>hash function</a:t>
            </a:r>
            <a:r>
              <a:rPr lang="en-US"/>
              <a:t> to a document that she wishes to “sign.” This function produces a </a:t>
            </a:r>
            <a:r>
              <a:rPr b="1" i="1" lang="en-US"/>
              <a:t>digest</a:t>
            </a:r>
            <a:r>
              <a:rPr lang="en-US"/>
              <a:t> of the document (usually a number).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then uses her </a:t>
            </a:r>
            <a:r>
              <a:rPr b="1" i="1" lang="en-US"/>
              <a:t>private</a:t>
            </a:r>
            <a:r>
              <a:rPr lang="en-US"/>
              <a:t> key to “encrypt” the digest.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She can then send, or even broadcast, the document with the encrypted digest. </a:t>
            </a:r>
            <a:endParaRPr/>
          </a:p>
        </p:txBody>
      </p:sp>
    </p:spTree>
  </p:cSld>
  <p:timing>
    <p:tnLst>
      <p:par>
        <p:cTn dur="indefinite" id="171" nodeType="tmRoot" restart="never">
          <p:childTnLst>
            <p:seq>
              <p:cTn id="172" nodeType="mainSeq">
                <p:childTnLst>
                  <p:par>
                    <p:cTn fill="freeze" id="173">
                      <p:stCondLst>
                        <p:cond delay="indefinite"/>
                      </p:stCondLst>
                      <p:childTnLst>
                        <p:par>
                          <p:cTn fill="freeze" id="174">
                            <p:stCondLst>
                              <p:cond delay="0"/>
                            </p:stCondLst>
                            <p:childTnLst>
                              <p:par>
                                <p:cTn fill="hold" id="17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5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77"/>
                                        <p:tgtEl>
                                          <p:spTgt spid="66">
                                            <p:txEl>
                                              <p:pRg end="15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8">
                      <p:stCondLst>
                        <p:cond delay="indefinite"/>
                      </p:stCondLst>
                      <p:childTnLst>
                        <p:par>
                          <p:cTn fill="freeze" id="179">
                            <p:stCondLst>
                              <p:cond delay="0"/>
                            </p:stCondLst>
                            <p:childTnLst>
                              <p:par>
                                <p:cTn fill="hold" id="18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13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82"/>
                                        <p:tgtEl>
                                          <p:spTgt spid="66">
                                            <p:txEl>
                                              <p:pRg end="213" st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83">
                      <p:stCondLst>
                        <p:cond delay="indefinite"/>
                      </p:stCondLst>
                      <p:childTnLst>
                        <p:par>
                          <p:cTn fill="freeze" id="184">
                            <p:stCondLst>
                              <p:cond delay="0"/>
                            </p:stCondLst>
                            <p:childTnLst>
                              <p:par>
                                <p:cTn fill="hold" id="18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92" st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87"/>
                                        <p:tgtEl>
                                          <p:spTgt spid="66">
                                            <p:txEl>
                                              <p:pRg end="292" st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85800" y="380520"/>
            <a:ext cx="7772400" cy="83880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Digital Signature Verification 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609480" y="1447920"/>
            <a:ext cx="7772400" cy="495324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Bob uses Alice’s </a:t>
            </a:r>
            <a:r>
              <a:rPr b="1" i="1" lang="en-US"/>
              <a:t>public</a:t>
            </a:r>
            <a:r>
              <a:rPr lang="en-US"/>
              <a:t> key to “decrypt” the digest that Alice “encrypted” with her private key.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Bob applies the hash function to the document to obtain the digest directly.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Bob compares these two values for the digest.  If they match, it proves that Alice signed the document and that no one else has altered it.</a:t>
            </a:r>
            <a:endParaRPr/>
          </a:p>
        </p:txBody>
      </p:sp>
    </p:spTree>
  </p:cSld>
  <p:timing>
    <p:tnLst>
      <p:par>
        <p:cTn dur="indefinite" id="188" nodeType="tmRoot" restart="never">
          <p:childTnLst>
            <p:seq>
              <p:cTn id="189" nodeType="mainSeq">
                <p:childTnLst>
                  <p:par>
                    <p:cTn fill="freeze" id="190">
                      <p:stCondLst>
                        <p:cond delay="indefinite"/>
                      </p:stCondLst>
                      <p:childTnLst>
                        <p:par>
                          <p:cTn fill="freeze" id="191">
                            <p:stCondLst>
                              <p:cond delay="0"/>
                            </p:stCondLst>
                            <p:childTnLst>
                              <p:par>
                                <p:cTn fill="hold" id="19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94"/>
                                        <p:tgtEl>
                                          <p:spTgt spid="68">
                                            <p:txEl>
                                              <p:pRg end="9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95"/>
                                        <p:tgtEl>
                                          <p:spTgt spid="68">
                                            <p:txEl>
                                              <p:pRg end="9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6">
                      <p:stCondLst>
                        <p:cond delay="indefinite"/>
                      </p:stCondLst>
                      <p:childTnLst>
                        <p:par>
                          <p:cTn fill="freeze" id="197">
                            <p:stCondLst>
                              <p:cond delay="0"/>
                            </p:stCondLst>
                            <p:childTnLst>
                              <p:par>
                                <p:cTn fill="hold" id="198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74" st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00"/>
                                        <p:tgtEl>
                                          <p:spTgt spid="68">
                                            <p:txEl>
                                              <p:pRg end="174" st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01"/>
                                        <p:tgtEl>
                                          <p:spTgt spid="68">
                                            <p:txEl>
                                              <p:pRg end="174" st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02">
                      <p:stCondLst>
                        <p:cond delay="indefinite"/>
                      </p:stCondLst>
                      <p:childTnLst>
                        <p:par>
                          <p:cTn fill="freeze" id="203">
                            <p:stCondLst>
                              <p:cond delay="0"/>
                            </p:stCondLst>
                            <p:childTnLst>
                              <p:par>
                                <p:cTn fill="hold" id="204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14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06"/>
                                        <p:tgtEl>
                                          <p:spTgt spid="68">
                                            <p:txEl>
                                              <p:pRg end="314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07"/>
                                        <p:tgtEl>
                                          <p:spTgt spid="68">
                                            <p:txEl>
                                              <p:pRg end="314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5800" y="295920"/>
            <a:ext cx="7772400" cy="131292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 sz="4000"/>
              <a:t>Secure Transmission of Digitally Signed Documents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685800" y="1828800"/>
            <a:ext cx="7772400" cy="419652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Alice uses her </a:t>
            </a:r>
            <a:r>
              <a:rPr b="1" i="1" lang="en-US"/>
              <a:t>private </a:t>
            </a:r>
            <a:r>
              <a:rPr lang="en-US"/>
              <a:t>key to digitally sign a document.  She then uses Bob’s </a:t>
            </a:r>
            <a:r>
              <a:rPr b="1" i="1" lang="en-US"/>
              <a:t>public</a:t>
            </a:r>
            <a:r>
              <a:rPr lang="en-US"/>
              <a:t> key to encrypt this digitally signed document.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Bob uses his </a:t>
            </a:r>
            <a:r>
              <a:rPr b="1" i="1" lang="en-US"/>
              <a:t>private</a:t>
            </a:r>
            <a:r>
              <a:rPr lang="en-US"/>
              <a:t> key to decrypt the document.  The result is Alice’s digitally signed document.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Bob uses Alice’s </a:t>
            </a:r>
            <a:r>
              <a:rPr b="1" i="1" lang="en-US"/>
              <a:t>public</a:t>
            </a:r>
            <a:r>
              <a:rPr lang="en-US"/>
              <a:t> key to verify Alice’s digital signature.</a:t>
            </a:r>
            <a:endParaRPr/>
          </a:p>
        </p:txBody>
      </p:sp>
    </p:spTree>
  </p:cSld>
  <p:timing>
    <p:tnLst>
      <p:par>
        <p:cTn dur="indefinite" id="208" nodeType="tmRoot" restart="never">
          <p:childTnLst>
            <p:seq>
              <p:cTn id="209" nodeType="mainSeq">
                <p:childTnLst>
                  <p:par>
                    <p:cTn fill="freeze" id="210">
                      <p:stCondLst>
                        <p:cond delay="indefinite"/>
                      </p:stCondLst>
                      <p:childTnLst>
                        <p:par>
                          <p:cTn fill="freeze" id="211">
                            <p:stCondLst>
                              <p:cond delay="0"/>
                            </p:stCondLst>
                            <p:childTnLst>
                              <p:par>
                                <p:cTn fill="hold" id="21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3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14"/>
                                        <p:tgtEl>
                                          <p:spTgt spid="70">
                                            <p:txEl>
                                              <p:pRg end="13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15">
                      <p:stCondLst>
                        <p:cond delay="indefinite"/>
                      </p:stCondLst>
                      <p:childTnLst>
                        <p:par>
                          <p:cTn fill="freeze" id="216">
                            <p:stCondLst>
                              <p:cond delay="0"/>
                            </p:stCondLst>
                            <p:childTnLst>
                              <p:par>
                                <p:cTn fill="hold" id="21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32" st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19"/>
                                        <p:tgtEl>
                                          <p:spTgt spid="70">
                                            <p:txEl>
                                              <p:pRg end="232" st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20">
                      <p:stCondLst>
                        <p:cond delay="indefinite"/>
                      </p:stCondLst>
                      <p:childTnLst>
                        <p:par>
                          <p:cTn fill="freeze" id="221">
                            <p:stCondLst>
                              <p:cond delay="0"/>
                            </p:stCondLst>
                            <p:childTnLst>
                              <p:par>
                                <p:cTn fill="hold" id="22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97" st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24"/>
                                        <p:tgtEl>
                                          <p:spTgt spid="70">
                                            <p:txEl>
                                              <p:pRg end="297" st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685800" y="533520"/>
            <a:ext cx="7772400" cy="9147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Historical Background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685800" y="1752480"/>
            <a:ext cx="7772400" cy="415044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1976: W. Diffie and M.E. Hellman proposed the first public-key encryption algorithms -- actually an algorithm for public </a:t>
            </a:r>
            <a:r>
              <a:rPr b="1" i="1" lang="en-US"/>
              <a:t>exchange</a:t>
            </a:r>
            <a:r>
              <a:rPr lang="en-US"/>
              <a:t> of a secret key.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1978: L.M Adleman, R.L. Rivest and A. Shamir propose the RSA encryption method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Currently the most widely used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Basis for the spreadsheet used in the lab</a:t>
            </a:r>
            <a:endParaRPr/>
          </a:p>
        </p:txBody>
      </p:sp>
    </p:spTree>
  </p:cSld>
  <p:timing>
    <p:tnLst>
      <p:par>
        <p:cTn dur="indefinite" id="225" nodeType="tmRoot" restart="never">
          <p:childTnLst>
            <p:seq>
              <p:cTn id="226" nodeType="mainSeq">
                <p:childTnLst>
                  <p:par>
                    <p:cTn fill="freeze" id="227">
                      <p:stCondLst>
                        <p:cond delay="indefinite"/>
                      </p:stCondLst>
                      <p:childTnLst>
                        <p:par>
                          <p:cTn fill="freeze" id="228">
                            <p:stCondLst>
                              <p:cond delay="0"/>
                            </p:stCondLst>
                            <p:childTnLst>
                              <p:par>
                                <p:cTn fill="hold" id="22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4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31"/>
                                        <p:tgtEl>
                                          <p:spTgt spid="72">
                                            <p:txEl>
                                              <p:pRg end="147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32">
                      <p:stCondLst>
                        <p:cond delay="indefinite"/>
                      </p:stCondLst>
                      <p:childTnLst>
                        <p:par>
                          <p:cTn fill="freeze" id="233">
                            <p:stCondLst>
                              <p:cond delay="0"/>
                            </p:stCondLst>
                            <p:childTnLst>
                              <p:par>
                                <p:cTn fill="hold" id="23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26" st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36"/>
                                        <p:tgtEl>
                                          <p:spTgt spid="72">
                                            <p:txEl>
                                              <p:pRg end="226" st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37">
                      <p:stCondLst>
                        <p:cond delay="indefinite"/>
                      </p:stCondLst>
                      <p:childTnLst>
                        <p:par>
                          <p:cTn fill="freeze" id="238">
                            <p:stCondLst>
                              <p:cond delay="0"/>
                            </p:stCondLst>
                            <p:childTnLst>
                              <p:par>
                                <p:cTn fill="hold" id="23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57" st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41"/>
                                        <p:tgtEl>
                                          <p:spTgt spid="72">
                                            <p:txEl>
                                              <p:pRg end="257" st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42">
                      <p:stCondLst>
                        <p:cond delay="indefinite"/>
                      </p:stCondLst>
                      <p:childTnLst>
                        <p:par>
                          <p:cTn fill="freeze" id="243">
                            <p:stCondLst>
                              <p:cond delay="0"/>
                            </p:stCondLst>
                            <p:childTnLst>
                              <p:par>
                                <p:cTn fill="hold" id="24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99" st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46"/>
                                        <p:tgtEl>
                                          <p:spTgt spid="72">
                                            <p:txEl>
                                              <p:pRg end="299" st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609480" y="0"/>
            <a:ext cx="7772400" cy="9147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The RSA Encryption Algorithm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685800" y="1066680"/>
            <a:ext cx="7772400" cy="518220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Use a random process to select two large prime numbers </a:t>
            </a:r>
            <a:r>
              <a:rPr b="1" i="1" lang="en-US"/>
              <a:t>P</a:t>
            </a:r>
            <a:r>
              <a:rPr lang="en-US"/>
              <a:t> and </a:t>
            </a:r>
            <a:r>
              <a:rPr b="1" i="1" lang="en-US"/>
              <a:t>Q</a:t>
            </a:r>
            <a:r>
              <a:rPr lang="en-US"/>
              <a:t>.  Compute the product </a:t>
            </a:r>
            <a:r>
              <a:rPr b="1" i="1" lang="en-US"/>
              <a:t>M = P*Q</a:t>
            </a:r>
            <a:r>
              <a:rPr lang="en-US"/>
              <a:t>.  This number is called the </a:t>
            </a:r>
            <a:r>
              <a:rPr b="1" i="1" lang="en-US"/>
              <a:t>modulus</a:t>
            </a:r>
            <a:r>
              <a:rPr lang="en-US"/>
              <a:t>, and is made publicly available.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RSA currently recommends a modulus that’s at least 768 bits long. 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Also compute the </a:t>
            </a:r>
            <a:r>
              <a:rPr b="1" i="1" lang="en-US"/>
              <a:t>Euler totient</a:t>
            </a:r>
            <a:r>
              <a:rPr lang="en-US"/>
              <a:t> </a:t>
            </a:r>
            <a:r>
              <a:rPr lang="en-US"/>
              <a:t>
</a:t>
            </a:r>
            <a:r>
              <a:rPr b="1" i="1" lang="en-US"/>
              <a:t>T = (P-1)*(Q-1)</a:t>
            </a:r>
            <a:r>
              <a:rPr lang="en-US"/>
              <a:t>.  Keep this number (as well as </a:t>
            </a:r>
            <a:r>
              <a:rPr b="1" i="1" lang="en-US"/>
              <a:t>P</a:t>
            </a:r>
            <a:r>
              <a:rPr lang="en-US"/>
              <a:t> and </a:t>
            </a:r>
            <a:r>
              <a:rPr b="1" i="1" lang="en-US"/>
              <a:t>Q</a:t>
            </a:r>
            <a:r>
              <a:rPr lang="en-US"/>
              <a:t>) secret. </a:t>
            </a:r>
            <a:endParaRPr/>
          </a:p>
        </p:txBody>
      </p:sp>
    </p:spTree>
  </p:cSld>
  <p:timing>
    <p:tnLst>
      <p:par>
        <p:cTn dur="indefinite" id="247" nodeType="tmRoot" restart="never">
          <p:childTnLst>
            <p:seq>
              <p:cTn id="248" nodeType="mainSeq">
                <p:childTnLst>
                  <p:par>
                    <p:cTn fill="freeze" id="249">
                      <p:stCondLst>
                        <p:cond delay="indefinite"/>
                      </p:stCondLst>
                      <p:childTnLst>
                        <p:par>
                          <p:cTn fill="freeze" id="250">
                            <p:stCondLst>
                              <p:cond delay="0"/>
                            </p:stCondLst>
                            <p:childTnLst>
                              <p:par>
                                <p:cTn fill="hold" id="25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53"/>
                                        <p:tgtEl>
                                          <p:spTgt spid="74">
                                            <p:txEl>
                                              <p:pRg end="1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54"/>
                                        <p:tgtEl>
                                          <p:spTgt spid="74">
                                            <p:txEl>
                                              <p:pRg end="1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5">
                      <p:stCondLst>
                        <p:cond delay="indefinite"/>
                      </p:stCondLst>
                      <p:childTnLst>
                        <p:par>
                          <p:cTn fill="freeze" id="256">
                            <p:stCondLst>
                              <p:cond delay="0"/>
                            </p:stCondLst>
                            <p:childTnLst>
                              <p:par>
                                <p:cTn fill="hold" id="25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29" st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59"/>
                                        <p:tgtEl>
                                          <p:spTgt spid="74">
                                            <p:txEl>
                                              <p:pRg end="229" st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60"/>
                                        <p:tgtEl>
                                          <p:spTgt spid="74">
                                            <p:txEl>
                                              <p:pRg end="229" st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61">
                      <p:stCondLst>
                        <p:cond delay="indefinite"/>
                      </p:stCondLst>
                      <p:childTnLst>
                        <p:par>
                          <p:cTn fill="freeze" id="262">
                            <p:stCondLst>
                              <p:cond delay="0"/>
                            </p:stCondLst>
                            <p:childTnLst>
                              <p:par>
                                <p:cTn fill="hold" id="26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26" st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65"/>
                                        <p:tgtEl>
                                          <p:spTgt spid="74">
                                            <p:txEl>
                                              <p:pRg end="326" st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66"/>
                                        <p:tgtEl>
                                          <p:spTgt spid="74">
                                            <p:txEl>
                                              <p:pRg end="326" st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85800" y="533520"/>
            <a:ext cx="7772400" cy="9147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RSA (continued)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685800" y="1599840"/>
            <a:ext cx="7772400" cy="47116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Randomly choose a public key </a:t>
            </a:r>
            <a:r>
              <a:rPr b="1" i="1" lang="en-US"/>
              <a:t>E</a:t>
            </a:r>
            <a:r>
              <a:rPr lang="en-US"/>
              <a:t> that has no factors in common with </a:t>
            </a:r>
            <a:r>
              <a:rPr b="1" i="1" lang="en-US"/>
              <a:t>T = (P-1)*(Q-1)</a:t>
            </a:r>
            <a:r>
              <a:rPr lang="en-US"/>
              <a:t>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Compute a private key </a:t>
            </a:r>
            <a:r>
              <a:rPr b="1" i="1" lang="en-US"/>
              <a:t>D</a:t>
            </a:r>
            <a:r>
              <a:rPr lang="en-US"/>
              <a:t> so that </a:t>
            </a:r>
            <a:r>
              <a:rPr b="1" i="1" lang="en-US"/>
              <a:t>E*D</a:t>
            </a:r>
            <a:r>
              <a:rPr lang="en-US"/>
              <a:t> leaves a remainder of 1 when divided by </a:t>
            </a:r>
            <a:r>
              <a:rPr b="1" i="1" lang="en-US"/>
              <a:t>T</a:t>
            </a:r>
            <a:r>
              <a:rPr lang="en-US"/>
              <a:t>.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We say </a:t>
            </a:r>
            <a:r>
              <a:rPr b="1" i="1" lang="en-US"/>
              <a:t>E*D </a:t>
            </a:r>
            <a:r>
              <a:rPr lang="en-US"/>
              <a:t>is </a:t>
            </a:r>
            <a:r>
              <a:rPr b="1" i="1" lang="en-US"/>
              <a:t>congruent</a:t>
            </a:r>
            <a:r>
              <a:rPr lang="en-US"/>
              <a:t> to</a:t>
            </a:r>
            <a:r>
              <a:rPr b="1" i="1" lang="en-US"/>
              <a:t> </a:t>
            </a:r>
            <a:r>
              <a:rPr lang="en-US"/>
              <a:t>1</a:t>
            </a:r>
            <a:r>
              <a:rPr b="1" lang="en-US"/>
              <a:t> </a:t>
            </a:r>
            <a:r>
              <a:rPr b="1" i="1" lang="en-US"/>
              <a:t>modulo</a:t>
            </a:r>
            <a:r>
              <a:rPr b="1" lang="en-US"/>
              <a:t> </a:t>
            </a:r>
            <a:r>
              <a:rPr b="1" i="1" lang="en-US"/>
              <a:t>T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 </a:t>
            </a:r>
            <a:r>
              <a:rPr lang="en-US"/>
              <a:t>Note that </a:t>
            </a:r>
            <a:r>
              <a:rPr b="1" i="1" lang="en-US"/>
              <a:t>D</a:t>
            </a:r>
            <a:r>
              <a:rPr lang="en-US"/>
              <a:t> is easy to compute only if one knows the value of T.  This is essentially the same as knowing the values of P and Q.</a:t>
            </a:r>
            <a:endParaRPr/>
          </a:p>
        </p:txBody>
      </p:sp>
    </p:spTree>
  </p:cSld>
  <p:timing>
    <p:tnLst>
      <p:par>
        <p:cTn dur="indefinite" id="267" nodeType="tmRoot" restart="never">
          <p:childTnLst>
            <p:seq>
              <p:cTn id="268" nodeType="mainSeq">
                <p:childTnLst>
                  <p:par>
                    <p:cTn fill="freeze" id="269">
                      <p:stCondLst>
                        <p:cond delay="indefinite"/>
                      </p:stCondLst>
                      <p:childTnLst>
                        <p:par>
                          <p:cTn fill="freeze" id="270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73"/>
                                        <p:tgtEl>
                                          <p:spTgt spid="76">
                                            <p:txEl>
                                              <p:pRg end="8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74">
                      <p:stCondLst>
                        <p:cond delay="indefinite"/>
                      </p:stCondLst>
                      <p:childTnLst>
                        <p:par>
                          <p:cTn fill="freeze" id="275">
                            <p:stCondLst>
                              <p:cond delay="0"/>
                            </p:stCondLst>
                            <p:childTnLst>
                              <p:par>
                                <p:cTn fill="hold" id="27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62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78"/>
                                        <p:tgtEl>
                                          <p:spTgt spid="76">
                                            <p:txEl>
                                              <p:pRg end="162" st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9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00" st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81"/>
                                        <p:tgtEl>
                                          <p:spTgt spid="76">
                                            <p:txEl>
                                              <p:pRg end="200" st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82">
                      <p:stCondLst>
                        <p:cond delay="indefinite"/>
                      </p:stCondLst>
                      <p:childTnLst>
                        <p:par>
                          <p:cTn fill="freeze" id="283">
                            <p:stCondLst>
                              <p:cond delay="0"/>
                            </p:stCondLst>
                            <p:childTnLst>
                              <p:par>
                                <p:cTn fill="hold" id="28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30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86"/>
                                        <p:tgtEl>
                                          <p:spTgt spid="76">
                                            <p:txEl>
                                              <p:pRg end="330" st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80880" y="265680"/>
            <a:ext cx="7772400" cy="76428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RSA (continued)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685800" y="1142640"/>
            <a:ext cx="7772400" cy="5258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If </a:t>
            </a:r>
            <a:r>
              <a:rPr b="1" i="1" lang="en-US"/>
              <a:t>N</a:t>
            </a:r>
            <a:r>
              <a:rPr lang="en-US"/>
              <a:t> is any number that is not divisible by </a:t>
            </a:r>
            <a:r>
              <a:rPr b="1" i="1" lang="en-US"/>
              <a:t>M</a:t>
            </a:r>
            <a:r>
              <a:rPr lang="en-US"/>
              <a:t>, then dividing </a:t>
            </a:r>
            <a:r>
              <a:rPr b="1" i="1" lang="en-US"/>
              <a:t>N</a:t>
            </a:r>
            <a:r>
              <a:rPr b="1" i="1" lang="en-US"/>
              <a:t>E*D</a:t>
            </a:r>
            <a:r>
              <a:rPr b="1" i="1" lang="en-US"/>
              <a:t> </a:t>
            </a:r>
            <a:r>
              <a:rPr lang="en-US"/>
              <a:t>by </a:t>
            </a:r>
            <a:r>
              <a:rPr b="1" i="1" lang="en-US"/>
              <a:t>M</a:t>
            </a:r>
            <a:r>
              <a:rPr lang="en-US"/>
              <a:t> and taking the remainder yields the original value </a:t>
            </a:r>
            <a:r>
              <a:rPr b="1" i="1" lang="en-US"/>
              <a:t>N</a:t>
            </a:r>
            <a:r>
              <a:rPr lang="en-US"/>
              <a:t>.  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This is a relatively deep mathematical theorem, which we can write as  </a:t>
            </a:r>
            <a:r>
              <a:rPr b="1" i="1" lang="en-US"/>
              <a:t>N</a:t>
            </a:r>
            <a:r>
              <a:rPr b="1" i="1" lang="en-US"/>
              <a:t>E*D</a:t>
            </a:r>
            <a:r>
              <a:rPr b="1" i="1" lang="en-US"/>
              <a:t> mod M = N</a:t>
            </a:r>
            <a:r>
              <a:rPr lang="en-US"/>
              <a:t>.)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If </a:t>
            </a:r>
            <a:r>
              <a:rPr b="1" i="1" lang="en-US"/>
              <a:t>N</a:t>
            </a:r>
            <a:r>
              <a:rPr lang="en-US"/>
              <a:t> is a numeric encoding of a block of plaintext, the cyphertext </a:t>
            </a:r>
            <a:r>
              <a:rPr b="1" i="1" lang="en-US"/>
              <a:t>is C = N</a:t>
            </a:r>
            <a:r>
              <a:rPr b="1" i="1" lang="en-US"/>
              <a:t>E </a:t>
            </a:r>
            <a:r>
              <a:rPr b="1" i="1" lang="en-US"/>
              <a:t>mod M.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Then </a:t>
            </a:r>
            <a:r>
              <a:rPr b="1" i="1" lang="en-US"/>
              <a:t>C</a:t>
            </a:r>
            <a:r>
              <a:rPr b="1" i="1" lang="en-US"/>
              <a:t>D </a:t>
            </a:r>
            <a:r>
              <a:rPr b="1" i="1" lang="en-US"/>
              <a:t>mod M  =  </a:t>
            </a:r>
            <a:r>
              <a:rPr b="1" lang="en-US"/>
              <a:t>(</a:t>
            </a:r>
            <a:r>
              <a:rPr b="1" i="1" lang="en-US"/>
              <a:t>N</a:t>
            </a:r>
            <a:r>
              <a:rPr b="1" i="1" lang="en-US"/>
              <a:t>E</a:t>
            </a:r>
            <a:r>
              <a:rPr b="1" lang="en-US"/>
              <a:t>)</a:t>
            </a:r>
            <a:r>
              <a:rPr b="1" i="1" lang="en-US"/>
              <a:t>D</a:t>
            </a:r>
            <a:r>
              <a:rPr b="1" i="1" lang="en-US"/>
              <a:t> mod M  = </a:t>
            </a:r>
            <a:r>
              <a:rPr b="1" i="1" lang="en-US"/>
              <a:t>
</a:t>
            </a:r>
            <a:r>
              <a:rPr b="1" i="1" lang="en-US"/>
              <a:t>N</a:t>
            </a:r>
            <a:r>
              <a:rPr b="1" i="1" lang="en-US"/>
              <a:t>E*D</a:t>
            </a:r>
            <a:r>
              <a:rPr b="1" i="1" lang="en-US"/>
              <a:t> mod M =  N</a:t>
            </a:r>
            <a:r>
              <a:rPr lang="en-US"/>
              <a:t>.  Thus, we can recover the plaintext </a:t>
            </a:r>
            <a:r>
              <a:rPr b="1" i="1" lang="en-US"/>
              <a:t>N</a:t>
            </a:r>
            <a:r>
              <a:rPr lang="en-US"/>
              <a:t> with the private key </a:t>
            </a:r>
            <a:r>
              <a:rPr b="1" i="1" lang="en-US"/>
              <a:t>D</a:t>
            </a:r>
            <a:r>
              <a:rPr lang="en-US"/>
              <a:t>.</a:t>
            </a:r>
            <a:endParaRPr/>
          </a:p>
        </p:txBody>
      </p:sp>
    </p:spTree>
  </p:cSld>
  <p:timing>
    <p:tnLst>
      <p:par>
        <p:cTn dur="indefinite" id="287" nodeType="tmRoot" restart="never">
          <p:childTnLst>
            <p:seq>
              <p:cTn id="288" nodeType="mainSeq">
                <p:childTnLst>
                  <p:par>
                    <p:cTn fill="freeze" id="289">
                      <p:stCondLst>
                        <p:cond delay="indefinite"/>
                      </p:stCondLst>
                      <p:childTnLst>
                        <p:par>
                          <p:cTn fill="freeze" id="290">
                            <p:stCondLst>
                              <p:cond delay="0"/>
                            </p:stCondLst>
                            <p:childTnLst>
                              <p:par>
                                <p:cTn fill="hold" id="29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2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93"/>
                                        <p:tgtEl>
                                          <p:spTgt spid="78">
                                            <p:txEl>
                                              <p:pRg end="127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94">
                      <p:stCondLst>
                        <p:cond delay="indefinite"/>
                      </p:stCondLst>
                      <p:childTnLst>
                        <p:par>
                          <p:cTn fill="freeze" id="295">
                            <p:stCondLst>
                              <p:cond delay="0"/>
                            </p:stCondLst>
                            <p:childTnLst>
                              <p:par>
                                <p:cTn fill="hold" id="29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15" st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98"/>
                                        <p:tgtEl>
                                          <p:spTgt spid="78">
                                            <p:txEl>
                                              <p:pRg end="215" st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99">
                      <p:stCondLst>
                        <p:cond delay="indefinite"/>
                      </p:stCondLst>
                      <p:childTnLst>
                        <p:par>
                          <p:cTn fill="freeze" id="300">
                            <p:stCondLst>
                              <p:cond delay="0"/>
                            </p:stCondLst>
                            <p:childTnLst>
                              <p:par>
                                <p:cTn fill="hold" id="30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99" st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03"/>
                                        <p:tgtEl>
                                          <p:spTgt spid="78">
                                            <p:txEl>
                                              <p:pRg end="299" st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04">
                      <p:stCondLst>
                        <p:cond delay="indefinite"/>
                      </p:stCondLst>
                      <p:childTnLst>
                        <p:par>
                          <p:cTn fill="freeze" id="305">
                            <p:stCondLst>
                              <p:cond delay="0"/>
                            </p:stCondLst>
                            <p:childTnLst>
                              <p:par>
                                <p:cTn fill="hold" id="30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12" st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08"/>
                                        <p:tgtEl>
                                          <p:spTgt spid="78">
                                            <p:txEl>
                                              <p:pRg end="412" st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09480" y="304920"/>
            <a:ext cx="7772400" cy="83844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Why RSA Works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33520" y="1447560"/>
            <a:ext cx="7772400" cy="48009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Multiplying P by Q is </a:t>
            </a:r>
            <a:r>
              <a:rPr b="1" i="1" lang="en-US"/>
              <a:t>easy</a:t>
            </a:r>
            <a:r>
              <a:rPr lang="en-US"/>
              <a:t>: the number of operations depends on the </a:t>
            </a:r>
            <a:r>
              <a:rPr b="1" i="1" lang="en-US"/>
              <a:t>number of bits</a:t>
            </a:r>
            <a:r>
              <a:rPr lang="en-US"/>
              <a:t> (number of digits) in P and Q.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For example, multiplying two 384-bit numbers takes approximately </a:t>
            </a:r>
            <a:r>
              <a:rPr lang="en-US"/>
              <a:t>
</a:t>
            </a:r>
            <a:r>
              <a:rPr lang="en-US"/>
              <a:t>384</a:t>
            </a:r>
            <a:r>
              <a:rPr lang="en-US"/>
              <a:t>2 =</a:t>
            </a:r>
            <a:r>
              <a:rPr lang="en-US"/>
              <a:t> 147,456 bit operations</a:t>
            </a:r>
            <a:endParaRPr/>
          </a:p>
          <a:p>
            <a:pPr>
              <a:buFont typeface="Times New Roman"/>
              <a:buChar char="•"/>
            </a:pPr>
            <a:endParaRPr/>
          </a:p>
        </p:txBody>
      </p:sp>
    </p:spTree>
  </p:cSld>
  <p:timing>
    <p:tnLst>
      <p:par>
        <p:cTn dur="indefinite" id="309" nodeType="tmRoot" restart="never">
          <p:childTnLst>
            <p:seq>
              <p:cTn id="310" nodeType="mainSeq">
                <p:childTnLst>
                  <p:par>
                    <p:cTn fill="freeze" id="311">
                      <p:stCondLst>
                        <p:cond delay="indefinite"/>
                      </p:stCondLst>
                      <p:childTnLst>
                        <p:par>
                          <p:cTn fill="freeze" id="312">
                            <p:stCondLst>
                              <p:cond delay="0"/>
                            </p:stCondLst>
                            <p:childTnLst>
                              <p:par>
                                <p:cTn fill="hold" id="31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1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15"/>
                                        <p:tgtEl>
                                          <p:spTgt spid="80">
                                            <p:txEl>
                                              <p:pRg end="11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16">
                      <p:stCondLst>
                        <p:cond delay="indefinite"/>
                      </p:stCondLst>
                      <p:childTnLst>
                        <p:par>
                          <p:cTn fill="freeze" id="317">
                            <p:stCondLst>
                              <p:cond delay="0"/>
                            </p:stCondLst>
                            <p:childTnLst>
                              <p:par>
                                <p:cTn fill="hold" id="318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10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20"/>
                                        <p:tgtEl>
                                          <p:spTgt spid="80">
                                            <p:txEl>
                                              <p:pRg end="210" st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304560"/>
            <a:ext cx="7772400" cy="99072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Why RSA Works (2)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762120" y="1371240"/>
            <a:ext cx="7772400" cy="4808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If one knows only M, finding  P and Q is </a:t>
            </a:r>
            <a:r>
              <a:rPr b="1" i="1" lang="en-US"/>
              <a:t>hard</a:t>
            </a:r>
            <a:r>
              <a:rPr lang="en-US"/>
              <a:t>: in essence, the number of operations depends on the </a:t>
            </a:r>
            <a:r>
              <a:rPr b="1" i="1" lang="en-US"/>
              <a:t>value </a:t>
            </a:r>
            <a:r>
              <a:rPr lang="en-US"/>
              <a:t>of M.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The simplest method for factoring a 768-bit number takes about 2</a:t>
            </a:r>
            <a:r>
              <a:rPr lang="en-US"/>
              <a:t>384 </a:t>
            </a:r>
            <a:r>
              <a:rPr lang="en-US">
                <a:latin typeface="Symbol"/>
              </a:rPr>
              <a:t></a:t>
            </a:r>
            <a:r>
              <a:rPr lang="en-US"/>
              <a:t> 3.94 </a:t>
            </a:r>
            <a:r>
              <a:rPr lang="en-US">
                <a:latin typeface="Monotype Sorts"/>
              </a:rPr>
              <a:t></a:t>
            </a:r>
            <a:r>
              <a:rPr lang="en-US"/>
              <a:t>10</a:t>
            </a:r>
            <a:r>
              <a:rPr lang="en-US"/>
              <a:t>115</a:t>
            </a:r>
            <a:r>
              <a:rPr lang="en-US"/>
              <a:t> trial divisions.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A more sophisticated methods takes about 2</a:t>
            </a:r>
            <a:r>
              <a:rPr lang="en-US"/>
              <a:t>85 </a:t>
            </a:r>
            <a:r>
              <a:rPr lang="en-US">
                <a:latin typeface="Symbol"/>
              </a:rPr>
              <a:t></a:t>
            </a:r>
            <a:r>
              <a:rPr lang="en-US"/>
              <a:t> 3.87 </a:t>
            </a:r>
            <a:r>
              <a:rPr lang="en-US">
                <a:latin typeface="Monotype Sorts"/>
              </a:rPr>
              <a:t></a:t>
            </a:r>
            <a:r>
              <a:rPr lang="en-US"/>
              <a:t> 10</a:t>
            </a:r>
            <a:r>
              <a:rPr lang="en-US"/>
              <a:t>25</a:t>
            </a:r>
            <a:r>
              <a:rPr lang="en-US"/>
              <a:t> trial divisions.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A still more sophisticated method takes about 2</a:t>
            </a:r>
            <a:r>
              <a:rPr lang="en-US"/>
              <a:t>41 </a:t>
            </a:r>
            <a:r>
              <a:rPr lang="en-US">
                <a:latin typeface="Symbol"/>
              </a:rPr>
              <a:t></a:t>
            </a:r>
            <a:r>
              <a:rPr lang="en-US"/>
              <a:t> 219,000,000,000 trial divisions </a:t>
            </a:r>
            <a:endParaRPr/>
          </a:p>
        </p:txBody>
      </p:sp>
    </p:spTree>
  </p:cSld>
  <p:timing>
    <p:tnLst>
      <p:par>
        <p:cTn dur="indefinite" id="321" nodeType="tmRoot" restart="never">
          <p:childTnLst>
            <p:seq>
              <p:cTn id="322" nodeType="mainSeq">
                <p:childTnLst>
                  <p:par>
                    <p:cTn fill="freeze" id="323">
                      <p:stCondLst>
                        <p:cond delay="indefinite"/>
                      </p:stCondLst>
                      <p:childTnLst>
                        <p:par>
                          <p:cTn fill="freeze" id="324">
                            <p:stCondLst>
                              <p:cond delay="0"/>
                            </p:stCondLst>
                            <p:childTnLst>
                              <p:par>
                                <p:cTn fill="hold" id="3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1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27"/>
                                        <p:tgtEl>
                                          <p:spTgt spid="82">
                                            <p:txEl>
                                              <p:pRg end="111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28">
                      <p:stCondLst>
                        <p:cond delay="indefinite"/>
                      </p:stCondLst>
                      <p:childTnLst>
                        <p:par>
                          <p:cTn fill="freeze" id="329">
                            <p:stCondLst>
                              <p:cond delay="0"/>
                            </p:stCondLst>
                            <p:childTnLst>
                              <p:par>
                                <p:cTn fill="hold" id="3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10" st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32"/>
                                        <p:tgtEl>
                                          <p:spTgt spid="82">
                                            <p:txEl>
                                              <p:pRg end="210" st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33">
                      <p:stCondLst>
                        <p:cond delay="indefinite"/>
                      </p:stCondLst>
                      <p:childTnLst>
                        <p:par>
                          <p:cTn fill="freeze" id="334">
                            <p:stCondLst>
                              <p:cond delay="0"/>
                            </p:stCondLst>
                            <p:childTnLst>
                              <p:par>
                                <p:cTn fill="hold" id="3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86" st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37"/>
                                        <p:tgtEl>
                                          <p:spTgt spid="82">
                                            <p:txEl>
                                              <p:pRg end="286" st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38">
                      <p:stCondLst>
                        <p:cond delay="indefinite"/>
                      </p:stCondLst>
                      <p:childTnLst>
                        <p:par>
                          <p:cTn fill="freeze" id="339">
                            <p:stCondLst>
                              <p:cond delay="0"/>
                            </p:stCondLst>
                            <p:childTnLst>
                              <p:par>
                                <p:cTn fill="hold" id="3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71" st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42"/>
                                        <p:tgtEl>
                                          <p:spTgt spid="82">
                                            <p:txEl>
                                              <p:pRg end="371" st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762120" y="379800"/>
            <a:ext cx="7772400" cy="76428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What Is Cryptography?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762120" y="1295280"/>
            <a:ext cx="7772400" cy="472500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Cryptography -- from the Greek for “secret writing” -- is the mathematical “scrambling” of data so that only someone with the necessary </a:t>
            </a:r>
            <a:r>
              <a:rPr b="1" i="1" lang="en-US"/>
              <a:t>key</a:t>
            </a:r>
            <a:r>
              <a:rPr lang="en-US"/>
              <a:t> can “unscramble” it. 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Cryptography allows secure transmission of private information over insecure channels (for example packet-switched networks).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Cryptography also allows secure storage of sensitive data on any computer.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>
                  <p:par>
                    <p:cTn fill="freeze" id="3">
                      <p:stCondLst>
                        <p:cond delay="indefinite"/>
                      </p:stCondLst>
                      <p:childTnLst>
                        <p:par>
                          <p:cTn fill="freeze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7"/>
                                        <p:tgtEl>
                                          <p:spTgt spid="48">
                                            <p:txEl>
                                              <p:pRg end="16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">
                      <p:stCondLst>
                        <p:cond delay="indefinite"/>
                      </p:stCondLst>
                      <p:childTnLst>
                        <p:par>
                          <p:cTn fill="freeze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88" st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2"/>
                                        <p:tgtEl>
                                          <p:spTgt spid="48">
                                            <p:txEl>
                                              <p:pRg end="288" st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63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7"/>
                                        <p:tgtEl>
                                          <p:spTgt spid="48">
                                            <p:txEl>
                                              <p:pRg end="363" st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533520"/>
            <a:ext cx="7772400" cy="83844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Why RSA Works (3)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09480" y="1676160"/>
            <a:ext cx="7772400" cy="43437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No-one has found an really quick algorithm  for factoring a large number </a:t>
            </a:r>
            <a:r>
              <a:rPr b="1" i="1" lang="en-US"/>
              <a:t>M</a:t>
            </a:r>
            <a:r>
              <a:rPr lang="en-US"/>
              <a:t>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No-one has proven that such a quick algorithm doesn’t exist (or even that one is unlikely to exist).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Peter Shor has devised a very fast factoring algorithm for a </a:t>
            </a:r>
            <a:r>
              <a:rPr b="1" i="1" lang="en-US"/>
              <a:t>quantum computer</a:t>
            </a:r>
            <a:r>
              <a:rPr lang="en-US"/>
              <a:t>, if anyone manages to build one.</a:t>
            </a:r>
            <a:endParaRPr/>
          </a:p>
        </p:txBody>
      </p:sp>
    </p:spTree>
  </p:cSld>
  <p:timing>
    <p:tnLst>
      <p:par>
        <p:cTn dur="indefinite" id="343" nodeType="tmRoot" restart="never">
          <p:childTnLst>
            <p:seq>
              <p:cTn id="344" nodeType="mainSeq">
                <p:childTnLst>
                  <p:par>
                    <p:cTn fill="freeze" id="345">
                      <p:stCondLst>
                        <p:cond delay="indefinite"/>
                      </p:stCondLst>
                      <p:childTnLst>
                        <p:par>
                          <p:cTn fill="freeze" id="346">
                            <p:stCondLst>
                              <p:cond delay="0"/>
                            </p:stCondLst>
                            <p:childTnLst>
                              <p:par>
                                <p:cTn fill="hold" id="34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49"/>
                                        <p:tgtEl>
                                          <p:spTgt spid="84">
                                            <p:txEl>
                                              <p:pRg end="7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50">
                      <p:stCondLst>
                        <p:cond delay="indefinite"/>
                      </p:stCondLst>
                      <p:childTnLst>
                        <p:par>
                          <p:cTn fill="freeze" id="351">
                            <p:stCondLst>
                              <p:cond delay="0"/>
                            </p:stCondLst>
                            <p:childTnLst>
                              <p:par>
                                <p:cTn fill="hold" id="35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77" st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54"/>
                                        <p:tgtEl>
                                          <p:spTgt spid="84">
                                            <p:txEl>
                                              <p:pRg end="177" st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55">
                      <p:stCondLst>
                        <p:cond delay="indefinite"/>
                      </p:stCondLst>
                      <p:childTnLst>
                        <p:par>
                          <p:cTn fill="freeze" id="356">
                            <p:stCondLst>
                              <p:cond delay="0"/>
                            </p:stCondLst>
                            <p:childTnLst>
                              <p:par>
                                <p:cTn fill="hold" id="35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88" st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59"/>
                                        <p:tgtEl>
                                          <p:spTgt spid="84">
                                            <p:txEl>
                                              <p:pRg end="288" st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524520"/>
            <a:ext cx="7772400" cy="131292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Classical Cryptography:</a:t>
            </a:r>
            <a:r>
              <a:rPr lang="en-US"/>
              <a:t>
</a:t>
            </a:r>
            <a:r>
              <a:rPr lang="en-US" sz="3600"/>
              <a:t>Secret-Key or Symmetric Cryptography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685800" y="1981080"/>
            <a:ext cx="7772400" cy="419652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Alice and Bob agree on an encryption method and a shared </a:t>
            </a:r>
            <a:r>
              <a:rPr b="1" i="1" lang="en-US"/>
              <a:t>key</a:t>
            </a:r>
            <a:r>
              <a:rPr lang="en-US"/>
              <a:t>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uses the key and the encryption method to </a:t>
            </a:r>
            <a:r>
              <a:rPr b="1" i="1" lang="en-US"/>
              <a:t>encrypt</a:t>
            </a:r>
            <a:r>
              <a:rPr lang="en-US"/>
              <a:t> (or </a:t>
            </a:r>
            <a:r>
              <a:rPr b="1" i="1" lang="en-US"/>
              <a:t>encipher</a:t>
            </a:r>
            <a:r>
              <a:rPr lang="en-US"/>
              <a:t>) a message and sends it to Bob.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Bob uses the same key and the related decryption method to </a:t>
            </a:r>
            <a:r>
              <a:rPr b="1" i="1" lang="en-US"/>
              <a:t>decrypt</a:t>
            </a:r>
            <a:r>
              <a:rPr lang="en-US"/>
              <a:t> (or </a:t>
            </a:r>
            <a:r>
              <a:rPr b="1" i="1" lang="en-US"/>
              <a:t>decipher</a:t>
            </a:r>
            <a:r>
              <a:rPr lang="en-US"/>
              <a:t>) the message.</a:t>
            </a:r>
            <a:endParaRPr/>
          </a:p>
        </p:txBody>
      </p:sp>
    </p:spTree>
  </p:cSld>
  <p:timing>
    <p:tnLst>
      <p:par>
        <p:cTn dur="indefinite" id="18" nodeType="tmRoot" restart="never">
          <p:childTnLst>
            <p:seq>
              <p:cTn id="19" nodeType="mainSeq">
                <p:childTnLst>
                  <p:par>
                    <p:cTn fill="freeze" id="20">
                      <p:stCondLst>
                        <p:cond delay="indefinite"/>
                      </p:stCondLst>
                      <p:childTnLst>
                        <p:par>
                          <p:cTn fill="freeze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4"/>
                                        <p:tgtEl>
                                          <p:spTgt spid="50">
                                            <p:txEl>
                                              <p:pRg end="6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">
                      <p:stCondLst>
                        <p:cond delay="indefinite"/>
                      </p:stCondLst>
                      <p:childTnLst>
                        <p:par>
                          <p:cTn fill="freeze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63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9"/>
                                        <p:tgtEl>
                                          <p:spTgt spid="50">
                                            <p:txEl>
                                              <p:pRg end="163" st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0">
                      <p:stCondLst>
                        <p:cond delay="indefinite"/>
                      </p:stCondLst>
                      <p:childTnLst>
                        <p:par>
                          <p:cTn fill="freeze" id="31">
                            <p:stCondLst>
                              <p:cond delay="0"/>
                            </p:stCondLst>
                            <p:childTnLst>
                              <p:par>
                                <p:cTn fill="hold" id="3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57" st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4"/>
                                        <p:tgtEl>
                                          <p:spTgt spid="50">
                                            <p:txEl>
                                              <p:pRg end="257" st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85800" y="311400"/>
            <a:ext cx="7772400" cy="143460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Advantages of Classical Cryptography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685800" y="1981080"/>
            <a:ext cx="7772400" cy="419652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There are some very fast classical encryption (and decryption) algorithms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Since the speed of a method varies with the length of the key, faster algorithms allow one to use longer key values.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Larger key values make it harder to guess the key value</a:t>
            </a:r>
            <a:r>
              <a:rPr i="1" lang="en-US"/>
              <a:t> </a:t>
            </a:r>
            <a:r>
              <a:rPr lang="en-US"/>
              <a:t>-- and break the code -- by brute force.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>
                  <p:par>
                    <p:cTn fill="freeze" id="37">
                      <p:stCondLst>
                        <p:cond delay="indefinite"/>
                      </p:stCondLst>
                      <p:childTnLst>
                        <p:par>
                          <p:cTn fill="freeze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41"/>
                                        <p:tgtEl>
                                          <p:spTgt spid="52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2">
                      <p:stCondLst>
                        <p:cond delay="indefinite"/>
                      </p:stCondLst>
                      <p:childTnLst>
                        <p:par>
                          <p:cTn fill="freeze" id="43">
                            <p:stCondLst>
                              <p:cond delay="0"/>
                            </p:stCondLst>
                            <p:childTnLst>
                              <p:par>
                                <p:cTn fill="hold" id="4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91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46"/>
                                        <p:tgtEl>
                                          <p:spTgt spid="52">
                                            <p:txEl>
                                              <p:pRg end="191" st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7">
                      <p:stCondLst>
                        <p:cond delay="indefinite"/>
                      </p:stCondLst>
                      <p:childTnLst>
                        <p:par>
                          <p:cTn fill="freeze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288" st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1"/>
                                        <p:tgtEl>
                                          <p:spTgt spid="52">
                                            <p:txEl>
                                              <p:pRg end="288" st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85800" y="463680"/>
            <a:ext cx="7772400" cy="143460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 </a:t>
            </a:r>
            <a:r>
              <a:rPr lang="en-US"/>
              <a:t>Disadvantages of Classical Cryptography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b="1" i="1" lang="en-US"/>
              <a:t>Requires secure transmission of key value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Requires a separate key for each group of people that wishes to exchange encrypted messages (readable by any group member)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For example, to have a separate key for each pair of people, 100 people would need 4950 different  keys.</a:t>
            </a:r>
            <a:endParaRPr/>
          </a:p>
        </p:txBody>
      </p:sp>
    </p:spTree>
  </p:cSld>
  <p:timing>
    <p:tnLst>
      <p:par>
        <p:cTn dur="indefinite" id="52" nodeType="tmRoot" restart="never">
          <p:childTnLst>
            <p:seq>
              <p:cTn id="53" nodeType="mainSeq">
                <p:childTnLst>
                  <p:par>
                    <p:cTn fill="freeze" id="54">
                      <p:stCondLst>
                        <p:cond delay="indefinite"/>
                      </p:stCondLst>
                      <p:childTnLst>
                        <p:par>
                          <p:cTn fill="freeze" id="55">
                            <p:stCondLst>
                              <p:cond delay="0"/>
                            </p:stCondLst>
                            <p:childTnLst>
                              <p:par>
                                <p:cTn fill="hold" id="5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8"/>
                                        <p:tgtEl>
                                          <p:spTgt spid="54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9">
                      <p:stCondLst>
                        <p:cond delay="indefinite"/>
                      </p:stCondLst>
                      <p:childTnLst>
                        <p:par>
                          <p:cTn fill="freeze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65" st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63"/>
                                        <p:tgtEl>
                                          <p:spTgt spid="54">
                                            <p:txEl>
                                              <p:pRg end="165" st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4">
                      <p:stCondLst>
                        <p:cond delay="indefinite"/>
                      </p:stCondLst>
                      <p:childTnLst>
                        <p:par>
                          <p:cTn fill="freeze" id="65">
                            <p:stCondLst>
                              <p:cond delay="0"/>
                            </p:stCondLst>
                            <p:childTnLst>
                              <p:par>
                                <p:cTn fill="hold" id="6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270" st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68"/>
                                        <p:tgtEl>
                                          <p:spTgt spid="54">
                                            <p:txEl>
                                              <p:pRg end="270" st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685800" y="189360"/>
            <a:ext cx="7772400" cy="13737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Public-Key Cryptography: </a:t>
            </a:r>
            <a:r>
              <a:rPr lang="en-US" sz="4000"/>
              <a:t>Asymmetric Cryptography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762120" y="1676160"/>
            <a:ext cx="7772400" cy="46839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Alice generates a key value (usually a number or pair of related numbers) which she makes public.   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uses her public key (and some additional information) to determine a second key (her </a:t>
            </a:r>
            <a:r>
              <a:rPr b="1" i="1" lang="en-US"/>
              <a:t>private key</a:t>
            </a:r>
            <a:r>
              <a:rPr lang="en-US"/>
              <a:t>).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keeps her private key (and the additional information she used to construct it) secret.</a:t>
            </a:r>
            <a:endParaRPr/>
          </a:p>
        </p:txBody>
      </p:sp>
    </p:spTree>
  </p:cSld>
  <p:timing>
    <p:tnLst>
      <p:par>
        <p:cTn dur="indefinite" id="69" nodeType="tmRoot" restart="never">
          <p:childTnLst>
            <p:seq>
              <p:cTn id="70" nodeType="mainSeq">
                <p:childTnLst>
                  <p:par>
                    <p:cTn fill="freeze" id="71">
                      <p:stCondLst>
                        <p:cond delay="indefinite"/>
                      </p:stCondLst>
                      <p:childTnLst>
                        <p:par>
                          <p:cTn fill="freeze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0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75"/>
                                        <p:tgtEl>
                                          <p:spTgt spid="56">
                                            <p:txEl>
                                              <p:pRg end="101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6">
                      <p:stCondLst>
                        <p:cond delay="indefinite"/>
                      </p:stCondLst>
                      <p:childTnLst>
                        <p:par>
                          <p:cTn fill="freeze" id="77">
                            <p:stCondLst>
                              <p:cond delay="0"/>
                            </p:stCondLst>
                            <p:childTnLst>
                              <p:par>
                                <p:cTn fill="hold" id="78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06" st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80"/>
                                        <p:tgtEl>
                                          <p:spTgt spid="56">
                                            <p:txEl>
                                              <p:pRg end="206" st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1">
                      <p:stCondLst>
                        <p:cond delay="indefinite"/>
                      </p:stCondLst>
                      <p:childTnLst>
                        <p:par>
                          <p:cTn fill="freeze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00" st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85"/>
                                        <p:tgtEl>
                                          <p:spTgt spid="56">
                                            <p:txEl>
                                              <p:pRg end="300" st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85800" y="463680"/>
            <a:ext cx="7772400" cy="143460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Public-Key Cryptography (continued)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685800" y="1981080"/>
            <a:ext cx="7772400" cy="419652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Bob (or Carol, or anyone else) can use Alice’s public key to encrypt a message for Alice.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can use her private key to decrypt this message.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No-one without access to Alice’s private key (or the information used to construct it) can easily decrypt the message.</a:t>
            </a:r>
            <a:endParaRPr/>
          </a:p>
        </p:txBody>
      </p:sp>
    </p:spTree>
  </p:cSld>
  <p:timing>
    <p:tnLst>
      <p:par>
        <p:cTn dur="indefinite" id="86" nodeType="tmRoot" restart="never">
          <p:childTnLst>
            <p:seq>
              <p:cTn id="87" nodeType="mainSeq">
                <p:childTnLst>
                  <p:par>
                    <p:cTn fill="freeze" id="88">
                      <p:stCondLst>
                        <p:cond delay="indefinite"/>
                      </p:stCondLst>
                      <p:childTnLst>
                        <p:par>
                          <p:cTn fill="freeze" id="89">
                            <p:stCondLst>
                              <p:cond delay="0"/>
                            </p:stCondLst>
                            <p:childTnLst>
                              <p:par>
                                <p:cTn fill="hold" id="9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9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92"/>
                                        <p:tgtEl>
                                          <p:spTgt spid="58">
                                            <p:txEl>
                                              <p:pRg end="9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3">
                      <p:stCondLst>
                        <p:cond delay="indefinite"/>
                      </p:stCondLst>
                      <p:childTnLst>
                        <p:par>
                          <p:cTn fill="freeze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45" st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97"/>
                                        <p:tgtEl>
                                          <p:spTgt spid="58">
                                            <p:txEl>
                                              <p:pRg end="145" st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8">
                      <p:stCondLst>
                        <p:cond delay="indefinite"/>
                      </p:stCondLst>
                      <p:childTnLst>
                        <p:par>
                          <p:cTn fill="freeze" id="99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64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02"/>
                                        <p:tgtEl>
                                          <p:spTgt spid="58">
                                            <p:txEl>
                                              <p:pRg end="264" st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379800"/>
            <a:ext cx="7772400" cy="76428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An Example: Internet Commerce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685800" y="1371240"/>
            <a:ext cx="7772400" cy="48772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Bob wants to use his credit card to buy some brownies from Alice over the Internet.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sends her public key to Bob.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Bob uses this key to encrypt his credit-card number and sends the encrypted number to Alice.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uses her private key to decrypt this message (and get Bob’s credit-card number).</a:t>
            </a:r>
            <a:endParaRPr/>
          </a:p>
        </p:txBody>
      </p:sp>
    </p:spTree>
  </p:cSld>
  <p:timing>
    <p:tnLst>
      <p:par>
        <p:cTn dur="indefinite" id="103" nodeType="tmRoot" restart="never">
          <p:childTnLst>
            <p:seq>
              <p:cTn id="104" nodeType="mainSeq">
                <p:childTnLst>
                  <p:par>
                    <p:cTn fill="freeze" id="105">
                      <p:stCondLst>
                        <p:cond delay="indefinite"/>
                      </p:stCondLst>
                      <p:childTnLst>
                        <p:par>
                          <p:cTn fill="freeze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8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09"/>
                                        <p:tgtEl>
                                          <p:spTgt spid="60">
                                            <p:txEl>
                                              <p:pRg end="8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0">
                      <p:stCondLst>
                        <p:cond delay="indefinite"/>
                      </p:stCondLst>
                      <p:childTnLst>
                        <p:par>
                          <p:cTn fill="freeze" id="111">
                            <p:stCondLst>
                              <p:cond delay="0"/>
                            </p:stCondLst>
                            <p:childTnLst>
                              <p:par>
                                <p:cTn fill="hold" id="11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19" st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14"/>
                                        <p:tgtEl>
                                          <p:spTgt spid="60">
                                            <p:txEl>
                                              <p:pRg end="119" st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5">
                      <p:stCondLst>
                        <p:cond delay="indefinite"/>
                      </p:stCondLst>
                      <p:childTnLst>
                        <p:par>
                          <p:cTn fill="freeze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12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19"/>
                                        <p:tgtEl>
                                          <p:spTgt spid="60">
                                            <p:txEl>
                                              <p:pRg end="212" st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0">
                      <p:stCondLst>
                        <p:cond delay="indefinite"/>
                      </p:stCondLst>
                      <p:childTnLst>
                        <p:par>
                          <p:cTn fill="freeze" id="121">
                            <p:stCondLst>
                              <p:cond delay="0"/>
                            </p:stCondLst>
                            <p:childTnLst>
                              <p:par>
                                <p:cTn fill="hold" id="12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99" st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124"/>
                                        <p:tgtEl>
                                          <p:spTgt spid="60">
                                            <p:txEl>
                                              <p:pRg end="299" st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36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Times New Roman"/>
              <a:buChar char="•"/>
            </a:pPr>
            <a:r>
              <a:rPr lang="en-US"/>
              <a:t>Hybrid Encryption Systems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Times New Roman"/>
              <a:buChar char="•"/>
            </a:pPr>
            <a:r>
              <a:rPr lang="en-US"/>
              <a:t>All known public key encryption algorithms are much slower than the fastest secret-key algorithms.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In a </a:t>
            </a:r>
            <a:r>
              <a:rPr b="1" i="1" lang="en-US"/>
              <a:t>hybrid </a:t>
            </a:r>
            <a:r>
              <a:rPr lang="en-US"/>
              <a:t>system, Alice uses Bob’s public key to send him a secret shared </a:t>
            </a:r>
            <a:r>
              <a:rPr b="1" i="1" lang="en-US"/>
              <a:t>session key</a:t>
            </a:r>
            <a:r>
              <a:rPr lang="en-US"/>
              <a:t>.</a:t>
            </a:r>
            <a:endParaRPr/>
          </a:p>
          <a:p>
            <a:pPr>
              <a:buFont typeface="Times New Roman"/>
              <a:buChar char="•"/>
            </a:pPr>
            <a:r>
              <a:rPr lang="en-US"/>
              <a:t>Alice and Bob use the session key to exchange information.</a:t>
            </a:r>
            <a:endParaRPr/>
          </a:p>
        </p:txBody>
      </p:sp>
    </p:spTree>
  </p:cSld>
  <p:timing>
    <p:tnLst>
      <p:par>
        <p:cTn dur="indefinite" id="125" nodeType="tmRoot" restart="never">
          <p:childTnLst>
            <p:seq>
              <p:cTn id="126" nodeType="mainSeq">
                <p:childTnLst>
                  <p:par>
                    <p:cTn fill="freeze" id="127">
                      <p:stCondLst>
                        <p:cond delay="indefinite"/>
                      </p:stCondLst>
                      <p:childTnLst>
                        <p:par>
                          <p:cTn fill="freeze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9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1"/>
                                        <p:tgtEl>
                                          <p:spTgt spid="62">
                                            <p:txEl>
                                              <p:pRg end="9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2"/>
                                        <p:tgtEl>
                                          <p:spTgt spid="62">
                                            <p:txEl>
                                              <p:pRg end="9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3">
                      <p:stCondLst>
                        <p:cond delay="indefinite"/>
                      </p:stCondLst>
                      <p:childTnLst>
                        <p:par>
                          <p:cTn fill="freeze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88" st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7"/>
                                        <p:tgtEl>
                                          <p:spTgt spid="62">
                                            <p:txEl>
                                              <p:pRg end="188" st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8"/>
                                        <p:tgtEl>
                                          <p:spTgt spid="62">
                                            <p:txEl>
                                              <p:pRg end="188" st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9">
                      <p:stCondLst>
                        <p:cond delay="indefinite"/>
                      </p:stCondLst>
                      <p:childTnLst>
                        <p:par>
                          <p:cTn fill="freeze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47" st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43"/>
                                        <p:tgtEl>
                                          <p:spTgt spid="62">
                                            <p:txEl>
                                              <p:pRg end="247" st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44"/>
                                        <p:tgtEl>
                                          <p:spTgt spid="62">
                                            <p:txEl>
                                              <p:pRg end="247" st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