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5"/>
  </p:notesMasterIdLst>
  <p:sldIdLst>
    <p:sldId id="315" r:id="rId2"/>
    <p:sldId id="271" r:id="rId3"/>
    <p:sldId id="292" r:id="rId4"/>
    <p:sldId id="311" r:id="rId5"/>
    <p:sldId id="313" r:id="rId6"/>
    <p:sldId id="297" r:id="rId7"/>
    <p:sldId id="298" r:id="rId8"/>
    <p:sldId id="299" r:id="rId9"/>
    <p:sldId id="300" r:id="rId10"/>
    <p:sldId id="301" r:id="rId11"/>
    <p:sldId id="312" r:id="rId12"/>
    <p:sldId id="317" r:id="rId13"/>
    <p:sldId id="30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DDDDDD"/>
    <a:srgbClr val="C4C6DA"/>
    <a:srgbClr val="FF0066"/>
    <a:srgbClr val="FDFDFD"/>
    <a:srgbClr val="9A989A"/>
    <a:srgbClr val="639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4755" autoAdjust="0"/>
  </p:normalViewPr>
  <p:slideViewPr>
    <p:cSldViewPr>
      <p:cViewPr>
        <p:scale>
          <a:sx n="98" d="100"/>
          <a:sy n="98" d="100"/>
        </p:scale>
        <p:origin x="-35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C28824B-F7E6-4809-A6C0-314640406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77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1D92E28-8D90-4F1C-9A05-60A83B3EE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2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6324600" y="6408738"/>
            <a:ext cx="23225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Engineers, Published by McGraw-Hill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8862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2007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71DEB-A50D-43D0-AE9F-93D891F29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opyright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34125"/>
            <a:ext cx="404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F0E2748-7445-40AA-B74C-70F74BE82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AutoShape 4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82976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Chapter 1 – The Engineering Design Process</a:t>
            </a:r>
          </a:p>
        </p:txBody>
      </p:sp>
      <p:pic>
        <p:nvPicPr>
          <p:cNvPr id="4099" name="Picture 6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2987675" cy="3673475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the value of the design </a:t>
            </a:r>
            <a:r>
              <a:rPr lang="en-US" altLang="en-US" dirty="0" smtClean="0"/>
              <a:t>process?</a:t>
            </a:r>
          </a:p>
          <a:p>
            <a:pPr lvl="1" eaLnBrk="1" hangingPunct="1"/>
            <a:r>
              <a:rPr lang="en-US" altLang="en-US" dirty="0" smtClean="0"/>
              <a:t>it formalizes the thought process to ensure that good design practices are followed and no steps are skipped.</a:t>
            </a:r>
          </a:p>
          <a:p>
            <a:pPr lvl="1" eaLnBrk="1" hangingPunct="1"/>
            <a:r>
              <a:rPr lang="en-US" altLang="en-US" dirty="0" smtClean="0"/>
              <a:t>Allows for better integration between team members allowing them to contribute in a coordinated matter on the same portion of the design problem</a:t>
            </a:r>
            <a:r>
              <a:rPr lang="en-US" altLang="en-US" dirty="0"/>
              <a:t>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 much does it cost to correct problems as process proceeds?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7C589F-DE1F-4C68-AED1-4C04B5100B2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Design Processes – WHO CARES?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828800"/>
            <a:ext cx="6167438" cy="4038600"/>
          </a:xfrm>
          <a:noFill/>
        </p:spPr>
      </p:pic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DC30C7-6F06-4FF9-9B5B-9888AE851FEE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94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Cost to Implement Changes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ffectLst/>
              </a:rPr>
              <a:t>The World-Class Engineer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Aware of the World</a:t>
            </a:r>
          </a:p>
          <a:p>
            <a:r>
              <a:rPr lang="en-US" altLang="en-US" dirty="0" smtClean="0"/>
              <a:t>Solidly Grounded</a:t>
            </a:r>
          </a:p>
          <a:p>
            <a:r>
              <a:rPr lang="en-US" altLang="en-US" dirty="0" smtClean="0"/>
              <a:t>Technically Broad</a:t>
            </a:r>
          </a:p>
          <a:p>
            <a:r>
              <a:rPr lang="en-US" altLang="en-US" dirty="0" smtClean="0"/>
              <a:t>Effective in Group Operations</a:t>
            </a:r>
          </a:p>
          <a:p>
            <a:r>
              <a:rPr lang="en-US" altLang="en-US" dirty="0" smtClean="0"/>
              <a:t>Versatile</a:t>
            </a:r>
          </a:p>
          <a:p>
            <a:r>
              <a:rPr lang="en-US" altLang="en-US" dirty="0" smtClean="0"/>
              <a:t>Customer Oriented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8681790" y="6467718"/>
            <a:ext cx="325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92F1643-9420-4AF1-B1D4-7F69259640F6}" type="slidenum">
              <a:rPr lang="en-US" altLang="en-US" sz="1000" smtClean="0"/>
              <a:pPr/>
              <a:t>12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81138"/>
            <a:ext cx="8534400" cy="45259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Problem ID &amp; customer needs (</a:t>
            </a:r>
            <a:r>
              <a:rPr lang="en-US" altLang="en-US" sz="3200" dirty="0" err="1" smtClean="0"/>
              <a:t>Ch</a:t>
            </a:r>
            <a:r>
              <a:rPr lang="en-US" altLang="en-US" sz="3200" dirty="0" smtClean="0"/>
              <a:t> 2)</a:t>
            </a:r>
          </a:p>
          <a:p>
            <a:pPr eaLnBrk="1" hangingPunct="1"/>
            <a:r>
              <a:rPr lang="en-US" altLang="en-US" sz="3200" dirty="0" smtClean="0"/>
              <a:t>Research/Problem Analysis (</a:t>
            </a:r>
            <a:r>
              <a:rPr lang="en-US" altLang="en-US" sz="3200" dirty="0" err="1" smtClean="0"/>
              <a:t>Ch</a:t>
            </a:r>
            <a:r>
              <a:rPr lang="en-US" altLang="en-US" sz="3200" dirty="0" smtClean="0"/>
              <a:t> 2)</a:t>
            </a:r>
          </a:p>
          <a:p>
            <a:pPr eaLnBrk="1" hangingPunct="1"/>
            <a:r>
              <a:rPr lang="en-US" altLang="en-US" sz="3200" dirty="0" smtClean="0"/>
              <a:t>Requirements Specification (</a:t>
            </a:r>
            <a:r>
              <a:rPr lang="en-US" altLang="en-US" sz="3200" dirty="0" err="1" smtClean="0"/>
              <a:t>Ch</a:t>
            </a:r>
            <a:r>
              <a:rPr lang="en-US" altLang="en-US" sz="3200" dirty="0" smtClean="0"/>
              <a:t> 3)</a:t>
            </a:r>
          </a:p>
          <a:p>
            <a:pPr eaLnBrk="1" hangingPunct="1"/>
            <a:r>
              <a:rPr lang="en-US" altLang="en-US" sz="3200" dirty="0" smtClean="0"/>
              <a:t>Concept Generation &amp; Evaluation (</a:t>
            </a:r>
            <a:r>
              <a:rPr lang="en-US" altLang="en-US" sz="3200" dirty="0" err="1" smtClean="0"/>
              <a:t>Ch</a:t>
            </a:r>
            <a:r>
              <a:rPr lang="en-US" altLang="en-US" sz="3200" dirty="0" smtClean="0"/>
              <a:t> 4)</a:t>
            </a:r>
          </a:p>
          <a:p>
            <a:pPr eaLnBrk="1" hangingPunct="1"/>
            <a:r>
              <a:rPr lang="en-US" altLang="en-US" sz="3200" dirty="0" smtClean="0"/>
              <a:t>Design Phase (</a:t>
            </a:r>
            <a:r>
              <a:rPr lang="en-US" altLang="en-US" sz="3200" dirty="0" err="1" smtClean="0"/>
              <a:t>Ch</a:t>
            </a:r>
            <a:r>
              <a:rPr lang="en-US" altLang="en-US" sz="3200" dirty="0" smtClean="0"/>
              <a:t> 5, 6, &amp; 8)</a:t>
            </a:r>
          </a:p>
          <a:p>
            <a:pPr eaLnBrk="1" hangingPunct="1"/>
            <a:r>
              <a:rPr lang="en-US" altLang="en-US" sz="3200" dirty="0" smtClean="0"/>
              <a:t> Prototype, Construct, &amp; Test (</a:t>
            </a:r>
            <a:r>
              <a:rPr lang="en-US" altLang="en-US" sz="3200" dirty="0" err="1" smtClean="0"/>
              <a:t>Ch</a:t>
            </a:r>
            <a:r>
              <a:rPr lang="en-US" altLang="en-US" sz="3200" dirty="0" smtClean="0"/>
              <a:t> 7)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2F1643-9420-4AF1-B1D4-7F69259640F6}" type="slidenum">
              <a:rPr lang="en-US" altLang="en-US" smtClean="0"/>
              <a:pPr/>
              <a:t>13</a:t>
            </a:fld>
            <a:endParaRPr lang="en-US" altLang="en-US" dirty="0" smtClean="0"/>
          </a:p>
        </p:txBody>
      </p:sp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Design Process – this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66928" indent="-457200" eaLnBrk="1" fontAlgn="auto" hangingPunct="1">
              <a:spcAft>
                <a:spcPts val="0"/>
              </a:spcAft>
              <a:defRPr/>
            </a:pPr>
            <a:r>
              <a:rPr lang="en-US" i="1" dirty="0"/>
              <a:t>Engineering design is the process of devising a system, component, or process to meet desired </a:t>
            </a:r>
            <a:r>
              <a:rPr lang="en-US" i="1" dirty="0" smtClean="0"/>
              <a:t>needs.</a:t>
            </a:r>
          </a:p>
          <a:p>
            <a:pPr marL="566928" indent="-457200" eaLnBrk="1" fontAlgn="auto" hangingPunct="1">
              <a:spcAft>
                <a:spcPts val="0"/>
              </a:spcAft>
              <a:defRPr/>
            </a:pPr>
            <a:r>
              <a:rPr lang="en-US" i="1" dirty="0" smtClean="0"/>
              <a:t>It </a:t>
            </a:r>
            <a:r>
              <a:rPr lang="en-US" i="1" dirty="0"/>
              <a:t>is a decision-making process (often iterative), in which the basic sciences, mathematics, and engineering sciences are applied to convert resources optimally to meet a stated objective. </a:t>
            </a:r>
            <a:endParaRPr lang="en-US" i="1" dirty="0" smtClean="0"/>
          </a:p>
          <a:p>
            <a:pPr marL="566928" indent="-457200" eaLnBrk="1" fontAlgn="auto" hangingPunct="1">
              <a:spcAft>
                <a:spcPts val="0"/>
              </a:spcAft>
              <a:defRPr/>
            </a:pPr>
            <a:r>
              <a:rPr lang="en-US" i="1" dirty="0" smtClean="0"/>
              <a:t>Among </a:t>
            </a:r>
            <a:r>
              <a:rPr lang="en-US" i="1" dirty="0"/>
              <a:t>the fundamental elements of the design process are the establishment of objectives and criteria, synthesis, analysis, construction, testing, and evaluation. [ABET]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01FC8F-AA57-4740-9C56-0A09436CF9A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ABET Definition of Engineering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process – the process by which an idea is taken from concept to realization of the final system.</a:t>
            </a:r>
          </a:p>
          <a:p>
            <a:pPr eaLnBrk="1" hangingPunct="1"/>
            <a:r>
              <a:rPr lang="en-US" altLang="en-US" dirty="0" smtClean="0"/>
              <a:t>Many potential solutions may be generated</a:t>
            </a:r>
          </a:p>
          <a:p>
            <a:pPr eaLnBrk="1" hangingPunct="1"/>
            <a:r>
              <a:rPr lang="en-US" altLang="en-US" dirty="0" smtClean="0"/>
              <a:t>Goal is to find </a:t>
            </a:r>
            <a:r>
              <a:rPr lang="en-US" altLang="en-US" u="sng" dirty="0" smtClean="0"/>
              <a:t>best</a:t>
            </a:r>
            <a:r>
              <a:rPr lang="en-US" altLang="en-US" dirty="0" smtClean="0"/>
              <a:t> solution given the constraints and available resources</a:t>
            </a:r>
          </a:p>
          <a:p>
            <a:pPr eaLnBrk="1" hangingPunct="1"/>
            <a:r>
              <a:rPr lang="en-US" altLang="en-US" dirty="0" smtClean="0"/>
              <a:t>Aim is to develop a system that best meets the needs of the customer within the given constraints</a:t>
            </a: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A1362F-BA69-49E0-A391-67532FE2FE1C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Engineering </a:t>
            </a:r>
            <a:r>
              <a:rPr lang="en-US" dirty="0" smtClean="0"/>
              <a:t>Design </a:t>
            </a:r>
            <a:r>
              <a:rPr lang="en-US" dirty="0"/>
              <a:t>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Engineering design is an iterative </a:t>
            </a:r>
            <a:r>
              <a:rPr lang="en-US" altLang="en-US" sz="3200" dirty="0" smtClean="0"/>
              <a:t>process</a:t>
            </a:r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Design problems are open-ended with many potential </a:t>
            </a:r>
            <a:r>
              <a:rPr lang="en-US" altLang="en-US" sz="3200" dirty="0" smtClean="0"/>
              <a:t>solutions</a:t>
            </a:r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Design processes represent best practices for realizing a </a:t>
            </a:r>
            <a:r>
              <a:rPr lang="en-US" altLang="en-US" sz="3200" dirty="0" smtClean="0"/>
              <a:t>system</a:t>
            </a:r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Design processes may be prescriptive or </a:t>
            </a:r>
            <a:r>
              <a:rPr lang="en-US" altLang="en-US" sz="3200" dirty="0" smtClean="0"/>
              <a:t>descriptive</a:t>
            </a:r>
            <a:endParaRPr lang="en-US" altLang="en-US" sz="3200" dirty="0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36102F-D3B7-474E-9958-552143FD5C87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Engineering Design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3EBEF4-D563-4DCC-883F-C2E9CF7C8F1F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95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Prescriptive Process</a:t>
            </a:r>
          </a:p>
        </p:txBody>
      </p:sp>
      <p:pic>
        <p:nvPicPr>
          <p:cNvPr id="11270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43028"/>
            <a:ext cx="7921625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338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Systematic recipe for realizing a new system.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36E7E-5CB7-49F3-A8E0-E5339F138C41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Descriptive Process</a:t>
            </a:r>
          </a:p>
        </p:txBody>
      </p:sp>
      <p:pic>
        <p:nvPicPr>
          <p:cNvPr id="1229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96566"/>
            <a:ext cx="59118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2667000" cy="2667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Less formal overview of activities needed to realize a design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037013"/>
            <a:ext cx="7693025" cy="20494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Design Flow in a VLSI system – often strictly enforced by the CAD tool</a:t>
            </a:r>
            <a:endParaRPr lang="en-US" altLang="en-US" dirty="0" smtClean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A3997D-3847-4E16-A9D1-6F03EE54BF82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VLSI Design Process</a:t>
            </a:r>
          </a:p>
        </p:txBody>
      </p:sp>
      <p:pic>
        <p:nvPicPr>
          <p:cNvPr id="13317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3645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617309-73D3-4191-8F29-AFF055830A2E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Embedded Systems Design Process</a:t>
            </a:r>
          </a:p>
        </p:txBody>
      </p:sp>
      <p:pic>
        <p:nvPicPr>
          <p:cNvPr id="14341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98" y="990600"/>
            <a:ext cx="510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618169-301F-446D-BD7F-AB7D719AB26C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Waterfall Software Development</a:t>
            </a:r>
          </a:p>
        </p:txBody>
      </p:sp>
      <p:pic>
        <p:nvPicPr>
          <p:cNvPr id="15365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175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571</TotalTime>
  <Words>379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Lucida Sans Unicode</vt:lpstr>
      <vt:lpstr>Wingdings 3</vt:lpstr>
      <vt:lpstr>Verdana</vt:lpstr>
      <vt:lpstr>Wingdings 2</vt:lpstr>
      <vt:lpstr>Times New Roman</vt:lpstr>
      <vt:lpstr>Wingdings</vt:lpstr>
      <vt:lpstr>Concourse</vt:lpstr>
      <vt:lpstr>Chapter 1 – The Engineering Design Process</vt:lpstr>
      <vt:lpstr>ABET Definition of Engineering Design</vt:lpstr>
      <vt:lpstr>Engineering Design Processes</vt:lpstr>
      <vt:lpstr>Engineering Design Processes</vt:lpstr>
      <vt:lpstr>A Prescriptive Process</vt:lpstr>
      <vt:lpstr>A Descriptive Process</vt:lpstr>
      <vt:lpstr>VLSI Design Process</vt:lpstr>
      <vt:lpstr>Embedded Systems Design Process</vt:lpstr>
      <vt:lpstr>Waterfall Software Development</vt:lpstr>
      <vt:lpstr>Design Processes – WHO CARES?</vt:lpstr>
      <vt:lpstr>Cost to Implement Changes</vt:lpstr>
      <vt:lpstr>The World-Class Engineer</vt:lpstr>
      <vt:lpstr>Design Process – this book</vt:lpstr>
    </vt:vector>
  </TitlesOfParts>
  <Company>Penn State Erie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CENBD / EE BD 480 – Engineering Design Concepts</dc:title>
  <dc:creator>Ralph M. Ford</dc:creator>
  <cp:lastModifiedBy>Earl Wells</cp:lastModifiedBy>
  <cp:revision>52</cp:revision>
  <dcterms:created xsi:type="dcterms:W3CDTF">2002-08-27T12:36:22Z</dcterms:created>
  <dcterms:modified xsi:type="dcterms:W3CDTF">2014-08-29T23:53:21Z</dcterms:modified>
</cp:coreProperties>
</file>