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55"/>
  </p:notesMasterIdLst>
  <p:sldIdLst>
    <p:sldId id="325" r:id="rId2"/>
    <p:sldId id="326" r:id="rId3"/>
    <p:sldId id="328" r:id="rId4"/>
    <p:sldId id="329" r:id="rId5"/>
    <p:sldId id="335" r:id="rId6"/>
    <p:sldId id="336" r:id="rId7"/>
    <p:sldId id="337" r:id="rId8"/>
    <p:sldId id="341" r:id="rId9"/>
    <p:sldId id="338" r:id="rId10"/>
    <p:sldId id="339" r:id="rId11"/>
    <p:sldId id="340" r:id="rId12"/>
    <p:sldId id="342" r:id="rId13"/>
    <p:sldId id="343" r:id="rId14"/>
    <p:sldId id="344" r:id="rId15"/>
    <p:sldId id="334" r:id="rId16"/>
    <p:sldId id="345" r:id="rId17"/>
    <p:sldId id="346" r:id="rId18"/>
    <p:sldId id="347" r:id="rId19"/>
    <p:sldId id="348" r:id="rId20"/>
    <p:sldId id="349" r:id="rId21"/>
    <p:sldId id="351" r:id="rId22"/>
    <p:sldId id="352" r:id="rId23"/>
    <p:sldId id="353" r:id="rId24"/>
    <p:sldId id="350" r:id="rId25"/>
    <p:sldId id="354" r:id="rId26"/>
    <p:sldId id="330" r:id="rId27"/>
    <p:sldId id="355" r:id="rId28"/>
    <p:sldId id="357" r:id="rId29"/>
    <p:sldId id="358" r:id="rId30"/>
    <p:sldId id="359" r:id="rId31"/>
    <p:sldId id="331" r:id="rId32"/>
    <p:sldId id="360" r:id="rId33"/>
    <p:sldId id="361" r:id="rId34"/>
    <p:sldId id="362" r:id="rId35"/>
    <p:sldId id="363" r:id="rId36"/>
    <p:sldId id="365" r:id="rId37"/>
    <p:sldId id="332" r:id="rId38"/>
    <p:sldId id="364" r:id="rId39"/>
    <p:sldId id="368" r:id="rId40"/>
    <p:sldId id="369" r:id="rId41"/>
    <p:sldId id="370" r:id="rId42"/>
    <p:sldId id="371" r:id="rId43"/>
    <p:sldId id="366" r:id="rId44"/>
    <p:sldId id="333" r:id="rId45"/>
    <p:sldId id="373" r:id="rId46"/>
    <p:sldId id="374" r:id="rId47"/>
    <p:sldId id="375" r:id="rId48"/>
    <p:sldId id="376" r:id="rId49"/>
    <p:sldId id="377" r:id="rId50"/>
    <p:sldId id="379" r:id="rId51"/>
    <p:sldId id="378" r:id="rId52"/>
    <p:sldId id="380" r:id="rId53"/>
    <p:sldId id="381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6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fld id="{F1DCDF0C-1B6F-4F92-B3E7-777BD0F9A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3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Freeform 20"/>
            <p:cNvGrpSpPr>
              <a:grpSpLocks/>
            </p:cNvGrpSpPr>
            <p:nvPr/>
          </p:nvGrpSpPr>
          <p:grpSpPr bwMode="auto">
            <a:xfrm>
              <a:off x="-6686" y="4875025"/>
              <a:ext cx="9156783" cy="1996274"/>
              <a:chOff x="-6096" y="4992624"/>
              <a:chExt cx="9156192" cy="1877568"/>
            </a:xfrm>
          </p:grpSpPr>
          <p:pic>
            <p:nvPicPr>
              <p:cNvPr id="11" name="Freeform 20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096" y="4992624"/>
                <a:ext cx="9156192" cy="1877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0" y="5000625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mtClean="0">
                  <a:solidFill>
                    <a:srgbClr val="FFFFFF"/>
                  </a:solidFill>
                  <a:latin typeface="Lucida Sans Unicode" pitchFamily="34" charset="0"/>
                </a:endParaRPr>
              </a:p>
            </p:txBody>
          </p:sp>
        </p:grpSp>
        <p:pic>
          <p:nvPicPr>
            <p:cNvPr id="10" name="Straight Connector 2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783" y="4868544"/>
              <a:ext cx="9162879" cy="868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ttt</a:t>
            </a: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03F8B34-1B39-4780-B6AB-4E874140E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0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23F0D5-1467-4A8B-BDF9-D31A2C1CA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F399AB-FBD7-48CF-B2FC-3B07FC0EA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7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3716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5257800" cy="685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FE179-5D3A-4CD6-9BD5-57C1AECB8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7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A7337D-1239-4888-A154-A0B186474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6DC663-1A70-4A20-AE85-B36204B36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92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6F8F8C-4958-4E65-89A6-916FD993C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2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A30DA-D390-4AF2-A200-C57D892DE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EABC00D-5C72-4449-AE8C-1F0D8B7D3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8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BCADBF-B24B-4CD6-8F95-04D94C935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0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3161B5F-F85F-460E-A858-1D6C0906F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6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1330642500 h 528"/>
              <a:gd name="T6" fmla="*/ 2091398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Right Triangle 18"/>
          <p:cNvGrpSpPr>
            <a:grpSpLocks/>
          </p:cNvGrpSpPr>
          <p:nvPr/>
        </p:nvGrpSpPr>
        <p:grpSpPr bwMode="auto">
          <a:xfrm>
            <a:off x="-12700" y="5784850"/>
            <a:ext cx="3414713" cy="1092200"/>
            <a:chOff x="-8" y="3644"/>
            <a:chExt cx="2151" cy="688"/>
          </a:xfrm>
        </p:grpSpPr>
        <p:pic>
          <p:nvPicPr>
            <p:cNvPr id="8" name="Right Triangle 1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4"/>
              <a:ext cx="2151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75" y="4045"/>
              <a:ext cx="10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smtClean="0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</p:grpSp>
      <p:pic>
        <p:nvPicPr>
          <p:cNvPr id="10" name="Straight Connector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hevron 10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2" name="Chevron 11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 (Published by McGraw Hill)</a:t>
            </a:r>
          </a:p>
          <a:p>
            <a:pPr>
              <a:defRPr/>
            </a:pPr>
            <a:r>
              <a:rPr lang="en-US"/>
              <a:t>Not to be transmitted or reproduced without written consent of authors</a:t>
            </a:r>
          </a:p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Copyright 2005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0462057-1336-465C-BDD7-5547E1CE2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3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1330642500 h 528"/>
              <a:gd name="T6" fmla="*/ 2091398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8" name="Right Triangle 13"/>
          <p:cNvGrpSpPr>
            <a:grpSpLocks/>
          </p:cNvGrpSpPr>
          <p:nvPr/>
        </p:nvGrpSpPr>
        <p:grpSpPr bwMode="auto">
          <a:xfrm>
            <a:off x="-12700" y="5784850"/>
            <a:ext cx="3414713" cy="1092200"/>
            <a:chOff x="-8" y="3644"/>
            <a:chExt cx="2151" cy="688"/>
          </a:xfrm>
        </p:grpSpPr>
        <p:pic>
          <p:nvPicPr>
            <p:cNvPr id="1033" name="Right Triangle 13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4"/>
              <a:ext cx="2151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75" y="4045"/>
              <a:ext cx="107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smtClean="0">
                <a:solidFill>
                  <a:srgbClr val="FFFFFF"/>
                </a:solidFill>
                <a:latin typeface="Lucida Sans Unicode" pitchFamily="34" charset="0"/>
              </a:endParaRPr>
            </a:p>
          </p:txBody>
        </p:sp>
      </p:grpSp>
      <p:pic>
        <p:nvPicPr>
          <p:cNvPr id="1029" name="Straight Connector 14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5772150"/>
            <a:ext cx="3421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C64E671-FEE2-4B3F-A124-9F40454AA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82976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/>
              <a:t>The Quality Function Deployment </a:t>
            </a:r>
            <a:r>
              <a:rPr lang="en-US" dirty="0" smtClean="0"/>
              <a:t>(QDF)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772400" cy="1905000"/>
          </a:xfrm>
        </p:spPr>
        <p:txBody>
          <a:bodyPr/>
          <a:lstStyle/>
          <a:p>
            <a:pPr marR="0" algn="ctr"/>
            <a:r>
              <a:rPr lang="en-US" altLang="en-US" b="1" smtClean="0"/>
              <a:t>House of Quality Analysis</a:t>
            </a:r>
          </a:p>
          <a:p>
            <a:pPr marR="0" algn="ctr"/>
            <a:endParaRPr lang="en-US" altLang="en-US" b="1" smtClean="0"/>
          </a:p>
          <a:p>
            <a:pPr marR="0" algn="ctr"/>
            <a:r>
              <a:rPr lang="en-US" altLang="en-US" i="1" smtClean="0"/>
              <a:t>A method of transforming the customers needs into design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76200" y="1481138"/>
            <a:ext cx="8839200" cy="500062"/>
          </a:xfrm>
        </p:spPr>
        <p:txBody>
          <a:bodyPr/>
          <a:lstStyle/>
          <a:p>
            <a:pPr marL="107950" indent="0" algn="ctr">
              <a:buFont typeface="Wingdings 3" pitchFamily="18" charset="2"/>
              <a:buNone/>
            </a:pPr>
            <a:r>
              <a:rPr lang="en-US" altLang="en-US" b="1" i="1" smtClean="0"/>
              <a:t>Example – Affinity Diagram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079B71-355B-4342-95A2-C18781A8A8A1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33400"/>
            <a:ext cx="6496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905000"/>
            <a:ext cx="54673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76200" y="1481138"/>
            <a:ext cx="8839200" cy="500062"/>
          </a:xfrm>
        </p:spPr>
        <p:txBody>
          <a:bodyPr/>
          <a:lstStyle/>
          <a:p>
            <a:pPr marL="107950" indent="0" algn="ctr">
              <a:buFont typeface="Wingdings 3" pitchFamily="18" charset="2"/>
              <a:buNone/>
            </a:pPr>
            <a:r>
              <a:rPr lang="en-US" altLang="en-US" b="1" i="1" smtClean="0"/>
              <a:t>Example – Corresponding Tree Diagram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1F37BF-2170-49A6-99F7-C57C184B7745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33400"/>
            <a:ext cx="6496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981200"/>
            <a:ext cx="51768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25450" y="1970088"/>
            <a:ext cx="33607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Lucida Sans Unicode" pitchFamily="34" charset="0"/>
              </a:defRPr>
            </a:lvl1pPr>
            <a:lvl2pPr marL="620713" indent="-228600">
              <a:spcBef>
                <a:spcPts val="325"/>
              </a:spcBef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Lucida Sans Unicode" pitchFamily="34" charset="0"/>
              </a:defRPr>
            </a:lvl2pPr>
            <a:lvl3pPr marL="858838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Lucida Sans Unicode" pitchFamily="34" charset="0"/>
              </a:defRPr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Lucida Sans Unicode" pitchFamily="34" charset="0"/>
              </a:defRPr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5pPr>
            <a:lvl6pPr marL="1828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6pPr>
            <a:lvl7pPr marL="2286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7pPr>
            <a:lvl8pPr marL="2743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8pPr>
            <a:lvl9pPr marL="32004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altLang="en-US"/>
              <a:t>Hierarchical</a:t>
            </a:r>
          </a:p>
          <a:p>
            <a:pPr lvl="1"/>
            <a:r>
              <a:rPr lang="en-US" altLang="en-US"/>
              <a:t>Constructed like a family tree</a:t>
            </a:r>
          </a:p>
          <a:p>
            <a:r>
              <a:rPr lang="en-US" altLang="en-US"/>
              <a:t>Constructed top down with each level being examined for errors and omissions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76200" y="1481138"/>
            <a:ext cx="8839200" cy="500062"/>
          </a:xfrm>
        </p:spPr>
        <p:txBody>
          <a:bodyPr/>
          <a:lstStyle/>
          <a:p>
            <a:pPr marL="107950" indent="0" algn="ctr">
              <a:buFont typeface="Wingdings 3" pitchFamily="18" charset="2"/>
              <a:buNone/>
            </a:pPr>
            <a:r>
              <a:rPr lang="en-US" altLang="en-US" b="1" i="1" smtClean="0"/>
              <a:t>Example – Corresponding Tree Diagram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0B453E-A3AE-4F14-AA44-C294665F190F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33400"/>
            <a:ext cx="6496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12938"/>
            <a:ext cx="553402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76200" y="1481138"/>
            <a:ext cx="8839200" cy="500062"/>
          </a:xfrm>
        </p:spPr>
        <p:txBody>
          <a:bodyPr/>
          <a:lstStyle/>
          <a:p>
            <a:pPr marL="107950" indent="0" algn="ctr">
              <a:buFont typeface="Wingdings 3" pitchFamily="18" charset="2"/>
              <a:buNone/>
            </a:pPr>
            <a:r>
              <a:rPr lang="en-US" altLang="en-US" b="1" i="1" smtClean="0"/>
              <a:t>Example – Customer Requirement portion of HOQ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BA927C-EDDE-4CCF-91AE-E4D6C8083242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33400"/>
            <a:ext cx="6496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057400"/>
            <a:ext cx="54959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76200" y="1481138"/>
            <a:ext cx="8839200" cy="500062"/>
          </a:xfrm>
        </p:spPr>
        <p:txBody>
          <a:bodyPr/>
          <a:lstStyle/>
          <a:p>
            <a:pPr marL="107950" indent="0" algn="ctr">
              <a:buFont typeface="Wingdings 3" pitchFamily="18" charset="2"/>
              <a:buNone/>
            </a:pPr>
            <a:r>
              <a:rPr lang="en-US" altLang="en-US" b="1" i="1" smtClean="0"/>
              <a:t>Example – Customer Requirement portion of HOQ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DA2C90-5DD4-4F15-97B5-F2C8FF8891FB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33400"/>
            <a:ext cx="6496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361113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228111-9F93-4A52-B5E4-6E43FBE2C272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3870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QDF House of Quality</a:t>
            </a:r>
            <a:endParaRPr lang="en-US" dirty="0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6248400"/>
            <a:ext cx="12382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Purpose</a:t>
            </a:r>
          </a:p>
          <a:p>
            <a:pPr lvl="1"/>
            <a:r>
              <a:rPr lang="en-US" altLang="en-US" smtClean="0"/>
              <a:t>To quantify the customers’ requirement priorities and their perceptions of the performance of existing products</a:t>
            </a:r>
          </a:p>
          <a:p>
            <a:pPr lvl="1"/>
            <a:r>
              <a:rPr lang="en-US" altLang="en-US" smtClean="0"/>
              <a:t>Allows these priorities to be adjusted to reflect the issues that concern the design team</a:t>
            </a:r>
          </a:p>
          <a:p>
            <a:r>
              <a:rPr lang="en-US" altLang="en-US" smtClean="0"/>
              <a:t>Measures obtained in this portion of the HOQ should come directly from the customer</a:t>
            </a:r>
          </a:p>
          <a:p>
            <a:pPr lvl="1"/>
            <a:r>
              <a:rPr lang="en-US" altLang="en-US" smtClean="0"/>
              <a:t>A questionnaire may be used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2CB0FB-6DC8-47A7-B703-9C6C19434A40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7200"/>
            <a:ext cx="6477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Importance Weighting (IW)</a:t>
            </a:r>
          </a:p>
          <a:p>
            <a:pPr lvl="1">
              <a:defRPr/>
            </a:pPr>
            <a:r>
              <a:rPr lang="en-US" dirty="0" smtClean="0"/>
              <a:t>A quantitative measure of the relative importance of each of the customers requirements</a:t>
            </a:r>
          </a:p>
          <a:p>
            <a:pPr lvl="1">
              <a:defRPr/>
            </a:pPr>
            <a:r>
              <a:rPr lang="en-US" dirty="0" smtClean="0"/>
              <a:t>Often shown on the left (customer’s requirement) section of the HOQ</a:t>
            </a:r>
          </a:p>
          <a:p>
            <a:pPr marL="365125" lvl="1" indent="0">
              <a:buFont typeface="Verdana" pitchFamily="34" charset="0"/>
              <a:buNone/>
              <a:defRPr/>
            </a:pPr>
            <a:r>
              <a:rPr lang="en-US" dirty="0" smtClean="0"/>
              <a:t>Note: a questionnaire is often used to obtain these weightings from the customer</a:t>
            </a:r>
          </a:p>
          <a:p>
            <a:pPr lvl="1">
              <a:defRPr/>
            </a:pPr>
            <a:r>
              <a:rPr lang="en-US" dirty="0" smtClean="0"/>
              <a:t>Can use a pre-defined scale (such as from 0 to 10)</a:t>
            </a:r>
          </a:p>
          <a:p>
            <a:pPr lvl="1">
              <a:defRPr/>
            </a:pPr>
            <a:r>
              <a:rPr lang="en-US" dirty="0" smtClean="0"/>
              <a:t>Can use the Analytical Hierarchy Process (AHP) Customers give input on pair-wise requirement weightings basis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9FE844-DBA5-4A13-9949-E037C27DD059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7200"/>
            <a:ext cx="6477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Existing Product Satisfaction Metric</a:t>
            </a:r>
          </a:p>
          <a:p>
            <a:pPr lvl="1">
              <a:defRPr/>
            </a:pPr>
            <a:r>
              <a:rPr lang="en-US" dirty="0" smtClean="0"/>
              <a:t>A quantitative measure of the performance of existing products in fulfilling each of the customer requirements</a:t>
            </a:r>
          </a:p>
          <a:p>
            <a:pPr lvl="1">
              <a:defRPr/>
            </a:pPr>
            <a:r>
              <a:rPr lang="en-US" dirty="0" smtClean="0"/>
              <a:t>Usually placed on the RHS of the HOQ – in the Planning Matrix section</a:t>
            </a:r>
          </a:p>
          <a:p>
            <a:pPr marL="365125" lvl="1" indent="0">
              <a:buFont typeface="Verdana" pitchFamily="34" charset="0"/>
              <a:buNone/>
              <a:defRPr/>
            </a:pPr>
            <a:r>
              <a:rPr lang="en-US" dirty="0" smtClean="0"/>
              <a:t>Note: a questionnaire is also often used here to obtain these weightings from the customer</a:t>
            </a:r>
          </a:p>
          <a:p>
            <a:pPr lvl="1">
              <a:defRPr/>
            </a:pPr>
            <a:r>
              <a:rPr lang="en-US" dirty="0" smtClean="0"/>
              <a:t>Can use a pre-defined scale</a:t>
            </a:r>
          </a:p>
          <a:p>
            <a:pPr lvl="1">
              <a:defRPr/>
            </a:pPr>
            <a:r>
              <a:rPr lang="en-US" dirty="0" smtClean="0"/>
              <a:t>Analytical Hierarchy Process (AHP) can also be used</a:t>
            </a:r>
          </a:p>
          <a:p>
            <a:pPr lvl="2">
              <a:defRPr/>
            </a:pPr>
            <a:r>
              <a:rPr lang="en-US" dirty="0" smtClean="0"/>
              <a:t>Customers give input by comparing competitors products on a pair-wise basis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607E76-24ED-4894-A8DB-AEF7D27D1E5D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7200"/>
            <a:ext cx="6477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534400" cy="45259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Other Metrics (supplied by design team)</a:t>
            </a:r>
          </a:p>
          <a:p>
            <a:pPr lvl="1">
              <a:defRPr/>
            </a:pPr>
            <a:r>
              <a:rPr lang="en-US" b="1" dirty="0" smtClean="0"/>
              <a:t>Existing Satisfaction Rating (ESR)</a:t>
            </a:r>
          </a:p>
          <a:p>
            <a:pPr lvl="2">
              <a:defRPr/>
            </a:pPr>
            <a:r>
              <a:rPr lang="en-US" dirty="0" smtClean="0"/>
              <a:t>The performance rating of the existing product</a:t>
            </a:r>
          </a:p>
          <a:p>
            <a:pPr lvl="1">
              <a:defRPr/>
            </a:pPr>
            <a:r>
              <a:rPr lang="en-US" b="1" dirty="0" smtClean="0"/>
              <a:t>Planned Satisfaction Rating (PSR)</a:t>
            </a:r>
          </a:p>
          <a:p>
            <a:pPr lvl="2">
              <a:defRPr/>
            </a:pPr>
            <a:r>
              <a:rPr lang="en-US" dirty="0" smtClean="0"/>
              <a:t>The expected performance rating of the new product</a:t>
            </a:r>
          </a:p>
          <a:p>
            <a:pPr lvl="1">
              <a:defRPr/>
            </a:pPr>
            <a:r>
              <a:rPr lang="en-US" b="1" dirty="0" smtClean="0"/>
              <a:t>Improvement Factor (IF)</a:t>
            </a:r>
          </a:p>
          <a:p>
            <a:pPr lvl="2">
              <a:defRPr/>
            </a:pPr>
            <a:r>
              <a:rPr lang="en-US" dirty="0" smtClean="0"/>
              <a:t>Indicates the relative amount of improvement the planned Satisfaction Rating will give </a:t>
            </a:r>
          </a:p>
          <a:p>
            <a:pPr lvl="3">
              <a:defRPr/>
            </a:pPr>
            <a:r>
              <a:rPr lang="en-US" dirty="0" smtClean="0"/>
              <a:t>IF = (PSR-ESR)/(Rating Range)+1</a:t>
            </a:r>
          </a:p>
          <a:p>
            <a:pPr marL="914400" lvl="3" indent="0">
              <a:buFont typeface="Wingdings 2" pitchFamily="18" charset="2"/>
              <a:buNone/>
              <a:defRPr/>
            </a:pPr>
            <a:r>
              <a:rPr lang="en-US" dirty="0"/>
              <a:t>w</a:t>
            </a:r>
            <a:r>
              <a:rPr lang="en-US" dirty="0" smtClean="0"/>
              <a:t>here IF &gt;1 new product is better, IF &lt;1 old product is better, IF = 1 neither product is better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48FB6E-F6BA-4AE5-8DC4-DCB9D709FF7D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7200"/>
            <a:ext cx="6477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QFD is a method of incorporating</a:t>
            </a:r>
          </a:p>
          <a:p>
            <a:pPr lvl="1"/>
            <a:r>
              <a:rPr lang="en-US" altLang="en-US" smtClean="0"/>
              <a:t>Customer’s Desires &amp; Needs</a:t>
            </a:r>
          </a:p>
          <a:p>
            <a:pPr lvl="2"/>
            <a:r>
              <a:rPr lang="en-US" altLang="en-US" smtClean="0"/>
              <a:t>“Voice of the Customer”</a:t>
            </a:r>
          </a:p>
          <a:p>
            <a:pPr lvl="1"/>
            <a:r>
              <a:rPr lang="en-US" altLang="en-US" smtClean="0"/>
              <a:t>Market research</a:t>
            </a:r>
          </a:p>
          <a:p>
            <a:pPr lvl="1"/>
            <a:r>
              <a:rPr lang="en-US" altLang="en-US" smtClean="0"/>
              <a:t>Relevant Technical Benchmark Data</a:t>
            </a:r>
          </a:p>
          <a:p>
            <a:r>
              <a:rPr lang="en-US" altLang="en-US" smtClean="0"/>
              <a:t>To produce a prioritized set of engineering design requirements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Quality Function Development</a:t>
            </a:r>
            <a:endParaRPr lang="en-US" dirty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713466-2B37-4CD3-9BFA-8DDF1720F0ED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305800" cy="4525962"/>
          </a:xfrm>
        </p:spPr>
        <p:txBody>
          <a:bodyPr/>
          <a:lstStyle/>
          <a:p>
            <a:r>
              <a:rPr lang="en-US" altLang="en-US" smtClean="0"/>
              <a:t>Other Metrics (supplied by design team)</a:t>
            </a:r>
          </a:p>
          <a:p>
            <a:pPr lvl="1"/>
            <a:r>
              <a:rPr lang="en-US" altLang="en-US" b="1" smtClean="0"/>
              <a:t>Sales Point (SP)</a:t>
            </a:r>
          </a:p>
          <a:p>
            <a:pPr lvl="2"/>
            <a:r>
              <a:rPr lang="en-US" altLang="en-US" smtClean="0"/>
              <a:t>A metric which is used to add a positive weighting to customer requirements which add market value to the product (usually between 1 and 1.5)</a:t>
            </a:r>
          </a:p>
          <a:p>
            <a:pPr lvl="1"/>
            <a:r>
              <a:rPr lang="en-US" altLang="en-US" b="1" smtClean="0"/>
              <a:t>Overall Weighting (OW)</a:t>
            </a:r>
          </a:p>
          <a:p>
            <a:pPr lvl="2"/>
            <a:r>
              <a:rPr lang="en-US" altLang="en-US" smtClean="0"/>
              <a:t>A metric which can be used to obtain the effective importance of each of the customer’s requirements when taking into account additional external considerations. </a:t>
            </a:r>
          </a:p>
          <a:p>
            <a:pPr lvl="2"/>
            <a:r>
              <a:rPr lang="en-US" altLang="en-US" smtClean="0"/>
              <a:t>OW = IW*IF*SP</a:t>
            </a:r>
          </a:p>
          <a:p>
            <a:pPr lvl="2"/>
            <a:r>
              <a:rPr lang="en-US" altLang="en-US" smtClean="0"/>
              <a:t>Often put in normalized form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480023-9BB5-44D3-BC85-3B4DC501F6A0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7200"/>
            <a:ext cx="6477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56A07C-3A45-4679-BE12-F9A662474D4D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7200"/>
            <a:ext cx="6477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376363"/>
            <a:ext cx="56959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41139A-6266-46B9-8B99-F9ACA22B0C52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7200"/>
            <a:ext cx="6477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376363"/>
            <a:ext cx="56959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1A49E3-AE67-46C6-A190-64DE550394E5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7200"/>
            <a:ext cx="6477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376363"/>
            <a:ext cx="56959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1EF1BB-CF4A-4621-812A-9B2EAD1E2BE0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7200"/>
            <a:ext cx="6477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376363"/>
            <a:ext cx="56959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6AA91E-44C8-4648-AD5C-3EDD91B52F84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7200"/>
            <a:ext cx="6477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89063"/>
            <a:ext cx="4976813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713630-02C5-47EA-A109-DA388A62F722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3870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QDF House of Quality</a:t>
            </a:r>
            <a:endParaRPr lang="en-US" dirty="0"/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6248400"/>
            <a:ext cx="12382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Structured list of characteristics of the product which the design team believes are important in order to meet the specified customer requirements (“the Voice of the Company”)</a:t>
            </a:r>
          </a:p>
          <a:p>
            <a:pPr lvl="1">
              <a:defRPr/>
            </a:pPr>
            <a:r>
              <a:rPr lang="en-US" dirty="0" smtClean="0"/>
              <a:t>Generated by the QFD design team</a:t>
            </a:r>
          </a:p>
          <a:p>
            <a:pPr lvl="1">
              <a:defRPr/>
            </a:pPr>
            <a:r>
              <a:rPr lang="en-US" dirty="0" smtClean="0"/>
              <a:t>Characteristics are quantitative in nature (i.e. they are </a:t>
            </a:r>
            <a:r>
              <a:rPr lang="en-US" b="1" i="1" dirty="0" smtClean="0"/>
              <a:t>measurable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Affinity and/or Tree Diagrams are often used in this analysis as they were in the customer requirement analysis</a:t>
            </a:r>
          </a:p>
          <a:p>
            <a:pPr marL="392113" lvl="1" indent="0">
              <a:buFont typeface="Verdana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11FAEE-AD9B-4326-A7DB-CA5FC15F5230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04800"/>
            <a:ext cx="6486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886A25-B71E-4831-A6F0-6A2BE6061384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04800"/>
            <a:ext cx="6486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528763"/>
            <a:ext cx="52197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295400"/>
          </a:xfrm>
        </p:spPr>
        <p:txBody>
          <a:bodyPr/>
          <a:lstStyle/>
          <a:p>
            <a:r>
              <a:rPr lang="en-US" altLang="en-US" smtClean="0"/>
              <a:t>An additional row is often included here to indicate the direction of change needed to improve overall product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0652F1-D9F3-4F23-B9CA-384FD544C447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04800"/>
            <a:ext cx="6486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528763"/>
            <a:ext cx="52197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QDF House of Quality (HOQ)</a:t>
            </a: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0BF794-2623-4586-A6AD-F3CE95F8234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4676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7D27F4-1D33-4C0D-95EB-59D815928434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04800"/>
            <a:ext cx="6486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1295400"/>
            <a:ext cx="49895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2CAB14-50B0-4ACC-A905-709DFA1B729D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3870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QDF House of Quality</a:t>
            </a:r>
            <a:endParaRPr lang="en-US" dirty="0"/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6248400"/>
            <a:ext cx="12382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429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en-US" dirty="0" smtClean="0"/>
              <a:t>Interrelationship Matrix</a:t>
            </a:r>
          </a:p>
          <a:p>
            <a:pPr lvl="1">
              <a:defRPr/>
            </a:pPr>
            <a:r>
              <a:rPr lang="en-US" dirty="0" smtClean="0"/>
              <a:t>Identifies and quantifies the interrelationships between the customer requirements and technical requirements</a:t>
            </a:r>
          </a:p>
          <a:p>
            <a:pPr lvl="1">
              <a:defRPr/>
            </a:pPr>
            <a:r>
              <a:rPr lang="en-US" dirty="0" smtClean="0"/>
              <a:t>Can be the most time consuming portion of the process to complete</a:t>
            </a:r>
          </a:p>
          <a:p>
            <a:pPr lvl="1">
              <a:defRPr/>
            </a:pPr>
            <a:r>
              <a:rPr lang="en-US" dirty="0" smtClean="0"/>
              <a:t>The level of interrelationship discerned is often weighted on a four point scale (high, medium, low, or none)</a:t>
            </a:r>
          </a:p>
          <a:p>
            <a:pPr lvl="1">
              <a:defRPr/>
            </a:pPr>
            <a:r>
              <a:rPr lang="en-US" dirty="0" smtClean="0"/>
              <a:t>Question is posed in the following way “how significant is </a:t>
            </a:r>
            <a:r>
              <a:rPr lang="en-US" b="1" u="sng" dirty="0" smtClean="0"/>
              <a:t>specific technical requirement </a:t>
            </a:r>
            <a:r>
              <a:rPr lang="en-US" dirty="0" smtClean="0"/>
              <a:t>in satisfying the </a:t>
            </a:r>
            <a:r>
              <a:rPr lang="en-US" b="1" u="sng" dirty="0" smtClean="0"/>
              <a:t>specific customer requirement</a:t>
            </a:r>
            <a:r>
              <a:rPr lang="en-US" dirty="0" smtClean="0"/>
              <a:t>?”</a:t>
            </a:r>
          </a:p>
          <a:p>
            <a:pPr marL="392113" lvl="1" indent="0">
              <a:buFont typeface="Verdana" pitchFamily="34" charset="0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429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85875"/>
            <a:ext cx="53911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5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429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85875"/>
            <a:ext cx="53911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3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429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en-US" dirty="0" smtClean="0"/>
              <a:t>Interrelationship Matrix</a:t>
            </a:r>
          </a:p>
          <a:p>
            <a:pPr lvl="1">
              <a:defRPr/>
            </a:pPr>
            <a:r>
              <a:rPr lang="en-US" dirty="0" smtClean="0"/>
              <a:t>Each level of interrelationship weighting is assigned a score which that suits the needs of the individual design project</a:t>
            </a:r>
          </a:p>
          <a:p>
            <a:pPr lvl="1">
              <a:defRPr/>
            </a:pPr>
            <a:r>
              <a:rPr lang="en-US" dirty="0" smtClean="0"/>
              <a:t>(e.g. High-9, Medium-3, Low-1, and None-0)</a:t>
            </a:r>
          </a:p>
          <a:p>
            <a:pPr lvl="1">
              <a:defRPr/>
            </a:pPr>
            <a:r>
              <a:rPr lang="en-US" dirty="0" smtClean="0"/>
              <a:t>These weightings are relative and may be varied later to study their impact on the final conclusions.</a:t>
            </a:r>
          </a:p>
          <a:p>
            <a:pPr marL="109537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7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429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38250"/>
            <a:ext cx="6019800" cy="496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7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F37CA8-198C-45D4-89F3-777B7CCE1EC1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3870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QDF House of Quality</a:t>
            </a:r>
            <a:endParaRPr lang="en-US" dirty="0"/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6248400"/>
            <a:ext cx="12382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81000"/>
            <a:ext cx="64674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en-US" dirty="0" smtClean="0"/>
              <a:t>The “Roof” matrix</a:t>
            </a:r>
          </a:p>
          <a:p>
            <a:pPr lvl="1">
              <a:defRPr/>
            </a:pPr>
            <a:r>
              <a:rPr lang="en-US" dirty="0" smtClean="0"/>
              <a:t>Identifies where the technical requirements either support or impede one another</a:t>
            </a:r>
          </a:p>
          <a:p>
            <a:pPr lvl="1">
              <a:defRPr/>
            </a:pPr>
            <a:r>
              <a:rPr lang="en-US" dirty="0" smtClean="0"/>
              <a:t>For each cell the question is asked “Does improving one technical requirement cause a deterioration or improvement in the other requirement?”</a:t>
            </a:r>
          </a:p>
          <a:p>
            <a:pPr lvl="2">
              <a:defRPr/>
            </a:pPr>
            <a:r>
              <a:rPr lang="en-US" dirty="0" smtClean="0"/>
              <a:t>When the answer is a deterioration – an engineering trade-off exists ( - symbol).</a:t>
            </a:r>
          </a:p>
          <a:p>
            <a:pPr lvl="2">
              <a:defRPr/>
            </a:pPr>
            <a:r>
              <a:rPr lang="en-US" dirty="0" smtClean="0"/>
              <a:t>When the answer is an improvement these requirements support one another (+ symbol)</a:t>
            </a:r>
          </a:p>
          <a:p>
            <a:pPr marL="109537" indent="0">
              <a:buNone/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81000"/>
            <a:ext cx="64674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6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A8F1E3-9E9E-4B70-987B-DDB10ACA521E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3870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QDF House of Quality (HOQ)</a:t>
            </a:r>
            <a:endParaRPr lang="en-US" dirty="0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6248400"/>
            <a:ext cx="12382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81000"/>
            <a:ext cx="64674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300163"/>
            <a:ext cx="54578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81000"/>
            <a:ext cx="64674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7" y="1300163"/>
            <a:ext cx="54578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en-US" dirty="0" smtClean="0"/>
              <a:t>The “Roof” matrix</a:t>
            </a:r>
          </a:p>
          <a:p>
            <a:pPr lvl="1">
              <a:defRPr/>
            </a:pPr>
            <a:r>
              <a:rPr lang="en-US" dirty="0" smtClean="0"/>
              <a:t>Supportive relationships --highlight where a focused design improvement could lead to a range of benefits to the product.</a:t>
            </a:r>
          </a:p>
          <a:p>
            <a:pPr lvl="1">
              <a:defRPr/>
            </a:pPr>
            <a:r>
              <a:rPr lang="en-US" dirty="0" smtClean="0"/>
              <a:t> Trade-offs – highlight where innovative solutions need to be developed to avoid costly compromises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81000"/>
            <a:ext cx="64674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6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81000"/>
            <a:ext cx="64674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81806"/>
            <a:ext cx="5576888" cy="491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7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3F0D4E-6095-4D51-8BCA-0B2E56B3D368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3870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QDF House of Quality</a:t>
            </a:r>
            <a:endParaRPr lang="en-US" dirty="0"/>
          </a:p>
        </p:txBody>
      </p:sp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6248400"/>
            <a:ext cx="12382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en-US" dirty="0" smtClean="0"/>
              <a:t>The Targets matrix</a:t>
            </a:r>
          </a:p>
          <a:p>
            <a:pPr lvl="1">
              <a:defRPr/>
            </a:pPr>
            <a:r>
              <a:rPr lang="en-US" dirty="0" smtClean="0"/>
              <a:t>Summaries the conclusions drawn from the data contained in the entire HOQ</a:t>
            </a:r>
          </a:p>
          <a:p>
            <a:pPr lvl="1">
              <a:defRPr/>
            </a:pPr>
            <a:r>
              <a:rPr lang="en-US" dirty="0" smtClean="0"/>
              <a:t> General made up of three parts</a:t>
            </a:r>
          </a:p>
          <a:p>
            <a:pPr lvl="2">
              <a:defRPr/>
            </a:pPr>
            <a:r>
              <a:rPr lang="en-US" dirty="0" smtClean="0"/>
              <a:t>Technical Priorities</a:t>
            </a:r>
          </a:p>
          <a:p>
            <a:pPr lvl="2">
              <a:defRPr/>
            </a:pPr>
            <a:r>
              <a:rPr lang="en-US" dirty="0" smtClean="0"/>
              <a:t>Competitive Benchmarks</a:t>
            </a:r>
          </a:p>
          <a:p>
            <a:pPr lvl="2">
              <a:defRPr/>
            </a:pPr>
            <a:r>
              <a:rPr lang="en-US" dirty="0" smtClean="0"/>
              <a:t>Targets</a:t>
            </a:r>
          </a:p>
          <a:p>
            <a:pPr lvl="2">
              <a:defRPr/>
            </a:pP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81000"/>
            <a:ext cx="64960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13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en-US" dirty="0" smtClean="0"/>
              <a:t>Technical Priorities</a:t>
            </a:r>
          </a:p>
          <a:p>
            <a:pPr lvl="1">
              <a:defRPr/>
            </a:pPr>
            <a:r>
              <a:rPr lang="en-US" dirty="0" smtClean="0"/>
              <a:t>Represent the relative importance of each technical requirement of the product in meeting the customer’s specified needs</a:t>
            </a:r>
          </a:p>
          <a:p>
            <a:pPr lvl="2">
              <a:defRPr/>
            </a:pPr>
            <a:r>
              <a:rPr lang="en-US" dirty="0" smtClean="0"/>
              <a:t>Calculated from the weightings contained in the planning and interrelationship matrix sections.</a:t>
            </a:r>
          </a:p>
          <a:p>
            <a:pPr lvl="2">
              <a:defRPr/>
            </a:pPr>
            <a:r>
              <a:rPr lang="en-US" dirty="0" smtClean="0"/>
              <a:t>(Each interrelationship weighting is multiplied by the overall weighting from the planning matrix)</a:t>
            </a:r>
          </a:p>
          <a:p>
            <a:pPr lvl="2">
              <a:defRPr/>
            </a:pPr>
            <a:r>
              <a:rPr lang="en-US" dirty="0" smtClean="0"/>
              <a:t>(These values are then summed down the columns to give a priority score for each technical requirement)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81000"/>
            <a:ext cx="64960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0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81000"/>
            <a:ext cx="64960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366838"/>
            <a:ext cx="48101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6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en-US" dirty="0" smtClean="0"/>
              <a:t>Competitive Benchmarking</a:t>
            </a:r>
          </a:p>
          <a:p>
            <a:pPr lvl="1">
              <a:defRPr/>
            </a:pPr>
            <a:r>
              <a:rPr lang="en-US" dirty="0" smtClean="0"/>
              <a:t>Quantitative Measurement of the important characteristics of each technical requirement on the existing set of competitive products</a:t>
            </a:r>
          </a:p>
          <a:p>
            <a:pPr lvl="1">
              <a:defRPr/>
            </a:pPr>
            <a:r>
              <a:rPr lang="en-US" dirty="0" smtClean="0"/>
              <a:t>This helps identify the target levels of performance to be achieved in the new product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81000"/>
            <a:ext cx="64960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09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81000"/>
            <a:ext cx="64960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476375"/>
            <a:ext cx="53625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2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Structured list of customers needs, problems and desires using terminology familiar to the customer (“the Voice of the Customer”)</a:t>
            </a:r>
          </a:p>
          <a:p>
            <a:pPr lvl="1">
              <a:defRPr/>
            </a:pPr>
            <a:r>
              <a:rPr lang="en-US" dirty="0" smtClean="0"/>
              <a:t>Often gathered through direct conversations with customer</a:t>
            </a:r>
          </a:p>
          <a:p>
            <a:pPr lvl="1">
              <a:defRPr/>
            </a:pPr>
            <a:r>
              <a:rPr lang="en-US" dirty="0" smtClean="0"/>
              <a:t>These requirements are each recorded separately</a:t>
            </a:r>
          </a:p>
          <a:p>
            <a:pPr lvl="1">
              <a:defRPr/>
            </a:pPr>
            <a:r>
              <a:rPr lang="en-US" dirty="0" smtClean="0"/>
              <a:t>They are then put in a structured form</a:t>
            </a:r>
          </a:p>
          <a:p>
            <a:pPr lvl="1">
              <a:defRPr/>
            </a:pPr>
            <a:r>
              <a:rPr lang="en-US" dirty="0" smtClean="0"/>
              <a:t>Affinity and/or Tree Diagrams are often used</a:t>
            </a:r>
          </a:p>
          <a:p>
            <a:pPr marL="392113" lvl="1" indent="0">
              <a:buFont typeface="Verdana" pitchFamily="34" charset="0"/>
              <a:buNone/>
              <a:defRPr/>
            </a:pPr>
            <a:endParaRPr lang="en-US" dirty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EA79FA-02D7-485B-9DCD-EAB2E6B27452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33400"/>
            <a:ext cx="6496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defRPr/>
            </a:pPr>
            <a:r>
              <a:rPr lang="en-US" dirty="0" smtClean="0"/>
              <a:t>Targets</a:t>
            </a:r>
          </a:p>
          <a:p>
            <a:pPr lvl="1">
              <a:defRPr/>
            </a:pPr>
            <a:r>
              <a:rPr lang="en-US" dirty="0" smtClean="0"/>
              <a:t>The set of engineering target values to be met for each technical requirement by the new product design</a:t>
            </a:r>
          </a:p>
          <a:p>
            <a:pPr lvl="1">
              <a:defRPr/>
            </a:pPr>
            <a:r>
              <a:rPr lang="en-US" dirty="0" smtClean="0"/>
              <a:t>These targets are set based upon customers needs, competition’s performance, and the team’s performance.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81000"/>
            <a:ext cx="64960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6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81000"/>
            <a:ext cx="64960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000250"/>
            <a:ext cx="53149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6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FE179-5D3A-4CD6-9BD5-57C1AECB88C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81000"/>
            <a:ext cx="64960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05" y="1371600"/>
            <a:ext cx="5938838" cy="475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7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3F0D4E-6095-4D51-8BCA-0B2E56B3D368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3870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959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QDF House of Quality</a:t>
            </a:r>
            <a:endParaRPr lang="en-US" dirty="0"/>
          </a:p>
        </p:txBody>
      </p:sp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6248400"/>
            <a:ext cx="12382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0062"/>
          </a:xfrm>
        </p:spPr>
        <p:txBody>
          <a:bodyPr/>
          <a:lstStyle/>
          <a:p>
            <a:pPr marL="107950" indent="0" algn="ctr">
              <a:buFont typeface="Wingdings 3" pitchFamily="18" charset="2"/>
              <a:buNone/>
            </a:pPr>
            <a:r>
              <a:rPr lang="en-US" altLang="en-US" b="1" i="1" smtClean="0"/>
              <a:t>Example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2691FD-B76C-4A30-AFC6-AA8AB2376BD1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33400"/>
            <a:ext cx="6496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905000"/>
            <a:ext cx="54292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0062"/>
          </a:xfrm>
        </p:spPr>
        <p:txBody>
          <a:bodyPr/>
          <a:lstStyle/>
          <a:p>
            <a:pPr marL="107950" indent="0" algn="ctr">
              <a:buFont typeface="Wingdings 3" pitchFamily="18" charset="2"/>
              <a:buNone/>
            </a:pPr>
            <a:r>
              <a:rPr lang="en-US" altLang="en-US" b="1" i="1" smtClean="0"/>
              <a:t>Example – Affinity Groupings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EB94CF-C184-497B-A132-3B62EF43D33F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33400"/>
            <a:ext cx="6496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905000"/>
            <a:ext cx="54483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57463"/>
          </a:xfrm>
        </p:spPr>
        <p:txBody>
          <a:bodyPr/>
          <a:lstStyle/>
          <a:p>
            <a:r>
              <a:rPr lang="en-US" altLang="en-US" smtClean="0"/>
              <a:t>For each group a formal title is chosen that expresses the general theme of the group.</a:t>
            </a:r>
          </a:p>
          <a:p>
            <a:r>
              <a:rPr lang="en-US" altLang="en-US" smtClean="0"/>
              <a:t>The group titles themselves can be further grouped into higher level associations.</a:t>
            </a:r>
          </a:p>
          <a:p>
            <a:r>
              <a:rPr lang="en-US" altLang="en-US" smtClean="0"/>
              <a:t>This forms the basis of the Affinity Diagram. 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04F016-0644-4900-9F06-52DF674685AA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33400"/>
            <a:ext cx="6496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76200" y="1481138"/>
            <a:ext cx="8839200" cy="500062"/>
          </a:xfrm>
        </p:spPr>
        <p:txBody>
          <a:bodyPr/>
          <a:lstStyle/>
          <a:p>
            <a:pPr marL="107950" indent="0" algn="ctr">
              <a:buFont typeface="Wingdings 3" pitchFamily="18" charset="2"/>
              <a:buNone/>
            </a:pPr>
            <a:r>
              <a:rPr lang="en-US" altLang="en-US" b="1" i="1" smtClean="0"/>
              <a:t>Example – Affinity Groupings with Chosen Titles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D88508-75F5-44BF-B601-F6549684FF4D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33400"/>
            <a:ext cx="6496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905000"/>
            <a:ext cx="54673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1280</TotalTime>
  <Words>1134</Words>
  <Application>Microsoft Office PowerPoint</Application>
  <PresentationFormat>On-screen Show (4:3)</PresentationFormat>
  <Paragraphs>163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Concourse</vt:lpstr>
      <vt:lpstr>The Quality Function Deployment (QDF) Process</vt:lpstr>
      <vt:lpstr>Quality Function Development</vt:lpstr>
      <vt:lpstr>QDF House of Quality (HOQ)</vt:lpstr>
      <vt:lpstr>QDF House of Quality (HOQ)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QDF House of 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QDF House of Quality</vt:lpstr>
      <vt:lpstr>PowerPoint Presentation</vt:lpstr>
      <vt:lpstr>PowerPoint Presentation</vt:lpstr>
      <vt:lpstr>PowerPoint Presentation</vt:lpstr>
      <vt:lpstr>PowerPoint Presentation</vt:lpstr>
      <vt:lpstr>QDF House of 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QDF House of 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QDF House of 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QDF House of Quality</vt:lpstr>
    </vt:vector>
  </TitlesOfParts>
  <Company>Penn State Erie, The Behrend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Earl Wells</dc:creator>
  <cp:lastModifiedBy>Earl Wells</cp:lastModifiedBy>
  <cp:revision>84</cp:revision>
  <dcterms:created xsi:type="dcterms:W3CDTF">2003-09-10T19:09:27Z</dcterms:created>
  <dcterms:modified xsi:type="dcterms:W3CDTF">2015-08-19T03:11:07Z</dcterms:modified>
</cp:coreProperties>
</file>