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2.wmf" ContentType="image/x-wmf"/>
  <Override PartName="/ppt/media/image20.png" ContentType="image/png"/>
  <Override PartName="/ppt/media/image19.png" ContentType="image/png"/>
  <Override PartName="/ppt/media/image18.png" ContentType="image/png"/>
  <Override PartName="/ppt/media/image2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33.wmf" ContentType="image/x-wmf"/>
  <Override PartName="/ppt/media/image13.png" ContentType="image/png"/>
  <Override PartName="/ppt/media/image32.wmf" ContentType="image/x-wmf"/>
  <Override PartName="/ppt/media/image12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4.jpeg" ContentType="image/jpeg"/>
  <Override PartName="/ppt/media/image38.png" ContentType="image/png"/>
  <Override PartName="/ppt/media/image21.wmf" ContentType="image/x-wmf"/>
  <Override PartName="/ppt/media/image17.png" ContentType="image/png"/>
  <Override PartName="/ppt/media/image47.png" ContentType="image/png"/>
  <Override PartName="/ppt/media/image36.wmf" ContentType="image/x-wmf"/>
  <Override PartName="/ppt/media/image8.jpeg" ContentType="image/jpeg"/>
  <Override PartName="/ppt/media/image25.png" ContentType="image/png"/>
  <Override PartName="/ppt/media/image5.png" ContentType="image/png"/>
  <Override PartName="/ppt/media/image44.wmf" ContentType="image/x-wmf"/>
  <Override PartName="/ppt/media/image6.png" ContentType="image/png"/>
  <Override PartName="/ppt/media/image1.png" ContentType="image/png"/>
  <Override PartName="/ppt/media/image40.wmf" ContentType="image/x-wmf"/>
  <Override PartName="/ppt/media/image10.png" ContentType="image/png"/>
  <Override PartName="/ppt/media/image9.png" ContentType="image/png"/>
  <Override PartName="/ppt/media/image43.wmf" ContentType="image/x-wmf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23.wmf" ContentType="image/x-wmf"/>
  <Override PartName="/ppt/media/image34.png" ContentType="image/png"/>
  <Override PartName="/ppt/media/image24.wmf" ContentType="image/x-wmf"/>
  <Override PartName="/ppt/media/image35.png" ContentType="image/png"/>
  <Override PartName="/ppt/media/image26.wmf" ContentType="image/x-wmf"/>
  <Override PartName="/ppt/media/image37.png" ContentType="image/png"/>
  <Override PartName="/ppt/media/image39.wmf" ContentType="image/x-wmf"/>
  <Override PartName="/ppt/media/image41.png" ContentType="image/png"/>
  <Override PartName="/ppt/media/image31.wmf" ContentType="image/x-wmf"/>
  <Override PartName="/ppt/media/image42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5DEE6A-56A3-4E69-8488-3FC3A609A089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935640" y="4416120"/>
            <a:ext cx="5138640" cy="418356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972240" y="88308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84D08E8D-B952-42F3-AD91-F962ECC25AA4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972240" y="88308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9065B34-D692-4E36-A8A8-AA56DB379D0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34200" y="4416120"/>
            <a:ext cx="5141880" cy="418212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972240" y="88308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D48B4D09-9635-448B-8D21-EE4CA21DA1AB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34200" y="4416120"/>
            <a:ext cx="5141880" cy="4182120"/>
          </a:xfrm>
          <a:prstGeom prst="rect">
            <a:avLst/>
          </a:prstGeom>
        </p:spPr>
        <p:txBody>
          <a:bodyPr lIns="93240" rIns="93240" tIns="46440" bIns="4644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735560" y="148068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4638600" y="6334200"/>
            <a:ext cx="4047840" cy="52344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716040" y="5002200"/>
            <a:ext cx="380160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-54000" y="578484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" name="Picture 4" descr=""/>
          <p:cNvPicPr/>
          <p:nvPr/>
        </p:nvPicPr>
        <p:blipFill>
          <a:blip r:embed="rId4"/>
          <a:stretch/>
        </p:blipFill>
        <p:spPr>
          <a:xfrm>
            <a:off x="8397720" y="0"/>
            <a:ext cx="745920" cy="91728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1687680" y="4952880"/>
            <a:ext cx="7455960" cy="48708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>
            <a:off x="36360" y="5237280"/>
            <a:ext cx="9107280" cy="78876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>
            <a:off x="720" y="5001120"/>
            <a:ext cx="9142920" cy="186300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9"/>
          <p:cNvSpPr/>
          <p:nvPr/>
        </p:nvSpPr>
        <p:spPr>
          <a:xfrm>
            <a:off x="-2880" y="4997520"/>
            <a:ext cx="9146880" cy="7898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/>
          </a:p>
        </p:txBody>
      </p:sp>
      <p:sp>
        <p:nvSpPr>
          <p:cNvPr id="12" name="PlaceHolder 11"/>
          <p:cNvSpPr>
            <a:spLocks noGrp="1"/>
          </p:cNvSpPr>
          <p:nvPr>
            <p:ph type="subTitle"/>
          </p:nvPr>
        </p:nvSpPr>
        <p:spPr>
          <a:xfrm>
            <a:off x="685800" y="3611520"/>
            <a:ext cx="7772040" cy="1199520"/>
          </a:xfrm>
          <a:prstGeom prst="rect">
            <a:avLst/>
          </a:prstGeom>
        </p:spPr>
        <p:txBody>
          <a:bodyPr lIns="45720" rIns="45720"/>
          <a:p>
            <a:pPr algn="r">
              <a:lnSpc>
                <a:spcPct val="100000"/>
              </a:lnSpc>
            </a:pPr>
            <a:r>
              <a:rPr lang="en-US" sz="27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subtitle style</a:t>
            </a:r>
            <a:endParaRPr/>
          </a:p>
        </p:txBody>
      </p:sp>
      <p:sp>
        <p:nvSpPr>
          <p:cNvPr id="13" name="PlaceHolder 12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5" name="PlaceHolder 14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B2C2ED-FB66-482B-A632-BB2FF43C1C04}" type="slidenum">
              <a:rPr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00" spc="-1">
                <a:latin typeface="Lucida Sans Unicode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>
                <a:latin typeface="Lucida Sans Unicode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900" spc="-1">
                <a:latin typeface="Lucida Sans Unicode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Lucida Sans Unicode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Lucida Sans Unicode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Lucida Sans Unicode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6" descr=""/>
          <p:cNvPicPr/>
          <p:nvPr/>
        </p:nvPicPr>
        <p:blipFill>
          <a:blip r:embed="rId2"/>
          <a:stretch/>
        </p:blipFill>
        <p:spPr>
          <a:xfrm>
            <a:off x="4638600" y="6334200"/>
            <a:ext cx="4047840" cy="5234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716040" y="5002200"/>
            <a:ext cx="3801600" cy="14425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-54000" y="578484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6" name="Picture 4" descr=""/>
          <p:cNvPicPr/>
          <p:nvPr/>
        </p:nvPicPr>
        <p:blipFill>
          <a:blip r:embed="rId4"/>
          <a:stretch/>
        </p:blipFill>
        <p:spPr>
          <a:xfrm>
            <a:off x="8397720" y="0"/>
            <a:ext cx="745920" cy="917280"/>
          </a:xfrm>
          <a:prstGeom prst="rect">
            <a:avLst/>
          </a:prstGeom>
          <a:ln>
            <a:noFill/>
          </a:ln>
        </p:spPr>
      </p:pic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/>
          </a:p>
          <a:p>
            <a:pPr lvl="2" marL="85896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/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/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/>
          </a:p>
        </p:txBody>
      </p:sp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/>
          </a:p>
        </p:txBody>
      </p:sp>
      <p:sp>
        <p:nvSpPr>
          <p:cNvPr id="59" name="PlaceHolder 7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673F14-CAA3-4E50-BAD3-8F0A8003C858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09480" y="533520"/>
            <a:ext cx="807696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Chapter 8 – System Reliability</a:t>
            </a:r>
            <a:endParaRPr/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990720" y="2743200"/>
            <a:ext cx="2974680" cy="3657240"/>
          </a:xfrm>
          <a:prstGeom prst="rect">
            <a:avLst/>
          </a:prstGeom>
          <a:ln w="76320">
            <a:solidFill>
              <a:srgbClr val="000000"/>
            </a:solidFill>
            <a:miter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Uniform Density</a:t>
            </a:r>
            <a:endParaRPr/>
          </a:p>
          <a:p>
            <a:pPr marL="365040" indent="-255240">
              <a:lnSpc>
                <a:spcPct val="100000"/>
              </a:lnSpc>
            </a:pP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D15D98-EF62-4D1C-8EEE-F4FD0D0645B3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Common PDFs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934920" y="2971800"/>
            <a:ext cx="7437240" cy="304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971800" y="1905120"/>
            <a:ext cx="3657600" cy="8888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95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Exponential Density</a:t>
            </a:r>
            <a:endParaRPr/>
          </a:p>
          <a:p>
            <a:pPr marL="365040" indent="-255240">
              <a:lnSpc>
                <a:spcPct val="100000"/>
              </a:lnSpc>
            </a:pP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9791E8-68F3-4E89-8063-6655E089DE68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Common PDFs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685800" y="1706400"/>
            <a:ext cx="6324120" cy="425844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5181480" y="1481040"/>
            <a:ext cx="3504960" cy="22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65040" indent="-2552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Used to model time dependent functions such as: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inter-arrival time data packets in a com system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component failures as a function of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040" indent="-255240"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04920" y="1219320"/>
            <a:ext cx="8381520" cy="478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(survival) function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function, 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R(t)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is the probability that a device is functioning properly (has not failed) at time 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</a:t>
            </a: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function (defn)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function, 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F(t)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probability that the device has failed by time 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F(t) =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-R(t)</a:t>
            </a: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Rate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Rate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(t)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is the expected number of failures per unit time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 is the average rate that a collection of identical devices will fail at a given time </a:t>
            </a:r>
            <a:r>
              <a:rPr i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CF0B16-8A86-4DBF-94E5-9567816B1492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Prediction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4920" y="1219320"/>
            <a:ext cx="8381520" cy="478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Time function (defn)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Time, 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</a:t>
            </a:r>
            <a:r>
              <a:rPr i="1" lang="en-US" sz="23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i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(t)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PDF used to determine the probability that a given device will fail within a specified time.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A15A94-6392-4A4C-885F-074D0BB7BD55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Prediction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363189-0461-4BAE-992C-12C06EB98860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Bathtub Curve</a:t>
            </a:r>
            <a:endParaRPr/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152280" y="2438280"/>
            <a:ext cx="8864280" cy="2742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Calculating Reliability from failure rates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481040"/>
            <a:ext cx="8229240" cy="72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general – when failure rates vary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533520" y="3352680"/>
            <a:ext cx="822924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when failure rates are considered constant over time over the region of interest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996200" y="1981080"/>
            <a:ext cx="3249360" cy="1066320"/>
          </a:xfrm>
          <a:prstGeom prst="rect">
            <a:avLst/>
          </a:prstGeom>
          <a:ln>
            <a:noFill/>
          </a:ln>
        </p:spPr>
      </p:pic>
      <p:pic>
        <p:nvPicPr>
          <p:cNvPr id="162" name="Picture 4" descr=""/>
          <p:cNvPicPr/>
          <p:nvPr/>
        </p:nvPicPr>
        <p:blipFill>
          <a:blip r:embed="rId2"/>
          <a:stretch/>
        </p:blipFill>
        <p:spPr>
          <a:xfrm>
            <a:off x="2025720" y="4281480"/>
            <a:ext cx="2622240" cy="791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Consider a transistor with a failure rate of </a:t>
            </a:r>
            <a:endParaRPr/>
          </a:p>
          <a:p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= 10</a:t>
            </a:r>
            <a:r>
              <a:rPr lang="en-US" sz="23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-6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(failures) per hour</a:t>
            </a:r>
            <a:endParaRPr/>
          </a:p>
          <a:p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What is the probability that the transistor will be operable in 5 years?</a:t>
            </a:r>
            <a:endParaRPr/>
          </a:p>
          <a:p>
            <a:endParaRPr/>
          </a:p>
          <a:p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R(t)=e</a:t>
            </a:r>
            <a:r>
              <a:rPr lang="en-US" sz="23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</a:t>
            </a:r>
            <a:r>
              <a:rPr lang="en-US" sz="23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lang="en-US" sz="23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endParaRPr/>
          </a:p>
          <a:p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 = 5 years * 365 days/year * 24 hours/day * 10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-6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/hour</a:t>
            </a:r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R(t) = e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l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 e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-0.0438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 0.957.</a:t>
            </a:r>
            <a:endParaRPr/>
          </a:p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1DF46B-14B4-453B-8BA9-FE99AA4BE78C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Mean Time to Failure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2801AC-6AF9-4D00-9E19-5000218AFA5D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2595240" y="1676520"/>
            <a:ext cx="2651400" cy="1122120"/>
          </a:xfrm>
          <a:prstGeom prst="rect">
            <a:avLst/>
          </a:prstGeom>
          <a:ln>
            <a:noFill/>
          </a:ln>
        </p:spPr>
      </p:pic>
      <p:pic>
        <p:nvPicPr>
          <p:cNvPr id="169" name="Picture 3" descr=""/>
          <p:cNvPicPr/>
          <p:nvPr/>
        </p:nvPicPr>
        <p:blipFill>
          <a:blip r:embed="rId2"/>
          <a:stretch/>
        </p:blipFill>
        <p:spPr>
          <a:xfrm>
            <a:off x="2362320" y="3733920"/>
            <a:ext cx="3348360" cy="1095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Factors that influence the failure rates of devices are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Subjecting Devices to Conditions </a:t>
            </a:r>
            <a:r>
              <a:rPr lang="en-US" sz="2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outside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their normal bounds of operation</a:t>
            </a:r>
            <a:endParaRPr/>
          </a:p>
          <a:p>
            <a:pPr lvl="2" marL="85896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Excessive current, power, heat, vibration, etc.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Subjecting Devices to Conditions </a:t>
            </a:r>
            <a:r>
              <a:rPr lang="en-US" sz="2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within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their normal bounds of operation</a:t>
            </a:r>
            <a:endParaRPr/>
          </a:p>
          <a:p>
            <a:pPr lvl="2" marL="85896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Power voltages, temperatures, etc.</a:t>
            </a:r>
            <a:endParaRPr/>
          </a:p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BFA734-CAA6-401C-BB34-A7A09700057D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Rate Estimates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Low Frequency FET, Appendix 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 would you find each of these?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B25711-E1EC-4BF8-8470-E12293EBE1F9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rate estimates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066680" y="1981080"/>
            <a:ext cx="7315200" cy="825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481040"/>
            <a:ext cx="8229240" cy="309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 do you know how long your design is going to last?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 there any way we can predict how long it will work?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040" indent="-255240">
              <a:lnSpc>
                <a:spcPct val="100000"/>
              </a:lnSpc>
            </a:pP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3FD382-002A-44FB-ADB8-3CE3A5F17FCA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Motivation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481040"/>
            <a:ext cx="8229240" cy="392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Def’n (Series System) =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system in which the failure of a single component (or subsystem) leads to the failure of the overall system</a:t>
            </a:r>
            <a:endParaRPr/>
          </a:p>
          <a:p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 model this 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08A23E-251F-458D-8D1E-4505ACB69767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Series Systems</a:t>
            </a:r>
            <a:endParaRPr/>
          </a:p>
        </p:txBody>
      </p:sp>
      <p:pic>
        <p:nvPicPr>
          <p:cNvPr id="181" name="Picture 4" descr=""/>
          <p:cNvPicPr/>
          <p:nvPr/>
        </p:nvPicPr>
        <p:blipFill>
          <a:blip r:embed="rId1"/>
          <a:stretch/>
        </p:blipFill>
        <p:spPr>
          <a:xfrm>
            <a:off x="914400" y="4038480"/>
            <a:ext cx="7619760" cy="1069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481040"/>
            <a:ext cx="8229240" cy="423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 model this 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9F8785-1238-49D2-800C-112667122BB8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Series Systems</a:t>
            </a:r>
            <a:endParaRPr/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7619760" cy="1069560"/>
          </a:xfrm>
          <a:prstGeom prst="rect">
            <a:avLst/>
          </a:prstGeom>
          <a:ln>
            <a:noFill/>
          </a:ln>
        </p:spPr>
      </p:pic>
      <p:pic>
        <p:nvPicPr>
          <p:cNvPr id="186" name="Picture 2" descr=""/>
          <p:cNvPicPr/>
          <p:nvPr/>
        </p:nvPicPr>
        <p:blipFill>
          <a:blip r:embed="rId2"/>
          <a:stretch/>
        </p:blipFill>
        <p:spPr>
          <a:xfrm>
            <a:off x="1447920" y="3127320"/>
            <a:ext cx="6363720" cy="894960"/>
          </a:xfrm>
          <a:prstGeom prst="rect">
            <a:avLst/>
          </a:prstGeom>
          <a:ln>
            <a:noFill/>
          </a:ln>
        </p:spPr>
      </p:pic>
      <p:pic>
        <p:nvPicPr>
          <p:cNvPr id="187" name="Picture 3" descr=""/>
          <p:cNvPicPr/>
          <p:nvPr/>
        </p:nvPicPr>
        <p:blipFill>
          <a:blip r:embed="rId3"/>
          <a:stretch/>
        </p:blipFill>
        <p:spPr>
          <a:xfrm>
            <a:off x="1066680" y="4050360"/>
            <a:ext cx="7009920" cy="1825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1219320"/>
            <a:ext cx="8229240" cy="423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 model this 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F242E1-C261-4D5C-BDD2-D92F7DE811D6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Series Systems</a:t>
            </a:r>
            <a:endParaRPr/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685800" y="1673280"/>
            <a:ext cx="7619760" cy="1069560"/>
          </a:xfrm>
          <a:prstGeom prst="rect">
            <a:avLst/>
          </a:prstGeom>
          <a:ln>
            <a:noFill/>
          </a:ln>
        </p:spPr>
      </p:pic>
      <p:pic>
        <p:nvPicPr>
          <p:cNvPr id="192" name="Picture 2" descr=""/>
          <p:cNvPicPr/>
          <p:nvPr/>
        </p:nvPicPr>
        <p:blipFill>
          <a:blip r:embed="rId2"/>
          <a:stretch/>
        </p:blipFill>
        <p:spPr>
          <a:xfrm>
            <a:off x="708480" y="2743200"/>
            <a:ext cx="7314840" cy="1904400"/>
          </a:xfrm>
          <a:prstGeom prst="rect">
            <a:avLst/>
          </a:prstGeom>
          <a:ln>
            <a:noFill/>
          </a:ln>
        </p:spPr>
      </p:pic>
      <p:pic>
        <p:nvPicPr>
          <p:cNvPr id="193" name="Picture 3" descr=""/>
          <p:cNvPicPr/>
          <p:nvPr/>
        </p:nvPicPr>
        <p:blipFill>
          <a:blip r:embed="rId3"/>
          <a:stretch/>
        </p:blipFill>
        <p:spPr>
          <a:xfrm>
            <a:off x="1166400" y="4527720"/>
            <a:ext cx="6658920" cy="1447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</a:pPr>
            <a:r>
              <a:rPr lang="en-US" sz="2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Definition: Redundancy</a:t>
            </a:r>
            <a:endParaRPr/>
          </a:p>
          <a:p>
            <a:pPr marL="365040" indent="-255240">
              <a:lnSpc>
                <a:spcPct val="100000"/>
              </a:lnSpc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that has multiple modules that perform the same function where a single module would suffice.</a:t>
            </a:r>
            <a:endParaRPr/>
          </a:p>
          <a:p>
            <a:pPr marL="365040" indent="-255240">
              <a:lnSpc>
                <a:spcPct val="100000"/>
              </a:lnSpc>
            </a:pPr>
            <a:endParaRPr/>
          </a:p>
          <a:p>
            <a:pPr marL="365040" indent="-255240">
              <a:lnSpc>
                <a:spcPct val="100000"/>
              </a:lnSpc>
            </a:pPr>
            <a:r>
              <a:rPr lang="en-US" sz="2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Definition: Parallel System</a:t>
            </a:r>
            <a:endParaRPr/>
          </a:p>
          <a:p>
            <a:pPr marL="365040" indent="-255240">
              <a:lnSpc>
                <a:spcPct val="100000"/>
              </a:lnSpc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design that employs two or more redundantly functioning modules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5147A9-6698-4AA9-B794-E8448409265C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Parallel Systems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7A572F-09A2-42A8-87BE-B8A49804E234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Parallel System Model</a:t>
            </a:r>
            <a:endParaRPr/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2819520" y="1523880"/>
            <a:ext cx="3458880" cy="46526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D62B0D-AC70-44E5-BEC0-89C179E8A74F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Parallel System Model</a:t>
            </a:r>
            <a:endParaRPr/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0" y="1219320"/>
            <a:ext cx="3458880" cy="4652640"/>
          </a:xfrm>
          <a:prstGeom prst="rect">
            <a:avLst/>
          </a:prstGeom>
          <a:ln>
            <a:noFill/>
          </a:ln>
        </p:spPr>
      </p:pic>
      <p:pic>
        <p:nvPicPr>
          <p:cNvPr id="203" name="Picture 2" descr=""/>
          <p:cNvPicPr/>
          <p:nvPr/>
        </p:nvPicPr>
        <p:blipFill>
          <a:blip r:embed="rId2"/>
          <a:stretch/>
        </p:blipFill>
        <p:spPr>
          <a:xfrm>
            <a:off x="3012840" y="1183320"/>
            <a:ext cx="6130800" cy="815400"/>
          </a:xfrm>
          <a:prstGeom prst="rect">
            <a:avLst/>
          </a:prstGeom>
          <a:ln>
            <a:noFill/>
          </a:ln>
        </p:spPr>
      </p:pic>
      <p:pic>
        <p:nvPicPr>
          <p:cNvPr id="204" name="Picture 3" descr=""/>
          <p:cNvPicPr/>
          <p:nvPr/>
        </p:nvPicPr>
        <p:blipFill>
          <a:blip r:embed="rId3"/>
          <a:stretch/>
        </p:blipFill>
        <p:spPr>
          <a:xfrm>
            <a:off x="3149640" y="3962520"/>
            <a:ext cx="5933160" cy="9140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AA5BAD-8203-4A78-9653-3201B5FF3963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Combination Systems</a:t>
            </a:r>
            <a:endParaRPr/>
          </a:p>
        </p:txBody>
      </p:sp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1697040" y="1752480"/>
            <a:ext cx="5425560" cy="39621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B5C40FA-299F-40CE-90FB-B22EDBFB20A9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Combination Systems</a:t>
            </a:r>
            <a:endParaRPr/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1374840" y="1152720"/>
            <a:ext cx="5008320" cy="3657240"/>
          </a:xfrm>
          <a:prstGeom prst="rect">
            <a:avLst/>
          </a:prstGeom>
          <a:ln>
            <a:noFill/>
          </a:ln>
        </p:spPr>
      </p:pic>
      <p:pic>
        <p:nvPicPr>
          <p:cNvPr id="211" name="Picture 2" descr=""/>
          <p:cNvPicPr/>
          <p:nvPr/>
        </p:nvPicPr>
        <p:blipFill>
          <a:blip r:embed="rId2"/>
          <a:stretch/>
        </p:blipFill>
        <p:spPr>
          <a:xfrm>
            <a:off x="2971800" y="4776480"/>
            <a:ext cx="4015080" cy="352440"/>
          </a:xfrm>
          <a:prstGeom prst="rect">
            <a:avLst/>
          </a:prstGeom>
          <a:ln>
            <a:noFill/>
          </a:ln>
        </p:spPr>
      </p:pic>
      <p:pic>
        <p:nvPicPr>
          <p:cNvPr id="212" name="Picture 3" descr=""/>
          <p:cNvPicPr/>
          <p:nvPr/>
        </p:nvPicPr>
        <p:blipFill>
          <a:blip r:embed="rId3"/>
          <a:stretch/>
        </p:blipFill>
        <p:spPr>
          <a:xfrm>
            <a:off x="2209680" y="3429000"/>
            <a:ext cx="561240" cy="304560"/>
          </a:xfrm>
          <a:prstGeom prst="rect">
            <a:avLst/>
          </a:prstGeom>
          <a:ln>
            <a:noFill/>
          </a:ln>
        </p:spPr>
      </p:pic>
      <p:pic>
        <p:nvPicPr>
          <p:cNvPr id="213" name="Picture 4" descr=""/>
          <p:cNvPicPr/>
          <p:nvPr/>
        </p:nvPicPr>
        <p:blipFill>
          <a:blip r:embed="rId4"/>
          <a:stretch/>
        </p:blipFill>
        <p:spPr>
          <a:xfrm>
            <a:off x="1101600" y="5305680"/>
            <a:ext cx="7263000" cy="53316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Review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Random Variables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PDFs and CDFs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Mean and Variance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Estimation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Failure rate and the bathtub curve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Reliability &amp; MTTF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Application to single components (MIL-SPEC)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Reliability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Series systems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Parallel systems</a:t>
            </a:r>
            <a:endParaRPr/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Combination systems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83F9D16-9F89-454F-BD59-791781818EF5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Summary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90000"/>
              </a:lnSpc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By the end of this chapter, you should: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Have a familiarity with the basic principles of probability and understand how they apply to reliability theory.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Understand the mathematical definition and meaning of failure rate, reliability, and mean time to failure.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Understand how to determine the reliability of a component.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Understand how to derate the power of electronic components for use under different operating temperatures.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Understand how to determine the reliability of different system configurations. 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B0BCB0-451C-41E9-93F4-08CE0CA05EF1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Learning Objectives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3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60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20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28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295280"/>
            <a:ext cx="8229240" cy="478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Experiment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(trial)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Repeatable process that has a well-defined set of outcomes that can be measured or quantified.</a:t>
            </a: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Event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()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particular outcome of an experiment</a:t>
            </a:r>
            <a:endParaRPr/>
          </a:p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Event Space 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(E)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Set of all possible outcomes of the experiment</a:t>
            </a:r>
            <a:endParaRPr/>
          </a:p>
          <a:p>
            <a:pPr lvl="2" marL="85896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 =  -- union of all possible events 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(for the discrete event space case)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Theory Review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1723DF-4055-42A9-BE9D-02C477ED4C51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95280"/>
            <a:ext cx="8229240" cy="320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</a:t>
            </a: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of an event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Likelihood of event occurring.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Represents the proportion of times an event would occur if the experiment were repeated an infinite number of time – law of large numbers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  P() 1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P(E) = 1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Theory Review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2DD9B6-0186-4C52-AA0E-64F2A3C2EFFA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4920" y="1143000"/>
            <a:ext cx="8686440" cy="3200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 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Theory Review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53F674-DFD3-4BAE-83F2-339D59F1EB83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2"/>
          <a:stretch/>
        </p:blipFill>
        <p:spPr>
          <a:xfrm>
            <a:off x="2555280" y="3535200"/>
            <a:ext cx="6319080" cy="2666520"/>
          </a:xfrm>
          <a:prstGeom prst="rect">
            <a:avLst/>
          </a:prstGeom>
          <a:ln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3"/>
          <a:stretch/>
        </p:blipFill>
        <p:spPr>
          <a:xfrm>
            <a:off x="1295280" y="3727080"/>
            <a:ext cx="1294920" cy="67680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4"/>
          <a:stretch/>
        </p:blipFill>
        <p:spPr>
          <a:xfrm>
            <a:off x="914400" y="4404240"/>
            <a:ext cx="1895040" cy="46440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5"/>
          <a:stretch/>
        </p:blipFill>
        <p:spPr>
          <a:xfrm>
            <a:off x="275040" y="4869000"/>
            <a:ext cx="3336120" cy="60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56320" y="12952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Population Mean,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m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center of mass of the PDF, -the arithmetic average</a:t>
            </a:r>
            <a:endParaRPr/>
          </a:p>
          <a:p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Theory Review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B09CF1-FD67-4ABC-B89E-31C8ECBD6280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3200400" y="2209680"/>
            <a:ext cx="2209320" cy="79200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228600" y="3002040"/>
            <a:ext cx="86864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Population Variance, 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r>
              <a:rPr b="1" lang="en-US" sz="27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2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center of mass of the PDF, -the arithmetic average</a:t>
            </a:r>
            <a:endParaRPr/>
          </a:p>
          <a:p>
            <a:pPr marL="392040">
              <a:lnSpc>
                <a:spcPct val="100000"/>
              </a:lnSpc>
            </a:pPr>
            <a:endParaRPr/>
          </a:p>
        </p:txBody>
      </p:sp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3200400" y="3809880"/>
            <a:ext cx="2292120" cy="80820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60280" y="4608720"/>
            <a:ext cx="86864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Average of the squared difference of the random variable from the mean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Square root of the Variance is called the 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standard deviation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56320" y="1295280"/>
            <a:ext cx="81255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Cumulative Distribution Function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CDF(x)</a:t>
            </a:r>
            <a:endParaRPr/>
          </a:p>
          <a:p>
            <a:pPr lvl="1" marL="62064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that a random variable X that as a given PDF will have a value is less or equal to x. </a:t>
            </a:r>
            <a:endParaRPr/>
          </a:p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Probability Theory Review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C68B0D-ABC8-447D-9AF4-14CCA042A5A9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2362320" y="2438280"/>
            <a:ext cx="3417480" cy="13712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040" indent="-255240">
              <a:lnSpc>
                <a:spcPct val="100000"/>
              </a:lnSpc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Normal (Gaussian) Density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20066F-3A08-49FC-8D2D-7C37B990B8CA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Common PDFs</a:t>
            </a:r>
            <a:endParaRPr/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1447920" y="2895480"/>
            <a:ext cx="6825960" cy="318240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0" y="321948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527200" y="1727280"/>
            <a:ext cx="4000680" cy="1308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3424</TotalTime>
  <Application>LibreOffice/5.0.1.2.0$Linux_X86_64 LibreOffice_project/00m0$Build-2</Application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2002-09-10T02:06:34Z</dcterms:created>
  <dc:creator>Ralph M. Ford</dc:creator>
  <dc:language>en-US</dc:language>
  <cp:lastPrinted>2014-10-25T21:56:15Z</cp:lastPrinted>
  <dcterms:modified xsi:type="dcterms:W3CDTF">2015-09-28T23:45:50Z</dcterms:modified>
  <cp:revision>82</cp:revision>
  <dc:title>1 – Team Building Principles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