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641" r:id="rId2"/>
    <p:sldId id="1008" r:id="rId3"/>
    <p:sldId id="948" r:id="rId4"/>
    <p:sldId id="999" r:id="rId5"/>
    <p:sldId id="871" r:id="rId6"/>
    <p:sldId id="1009" r:id="rId7"/>
    <p:sldId id="1000" r:id="rId8"/>
    <p:sldId id="1010" r:id="rId9"/>
    <p:sldId id="1001" r:id="rId10"/>
    <p:sldId id="1011" r:id="rId11"/>
    <p:sldId id="1012" r:id="rId12"/>
    <p:sldId id="1002" r:id="rId13"/>
    <p:sldId id="1003" r:id="rId14"/>
    <p:sldId id="1013" r:id="rId15"/>
    <p:sldId id="1014" r:id="rId16"/>
    <p:sldId id="1004" r:id="rId17"/>
    <p:sldId id="1005" r:id="rId18"/>
    <p:sldId id="1006" r:id="rId19"/>
    <p:sldId id="1015" r:id="rId20"/>
    <p:sldId id="1016" r:id="rId21"/>
    <p:sldId id="1007" r:id="rId22"/>
    <p:sldId id="1017" r:id="rId23"/>
    <p:sldId id="1018" r:id="rId24"/>
    <p:sldId id="1019" r:id="rId25"/>
    <p:sldId id="1020" r:id="rId26"/>
    <p:sldId id="1021" r:id="rId27"/>
    <p:sldId id="1022" r:id="rId28"/>
    <p:sldId id="1023" r:id="rId29"/>
    <p:sldId id="1024" r:id="rId30"/>
    <p:sldId id="1025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33CC33"/>
    <a:srgbClr val="CC99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4" autoAdjust="0"/>
    <p:restoredTop sz="98649" autoAdjust="0"/>
  </p:normalViewPr>
  <p:slideViewPr>
    <p:cSldViewPr snapToGrid="0">
      <p:cViewPr>
        <p:scale>
          <a:sx n="100" d="100"/>
          <a:sy n="100" d="100"/>
        </p:scale>
        <p:origin x="-994" y="4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B1D745A-9CCA-422F-BA36-67E61C966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5963"/>
            <a:ext cx="4806950" cy="3605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BC89AB4-69CC-41DD-89F6-C9AAC6E63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42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E8B09-30FE-4138-A896-F3EE55CAF4D7}" type="slidenum">
              <a:rPr lang="en-US"/>
              <a:pPr/>
              <a:t>1</a:t>
            </a:fld>
            <a:endParaRPr lang="en-US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A71378-55B0-4D81-B31D-76B4943835EB}" type="slidenum">
              <a:rPr lang="en-US"/>
              <a:pPr/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4F1E5-15F5-46FA-B539-CD2A58EDF0A5}" type="slidenum">
              <a:rPr lang="en-US"/>
              <a:pPr/>
              <a:t>7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4F1E5-15F5-46FA-B539-CD2A58EDF0A5}" type="slidenum">
              <a:rPr lang="en-US"/>
              <a:pPr/>
              <a:t>8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58092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408113"/>
            <a:ext cx="7947025" cy="156368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8093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44883A6-3D49-49FC-B512-2F74CBEEE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6A6D3-1F07-4716-8D80-F076BD75B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60338"/>
            <a:ext cx="2039938" cy="6437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575" y="160338"/>
            <a:ext cx="5972175" cy="6437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6285D-8352-45F4-B15F-078C9619B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0FC18-629D-4748-8207-9F2A65F71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22CDB-0FE7-4332-A6BA-8381E9CBD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304925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38" y="1304925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B0BAD-DFF8-4739-BEC7-C0ED400FC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C12B9-7059-49A1-BD72-9BF89D1C1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6D660-45D0-43B7-AEC5-CC2E999A6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9EF29-1EDD-4740-B99B-E2AB50796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AC4EB-2399-40CB-B847-EEE3FD320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1F4B-FB1C-472A-B027-15F6D31F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304925"/>
            <a:ext cx="816451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7BB72B9-EF21-462F-89F6-AD328F1FF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CPE 323 Introduction to Embedded Computer Systems:</a:t>
            </a:r>
            <a:br>
              <a:rPr lang="en-US" sz="3200" dirty="0" smtClean="0"/>
            </a:br>
            <a:r>
              <a:rPr lang="en-US" sz="3200" dirty="0" smtClean="0"/>
              <a:t>DMA Controller</a:t>
            </a:r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Instructor: Dr Aleksandar Milenkovic</a:t>
            </a:r>
            <a:br>
              <a:rPr lang="en-US" smtClean="0"/>
            </a:br>
            <a:r>
              <a:rPr lang="en-US" smtClean="0"/>
              <a:t>Lecture Notes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Single Transfer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B0BAD-DFF8-4739-BEC7-C0ED400FC16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202" y="1075690"/>
            <a:ext cx="5284998" cy="52641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Block Transfer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B0BAD-DFF8-4739-BEC7-C0ED400FC1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6540" y="1263051"/>
            <a:ext cx="5529580" cy="532380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DMA Trigger Operation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err="1" smtClean="0"/>
              <a:t>DMAxTSELx</a:t>
            </a:r>
            <a:r>
              <a:rPr lang="en-US" sz="2000" dirty="0" smtClean="0"/>
              <a:t> bits select trigger</a:t>
            </a:r>
          </a:p>
          <a:p>
            <a:pPr eaLnBrk="1" hangingPunct="1"/>
            <a:r>
              <a:rPr lang="en-US" sz="2000" dirty="0" smtClean="0"/>
              <a:t>Edge-sensitive or level-sensitive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4133CF-8AB2-425B-A3C4-8ECCCF8B171E}" type="slidenum">
              <a:rPr lang="en-US"/>
              <a:pPr/>
              <a:t>12</a:t>
            </a:fld>
            <a:endParaRPr lang="en-US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2540" y="2248535"/>
            <a:ext cx="6629400" cy="37020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63809-CDC4-44D1-B3AD-847C880D2862}" type="slidenum">
              <a:rPr lang="en-US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DMA Trigger Operation (cont’d)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160" y="1833245"/>
            <a:ext cx="6731000" cy="45021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Trigger Operation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3650" y="1854200"/>
            <a:ext cx="6616700" cy="3149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DMA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stop DMA transfers in progress: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single, block, or burst-block transfer may be stopped with an NMI interrupt, if the ENNMI bit is set in register DMACTL1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burst-block transfer may be stopped by clearing the DMAEN bit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666A6-D217-4442-9EDF-659197FFB561}" type="slidenum">
              <a:rPr lang="en-US"/>
              <a:pPr/>
              <a:t>16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DMA Channel Priorities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Default DMA channel priorities are DMA0−DMA1−DMA2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two or three triggers happen simultaneously or are pending, the channel with the highest priority completes its transfer (single, block or burst-block transfer) first, then the second priority channel, then the third priority channel.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Transfers in progress are not halted if a higher priority channel is triggered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higher priority channel waits until the transfer in progress completes before starting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DMA channel priorities are configurable with the ROUNDROBIN bit (see below)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9" y="4926330"/>
            <a:ext cx="6596062" cy="143659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2181B-A135-4C9D-890D-76DE53096880}" type="slidenum">
              <a:rPr lang="en-US"/>
              <a:pPr/>
              <a:t>17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DMA Transfer Cycle Times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7180" y="1367790"/>
            <a:ext cx="4043363" cy="497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DMA requires 1 or 2 MCLK cc to synchronize before each single transfer or complete block or burst-block transfer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Each byte/word transfer requires 2 MCLK after synchronization, and one cycle of wait time after the transfer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DMA cycle time is dependent on the MSP430 operating mode and clock system setup (use MCLK)</a:t>
            </a:r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If the MCLK source is active, but the CPU is off, the DMA controller will use the MCLK source for each transfer, without re-enabling the CPU.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If the MCLK source is off, the DMA controller will temporarily restart MCLK, sourced with DCOCLK, for the single transfer or complete block or burst-block transfer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The CPU remains off, and after the transfer completes, MCLK is turned off. 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1844" y="4228514"/>
            <a:ext cx="5484356" cy="262948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C35A2-75D5-4D6A-A15D-C7E36E06CFEA}" type="slidenum">
              <a:rPr lang="en-US"/>
              <a:pPr/>
              <a:t>18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DMA and Interrupts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DMA transfers are not interruptible by system interrupts </a:t>
            </a:r>
          </a:p>
          <a:p>
            <a:pPr lvl="1" eaLnBrk="1" hangingPunct="1"/>
            <a:r>
              <a:rPr lang="en-US" sz="2000" dirty="0" smtClean="0"/>
              <a:t>System interrupts remain pending </a:t>
            </a:r>
            <a:br>
              <a:rPr lang="en-US" sz="2000" dirty="0" smtClean="0"/>
            </a:br>
            <a:r>
              <a:rPr lang="en-US" sz="2000" dirty="0" smtClean="0"/>
              <a:t>until the completion of the transfer</a:t>
            </a:r>
          </a:p>
          <a:p>
            <a:pPr lvl="1" eaLnBrk="1" hangingPunct="1"/>
            <a:r>
              <a:rPr lang="en-US" sz="2000" dirty="0" smtClean="0"/>
              <a:t>NMI interrupts can interrupt the DMA controller </a:t>
            </a:r>
            <a:br>
              <a:rPr lang="en-US" sz="2000" dirty="0" smtClean="0"/>
            </a:br>
            <a:r>
              <a:rPr lang="en-US" sz="2000" dirty="0" smtClean="0"/>
              <a:t>if the ENNMI bit is set</a:t>
            </a:r>
          </a:p>
          <a:p>
            <a:pPr eaLnBrk="1" hangingPunct="1"/>
            <a:r>
              <a:rPr lang="en-US" sz="2400" dirty="0" smtClean="0"/>
              <a:t>System interrupt service routines are interrupted </a:t>
            </a:r>
            <a:br>
              <a:rPr lang="en-US" sz="2400" dirty="0" smtClean="0"/>
            </a:br>
            <a:r>
              <a:rPr lang="en-US" sz="2400" dirty="0" smtClean="0"/>
              <a:t>by DMA transfers </a:t>
            </a:r>
          </a:p>
          <a:p>
            <a:pPr lvl="1" eaLnBrk="1" hangingPunct="1"/>
            <a:r>
              <a:rPr lang="en-US" sz="2000" dirty="0" smtClean="0"/>
              <a:t>If an interrupt service routine or other routine must execute with no interruptions, the DMA controller should be disabled prior to executing the routine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Each DMA channel has its own DMAIFG flag</a:t>
            </a:r>
          </a:p>
          <a:p>
            <a:pPr lvl="1" eaLnBrk="1" hangingPunct="1"/>
            <a:r>
              <a:rPr lang="en-US" sz="2000" dirty="0" smtClean="0"/>
              <a:t>Each DMAIFG flag is set in any mode, when the corresponding </a:t>
            </a:r>
            <a:r>
              <a:rPr lang="en-US" sz="2000" dirty="0" err="1" smtClean="0"/>
              <a:t>DMAxSZ</a:t>
            </a:r>
            <a:r>
              <a:rPr lang="en-US" sz="2000" dirty="0" smtClean="0"/>
              <a:t> register counts to zero. If the corresponding DMAIE and GIE bits are set, an interrupt request is generated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DMAIFG flags source only one DMA controller interrupt vector and the interrupt vector may be shared with the other modules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must check the DMAIFG and other flags to determine the source of the interrupt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DMAIFG flags are not reset automatically and must be reset by software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MSP430xG461x Microcontroller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2BCC8-41DB-487E-A72D-0214E63F68AE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1570038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835365" y="3230078"/>
            <a:ext cx="660935" cy="1052362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DMAIV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4950" y="1638935"/>
            <a:ext cx="5041900" cy="46926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EBBBC-016C-4B3A-B10F-C7A19D6A2C6D}" type="slidenum">
              <a:rPr lang="en-US"/>
              <a:pPr/>
              <a:t>21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DMA and ADC12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can automatically move data from any ADC12MEMx register to another location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No CPU intervention, independently from LPMs</a:t>
            </a:r>
            <a:endParaRPr lang="en-US" sz="2400" dirty="0" smtClean="0">
              <a:ea typeface="+mn-ea"/>
              <a:cs typeface="+mn-cs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 increases throughput of the ADC12 module, and saves energy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transfers can be triggered from any ADC12IFGx flag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CONSEQx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{0,2} the ADC12IFGx flag for the ADC12MEMx used for the conversion can trigger a DMA transfer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CONSEQx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{1,3}, the ADC12IFGx flag for the last ADC12MEMx in the sequence can trigger a DMA transfer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ADC12IFGx flag is automatically cleared when the DMA controller accesses the corresponding ADC12MEMx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1498600"/>
            <a:ext cx="6686550" cy="3860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DMACTL0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4301" y="0"/>
            <a:ext cx="5569699" cy="665226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DMACTL1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8903" y="1375410"/>
            <a:ext cx="5723162" cy="459867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DMAxCTL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3726" y="266700"/>
            <a:ext cx="4452848" cy="64452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095" y="3276600"/>
            <a:ext cx="4282391" cy="333121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DMAxSA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8195" y="106878"/>
            <a:ext cx="5501005" cy="607675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DMAxSZ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1750" y="1561374"/>
            <a:ext cx="6074410" cy="40456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145" y="1506827"/>
            <a:ext cx="5862955" cy="507748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(Mem2Mem)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04925"/>
            <a:ext cx="4899659" cy="5292725"/>
          </a:xfrm>
        </p:spPr>
        <p:txBody>
          <a:bodyPr/>
          <a:lstStyle/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MSP430xG461x Demo - DMA0, Repeated Burst to-from RAM, Software Trigger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Description: A 16 word block from 1400-141fh is </a:t>
            </a:r>
            <a:r>
              <a:rPr lang="en-US" sz="800" b="1" dirty="0" err="1" smtClean="0">
                <a:latin typeface="Courier New" pitchFamily="49" charset="0"/>
                <a:cs typeface="Courier New" pitchFamily="49" charset="0"/>
              </a:rPr>
              <a:t>transfered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to 1420h-143fh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using DMA0 in a burst block using software DMAREQ trigger.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After each transfer, source, destination and DMA size are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reset to </a:t>
            </a:r>
            <a:r>
              <a:rPr lang="en-US" sz="800" b="1" dirty="0" err="1" smtClean="0">
                <a:latin typeface="Courier New" pitchFamily="49" charset="0"/>
                <a:cs typeface="Courier New" pitchFamily="49" charset="0"/>
              </a:rPr>
              <a:t>inital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software setting because DMA transfer mode 5 is used.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P5.1 is toggled </a:t>
            </a:r>
            <a:r>
              <a:rPr lang="en-US" sz="800" b="1" dirty="0" err="1" smtClean="0">
                <a:latin typeface="Courier New" pitchFamily="49" charset="0"/>
                <a:cs typeface="Courier New" pitchFamily="49" charset="0"/>
              </a:rPr>
              <a:t>durring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DMA transfer only for demonstration purposes.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** RAM location 0x1400 - 0x143f used - make sure no compiler conflict **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ACLK = 32kHz, MCLK = SMCLK = default DCO 1048576Hz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      MSP430xG461x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   -----------------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/|\|              XIN|-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| |                 | 32kHz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--|RST          XOUT|-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  |             P5.1|--&gt;LED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A. Dannenberg/ M. Mitchell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Texas Instruments Inc.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October 2006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Built with IAR Embedded Workbench Version: 3.41A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92332" y="1266825"/>
            <a:ext cx="4451668" cy="5292725"/>
          </a:xfrm>
        </p:spPr>
        <p:txBody>
          <a:bodyPr/>
          <a:lstStyle/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#include "msp430xG46x.h"</a:t>
            </a:r>
          </a:p>
          <a:p>
            <a:pPr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WDTCTL = WDTPW + WDTHOLD;      // Stop WDT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P5DIR |= 0x002;  // P1.0  output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DMA0SA = 0x1400; // Start block address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DMA0DA = 0x1420; // Destination block address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DMA0SZ = 0x0010; // Block size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DMA0CTL = DMADT_5 + DMASRCINCR_3 + DMADSTINCR_3 + DMAEN; // Rpt, inc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DMA0CTL |= DMAEN; // Enable DMA0</a:t>
            </a:r>
          </a:p>
          <a:p>
            <a:pPr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while(1)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P5OUT |= 0x02;   // P5.1 = 1, LED on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DMA0CTL |= DMAREQ; // Trigger block transfer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P5OUT &amp;= ~0x02;    // P5.1 = 0, LED off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1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61E911-253B-44C3-86D1-A34177CE5913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DMA Controller 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Direct memory access (DMA) controller </a:t>
            </a:r>
            <a:br>
              <a:rPr lang="en-US" sz="2000" dirty="0" smtClean="0"/>
            </a:br>
            <a:r>
              <a:rPr lang="en-US" sz="2000" dirty="0" smtClean="0"/>
              <a:t>transfers data from one address to another</a:t>
            </a:r>
            <a:br>
              <a:rPr lang="en-US" sz="2000" dirty="0" smtClean="0"/>
            </a:br>
            <a:r>
              <a:rPr lang="en-US" sz="2000" dirty="0" smtClean="0"/>
              <a:t>without CPU intervention, across the entire address range </a:t>
            </a:r>
          </a:p>
          <a:p>
            <a:pPr lvl="1" eaLnBrk="1" hangingPunct="1"/>
            <a:r>
              <a:rPr lang="en-US" sz="1800" dirty="0" smtClean="0"/>
              <a:t>Move data from the ADC12 conversion memory to RAM</a:t>
            </a:r>
          </a:p>
          <a:p>
            <a:pPr lvl="1" eaLnBrk="1" hangingPunct="1"/>
            <a:r>
              <a:rPr lang="en-US" sz="1800" dirty="0" smtClean="0"/>
              <a:t>Move data from RAM to DAC12 </a:t>
            </a:r>
          </a:p>
          <a:p>
            <a:pPr eaLnBrk="1" hangingPunct="1"/>
            <a:r>
              <a:rPr lang="en-US" sz="2000" dirty="0" smtClean="0"/>
              <a:t>Devices that contain a DMA controller </a:t>
            </a:r>
            <a:br>
              <a:rPr lang="en-US" sz="2000" dirty="0" smtClean="0"/>
            </a:br>
            <a:r>
              <a:rPr lang="en-US" sz="2000" dirty="0" smtClean="0"/>
              <a:t>may have one, two, or three DMA channels available</a:t>
            </a:r>
          </a:p>
          <a:p>
            <a:pPr eaLnBrk="1" hangingPunct="1"/>
            <a:r>
              <a:rPr lang="en-US" sz="2000" dirty="0" smtClean="0"/>
              <a:t>Using the DMA controller</a:t>
            </a:r>
          </a:p>
          <a:p>
            <a:pPr lvl="1" eaLnBrk="1" hangingPunct="1"/>
            <a:r>
              <a:rPr lang="en-US" sz="1800" dirty="0" smtClean="0"/>
              <a:t>Can increase the throughput of peripheral modules</a:t>
            </a:r>
          </a:p>
          <a:p>
            <a:pPr lvl="1" eaLnBrk="1" hangingPunct="1"/>
            <a:r>
              <a:rPr lang="en-US" sz="1800" dirty="0" smtClean="0"/>
              <a:t>Can reduce system power consumption </a:t>
            </a:r>
            <a:br>
              <a:rPr lang="en-US" sz="1800" dirty="0" smtClean="0"/>
            </a:br>
            <a:r>
              <a:rPr lang="en-US" sz="1800" dirty="0" smtClean="0"/>
              <a:t>by allowing the CPU to remain in a low-power mode </a:t>
            </a:r>
            <a:br>
              <a:rPr lang="en-US" sz="1800" dirty="0" smtClean="0"/>
            </a:br>
            <a:r>
              <a:rPr lang="en-US" sz="1800" dirty="0" smtClean="0"/>
              <a:t>without having to awaken to move data to or from a peripheral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(Mem2Comm)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04925"/>
            <a:ext cx="4899659" cy="5292725"/>
          </a:xfrm>
        </p:spPr>
        <p:txBody>
          <a:bodyPr/>
          <a:lstStyle/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MSP430xG461x Demo - DMA0, Block Mode UART1 9600, ACLK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Description: DMA0 is used to transfer a string as a block to U1TXBUF.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UTXIFG1 WILL trigger DMA0. "Hello World" is </a:t>
            </a:r>
            <a:r>
              <a:rPr lang="en-US" sz="800" b="1" dirty="0" err="1" smtClean="0">
                <a:latin typeface="Courier New" pitchFamily="49" charset="0"/>
                <a:cs typeface="Courier New" pitchFamily="49" charset="0"/>
              </a:rPr>
              <a:t>TX'd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via 9600 baud on UART1.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Watchdog in interval mode triggers block transfer every 1000ms.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Level </a:t>
            </a:r>
            <a:r>
              <a:rPr lang="en-US" sz="800" b="1" dirty="0" err="1" smtClean="0">
                <a:latin typeface="Courier New" pitchFamily="49" charset="0"/>
                <a:cs typeface="Courier New" pitchFamily="49" charset="0"/>
              </a:rPr>
              <a:t>senstive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trigger used for UTXIFG1 to prevent loss of </a:t>
            </a:r>
            <a:r>
              <a:rPr lang="en-US" sz="800" b="1" dirty="0" err="1" smtClean="0">
                <a:latin typeface="Courier New" pitchFamily="49" charset="0"/>
                <a:cs typeface="Courier New" pitchFamily="49" charset="0"/>
              </a:rPr>
              <a:t>inital</a:t>
            </a: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 edge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sensitive triggers - UTXIFG1 which is set at POR.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ACLK = UCLK 32768Hz, MCLK = SMCLK = default DCO 1048576Hz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Baud rate divider with 32768hz XTAL @9600 = 32768Hz/9600 = 3.41 (000Dh 4Ah)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      MSP430xG461x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   -----------------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/|\|              XIN|-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| |                 | 32768Hz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--|RST          XOUT|-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  |             P4.0|------------&gt; "Hello World"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         |                 | 9600 - 8N1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A. Dannenberg/ M. Mitchell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Texas Instruments Inc.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October 2006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   Built with IAR Embedded Workbench Version: 3.41A</a:t>
            </a:r>
          </a:p>
          <a:p>
            <a:pPr>
              <a:buNone/>
            </a:pPr>
            <a:r>
              <a:rPr lang="en-US" sz="8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</a:t>
            </a:r>
          </a:p>
          <a:p>
            <a:pPr>
              <a:buNone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92332" y="982981"/>
            <a:ext cx="4451668" cy="5576570"/>
          </a:xfrm>
        </p:spPr>
        <p:txBody>
          <a:bodyPr/>
          <a:lstStyle/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#include "msp430xG46x.h"</a:t>
            </a:r>
          </a:p>
          <a:p>
            <a:pPr>
              <a:buNone/>
            </a:pP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const char String1[13] = "\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nHello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World";</a:t>
            </a:r>
          </a:p>
          <a:p>
            <a:pPr>
              <a:buNone/>
            </a:pP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WDTCTL = WDT_ADLY_1000; // WDT 1000ms, ACLK,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IE1 |= WDTIE; // Enable WDT interrupt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P4SEL |= 0x03; // P4.0,1 = USART1 TXD/RXD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ME2 |= UTXE1 + URXE1; // Enable USART1 TXD/RXD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UCTL1 |= CHAR;    // 8-bit characters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UTCTL1 = SSEL0;   // BRCLK = ACLK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UBR01 = 0x03;     // 32k/9600=3.41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UBR11 = 0x00;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UMCTL1 = 0x04A;   // Modulation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UCTL1 &amp;= ~SWRST;  // Release USART state machine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DMACTL0 = DMA0TSEL_10;  // UTXIFG1 trigger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DMA0SA = (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)String1;  // Source block address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DMA0DA = TXBUF1_; // Destination single address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DMA0SZ = 0014;    // Block size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DMA0CTL = DMASRCINCR_3 + DMASBDB + DMALEVEL;  </a:t>
            </a:r>
            <a:br>
              <a:rPr lang="en-US" sz="105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// Repeat, inc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__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bis_SR_register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(LPM3_bits + GIE);       </a:t>
            </a:r>
            <a:br>
              <a:rPr lang="en-US" sz="105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// Enter LPM3 w/ interrupts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vector = WDT_VECTOR // Trigger transfer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__interrupt void WDT_ISR(void)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DMA0CTL |= DMAEN;       // Enable</a:t>
            </a:r>
          </a:p>
          <a:p>
            <a:pPr>
              <a:buNone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5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FEA89-AF91-41F0-81B1-B34567519A2F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MSP430 DMA Features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Up to three independent transfer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Configurable DMA channel priorities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Requires only two MCLK clock cycles per transfer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Byte or word and mixed byte/word transfer capability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Block sizes up to 65535 bytes or words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Configurable transfer trigger selections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Selectable edge or level-triggered transfer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Four addressing modes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Single, block, or burst-block transfer modes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Configured from 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09ECA6-2624-4C20-ABE2-EDB6CB0698C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DMA Block </a:t>
            </a:r>
            <a:br>
              <a:rPr lang="en-US" dirty="0" smtClean="0"/>
            </a:br>
            <a:r>
              <a:rPr lang="en-US" dirty="0" smtClean="0"/>
              <a:t>Diagram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5240" y="0"/>
            <a:ext cx="5318760" cy="67642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Channels (DMA0, DMA1, DMA2) for independent transfers</a:t>
            </a:r>
          </a:p>
          <a:p>
            <a:r>
              <a:rPr lang="en-US" dirty="0" smtClean="0"/>
              <a:t>Initialize block software from software, carry it out in hardware</a:t>
            </a:r>
          </a:p>
          <a:p>
            <a:r>
              <a:rPr lang="en-US" dirty="0" smtClean="0"/>
              <a:t>DMA Registers</a:t>
            </a:r>
          </a:p>
          <a:p>
            <a:pPr lvl="1"/>
            <a:r>
              <a:rPr lang="en-US" dirty="0" smtClean="0"/>
              <a:t>Starting Address (SA)</a:t>
            </a:r>
          </a:p>
          <a:p>
            <a:pPr lvl="1"/>
            <a:r>
              <a:rPr lang="en-US" dirty="0" smtClean="0"/>
              <a:t>Destination Address (DA)</a:t>
            </a:r>
          </a:p>
          <a:p>
            <a:pPr lvl="1"/>
            <a:r>
              <a:rPr lang="en-US" dirty="0" smtClean="0"/>
              <a:t>Block Size (SZ)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DDAFC6-D48D-4D83-A0A9-B828583F1FEF}" type="slidenum">
              <a:rPr lang="en-US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DMA Addressing Modes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90575" y="4362450"/>
            <a:ext cx="8164513" cy="2235200"/>
          </a:xfrm>
        </p:spPr>
        <p:txBody>
          <a:bodyPr/>
          <a:lstStyle/>
          <a:p>
            <a:pPr eaLnBrk="1" hangingPunct="1"/>
            <a:r>
              <a:rPr lang="en-US" sz="1800" smtClean="0"/>
              <a:t>Configured with the DMASRCINCRx and DMADSTINCRx control bits</a:t>
            </a:r>
          </a:p>
          <a:p>
            <a:pPr lvl="1" eaLnBrk="1" hangingPunct="1"/>
            <a:r>
              <a:rPr lang="en-US" sz="1600" smtClean="0"/>
              <a:t>DMASRCINCRx/ DMADSTINCRx bits select if the source/destination address is incremented, decremented, or unchanged after each transfer</a:t>
            </a:r>
          </a:p>
          <a:p>
            <a:pPr eaLnBrk="1" hangingPunct="1"/>
            <a:r>
              <a:rPr lang="en-US" sz="1800" smtClean="0"/>
              <a:t>Transfers may be byte-to-byte, word-to-word, byte-to-word, or word-to-byte</a:t>
            </a:r>
          </a:p>
          <a:p>
            <a:pPr lvl="1" eaLnBrk="1" hangingPunct="1"/>
            <a:r>
              <a:rPr lang="en-US" sz="1600" smtClean="0"/>
              <a:t>Word-to-byte: only the lower byte of the source-word is transferred</a:t>
            </a:r>
          </a:p>
          <a:p>
            <a:pPr lvl="1" eaLnBrk="1" hangingPunct="1"/>
            <a:r>
              <a:rPr lang="en-US" sz="1600" smtClean="0"/>
              <a:t>Byte-to-word: the upper byte of the destination-word is cleared when the transfer occurs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6923" y="1170624"/>
            <a:ext cx="5390197" cy="331085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DMA Addressing Modes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Configured with the </a:t>
            </a:r>
            <a:r>
              <a:rPr lang="en-US" sz="1800" dirty="0" err="1" smtClean="0"/>
              <a:t>DMASRCINCRx</a:t>
            </a:r>
            <a:r>
              <a:rPr lang="en-US" sz="1800" dirty="0" smtClean="0"/>
              <a:t> and </a:t>
            </a:r>
            <a:r>
              <a:rPr lang="en-US" sz="1800" dirty="0" err="1" smtClean="0"/>
              <a:t>DMADSTINCRx</a:t>
            </a:r>
            <a:r>
              <a:rPr lang="en-US" sz="1800" dirty="0" smtClean="0"/>
              <a:t> control bits</a:t>
            </a:r>
          </a:p>
          <a:p>
            <a:pPr lvl="1" eaLnBrk="1" hangingPunct="1"/>
            <a:r>
              <a:rPr lang="en-US" sz="1600" dirty="0" smtClean="0"/>
              <a:t>Select if the source/destination address is incremented, decremented, or unchanged after each transfer</a:t>
            </a:r>
          </a:p>
          <a:p>
            <a:pPr eaLnBrk="1" hangingPunct="1"/>
            <a:r>
              <a:rPr lang="en-US" sz="2000" dirty="0" smtClean="0"/>
              <a:t>Four transfer modes</a:t>
            </a:r>
          </a:p>
          <a:p>
            <a:pPr lvl="1" eaLnBrk="1" hangingPunct="1"/>
            <a:r>
              <a:rPr lang="en-US" sz="1600" dirty="0" smtClean="0"/>
              <a:t>Fixed address to fixed address</a:t>
            </a:r>
            <a:br>
              <a:rPr lang="en-US" sz="1600" dirty="0" smtClean="0"/>
            </a:br>
            <a:r>
              <a:rPr lang="en-US" sz="1600" dirty="0" smtClean="0"/>
              <a:t>(e.g., comm2comm)</a:t>
            </a:r>
          </a:p>
          <a:p>
            <a:pPr lvl="1" eaLnBrk="1" hangingPunct="1"/>
            <a:r>
              <a:rPr lang="en-US" sz="1600" dirty="0" smtClean="0"/>
              <a:t>Fixed address to block of addresses (e.g. comm2mem)</a:t>
            </a:r>
            <a:endParaRPr lang="en-US" sz="1200" dirty="0" smtClean="0"/>
          </a:p>
          <a:p>
            <a:pPr lvl="1" eaLnBrk="1" hangingPunct="1"/>
            <a:r>
              <a:rPr lang="en-US" sz="1600" dirty="0" smtClean="0"/>
              <a:t>Block of addresses to fixed address (e.g., mem2comm)</a:t>
            </a:r>
          </a:p>
          <a:p>
            <a:pPr lvl="1" eaLnBrk="1" hangingPunct="1"/>
            <a:r>
              <a:rPr lang="en-US" sz="1600" dirty="0" smtClean="0"/>
              <a:t>Block of addresses to block of addresses (mem2mem)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eaLnBrk="1" hangingPunct="1"/>
            <a:r>
              <a:rPr lang="en-US" sz="1800" dirty="0" smtClean="0"/>
              <a:t>Transfers may be byte-to-byte, word-to-word, byte-to-word, or word-to-byte</a:t>
            </a:r>
          </a:p>
          <a:p>
            <a:pPr lvl="1" eaLnBrk="1" hangingPunct="1"/>
            <a:r>
              <a:rPr lang="en-US" sz="1600" dirty="0" smtClean="0"/>
              <a:t>Word-to-byte: only the lower byte of the source-word is transferred</a:t>
            </a:r>
          </a:p>
          <a:p>
            <a:pPr lvl="1" eaLnBrk="1" hangingPunct="1"/>
            <a:r>
              <a:rPr lang="en-US" sz="1600" dirty="0" smtClean="0"/>
              <a:t>Byte-to-word: the upper byte of the destination-word is cleared when the transfer occurs</a:t>
            </a:r>
          </a:p>
          <a:p>
            <a:endParaRPr lang="en-US" dirty="0"/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DDAFC6-D48D-4D83-A0A9-B828583F1FEF}" type="slidenum">
              <a:rPr lang="en-US"/>
              <a:pPr/>
              <a:t>8</a:t>
            </a:fld>
            <a:endParaRPr 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8884" y="957265"/>
            <a:ext cx="4545115" cy="279177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59030F-56A6-4019-99EE-FB66603F10D7}" type="slidenum">
              <a:rPr lang="en-US"/>
              <a:pPr/>
              <a:t>9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DMA Transfer Modes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81125"/>
            <a:ext cx="4343400" cy="52927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Single/Repeated single modes: </a:t>
            </a:r>
            <a:br>
              <a:rPr lang="en-US" sz="2000" dirty="0" smtClean="0"/>
            </a:br>
            <a:r>
              <a:rPr lang="en-US" sz="2000" dirty="0" smtClean="0"/>
              <a:t>each byte/word transfer requires a separate trigger</a:t>
            </a:r>
          </a:p>
          <a:p>
            <a:pPr eaLnBrk="1" hangingPunct="1"/>
            <a:r>
              <a:rPr lang="en-US" sz="2000" dirty="0" smtClean="0"/>
              <a:t>Block/Repeated block modes: </a:t>
            </a:r>
            <a:br>
              <a:rPr lang="en-US" sz="2000" dirty="0" smtClean="0"/>
            </a:br>
            <a:r>
              <a:rPr lang="en-US" sz="2000" dirty="0" smtClean="0"/>
              <a:t>a transfer of a complete block of data occurs after one trigger</a:t>
            </a:r>
          </a:p>
          <a:p>
            <a:pPr lvl="1" eaLnBrk="1" hangingPunct="1"/>
            <a:r>
              <a:rPr lang="en-US" sz="1800" dirty="0" smtClean="0"/>
              <a:t>CPU is halted until the complete block has been transferred</a:t>
            </a:r>
          </a:p>
          <a:p>
            <a:pPr eaLnBrk="1" hangingPunct="1"/>
            <a:r>
              <a:rPr lang="en-US" sz="2000" dirty="0" smtClean="0"/>
              <a:t>Burst-block/Repeated burst-block modes: transfers are block transfers with CPU activity interleaved. </a:t>
            </a:r>
          </a:p>
          <a:p>
            <a:pPr lvl="1" eaLnBrk="1" hangingPunct="1"/>
            <a:r>
              <a:rPr lang="en-US" sz="1800" dirty="0" smtClean="0"/>
              <a:t>CPU executes 2 MCLK cycles after every four byte/word transfers of the block resulting in 20% CPU execution capacity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929" y="1704023"/>
            <a:ext cx="4814071" cy="374427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3441</TotalTime>
  <Words>1506</Words>
  <Application>Microsoft Office PowerPoint</Application>
  <PresentationFormat>On-screen Show (4:3)</PresentationFormat>
  <Paragraphs>277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Blends</vt:lpstr>
      <vt:lpstr>CPE 323 Introduction to Embedded Computer Systems: DMA Controller</vt:lpstr>
      <vt:lpstr>MSP430xG461x Microcontroller</vt:lpstr>
      <vt:lpstr>DMA Controller Introduction</vt:lpstr>
      <vt:lpstr>MSP430 DMA Features</vt:lpstr>
      <vt:lpstr>DMA Block  Diagram</vt:lpstr>
      <vt:lpstr>DMA Operation</vt:lpstr>
      <vt:lpstr>DMA Addressing Modes</vt:lpstr>
      <vt:lpstr>DMA Addressing Modes</vt:lpstr>
      <vt:lpstr>DMA Transfer Modes</vt:lpstr>
      <vt:lpstr>DMA Single Transfer</vt:lpstr>
      <vt:lpstr>DMA Block Transfer</vt:lpstr>
      <vt:lpstr>DMA Trigger Operation</vt:lpstr>
      <vt:lpstr>DMA Trigger Operation (cont’d)</vt:lpstr>
      <vt:lpstr>DMA Trigger Operation (cont’d)</vt:lpstr>
      <vt:lpstr>Stopping DMA Transfers</vt:lpstr>
      <vt:lpstr>DMA Channel Priorities</vt:lpstr>
      <vt:lpstr>DMA Transfer Cycle Times</vt:lpstr>
      <vt:lpstr>DMA and Interrupts</vt:lpstr>
      <vt:lpstr>DMA Interrupts</vt:lpstr>
      <vt:lpstr>DMAIV Register</vt:lpstr>
      <vt:lpstr>DMA and ADC12</vt:lpstr>
      <vt:lpstr>DMA Registers</vt:lpstr>
      <vt:lpstr>DMACTL0</vt:lpstr>
      <vt:lpstr>DMACTL1</vt:lpstr>
      <vt:lpstr>DMAxCTL</vt:lpstr>
      <vt:lpstr>DMAxSA</vt:lpstr>
      <vt:lpstr>DMAxSZ</vt:lpstr>
      <vt:lpstr>DMAIV</vt:lpstr>
      <vt:lpstr>An Example (Mem2Mem)</vt:lpstr>
      <vt:lpstr>An Example (Mem2Comm)</vt:lpstr>
    </vt:vector>
  </TitlesOfParts>
  <Company>UAH / Microsoft MOLP Program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Microcomputers notes</dc:title>
  <dc:creator>Emil Jovanov</dc:creator>
  <cp:lastModifiedBy>Aleksandar Milenkovic</cp:lastModifiedBy>
  <cp:revision>191</cp:revision>
  <cp:lastPrinted>2000-08-31T19:14:43Z</cp:lastPrinted>
  <dcterms:created xsi:type="dcterms:W3CDTF">2000-08-22T23:43:45Z</dcterms:created>
  <dcterms:modified xsi:type="dcterms:W3CDTF">2012-11-12T16:35:49Z</dcterms:modified>
</cp:coreProperties>
</file>