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46"/>
  </p:notesMasterIdLst>
  <p:handoutMasterIdLst>
    <p:handoutMasterId r:id="rId47"/>
  </p:handoutMasterIdLst>
  <p:sldIdLst>
    <p:sldId id="641" r:id="rId2"/>
    <p:sldId id="1030" r:id="rId3"/>
    <p:sldId id="1037" r:id="rId4"/>
    <p:sldId id="1038" r:id="rId5"/>
    <p:sldId id="1039" r:id="rId6"/>
    <p:sldId id="1040" r:id="rId7"/>
    <p:sldId id="1041" r:id="rId8"/>
    <p:sldId id="1042" r:id="rId9"/>
    <p:sldId id="1043" r:id="rId10"/>
    <p:sldId id="1044" r:id="rId11"/>
    <p:sldId id="1045" r:id="rId12"/>
    <p:sldId id="1046" r:id="rId13"/>
    <p:sldId id="1047" r:id="rId14"/>
    <p:sldId id="1048" r:id="rId15"/>
    <p:sldId id="1049" r:id="rId16"/>
    <p:sldId id="1008" r:id="rId17"/>
    <p:sldId id="1009" r:id="rId18"/>
    <p:sldId id="1010" r:id="rId19"/>
    <p:sldId id="1028" r:id="rId20"/>
    <p:sldId id="1035" r:id="rId21"/>
    <p:sldId id="1050" r:id="rId22"/>
    <p:sldId id="1036" r:id="rId23"/>
    <p:sldId id="1029" r:id="rId24"/>
    <p:sldId id="1018" r:id="rId25"/>
    <p:sldId id="1014" r:id="rId26"/>
    <p:sldId id="1015" r:id="rId27"/>
    <p:sldId id="1016" r:id="rId28"/>
    <p:sldId id="1017" r:id="rId29"/>
    <p:sldId id="1019" r:id="rId30"/>
    <p:sldId id="1020" r:id="rId31"/>
    <p:sldId id="1021" r:id="rId32"/>
    <p:sldId id="1022" r:id="rId33"/>
    <p:sldId id="1023" r:id="rId34"/>
    <p:sldId id="1024" r:id="rId35"/>
    <p:sldId id="1025" r:id="rId36"/>
    <p:sldId id="1026" r:id="rId37"/>
    <p:sldId id="1027" r:id="rId38"/>
    <p:sldId id="1031" r:id="rId39"/>
    <p:sldId id="1032" r:id="rId40"/>
    <p:sldId id="1033" r:id="rId41"/>
    <p:sldId id="1034" r:id="rId42"/>
    <p:sldId id="1011" r:id="rId43"/>
    <p:sldId id="1012" r:id="rId44"/>
    <p:sldId id="1051" r:id="rId45"/>
  </p:sldIdLst>
  <p:sldSz cx="9144000" cy="6858000" type="screen4x3"/>
  <p:notesSz cx="6881813"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33CC33"/>
    <a:srgbClr val="CC9900"/>
    <a:srgbClr val="00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4" autoAdjust="0"/>
    <p:restoredTop sz="98649" autoAdjust="0"/>
  </p:normalViewPr>
  <p:slideViewPr>
    <p:cSldViewPr snapToGrid="0">
      <p:cViewPr>
        <p:scale>
          <a:sx n="100" d="100"/>
          <a:sy n="100" d="100"/>
        </p:scale>
        <p:origin x="-76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66"/>
    </p:cViewPr>
  </p:sorterViewPr>
  <p:notesViewPr>
    <p:cSldViewPr snapToGrid="0">
      <p:cViewPr varScale="1">
        <p:scale>
          <a:sx n="78" d="100"/>
          <a:sy n="78" d="100"/>
        </p:scale>
        <p:origin x="-2040"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2983911" cy="464205"/>
          </a:xfrm>
          <a:prstGeom prst="rect">
            <a:avLst/>
          </a:prstGeom>
          <a:noFill/>
          <a:ln w="9525">
            <a:noFill/>
            <a:miter lim="800000"/>
            <a:headEnd/>
            <a:tailEnd/>
          </a:ln>
          <a:effectLst/>
        </p:spPr>
        <p:txBody>
          <a:bodyPr vert="horz" wrap="square" lIns="92384" tIns="46193" rIns="92384" bIns="46193" numCol="1" anchor="t" anchorCtr="0" compatLnSpc="1">
            <a:prstTxWarp prst="textNoShape">
              <a:avLst/>
            </a:prstTxWarp>
          </a:bodyPr>
          <a:lstStyle>
            <a:lvl1pPr defTabSz="923021" eaLnBrk="0" hangingPunct="0">
              <a:defRPr sz="12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97902" y="1"/>
            <a:ext cx="2983911" cy="464205"/>
          </a:xfrm>
          <a:prstGeom prst="rect">
            <a:avLst/>
          </a:prstGeom>
          <a:noFill/>
          <a:ln w="9525">
            <a:noFill/>
            <a:miter lim="800000"/>
            <a:headEnd/>
            <a:tailEnd/>
          </a:ln>
          <a:effectLst/>
        </p:spPr>
        <p:txBody>
          <a:bodyPr vert="horz" wrap="square" lIns="92384" tIns="46193" rIns="92384" bIns="46193" numCol="1" anchor="t" anchorCtr="0" compatLnSpc="1">
            <a:prstTxWarp prst="textNoShape">
              <a:avLst/>
            </a:prstTxWarp>
          </a:bodyPr>
          <a:lstStyle>
            <a:lvl1pPr algn="r" defTabSz="923021" eaLnBrk="0" hangingPunct="0">
              <a:defRPr sz="12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1" y="8832195"/>
            <a:ext cx="2983911" cy="464205"/>
          </a:xfrm>
          <a:prstGeom prst="rect">
            <a:avLst/>
          </a:prstGeom>
          <a:noFill/>
          <a:ln w="9525">
            <a:noFill/>
            <a:miter lim="800000"/>
            <a:headEnd/>
            <a:tailEnd/>
          </a:ln>
          <a:effectLst/>
        </p:spPr>
        <p:txBody>
          <a:bodyPr vert="horz" wrap="square" lIns="92384" tIns="46193" rIns="92384" bIns="46193" numCol="1" anchor="b" anchorCtr="0" compatLnSpc="1">
            <a:prstTxWarp prst="textNoShape">
              <a:avLst/>
            </a:prstTxWarp>
          </a:bodyPr>
          <a:lstStyle>
            <a:lvl1pPr defTabSz="923021" eaLnBrk="0" hangingPunct="0">
              <a:defRPr sz="12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97902" y="8832195"/>
            <a:ext cx="2983911" cy="464205"/>
          </a:xfrm>
          <a:prstGeom prst="rect">
            <a:avLst/>
          </a:prstGeom>
          <a:noFill/>
          <a:ln w="9525">
            <a:noFill/>
            <a:miter lim="800000"/>
            <a:headEnd/>
            <a:tailEnd/>
          </a:ln>
          <a:effectLst/>
        </p:spPr>
        <p:txBody>
          <a:bodyPr vert="horz" wrap="square" lIns="92384" tIns="46193" rIns="92384" bIns="46193" numCol="1" anchor="b" anchorCtr="0" compatLnSpc="1">
            <a:prstTxWarp prst="textNoShape">
              <a:avLst/>
            </a:prstTxWarp>
          </a:bodyPr>
          <a:lstStyle>
            <a:lvl1pPr algn="r" defTabSz="923021" eaLnBrk="0" hangingPunct="0">
              <a:defRPr sz="1200">
                <a:latin typeface="Times New Roman" pitchFamily="18" charset="0"/>
              </a:defRPr>
            </a:lvl1pPr>
          </a:lstStyle>
          <a:p>
            <a:fld id="{2C65E7C4-E363-49FF-9649-4EC7ED041D9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2983911" cy="464205"/>
          </a:xfrm>
          <a:prstGeom prst="rect">
            <a:avLst/>
          </a:prstGeom>
          <a:noFill/>
          <a:ln w="9525">
            <a:noFill/>
            <a:miter lim="800000"/>
            <a:headEnd/>
            <a:tailEnd/>
          </a:ln>
          <a:effectLst/>
        </p:spPr>
        <p:txBody>
          <a:bodyPr vert="horz" wrap="square" lIns="92384" tIns="46193" rIns="92384" bIns="46193" numCol="1" anchor="t" anchorCtr="0" compatLnSpc="1">
            <a:prstTxWarp prst="textNoShape">
              <a:avLst/>
            </a:prstTxWarp>
          </a:bodyPr>
          <a:lstStyle>
            <a:lvl1pPr defTabSz="923021" eaLnBrk="0" hangingPunct="0">
              <a:defRPr sz="12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97902" y="1"/>
            <a:ext cx="2983911" cy="464205"/>
          </a:xfrm>
          <a:prstGeom prst="rect">
            <a:avLst/>
          </a:prstGeom>
          <a:noFill/>
          <a:ln w="9525">
            <a:noFill/>
            <a:miter lim="800000"/>
            <a:headEnd/>
            <a:tailEnd/>
          </a:ln>
          <a:effectLst/>
        </p:spPr>
        <p:txBody>
          <a:bodyPr vert="horz" wrap="square" lIns="92384" tIns="46193" rIns="92384" bIns="46193" numCol="1" anchor="t" anchorCtr="0" compatLnSpc="1">
            <a:prstTxWarp prst="textNoShape">
              <a:avLst/>
            </a:prstTxWarp>
          </a:bodyPr>
          <a:lstStyle>
            <a:lvl1pPr algn="r" defTabSz="923021" eaLnBrk="0" hangingPunct="0">
              <a:defRPr sz="12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14425" y="693738"/>
            <a:ext cx="4652963" cy="349091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6978" y="4414560"/>
            <a:ext cx="5047858" cy="4187069"/>
          </a:xfrm>
          <a:prstGeom prst="rect">
            <a:avLst/>
          </a:prstGeom>
          <a:noFill/>
          <a:ln w="9525">
            <a:noFill/>
            <a:miter lim="800000"/>
            <a:headEnd/>
            <a:tailEnd/>
          </a:ln>
          <a:effectLst/>
        </p:spPr>
        <p:txBody>
          <a:bodyPr vert="horz" wrap="square" lIns="92384" tIns="46193" rIns="92384" bIns="4619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1" y="8832195"/>
            <a:ext cx="2983911" cy="464205"/>
          </a:xfrm>
          <a:prstGeom prst="rect">
            <a:avLst/>
          </a:prstGeom>
          <a:noFill/>
          <a:ln w="9525">
            <a:noFill/>
            <a:miter lim="800000"/>
            <a:headEnd/>
            <a:tailEnd/>
          </a:ln>
          <a:effectLst/>
        </p:spPr>
        <p:txBody>
          <a:bodyPr vert="horz" wrap="square" lIns="92384" tIns="46193" rIns="92384" bIns="46193" numCol="1" anchor="b" anchorCtr="0" compatLnSpc="1">
            <a:prstTxWarp prst="textNoShape">
              <a:avLst/>
            </a:prstTxWarp>
          </a:bodyPr>
          <a:lstStyle>
            <a:lvl1pPr defTabSz="923021" eaLnBrk="0" hangingPunct="0">
              <a:defRPr sz="12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97902" y="8832195"/>
            <a:ext cx="2983911" cy="464205"/>
          </a:xfrm>
          <a:prstGeom prst="rect">
            <a:avLst/>
          </a:prstGeom>
          <a:noFill/>
          <a:ln w="9525">
            <a:noFill/>
            <a:miter lim="800000"/>
            <a:headEnd/>
            <a:tailEnd/>
          </a:ln>
          <a:effectLst/>
        </p:spPr>
        <p:txBody>
          <a:bodyPr vert="horz" wrap="square" lIns="92384" tIns="46193" rIns="92384" bIns="46193" numCol="1" anchor="b" anchorCtr="0" compatLnSpc="1">
            <a:prstTxWarp prst="textNoShape">
              <a:avLst/>
            </a:prstTxWarp>
          </a:bodyPr>
          <a:lstStyle>
            <a:lvl1pPr algn="r" defTabSz="923021" eaLnBrk="0" hangingPunct="0">
              <a:defRPr sz="1200">
                <a:latin typeface="Times New Roman" pitchFamily="18" charset="0"/>
              </a:defRPr>
            </a:lvl1pPr>
          </a:lstStyle>
          <a:p>
            <a:fld id="{98419AE4-403A-414A-A00B-33E81F194AA2}"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C9245F2-091A-404C-B9D6-6C5A4D4A6C54}" type="slidenum">
              <a:rPr lang="en-US"/>
              <a:pPr/>
              <a:t>1</a:t>
            </a:fld>
            <a:endParaRPr lang="en-US"/>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1026"/>
          <p:cNvGrpSpPr>
            <a:grpSpLocks/>
          </p:cNvGrpSpPr>
          <p:nvPr/>
        </p:nvGrpSpPr>
        <p:grpSpPr bwMode="auto">
          <a:xfrm>
            <a:off x="0" y="2438400"/>
            <a:ext cx="9009063" cy="1052513"/>
            <a:chOff x="0" y="1536"/>
            <a:chExt cx="5675" cy="663"/>
          </a:xfrm>
        </p:grpSpPr>
        <p:grpSp>
          <p:nvGrpSpPr>
            <p:cNvPr id="558083" name="Group 1027"/>
            <p:cNvGrpSpPr>
              <a:grpSpLocks/>
            </p:cNvGrpSpPr>
            <p:nvPr/>
          </p:nvGrpSpPr>
          <p:grpSpPr bwMode="auto">
            <a:xfrm>
              <a:off x="183" y="1604"/>
              <a:ext cx="448" cy="299"/>
              <a:chOff x="720" y="336"/>
              <a:chExt cx="624" cy="432"/>
            </a:xfrm>
          </p:grpSpPr>
          <p:sp>
            <p:nvSpPr>
              <p:cNvPr id="558084"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558085"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558086" name="Group 1030"/>
            <p:cNvGrpSpPr>
              <a:grpSpLocks/>
            </p:cNvGrpSpPr>
            <p:nvPr/>
          </p:nvGrpSpPr>
          <p:grpSpPr bwMode="auto">
            <a:xfrm>
              <a:off x="261" y="1870"/>
              <a:ext cx="465" cy="299"/>
              <a:chOff x="912" y="2640"/>
              <a:chExt cx="672" cy="432"/>
            </a:xfrm>
          </p:grpSpPr>
          <p:sp>
            <p:nvSpPr>
              <p:cNvPr id="558087"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558088"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558089"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558090"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558091"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558092" name="Rectangle 1036"/>
          <p:cNvSpPr>
            <a:spLocks noGrp="1" noChangeArrowheads="1"/>
          </p:cNvSpPr>
          <p:nvPr>
            <p:ph type="ctrTitle"/>
          </p:nvPr>
        </p:nvSpPr>
        <p:spPr>
          <a:xfrm>
            <a:off x="990600" y="1408113"/>
            <a:ext cx="7947025" cy="1563687"/>
          </a:xfrm>
        </p:spPr>
        <p:txBody>
          <a:bodyPr/>
          <a:lstStyle>
            <a:lvl1pPr>
              <a:defRPr sz="3600"/>
            </a:lvl1pPr>
          </a:lstStyle>
          <a:p>
            <a:r>
              <a:rPr lang="en-US"/>
              <a:t>Click to edit Master title style</a:t>
            </a:r>
          </a:p>
        </p:txBody>
      </p:sp>
      <p:sp>
        <p:nvSpPr>
          <p:cNvPr id="558093" name="Rectangle 1037"/>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r>
              <a:rPr lang="en-US"/>
              <a:t>Click to edit Master subtitle style</a:t>
            </a:r>
          </a:p>
        </p:txBody>
      </p:sp>
      <p:sp>
        <p:nvSpPr>
          <p:cNvPr id="558094" name="Rectangle 1038"/>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558095" name="Rectangle 1039"/>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CPE 323 </a:t>
            </a:r>
          </a:p>
        </p:txBody>
      </p:sp>
      <p:sp>
        <p:nvSpPr>
          <p:cNvPr id="558096" name="Rectangle 1040"/>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3B08A8F-3B90-49BA-829F-4D209BA60FF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1AF109D4-5C44-4132-B2DF-5699A718FD8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60338"/>
            <a:ext cx="2039938" cy="6437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575" y="160338"/>
            <a:ext cx="5972175" cy="6437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EA6CB9D8-64AA-4A31-A18F-9A90C4D85B3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9C3AB642-AB9B-41E6-8E1A-884EA2BA5DE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a:t>
            </a:r>
          </a:p>
        </p:txBody>
      </p:sp>
      <p:sp>
        <p:nvSpPr>
          <p:cNvPr id="6" name="Slide Number Placeholder 5"/>
          <p:cNvSpPr>
            <a:spLocks noGrp="1"/>
          </p:cNvSpPr>
          <p:nvPr>
            <p:ph type="sldNum" sz="quarter" idx="12"/>
          </p:nvPr>
        </p:nvSpPr>
        <p:spPr/>
        <p:txBody>
          <a:bodyPr/>
          <a:lstStyle>
            <a:lvl1pPr>
              <a:defRPr/>
            </a:lvl1pPr>
          </a:lstStyle>
          <a:p>
            <a:fld id="{0D1421D1-6849-455E-8B39-64DE17AD1FB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575" y="1304925"/>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238" y="1304925"/>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a:t>
            </a:r>
          </a:p>
        </p:txBody>
      </p:sp>
      <p:sp>
        <p:nvSpPr>
          <p:cNvPr id="7" name="Slide Number Placeholder 6"/>
          <p:cNvSpPr>
            <a:spLocks noGrp="1"/>
          </p:cNvSpPr>
          <p:nvPr>
            <p:ph type="sldNum" sz="quarter" idx="12"/>
          </p:nvPr>
        </p:nvSpPr>
        <p:spPr/>
        <p:txBody>
          <a:bodyPr/>
          <a:lstStyle>
            <a:lvl1pPr>
              <a:defRPr/>
            </a:lvl1pPr>
          </a:lstStyle>
          <a:p>
            <a:fld id="{7BB2B801-C33C-4B26-98CC-833718EEF2D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323 </a:t>
            </a:r>
          </a:p>
        </p:txBody>
      </p:sp>
      <p:sp>
        <p:nvSpPr>
          <p:cNvPr id="9" name="Slide Number Placeholder 8"/>
          <p:cNvSpPr>
            <a:spLocks noGrp="1"/>
          </p:cNvSpPr>
          <p:nvPr>
            <p:ph type="sldNum" sz="quarter" idx="12"/>
          </p:nvPr>
        </p:nvSpPr>
        <p:spPr/>
        <p:txBody>
          <a:bodyPr/>
          <a:lstStyle>
            <a:lvl1pPr>
              <a:defRPr/>
            </a:lvl1pPr>
          </a:lstStyle>
          <a:p>
            <a:fld id="{A4DA1D9B-0742-4427-969B-1B478C4A75D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323 </a:t>
            </a:r>
          </a:p>
        </p:txBody>
      </p:sp>
      <p:sp>
        <p:nvSpPr>
          <p:cNvPr id="5" name="Slide Number Placeholder 4"/>
          <p:cNvSpPr>
            <a:spLocks noGrp="1"/>
          </p:cNvSpPr>
          <p:nvPr>
            <p:ph type="sldNum" sz="quarter" idx="12"/>
          </p:nvPr>
        </p:nvSpPr>
        <p:spPr/>
        <p:txBody>
          <a:bodyPr/>
          <a:lstStyle>
            <a:lvl1pPr>
              <a:defRPr/>
            </a:lvl1pPr>
          </a:lstStyle>
          <a:p>
            <a:fld id="{1576A367-D775-4328-8394-847D0BC7924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323 </a:t>
            </a:r>
          </a:p>
        </p:txBody>
      </p:sp>
      <p:sp>
        <p:nvSpPr>
          <p:cNvPr id="4" name="Slide Number Placeholder 3"/>
          <p:cNvSpPr>
            <a:spLocks noGrp="1"/>
          </p:cNvSpPr>
          <p:nvPr>
            <p:ph type="sldNum" sz="quarter" idx="12"/>
          </p:nvPr>
        </p:nvSpPr>
        <p:spPr/>
        <p:txBody>
          <a:bodyPr/>
          <a:lstStyle>
            <a:lvl1pPr>
              <a:defRPr/>
            </a:lvl1pPr>
          </a:lstStyle>
          <a:p>
            <a:fld id="{E212D455-14FA-4EE9-91E3-F1093AD37BD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a:t>
            </a:r>
          </a:p>
        </p:txBody>
      </p:sp>
      <p:sp>
        <p:nvSpPr>
          <p:cNvPr id="7" name="Slide Number Placeholder 6"/>
          <p:cNvSpPr>
            <a:spLocks noGrp="1"/>
          </p:cNvSpPr>
          <p:nvPr>
            <p:ph type="sldNum" sz="quarter" idx="12"/>
          </p:nvPr>
        </p:nvSpPr>
        <p:spPr/>
        <p:txBody>
          <a:bodyPr/>
          <a:lstStyle>
            <a:lvl1pPr>
              <a:defRPr/>
            </a:lvl1pPr>
          </a:lstStyle>
          <a:p>
            <a:fld id="{5080B0EF-A749-4B23-A835-EBD019FBF23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a:t>
            </a:r>
          </a:p>
        </p:txBody>
      </p:sp>
      <p:sp>
        <p:nvSpPr>
          <p:cNvPr id="7" name="Slide Number Placeholder 6"/>
          <p:cNvSpPr>
            <a:spLocks noGrp="1"/>
          </p:cNvSpPr>
          <p:nvPr>
            <p:ph type="sldNum" sz="quarter" idx="12"/>
          </p:nvPr>
        </p:nvSpPr>
        <p:spPr/>
        <p:txBody>
          <a:bodyPr/>
          <a:lstStyle>
            <a:lvl1pPr>
              <a:defRPr/>
            </a:lvl1pPr>
          </a:lstStyle>
          <a:p>
            <a:fld id="{20B04E87-66A2-41E9-8CB7-D42C435626E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60338"/>
            <a:ext cx="7793037" cy="866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790575" y="1304925"/>
            <a:ext cx="8164513" cy="529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r>
              <a:rPr lang="en-US"/>
              <a:t>CPE 323 </a:t>
            </a:r>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848B1F-63FB-467A-88D6-91E1EA8BA0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8" name="Rectangle 12"/>
          <p:cNvSpPr>
            <a:spLocks noGrp="1" noChangeArrowheads="1"/>
          </p:cNvSpPr>
          <p:nvPr>
            <p:ph type="ctrTitle"/>
          </p:nvPr>
        </p:nvSpPr>
        <p:spPr/>
        <p:txBody>
          <a:bodyPr/>
          <a:lstStyle/>
          <a:p>
            <a:r>
              <a:rPr lang="en-US" sz="3200" dirty="0"/>
              <a:t>CPE 323 Introduction to Embedded Computer Systems:</a:t>
            </a:r>
            <a:br>
              <a:rPr lang="en-US" sz="3200" dirty="0"/>
            </a:br>
            <a:r>
              <a:rPr lang="en-US" sz="3200" dirty="0" smtClean="0"/>
              <a:t>LCD_A </a:t>
            </a:r>
            <a:r>
              <a:rPr lang="en-US" sz="3200" dirty="0"/>
              <a:t>Controller</a:t>
            </a:r>
          </a:p>
        </p:txBody>
      </p:sp>
      <p:sp>
        <p:nvSpPr>
          <p:cNvPr id="480269" name="Rectangle 13"/>
          <p:cNvSpPr>
            <a:spLocks noGrp="1" noChangeArrowheads="1"/>
          </p:cNvSpPr>
          <p:nvPr>
            <p:ph type="subTitle" idx="1"/>
          </p:nvPr>
        </p:nvSpPr>
        <p:spPr/>
        <p:txBody>
          <a:bodyPr/>
          <a:lstStyle/>
          <a:p>
            <a:r>
              <a:rPr lang="en-US"/>
              <a:t>Instructor: Dr Aleksandar Milenkovic</a:t>
            </a:r>
            <a:br>
              <a:rPr lang="en-US"/>
            </a:br>
            <a:r>
              <a:rPr lang="en-US"/>
              <a:t>Lecture Notes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Multiplexing</a:t>
            </a:r>
            <a:endParaRPr lang="en-US" dirty="0"/>
          </a:p>
        </p:txBody>
      </p:sp>
      <p:sp>
        <p:nvSpPr>
          <p:cNvPr id="3" name="Content Placeholder 2"/>
          <p:cNvSpPr>
            <a:spLocks noGrp="1"/>
          </p:cNvSpPr>
          <p:nvPr>
            <p:ph idx="1"/>
          </p:nvPr>
        </p:nvSpPr>
        <p:spPr/>
        <p:txBody>
          <a:bodyPr/>
          <a:lstStyle/>
          <a:p>
            <a:r>
              <a:rPr lang="en-US" sz="2400" dirty="0" smtClean="0"/>
              <a:t>Segment A: V</a:t>
            </a:r>
            <a:r>
              <a:rPr lang="en-US" sz="2400" baseline="-25000" dirty="0" smtClean="0"/>
              <a:t>COM0</a:t>
            </a:r>
            <a:r>
              <a:rPr lang="en-US" sz="2400" dirty="0" smtClean="0"/>
              <a:t> – V</a:t>
            </a:r>
            <a:r>
              <a:rPr lang="en-US" sz="2400" baseline="-25000" dirty="0" smtClean="0"/>
              <a:t>S0</a:t>
            </a:r>
            <a:r>
              <a:rPr lang="en-US" sz="2400" dirty="0" smtClean="0"/>
              <a:t>; Segment B: V</a:t>
            </a:r>
            <a:r>
              <a:rPr lang="en-US" sz="2400" baseline="-25000" dirty="0" smtClean="0"/>
              <a:t>COM1</a:t>
            </a:r>
            <a:r>
              <a:rPr lang="en-US" sz="2400" dirty="0" smtClean="0"/>
              <a:t> – V</a:t>
            </a:r>
            <a:r>
              <a:rPr lang="en-US" sz="2400" baseline="-25000" dirty="0" smtClean="0"/>
              <a:t>S0</a:t>
            </a:r>
            <a:endParaRPr lang="en-US" sz="2400" dirty="0" smtClean="0"/>
          </a:p>
          <a:p>
            <a:r>
              <a:rPr lang="en-US" sz="2400" dirty="0" smtClean="0"/>
              <a:t>Segment C: V</a:t>
            </a:r>
            <a:r>
              <a:rPr lang="en-US" sz="2400" baseline="-25000" dirty="0" smtClean="0"/>
              <a:t>COM0</a:t>
            </a:r>
            <a:r>
              <a:rPr lang="en-US" sz="2400" dirty="0" smtClean="0"/>
              <a:t>  –V</a:t>
            </a:r>
            <a:r>
              <a:rPr lang="en-US" sz="2400" baseline="-25000" dirty="0" smtClean="0"/>
              <a:t>S1</a:t>
            </a:r>
            <a:r>
              <a:rPr lang="en-US" sz="2400" dirty="0" smtClean="0"/>
              <a:t>; Segment D: V</a:t>
            </a:r>
            <a:r>
              <a:rPr lang="en-US" sz="2400" baseline="-25000" dirty="0" smtClean="0"/>
              <a:t>COM1</a:t>
            </a:r>
            <a:r>
              <a:rPr lang="en-US" sz="2400" dirty="0" smtClean="0"/>
              <a:t> – V</a:t>
            </a:r>
            <a:r>
              <a:rPr lang="en-US" sz="2400" baseline="-25000" dirty="0" smtClean="0"/>
              <a:t>S1</a:t>
            </a:r>
            <a:endParaRPr lang="en-US" sz="2400" dirty="0" smtClean="0"/>
          </a:p>
          <a:p>
            <a:endParaRPr lang="en-US" sz="2400" baseline="-25000" dirty="0" smtClean="0"/>
          </a:p>
          <a:p>
            <a:endParaRPr lang="en-US" sz="2400" baseline="-25000" dirty="0" smtClean="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10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495300" y="2468879"/>
            <a:ext cx="8373338" cy="411289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Multiplexing</a:t>
            </a:r>
            <a:endParaRPr lang="en-US" dirty="0"/>
          </a:p>
        </p:txBody>
      </p:sp>
      <p:sp>
        <p:nvSpPr>
          <p:cNvPr id="3" name="Content Placeholder 2"/>
          <p:cNvSpPr>
            <a:spLocks noGrp="1"/>
          </p:cNvSpPr>
          <p:nvPr>
            <p:ph idx="1"/>
          </p:nvPr>
        </p:nvSpPr>
        <p:spPr/>
        <p:txBody>
          <a:bodyPr/>
          <a:lstStyle/>
          <a:p>
            <a:r>
              <a:rPr lang="en-US" sz="1800" dirty="0" smtClean="0"/>
              <a:t>Each period of the waveforms, called a </a:t>
            </a:r>
            <a:r>
              <a:rPr lang="en-US" sz="1800" i="1" dirty="0" smtClean="0"/>
              <a:t>frame, is divided into four phases:</a:t>
            </a:r>
          </a:p>
          <a:p>
            <a:r>
              <a:rPr lang="en-US" sz="1800" dirty="0" smtClean="0"/>
              <a:t>1. The segments on COM0 are addressed in the first phase by pulling COM0 to ground (0 V). </a:t>
            </a:r>
          </a:p>
          <a:p>
            <a:pPr lvl="1"/>
            <a:r>
              <a:rPr lang="en-US" sz="1600" dirty="0" smtClean="0"/>
              <a:t>Segment A should be on and S0 is therefore driven to its maximum value, </a:t>
            </a:r>
            <a:r>
              <a:rPr lang="en-US" sz="1600" i="1" dirty="0" smtClean="0"/>
              <a:t>V</a:t>
            </a:r>
            <a:r>
              <a:rPr lang="en-US" sz="1600" i="1" baseline="-25000" dirty="0" smtClean="0"/>
              <a:t>LCD</a:t>
            </a:r>
            <a:endParaRPr lang="en-US" sz="1600" i="1" dirty="0" smtClean="0"/>
          </a:p>
          <a:p>
            <a:pPr lvl="1"/>
            <a:r>
              <a:rPr lang="en-US" sz="1600" i="1" dirty="0" smtClean="0"/>
              <a:t>V</a:t>
            </a:r>
            <a:r>
              <a:rPr lang="en-US" sz="1600" i="1" baseline="-25000" dirty="0" smtClean="0"/>
              <a:t>A</a:t>
            </a:r>
            <a:r>
              <a:rPr lang="en-US" sz="1600" i="1" dirty="0" smtClean="0"/>
              <a:t> = V</a:t>
            </a:r>
            <a:r>
              <a:rPr lang="en-US" sz="1600" i="1" baseline="-25000" dirty="0" smtClean="0"/>
              <a:t>COM0</a:t>
            </a:r>
            <a:r>
              <a:rPr lang="en-US" sz="1600" i="1" dirty="0" smtClean="0"/>
              <a:t>−V</a:t>
            </a:r>
            <a:r>
              <a:rPr lang="en-US" sz="1600" i="1" baseline="-25000" dirty="0" smtClean="0"/>
              <a:t>S0</a:t>
            </a:r>
            <a:r>
              <a:rPr lang="en-US" sz="1600" i="1" dirty="0" smtClean="0"/>
              <a:t> =−V</a:t>
            </a:r>
            <a:r>
              <a:rPr lang="en-US" sz="1600" i="1" baseline="-25000" dirty="0" smtClean="0"/>
              <a:t>LCD</a:t>
            </a:r>
            <a:endParaRPr lang="en-US" sz="1600" i="1" dirty="0" smtClean="0"/>
          </a:p>
          <a:p>
            <a:pPr lvl="1"/>
            <a:r>
              <a:rPr lang="en-US" sz="1600" i="1" dirty="0" smtClean="0"/>
              <a:t>The </a:t>
            </a:r>
            <a:r>
              <a:rPr lang="en-US" sz="1600" dirty="0" smtClean="0"/>
              <a:t>segments on COM1 should be inactive during this phase and it is therefore put at a “neutral” voltage of 1/2</a:t>
            </a:r>
            <a:r>
              <a:rPr lang="en-US" sz="1600" i="1" dirty="0" smtClean="0"/>
              <a:t>V</a:t>
            </a:r>
            <a:r>
              <a:rPr lang="en-US" sz="1600" i="1" baseline="-25000" dirty="0" smtClean="0"/>
              <a:t>LCD</a:t>
            </a:r>
            <a:endParaRPr lang="en-US" sz="1600" i="1" dirty="0" smtClean="0"/>
          </a:p>
          <a:p>
            <a:pPr lvl="1"/>
            <a:r>
              <a:rPr lang="en-US" sz="1600" i="1" dirty="0" smtClean="0"/>
              <a:t>V</a:t>
            </a:r>
            <a:r>
              <a:rPr lang="en-US" sz="1600" i="1" baseline="-25000" dirty="0" smtClean="0"/>
              <a:t>B</a:t>
            </a:r>
            <a:r>
              <a:rPr lang="en-US" sz="1600" i="1" dirty="0" smtClean="0"/>
              <a:t> = </a:t>
            </a:r>
            <a:r>
              <a:rPr lang="en-US" sz="1600" dirty="0" smtClean="0"/>
              <a:t>V</a:t>
            </a:r>
            <a:r>
              <a:rPr lang="en-US" sz="1600" baseline="-25000" dirty="0" smtClean="0"/>
              <a:t>COM1</a:t>
            </a:r>
            <a:r>
              <a:rPr lang="en-US" sz="1600" dirty="0" smtClean="0"/>
              <a:t> – V</a:t>
            </a:r>
            <a:r>
              <a:rPr lang="en-US" sz="1600" baseline="-25000" dirty="0" smtClean="0"/>
              <a:t>S0</a:t>
            </a:r>
            <a:r>
              <a:rPr lang="en-US" sz="1600" dirty="0" smtClean="0"/>
              <a:t>=</a:t>
            </a:r>
            <a:r>
              <a:rPr lang="en-US" sz="1600" i="1" dirty="0" smtClean="0"/>
              <a:t> − </a:t>
            </a:r>
            <a:r>
              <a:rPr lang="en-US" sz="1600" dirty="0" smtClean="0"/>
              <a:t>1/2</a:t>
            </a:r>
            <a:r>
              <a:rPr lang="en-US" sz="1600" i="1" dirty="0" smtClean="0"/>
              <a:t>V</a:t>
            </a:r>
            <a:r>
              <a:rPr lang="en-US" sz="1600" i="1" baseline="-25000" dirty="0" smtClean="0"/>
              <a:t>LCD</a:t>
            </a:r>
            <a:endParaRPr lang="en-US" sz="1600" dirty="0" smtClean="0"/>
          </a:p>
          <a:p>
            <a:r>
              <a:rPr lang="en-US" sz="1800" dirty="0" smtClean="0"/>
              <a:t>2. The voltages in the second phase are the opposite of those in the first to ensure a pure AC signal with zero mean</a:t>
            </a:r>
          </a:p>
          <a:p>
            <a:pPr lvl="1"/>
            <a:r>
              <a:rPr lang="en-US" sz="1600" i="1" dirty="0" smtClean="0"/>
              <a:t>V</a:t>
            </a:r>
            <a:r>
              <a:rPr lang="en-US" sz="1600" i="1" baseline="-25000" dirty="0" smtClean="0"/>
              <a:t>COM0</a:t>
            </a:r>
            <a:r>
              <a:rPr lang="en-US" sz="1600" dirty="0" smtClean="0"/>
              <a:t> = </a:t>
            </a:r>
            <a:r>
              <a:rPr lang="en-US" sz="1600" i="1" dirty="0" smtClean="0"/>
              <a:t>V</a:t>
            </a:r>
            <a:r>
              <a:rPr lang="en-US" sz="1600" i="1" baseline="-25000" dirty="0" smtClean="0"/>
              <a:t>LCD</a:t>
            </a:r>
            <a:r>
              <a:rPr lang="en-US" sz="1600" i="1" dirty="0" smtClean="0"/>
              <a:t> and V</a:t>
            </a:r>
            <a:r>
              <a:rPr lang="en-US" sz="1600" i="1" baseline="-25000" dirty="0" smtClean="0"/>
              <a:t>S0</a:t>
            </a:r>
            <a:r>
              <a:rPr lang="en-US" sz="1600" i="1" dirty="0" smtClean="0"/>
              <a:t> = 0</a:t>
            </a:r>
            <a:r>
              <a:rPr lang="en-US" sz="1600" dirty="0" smtClean="0"/>
              <a:t> to give </a:t>
            </a:r>
            <a:r>
              <a:rPr lang="en-US" sz="1600" i="1" dirty="0" smtClean="0"/>
              <a:t>V</a:t>
            </a:r>
            <a:r>
              <a:rPr lang="en-US" sz="1600" i="1" baseline="-25000" dirty="0" smtClean="0"/>
              <a:t>A</a:t>
            </a:r>
            <a:r>
              <a:rPr lang="en-US" sz="1600" i="1" dirty="0" smtClean="0"/>
              <a:t>=+V</a:t>
            </a:r>
            <a:r>
              <a:rPr lang="en-US" sz="1600" i="1" baseline="-25000" dirty="0" smtClean="0"/>
              <a:t>LCD</a:t>
            </a:r>
            <a:r>
              <a:rPr lang="en-US" sz="1600" i="1" dirty="0" smtClean="0"/>
              <a:t> </a:t>
            </a:r>
          </a:p>
          <a:p>
            <a:pPr lvl="1"/>
            <a:r>
              <a:rPr lang="en-US" sz="1600" i="1" dirty="0" smtClean="0"/>
              <a:t>The backplane that is not being addressed, </a:t>
            </a:r>
            <a:r>
              <a:rPr lang="en-US" sz="1600" dirty="0" smtClean="0"/>
              <a:t>COM1, remains at its neutral voltage of 1/2</a:t>
            </a:r>
            <a:r>
              <a:rPr lang="en-US" sz="1600" i="1" dirty="0" smtClean="0"/>
              <a:t>V</a:t>
            </a:r>
            <a:r>
              <a:rPr lang="en-US" sz="1600" i="1" baseline="-25000" dirty="0" smtClean="0"/>
              <a:t>LCD</a:t>
            </a:r>
            <a:r>
              <a:rPr lang="en-US" sz="1600" i="1" dirty="0" smtClean="0"/>
              <a:t> so that V</a:t>
            </a:r>
            <a:r>
              <a:rPr lang="en-US" sz="1600" i="1" baseline="-25000" dirty="0" smtClean="0"/>
              <a:t>B</a:t>
            </a:r>
            <a:r>
              <a:rPr lang="en-US" sz="1600" i="1" dirty="0" smtClean="0"/>
              <a:t> =+1/</a:t>
            </a:r>
            <a:r>
              <a:rPr lang="en-US" sz="1600" dirty="0" smtClean="0"/>
              <a:t>2</a:t>
            </a:r>
            <a:r>
              <a:rPr lang="en-US" sz="1600" i="1" dirty="0" smtClean="0"/>
              <a:t>V</a:t>
            </a:r>
            <a:r>
              <a:rPr lang="en-US" sz="1600" i="1" baseline="-25000" dirty="0" smtClean="0"/>
              <a:t>LCD</a:t>
            </a:r>
            <a:endParaRPr lang="en-US" sz="1600" i="1" dirty="0" smtClean="0"/>
          </a:p>
          <a:p>
            <a:r>
              <a:rPr lang="en-US" sz="1600" dirty="0" smtClean="0"/>
              <a:t>3. Now it is the turn of COM1 to be addressed so it is pulled to ground and COM0 is set to neutral 1/2</a:t>
            </a:r>
            <a:r>
              <a:rPr lang="en-US" sz="1600" i="1" dirty="0" smtClean="0"/>
              <a:t>V</a:t>
            </a:r>
            <a:r>
              <a:rPr lang="en-US" sz="1600" i="1" baseline="-25000" dirty="0" smtClean="0"/>
              <a:t>LCD</a:t>
            </a:r>
            <a:r>
              <a:rPr lang="en-US" sz="1600" i="1" dirty="0" smtClean="0"/>
              <a:t> </a:t>
            </a:r>
          </a:p>
          <a:p>
            <a:pPr lvl="1"/>
            <a:r>
              <a:rPr lang="en-US" sz="1400" dirty="0" smtClean="0"/>
              <a:t>Segment B should be off and S0 is therefore pulled to ground </a:t>
            </a:r>
            <a:r>
              <a:rPr lang="en-US" sz="1600" dirty="0" smtClean="0"/>
              <a:t>as well</a:t>
            </a:r>
          </a:p>
          <a:p>
            <a:r>
              <a:rPr lang="en-US" sz="1600" dirty="0" smtClean="0"/>
              <a:t>4. This is the opposite of phase 3 to ensure that the mean voltage remains 0.</a:t>
            </a:r>
            <a:endParaRPr lang="en-US" sz="28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Multiplexing</a:t>
            </a:r>
            <a:endParaRPr lang="en-US" dirty="0"/>
          </a:p>
        </p:txBody>
      </p:sp>
      <p:sp>
        <p:nvSpPr>
          <p:cNvPr id="3" name="Content Placeholder 2"/>
          <p:cNvSpPr>
            <a:spLocks noGrp="1"/>
          </p:cNvSpPr>
          <p:nvPr>
            <p:ph idx="1"/>
          </p:nvPr>
        </p:nvSpPr>
        <p:spPr/>
        <p:txBody>
          <a:bodyPr/>
          <a:lstStyle/>
          <a:p>
            <a:r>
              <a:rPr lang="en-US" sz="2400" dirty="0" smtClean="0"/>
              <a:t>It is not possible to apply either the maximum voltage ±</a:t>
            </a:r>
            <a:r>
              <a:rPr lang="en-US" sz="2400" i="1" dirty="0" smtClean="0"/>
              <a:t>V</a:t>
            </a:r>
            <a:r>
              <a:rPr lang="en-US" sz="2400" i="1" baseline="-25000" dirty="0" smtClean="0"/>
              <a:t>LCD</a:t>
            </a:r>
            <a:r>
              <a:rPr lang="en-US" sz="2400" i="1" dirty="0" smtClean="0"/>
              <a:t> at all times to segments that should </a:t>
            </a:r>
            <a:r>
              <a:rPr lang="en-US" sz="2400" dirty="0" smtClean="0"/>
              <a:t>be on nor a constant value of 0 to those that should be off</a:t>
            </a:r>
          </a:p>
          <a:p>
            <a:r>
              <a:rPr lang="en-US" sz="2400" dirty="0" smtClean="0"/>
              <a:t>Response of a segment depends on the root mean square (</a:t>
            </a:r>
            <a:r>
              <a:rPr lang="en-US" sz="2400" dirty="0" err="1" smtClean="0"/>
              <a:t>rms</a:t>
            </a:r>
            <a:r>
              <a:rPr lang="en-US" sz="2400" dirty="0" smtClean="0"/>
              <a:t>) value of the bias across it </a:t>
            </a:r>
          </a:p>
          <a:p>
            <a:r>
              <a:rPr lang="en-US" sz="2400" dirty="0" smtClean="0"/>
              <a:t>Suppose that </a:t>
            </a:r>
            <a:r>
              <a:rPr lang="en-US" sz="2400" i="1" dirty="0" smtClean="0"/>
              <a:t>V</a:t>
            </a:r>
            <a:r>
              <a:rPr lang="en-US" sz="2400" i="1" baseline="-25000" dirty="0" smtClean="0"/>
              <a:t>LCD</a:t>
            </a:r>
            <a:r>
              <a:rPr lang="en-US" sz="2400" i="1" dirty="0" smtClean="0"/>
              <a:t> = 3.0 V. </a:t>
            </a:r>
            <a:r>
              <a:rPr lang="en-US" sz="2400" dirty="0" smtClean="0"/>
              <a:t>Then the values here are</a:t>
            </a:r>
          </a:p>
          <a:p>
            <a:pPr lvl="1"/>
            <a:r>
              <a:rPr lang="en-US" sz="2000" i="1" dirty="0" err="1" smtClean="0"/>
              <a:t>Vrms</a:t>
            </a:r>
            <a:r>
              <a:rPr lang="en-US" sz="2000" i="1" dirty="0" smtClean="0"/>
              <a:t> A = √5/8 V</a:t>
            </a:r>
            <a:r>
              <a:rPr lang="en-US" sz="2000" i="1" baseline="-25000" dirty="0" smtClean="0"/>
              <a:t>LCD</a:t>
            </a:r>
            <a:r>
              <a:rPr lang="en-US" sz="2000" i="1" dirty="0" smtClean="0"/>
              <a:t> ≈ 2.4V</a:t>
            </a:r>
          </a:p>
          <a:p>
            <a:pPr lvl="1"/>
            <a:r>
              <a:rPr lang="en-US" sz="2000" i="1" dirty="0" err="1" smtClean="0"/>
              <a:t>Vrms</a:t>
            </a:r>
            <a:r>
              <a:rPr lang="en-US" sz="2000" i="1" dirty="0" smtClean="0"/>
              <a:t> B = √1/8 V</a:t>
            </a:r>
            <a:r>
              <a:rPr lang="en-US" sz="2000" i="1" baseline="-25000" dirty="0" smtClean="0"/>
              <a:t>LCD</a:t>
            </a:r>
            <a:r>
              <a:rPr lang="en-US" sz="2000" i="1" dirty="0" smtClean="0"/>
              <a:t> ≈ 1.1 V</a:t>
            </a:r>
          </a:p>
          <a:p>
            <a:r>
              <a:rPr lang="en-US" sz="2400" dirty="0" smtClean="0"/>
              <a:t>The </a:t>
            </a:r>
            <a:r>
              <a:rPr lang="en-US" sz="2400" dirty="0" err="1" smtClean="0"/>
              <a:t>rms</a:t>
            </a:r>
            <a:r>
              <a:rPr lang="en-US" sz="2400" dirty="0" smtClean="0"/>
              <a:t> voltages have a ratio of √5 and are sufficiently large and small to make the segments dark and clear, respectively </a:t>
            </a:r>
          </a:p>
          <a:p>
            <a:r>
              <a:rPr lang="en-US" sz="2400" dirty="0" smtClean="0"/>
              <a:t>The drive is no longer purely “digital” because a voltage of 1/2</a:t>
            </a:r>
            <a:r>
              <a:rPr lang="en-US" sz="2400" i="1" dirty="0" smtClean="0"/>
              <a:t> V</a:t>
            </a:r>
            <a:r>
              <a:rPr lang="en-US" sz="2400" i="1" baseline="-25000" dirty="0" smtClean="0"/>
              <a:t>LCD</a:t>
            </a:r>
            <a:r>
              <a:rPr lang="en-US" sz="2400" i="1" dirty="0" smtClean="0"/>
              <a:t> </a:t>
            </a:r>
            <a:r>
              <a:rPr lang="en-US" sz="2400" dirty="0" smtClean="0"/>
              <a:t>is needed</a:t>
            </a:r>
            <a:endParaRPr lang="en-US" sz="24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Display Clock</a:t>
            </a:r>
            <a:endParaRPr lang="en-US" dirty="0"/>
          </a:p>
        </p:txBody>
      </p:sp>
      <p:sp>
        <p:nvSpPr>
          <p:cNvPr id="3" name="Content Placeholder 2"/>
          <p:cNvSpPr>
            <a:spLocks noGrp="1"/>
          </p:cNvSpPr>
          <p:nvPr>
            <p:ph idx="1"/>
          </p:nvPr>
        </p:nvSpPr>
        <p:spPr/>
        <p:txBody>
          <a:bodyPr/>
          <a:lstStyle/>
          <a:p>
            <a:r>
              <a:rPr lang="en-US" sz="2800" dirty="0" smtClean="0"/>
              <a:t>Refresh rate: 30 Hz or faster to avoid flicker</a:t>
            </a:r>
          </a:p>
          <a:p>
            <a:pPr lvl="1"/>
            <a:r>
              <a:rPr lang="en-US" sz="2400" dirty="0" smtClean="0"/>
              <a:t>Higher frequencies give a clearer display but consume more current</a:t>
            </a:r>
          </a:p>
          <a:p>
            <a:r>
              <a:rPr lang="en-US" sz="2800" dirty="0" smtClean="0"/>
              <a:t>2-way multiplexed: 2x2, 4 clocks per frame</a:t>
            </a:r>
          </a:p>
          <a:p>
            <a:r>
              <a:rPr lang="en-US" sz="2800" dirty="0" smtClean="0"/>
              <a:t>4-way multiplexed display needs eight clock cycles per frame (4x2)</a:t>
            </a:r>
          </a:p>
          <a:p>
            <a:pPr lvl="1"/>
            <a:r>
              <a:rPr lang="en-US" sz="2400" dirty="0" err="1" smtClean="0"/>
              <a:t>f</a:t>
            </a:r>
            <a:r>
              <a:rPr lang="en-US" sz="2400" baseline="-25000" dirty="0" err="1" smtClean="0"/>
              <a:t>LCD</a:t>
            </a:r>
            <a:r>
              <a:rPr lang="en-US" sz="2400" dirty="0" smtClean="0"/>
              <a:t> must be at least 240 Hz</a:t>
            </a:r>
          </a:p>
          <a:p>
            <a:pPr lvl="1"/>
            <a:r>
              <a:rPr lang="en-US" sz="2400" dirty="0" smtClean="0"/>
              <a:t>ACLK is at the usual 32 KHz =&gt; </a:t>
            </a:r>
            <a:br>
              <a:rPr lang="en-US" sz="2400" dirty="0" smtClean="0"/>
            </a:br>
            <a:r>
              <a:rPr lang="en-US" sz="2400" dirty="0" smtClean="0"/>
              <a:t>32 K/240 = 136 or less, </a:t>
            </a:r>
            <a:br>
              <a:rPr lang="en-US" sz="2400" dirty="0" smtClean="0"/>
            </a:br>
            <a:r>
              <a:rPr lang="en-US" sz="2400" dirty="0" smtClean="0"/>
              <a:t>so a factor of 128 would probably be chosen</a:t>
            </a:r>
            <a:endParaRPr lang="en-US" sz="24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Bias Voltage</a:t>
            </a:r>
            <a:endParaRPr lang="en-US" dirty="0"/>
          </a:p>
        </p:txBody>
      </p:sp>
      <p:sp>
        <p:nvSpPr>
          <p:cNvPr id="3" name="Content Placeholder 2"/>
          <p:cNvSpPr>
            <a:spLocks noGrp="1"/>
          </p:cNvSpPr>
          <p:nvPr>
            <p:ph idx="1"/>
          </p:nvPr>
        </p:nvSpPr>
        <p:spPr/>
        <p:txBody>
          <a:bodyPr/>
          <a:lstStyle/>
          <a:p>
            <a:r>
              <a:rPr lang="en-US" dirty="0" smtClean="0"/>
              <a:t>LCD_A has an internal chain of resistors</a:t>
            </a:r>
          </a:p>
          <a:p>
            <a:pPr lvl="1"/>
            <a:r>
              <a:rPr lang="en-US" dirty="0" smtClean="0"/>
              <a:t>No external components are needed other than the display itself</a:t>
            </a:r>
          </a:p>
          <a:p>
            <a:pPr lvl="1"/>
            <a:r>
              <a:rPr lang="en-US" dirty="0" smtClean="0"/>
              <a:t>An external resistor chain can be used to reduce the current required. A variable resistor can be attached as a contrast control</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Bias Voltage</a:t>
            </a:r>
            <a:endParaRPr lang="en-US" dirty="0"/>
          </a:p>
        </p:txBody>
      </p:sp>
      <p:sp>
        <p:nvSpPr>
          <p:cNvPr id="3" name="Content Placeholder 2"/>
          <p:cNvSpPr>
            <a:spLocks noGrp="1"/>
          </p:cNvSpPr>
          <p:nvPr>
            <p:ph idx="1"/>
          </p:nvPr>
        </p:nvSpPr>
        <p:spPr/>
        <p:txBody>
          <a:bodyPr/>
          <a:lstStyle/>
          <a:p>
            <a:r>
              <a:rPr lang="en-US" sz="2800" dirty="0" smtClean="0"/>
              <a:t>LCD_A offers three choices for the voltage to drive the display:</a:t>
            </a:r>
          </a:p>
          <a:p>
            <a:pPr lvl="1"/>
            <a:r>
              <a:rPr lang="en-US" sz="2400" dirty="0" smtClean="0"/>
              <a:t>1) Internal AVCC</a:t>
            </a:r>
            <a:endParaRPr lang="en-US" sz="2400" i="1" dirty="0" smtClean="0"/>
          </a:p>
          <a:p>
            <a:pPr lvl="1"/>
            <a:r>
              <a:rPr lang="en-US" sz="2400" dirty="0" smtClean="0"/>
              <a:t>2) An external voltage, which may be used with either the internal or an external divider</a:t>
            </a:r>
          </a:p>
          <a:p>
            <a:pPr lvl="1"/>
            <a:r>
              <a:rPr lang="en-US" sz="2400" dirty="0" smtClean="0"/>
              <a:t>3) An internal charge pump, which provides an adjustable, regulated output in the range 2.60–3.44V, which can be controlled from software</a:t>
            </a:r>
          </a:p>
          <a:p>
            <a:pPr lvl="2"/>
            <a:r>
              <a:rPr lang="en-US" sz="2000" dirty="0" smtClean="0"/>
              <a:t>A reservoir capacitor CLCD of at least 4.7F for the charge pump must be connected to the LCDCAP pin</a:t>
            </a:r>
          </a:p>
          <a:p>
            <a:pPr lvl="2"/>
            <a:r>
              <a:rPr lang="en-US" sz="2000" dirty="0" smtClean="0"/>
              <a:t>Note: CPU may operate on low voltages</a:t>
            </a:r>
          </a:p>
        </p:txBody>
      </p:sp>
      <p:sp>
        <p:nvSpPr>
          <p:cNvPr id="4" name="Footer Placeholder 3"/>
          <p:cNvSpPr>
            <a:spLocks noGrp="1"/>
          </p:cNvSpPr>
          <p:nvPr>
            <p:ph type="ftr" sz="quarter" idx="11"/>
          </p:nvPr>
        </p:nvSpPr>
        <p:spPr/>
        <p:txBody>
          <a:bodyPr/>
          <a:lstStyle/>
          <a:p>
            <a:r>
              <a:rPr lang="en-US" dirty="0" smtClean="0"/>
              <a:t>CPE 323 </a:t>
            </a:r>
            <a:endParaRPr lang="en-US" dirty="0"/>
          </a:p>
        </p:txBody>
      </p:sp>
      <p:sp>
        <p:nvSpPr>
          <p:cNvPr id="5" name="Slide Number Placeholder 4"/>
          <p:cNvSpPr>
            <a:spLocks noGrp="1"/>
          </p:cNvSpPr>
          <p:nvPr>
            <p:ph type="sldNum" sz="quarter" idx="12"/>
          </p:nvPr>
        </p:nvSpPr>
        <p:spPr/>
        <p:txBody>
          <a:bodyPr/>
          <a:lstStyle/>
          <a:p>
            <a:fld id="{9C3AB642-AB9B-41E6-8E1A-884EA2BA5DE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04AFB01E-7D47-4FB5-9F80-A7B525ABF175}" type="slidenum">
              <a:rPr lang="en-US"/>
              <a:pPr/>
              <a:t>16</a:t>
            </a:fld>
            <a:endParaRPr lang="en-US"/>
          </a:p>
        </p:txBody>
      </p:sp>
      <p:sp>
        <p:nvSpPr>
          <p:cNvPr id="1957890" name="Rectangle 2"/>
          <p:cNvSpPr>
            <a:spLocks noGrp="1" noChangeArrowheads="1"/>
          </p:cNvSpPr>
          <p:nvPr>
            <p:ph type="title"/>
          </p:nvPr>
        </p:nvSpPr>
        <p:spPr/>
        <p:txBody>
          <a:bodyPr/>
          <a:lstStyle/>
          <a:p>
            <a:r>
              <a:rPr lang="en-US" dirty="0" smtClean="0"/>
              <a:t>LCD_A </a:t>
            </a:r>
            <a:r>
              <a:rPr lang="en-US" dirty="0"/>
              <a:t>Controller</a:t>
            </a:r>
          </a:p>
        </p:txBody>
      </p:sp>
      <p:sp>
        <p:nvSpPr>
          <p:cNvPr id="1957891" name="Rectangle 3"/>
          <p:cNvSpPr>
            <a:spLocks noGrp="1" noChangeArrowheads="1"/>
          </p:cNvSpPr>
          <p:nvPr>
            <p:ph type="body" idx="1"/>
          </p:nvPr>
        </p:nvSpPr>
        <p:spPr/>
        <p:txBody>
          <a:bodyPr/>
          <a:lstStyle/>
          <a:p>
            <a:r>
              <a:rPr lang="en-US" sz="2000"/>
              <a:t>Liquid Crystal Display (LCD) controller</a:t>
            </a:r>
          </a:p>
          <a:p>
            <a:pPr lvl="1"/>
            <a:r>
              <a:rPr lang="en-US" sz="1800"/>
              <a:t>Included in several devices of the MSP430 families (’3xx and ’4xx)</a:t>
            </a:r>
          </a:p>
          <a:p>
            <a:pPr lvl="1"/>
            <a:r>
              <a:rPr lang="en-US" sz="1800"/>
              <a:t>Allows a rapid and simple way to interface with the program</a:t>
            </a:r>
          </a:p>
          <a:p>
            <a:r>
              <a:rPr lang="en-US" sz="2000"/>
              <a:t>LCD controller commands the LCD panels generating voltage signals to the segments. It supports static, and multiplex rates up to 4 (2 mux, 3 mux and 4 mux) LCD panels </a:t>
            </a:r>
          </a:p>
          <a:p>
            <a:r>
              <a:rPr lang="en-US" sz="2000"/>
              <a:t>Features</a:t>
            </a:r>
          </a:p>
          <a:p>
            <a:pPr lvl="1"/>
            <a:r>
              <a:rPr lang="en-US" sz="1800"/>
              <a:t>Display memory</a:t>
            </a:r>
          </a:p>
          <a:p>
            <a:pPr lvl="1"/>
            <a:r>
              <a:rPr lang="en-US" sz="1800"/>
              <a:t>Automatic signal generation</a:t>
            </a:r>
          </a:p>
          <a:p>
            <a:pPr lvl="1"/>
            <a:r>
              <a:rPr lang="en-US" sz="1800"/>
              <a:t>Configurable frame frequency</a:t>
            </a:r>
          </a:p>
          <a:p>
            <a:pPr lvl="1"/>
            <a:r>
              <a:rPr lang="en-US" sz="1800"/>
              <a:t>Blinking capability</a:t>
            </a:r>
          </a:p>
          <a:p>
            <a:pPr lvl="1"/>
            <a:r>
              <a:rPr lang="en-US" sz="1800"/>
              <a:t>Support for 4 types of LCDs:</a:t>
            </a:r>
          </a:p>
          <a:p>
            <a:pPr lvl="2"/>
            <a:r>
              <a:rPr lang="en-US" sz="1600"/>
              <a:t>Static</a:t>
            </a:r>
          </a:p>
          <a:p>
            <a:pPr lvl="2"/>
            <a:r>
              <a:rPr lang="en-US" sz="1600"/>
              <a:t>2-mux, 1/2 bias</a:t>
            </a:r>
          </a:p>
          <a:p>
            <a:pPr lvl="2"/>
            <a:r>
              <a:rPr lang="en-US" sz="1600"/>
              <a:t>3-mux, 1/3 bias</a:t>
            </a:r>
          </a:p>
          <a:p>
            <a:pPr lvl="2"/>
            <a:r>
              <a:rPr lang="en-US" sz="1600"/>
              <a:t>4-mux, 1/3 bias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BB3A549B-BC98-4FD1-966C-833EE0BD14F7}" type="slidenum">
              <a:rPr lang="en-US"/>
              <a:pPr/>
              <a:t>17</a:t>
            </a:fld>
            <a:endParaRPr lang="en-US"/>
          </a:p>
        </p:txBody>
      </p:sp>
      <p:sp>
        <p:nvSpPr>
          <p:cNvPr id="1958914" name="Rectangle 2"/>
          <p:cNvSpPr>
            <a:spLocks noGrp="1" noChangeArrowheads="1"/>
          </p:cNvSpPr>
          <p:nvPr>
            <p:ph type="title"/>
          </p:nvPr>
        </p:nvSpPr>
        <p:spPr/>
        <p:txBody>
          <a:bodyPr/>
          <a:lstStyle/>
          <a:p>
            <a:r>
              <a:rPr lang="en-US" dirty="0" smtClean="0"/>
              <a:t>LCD_A </a:t>
            </a:r>
            <a:r>
              <a:rPr lang="en-US" dirty="0"/>
              <a:t>Controller </a:t>
            </a:r>
            <a:r>
              <a:rPr lang="en-US" dirty="0" smtClean="0"/>
              <a:t/>
            </a:r>
            <a:br>
              <a:rPr lang="en-US" dirty="0" smtClean="0"/>
            </a:br>
            <a:r>
              <a:rPr lang="en-US" dirty="0" smtClean="0"/>
              <a:t>Block </a:t>
            </a:r>
            <a:r>
              <a:rPr lang="en-US" dirty="0"/>
              <a:t>Diagram</a:t>
            </a:r>
          </a:p>
        </p:txBody>
      </p:sp>
      <p:sp>
        <p:nvSpPr>
          <p:cNvPr id="1958915" name="Rectangle 3"/>
          <p:cNvSpPr>
            <a:spLocks noGrp="1" noChangeArrowheads="1"/>
          </p:cNvSpPr>
          <p:nvPr>
            <p:ph type="body" idx="1"/>
          </p:nvPr>
        </p:nvSpPr>
        <p:spPr>
          <a:xfrm>
            <a:off x="790575" y="1304925"/>
            <a:ext cx="3135313" cy="5292725"/>
          </a:xfrm>
        </p:spPr>
        <p:txBody>
          <a:bodyPr/>
          <a:lstStyle/>
          <a:p>
            <a:endParaRPr lang="en-US"/>
          </a:p>
        </p:txBody>
      </p:sp>
      <p:pic>
        <p:nvPicPr>
          <p:cNvPr id="1958917" name="Picture 5"/>
          <p:cNvPicPr>
            <a:picLocks noChangeAspect="1" noChangeArrowheads="1"/>
          </p:cNvPicPr>
          <p:nvPr/>
        </p:nvPicPr>
        <p:blipFill>
          <a:blip r:embed="rId2" cstate="print"/>
          <a:srcRect/>
          <a:stretch>
            <a:fillRect/>
          </a:stretch>
        </p:blipFill>
        <p:spPr bwMode="auto">
          <a:xfrm>
            <a:off x="4700270" y="0"/>
            <a:ext cx="4291330" cy="6659134"/>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DF6F581A-AF23-461D-96CC-8EA99ADEF69F}" type="slidenum">
              <a:rPr lang="en-US"/>
              <a:pPr/>
              <a:t>18</a:t>
            </a:fld>
            <a:endParaRPr lang="en-US"/>
          </a:p>
        </p:txBody>
      </p:sp>
      <p:sp>
        <p:nvSpPr>
          <p:cNvPr id="1959938" name="Rectangle 2"/>
          <p:cNvSpPr>
            <a:spLocks noGrp="1" noChangeArrowheads="1"/>
          </p:cNvSpPr>
          <p:nvPr>
            <p:ph type="title"/>
          </p:nvPr>
        </p:nvSpPr>
        <p:spPr/>
        <p:txBody>
          <a:bodyPr/>
          <a:lstStyle/>
          <a:p>
            <a:r>
              <a:rPr lang="en-US"/>
              <a:t>LCD Memory Map</a:t>
            </a:r>
          </a:p>
        </p:txBody>
      </p:sp>
      <p:sp>
        <p:nvSpPr>
          <p:cNvPr id="1959941" name="Rectangle 5"/>
          <p:cNvSpPr>
            <a:spLocks noGrp="1" noChangeArrowheads="1"/>
          </p:cNvSpPr>
          <p:nvPr>
            <p:ph type="body" sz="half" idx="1"/>
          </p:nvPr>
        </p:nvSpPr>
        <p:spPr>
          <a:xfrm>
            <a:off x="790575" y="1304925"/>
            <a:ext cx="3781425" cy="5292725"/>
          </a:xfrm>
        </p:spPr>
        <p:txBody>
          <a:bodyPr/>
          <a:lstStyle/>
          <a:p>
            <a:r>
              <a:rPr lang="en-US" sz="2000" dirty="0"/>
              <a:t>Each memory bit corresponds to one LCD segment, or is not used, depending on the </a:t>
            </a:r>
            <a:r>
              <a:rPr lang="en-US" sz="2000" dirty="0" smtClean="0"/>
              <a:t>mode </a:t>
            </a:r>
            <a:endParaRPr lang="en-US" sz="2000" dirty="0"/>
          </a:p>
          <a:p>
            <a:r>
              <a:rPr lang="en-US" sz="2000" dirty="0"/>
              <a:t>To turn on an LCD segment, its corresponding memory bit is set</a:t>
            </a:r>
          </a:p>
        </p:txBody>
      </p:sp>
      <p:pic>
        <p:nvPicPr>
          <p:cNvPr id="1959943" name="Picture 7"/>
          <p:cNvPicPr>
            <a:picLocks noChangeAspect="1" noChangeArrowheads="1"/>
          </p:cNvPicPr>
          <p:nvPr/>
        </p:nvPicPr>
        <p:blipFill>
          <a:blip r:embed="rId2" cstate="print"/>
          <a:srcRect/>
          <a:stretch>
            <a:fillRect/>
          </a:stretch>
        </p:blipFill>
        <p:spPr bwMode="auto">
          <a:xfrm>
            <a:off x="4450080" y="1320165"/>
            <a:ext cx="4343400" cy="485775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B0A44ED1-D522-4B72-AC91-95AF4A7C44C4}" type="slidenum">
              <a:rPr lang="en-US"/>
              <a:pPr/>
              <a:t>19</a:t>
            </a:fld>
            <a:endParaRPr lang="en-US"/>
          </a:p>
        </p:txBody>
      </p:sp>
      <p:sp>
        <p:nvSpPr>
          <p:cNvPr id="1979394" name="Rectangle 2"/>
          <p:cNvSpPr>
            <a:spLocks noGrp="1" noChangeArrowheads="1"/>
          </p:cNvSpPr>
          <p:nvPr>
            <p:ph type="title"/>
          </p:nvPr>
        </p:nvSpPr>
        <p:spPr/>
        <p:txBody>
          <a:bodyPr/>
          <a:lstStyle/>
          <a:p>
            <a:r>
              <a:rPr lang="en-US"/>
              <a:t>LCD Controller Operation</a:t>
            </a:r>
          </a:p>
        </p:txBody>
      </p:sp>
      <p:sp>
        <p:nvSpPr>
          <p:cNvPr id="1979395" name="Rectangle 3"/>
          <p:cNvSpPr>
            <a:spLocks noGrp="1" noChangeArrowheads="1"/>
          </p:cNvSpPr>
          <p:nvPr>
            <p:ph type="body" idx="1"/>
          </p:nvPr>
        </p:nvSpPr>
        <p:spPr/>
        <p:txBody>
          <a:bodyPr/>
          <a:lstStyle/>
          <a:p>
            <a:r>
              <a:rPr lang="en-US" sz="2400" dirty="0"/>
              <a:t>LCD controller supports blinking</a:t>
            </a:r>
          </a:p>
          <a:p>
            <a:pPr lvl="1"/>
            <a:r>
              <a:rPr lang="en-US" sz="2000" dirty="0"/>
              <a:t>The LCDSON bit is </a:t>
            </a:r>
            <a:r>
              <a:rPr lang="en-US" sz="2000" dirty="0" err="1"/>
              <a:t>ANDed</a:t>
            </a:r>
            <a:r>
              <a:rPr lang="en-US" sz="2000" dirty="0"/>
              <a:t> with each segment’s memory bit. </a:t>
            </a:r>
          </a:p>
          <a:p>
            <a:pPr lvl="2"/>
            <a:r>
              <a:rPr lang="en-US" sz="1800" dirty="0"/>
              <a:t>When LCDSON = 1, each segment is on or off according to its bit value</a:t>
            </a:r>
          </a:p>
          <a:p>
            <a:pPr lvl="2"/>
            <a:r>
              <a:rPr lang="en-US" sz="1800" dirty="0"/>
              <a:t>When LCDSON = 0, each LCD segment is off</a:t>
            </a:r>
          </a:p>
          <a:p>
            <a:r>
              <a:rPr lang="en-US" sz="2400" dirty="0"/>
              <a:t>Timing generation</a:t>
            </a:r>
          </a:p>
          <a:p>
            <a:pPr lvl="1"/>
            <a:r>
              <a:rPr lang="en-US" sz="2000" dirty="0"/>
              <a:t>Uses the </a:t>
            </a:r>
            <a:r>
              <a:rPr lang="en-US" sz="2000" dirty="0" err="1"/>
              <a:t>f</a:t>
            </a:r>
            <a:r>
              <a:rPr lang="en-US" sz="2000" baseline="-25000" dirty="0" err="1"/>
              <a:t>LCD</a:t>
            </a:r>
            <a:r>
              <a:rPr lang="en-US" sz="2000" dirty="0"/>
              <a:t> signal </a:t>
            </a:r>
            <a:r>
              <a:rPr lang="en-US" sz="2000" dirty="0" smtClean="0"/>
              <a:t>to </a:t>
            </a:r>
            <a:r>
              <a:rPr lang="en-US" sz="2000" dirty="0"/>
              <a:t>generate the timing for common and segment lines</a:t>
            </a:r>
          </a:p>
          <a:p>
            <a:pPr lvl="1"/>
            <a:r>
              <a:rPr lang="en-US" sz="2200" dirty="0"/>
              <a:t>Proper frequency </a:t>
            </a:r>
            <a:r>
              <a:rPr lang="en-US" sz="2200" dirty="0" err="1"/>
              <a:t>f</a:t>
            </a:r>
            <a:r>
              <a:rPr lang="en-US" sz="2200" baseline="-25000" dirty="0" err="1"/>
              <a:t>LCD</a:t>
            </a:r>
            <a:r>
              <a:rPr lang="en-US" sz="2200" dirty="0"/>
              <a:t> depends on the LCD’s requirement for framing frequency and LCD multiplex </a:t>
            </a:r>
            <a:r>
              <a:rPr lang="en-US" sz="2200" dirty="0" smtClean="0"/>
              <a:t>rate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MSP430xG461x Microcontroller</a:t>
            </a:r>
          </a:p>
        </p:txBody>
      </p:sp>
      <p:sp>
        <p:nvSpPr>
          <p:cNvPr id="6147" name="Footer Placeholder 2"/>
          <p:cNvSpPr>
            <a:spLocks noGrp="1"/>
          </p:cNvSpPr>
          <p:nvPr>
            <p:ph type="ftr" sz="quarter" idx="11"/>
          </p:nvPr>
        </p:nvSpPr>
        <p:spPr>
          <a:noFill/>
        </p:spPr>
        <p:txBody>
          <a:bodyPr/>
          <a:lstStyle/>
          <a:p>
            <a:r>
              <a:rPr lang="en-US" smtClean="0"/>
              <a:t>CPE 323 </a:t>
            </a:r>
          </a:p>
        </p:txBody>
      </p:sp>
      <p:sp>
        <p:nvSpPr>
          <p:cNvPr id="6148" name="Slide Number Placeholder 3"/>
          <p:cNvSpPr>
            <a:spLocks noGrp="1"/>
          </p:cNvSpPr>
          <p:nvPr>
            <p:ph type="sldNum" sz="quarter" idx="12"/>
          </p:nvPr>
        </p:nvSpPr>
        <p:spPr>
          <a:noFill/>
        </p:spPr>
        <p:txBody>
          <a:bodyPr/>
          <a:lstStyle/>
          <a:p>
            <a:fld id="{6A92BCC8-41DB-487E-A72D-0214E63F68AE}" type="slidenum">
              <a:rPr lang="en-US" smtClean="0"/>
              <a:pPr/>
              <a:t>2</a:t>
            </a:fld>
            <a:endParaRPr lang="en-US" smtClean="0"/>
          </a:p>
        </p:txBody>
      </p:sp>
      <p:pic>
        <p:nvPicPr>
          <p:cNvPr id="6149" name="Picture 8"/>
          <p:cNvPicPr>
            <a:picLocks noChangeAspect="1" noChangeArrowheads="1"/>
          </p:cNvPicPr>
          <p:nvPr/>
        </p:nvPicPr>
        <p:blipFill>
          <a:blip r:embed="rId2" cstate="print"/>
          <a:srcRect/>
          <a:stretch>
            <a:fillRect/>
          </a:stretch>
        </p:blipFill>
        <p:spPr bwMode="auto">
          <a:xfrm>
            <a:off x="434975" y="1570038"/>
            <a:ext cx="8305800" cy="4495800"/>
          </a:xfrm>
          <a:prstGeom prst="rect">
            <a:avLst/>
          </a:prstGeom>
          <a:noFill/>
          <a:ln w="9525">
            <a:noFill/>
            <a:miter lim="800000"/>
            <a:headEnd/>
            <a:tailEnd/>
          </a:ln>
        </p:spPr>
      </p:pic>
      <p:sp>
        <p:nvSpPr>
          <p:cNvPr id="6" name="Rectangle 5"/>
          <p:cNvSpPr/>
          <p:nvPr/>
        </p:nvSpPr>
        <p:spPr bwMode="auto">
          <a:xfrm>
            <a:off x="5846545" y="4388318"/>
            <a:ext cx="660935" cy="1052362"/>
          </a:xfrm>
          <a:prstGeom prst="rect">
            <a:avLst/>
          </a:prstGeom>
          <a:solidFill>
            <a:schemeClr val="accent1">
              <a:alpha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Voltage Generation</a:t>
            </a:r>
            <a:endParaRPr lang="en-US" dirty="0"/>
          </a:p>
        </p:txBody>
      </p:sp>
      <p:sp>
        <p:nvSpPr>
          <p:cNvPr id="3" name="Content Placeholder 2"/>
          <p:cNvSpPr>
            <a:spLocks noGrp="1"/>
          </p:cNvSpPr>
          <p:nvPr>
            <p:ph idx="1"/>
          </p:nvPr>
        </p:nvSpPr>
        <p:spPr/>
        <p:txBody>
          <a:bodyPr/>
          <a:lstStyle/>
          <a:p>
            <a:r>
              <a:rPr lang="en-US" sz="2800" dirty="0" smtClean="0">
                <a:solidFill>
                  <a:schemeClr val="tx1"/>
                </a:solidFill>
                <a:latin typeface="+mn-lt"/>
                <a:ea typeface="+mn-ea"/>
                <a:cs typeface="+mn-cs"/>
              </a:rPr>
              <a:t>Allows </a:t>
            </a:r>
            <a:r>
              <a:rPr lang="en-US" sz="2800" dirty="0">
                <a:solidFill>
                  <a:schemeClr val="tx1"/>
                </a:solidFill>
                <a:latin typeface="+mn-lt"/>
                <a:ea typeface="+mn-ea"/>
                <a:cs typeface="+mn-cs"/>
              </a:rPr>
              <a:t>selectable sources for the peak output </a:t>
            </a:r>
            <a:r>
              <a:rPr lang="en-US" sz="2800" dirty="0" smtClean="0">
                <a:solidFill>
                  <a:schemeClr val="tx1"/>
                </a:solidFill>
                <a:latin typeface="+mn-lt"/>
                <a:ea typeface="+mn-ea"/>
                <a:cs typeface="+mn-cs"/>
              </a:rPr>
              <a:t>waveform voltage</a:t>
            </a:r>
            <a:r>
              <a:rPr lang="en-US" sz="2800" dirty="0">
                <a:solidFill>
                  <a:schemeClr val="tx1"/>
                </a:solidFill>
                <a:latin typeface="+mn-lt"/>
                <a:ea typeface="+mn-ea"/>
                <a:cs typeface="+mn-cs"/>
              </a:rPr>
              <a:t>, V1, as well as the fractional LCD biasing voltages V2 − </a:t>
            </a:r>
            <a:r>
              <a:rPr lang="en-US" sz="2800" dirty="0" smtClean="0">
                <a:solidFill>
                  <a:schemeClr val="tx1"/>
                </a:solidFill>
                <a:latin typeface="+mn-lt"/>
                <a:ea typeface="+mn-ea"/>
                <a:cs typeface="+mn-cs"/>
              </a:rPr>
              <a:t>V5</a:t>
            </a:r>
          </a:p>
          <a:p>
            <a:r>
              <a:rPr lang="en-US" sz="2800" dirty="0" smtClean="0">
                <a:solidFill>
                  <a:schemeClr val="tx1"/>
                </a:solidFill>
                <a:latin typeface="+mn-lt"/>
                <a:ea typeface="+mn-ea"/>
                <a:cs typeface="+mn-cs"/>
              </a:rPr>
              <a:t>V</a:t>
            </a:r>
            <a:r>
              <a:rPr lang="en-US" sz="2800" baseline="-25000" dirty="0" smtClean="0">
                <a:solidFill>
                  <a:schemeClr val="tx1"/>
                </a:solidFill>
                <a:latin typeface="+mn-lt"/>
                <a:ea typeface="+mn-ea"/>
                <a:cs typeface="+mn-cs"/>
              </a:rPr>
              <a:t>LCD</a:t>
            </a:r>
            <a:r>
              <a:rPr lang="en-US" sz="2800" dirty="0" smtClean="0">
                <a:solidFill>
                  <a:schemeClr val="tx1"/>
                </a:solidFill>
                <a:latin typeface="+mn-lt"/>
                <a:ea typeface="+mn-ea"/>
                <a:cs typeface="+mn-cs"/>
              </a:rPr>
              <a:t> may be </a:t>
            </a:r>
            <a:r>
              <a:rPr lang="en-US" sz="2800" dirty="0">
                <a:solidFill>
                  <a:schemeClr val="tx1"/>
                </a:solidFill>
                <a:latin typeface="+mn-lt"/>
                <a:ea typeface="+mn-ea"/>
                <a:cs typeface="+mn-cs"/>
              </a:rPr>
              <a:t>sourced from AVCC, an internal charge pump, or </a:t>
            </a:r>
            <a:r>
              <a:rPr lang="en-US" sz="2800" dirty="0" smtClean="0">
                <a:solidFill>
                  <a:schemeClr val="tx1"/>
                </a:solidFill>
                <a:latin typeface="+mn-lt"/>
                <a:ea typeface="+mn-ea"/>
                <a:cs typeface="+mn-cs"/>
              </a:rPr>
              <a:t>externally</a:t>
            </a:r>
            <a:endParaRPr lang="en-US" sz="2800" dirty="0">
              <a:solidFill>
                <a:schemeClr val="tx1"/>
              </a:solidFill>
              <a:latin typeface="+mn-lt"/>
              <a:ea typeface="+mn-ea"/>
              <a:cs typeface="+mn-cs"/>
            </a:endParaRPr>
          </a:p>
          <a:p>
            <a:r>
              <a:rPr lang="en-US" sz="2800" dirty="0">
                <a:solidFill>
                  <a:schemeClr val="tx1"/>
                </a:solidFill>
                <a:latin typeface="+mn-lt"/>
                <a:ea typeface="+mn-ea"/>
                <a:cs typeface="+mn-cs"/>
              </a:rPr>
              <a:t>All internal voltage generation is disabled if the oscillator sourcing ACLK </a:t>
            </a:r>
            <a:r>
              <a:rPr lang="en-US" sz="2800" dirty="0" smtClean="0">
                <a:solidFill>
                  <a:schemeClr val="tx1"/>
                </a:solidFill>
                <a:latin typeface="+mn-lt"/>
                <a:ea typeface="+mn-ea"/>
                <a:cs typeface="+mn-cs"/>
              </a:rPr>
              <a:t>is </a:t>
            </a:r>
            <a:r>
              <a:rPr lang="en-US" sz="2800" dirty="0">
                <a:solidFill>
                  <a:schemeClr val="tx1"/>
                </a:solidFill>
                <a:latin typeface="+mn-lt"/>
                <a:ea typeface="+mn-ea"/>
                <a:cs typeface="+mn-cs"/>
              </a:rPr>
              <a:t>turned off (OSCOFF = 1) or the LCD_A module is disabled (LCDON = 0</a:t>
            </a:r>
            <a:r>
              <a:rPr lang="en-US" sz="2800" dirty="0" smtClean="0">
                <a:solidFill>
                  <a:schemeClr val="tx1"/>
                </a:solidFill>
                <a:latin typeface="+mn-lt"/>
                <a:ea typeface="+mn-ea"/>
                <a:cs typeface="+mn-cs"/>
              </a:rPr>
              <a:t>)</a:t>
            </a:r>
            <a:endParaRPr lang="en-US" sz="28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Voltage Selection</a:t>
            </a:r>
            <a:endParaRPr lang="en-US" dirty="0"/>
          </a:p>
        </p:txBody>
      </p:sp>
      <p:sp>
        <p:nvSpPr>
          <p:cNvPr id="3" name="Content Placeholder 2"/>
          <p:cNvSpPr>
            <a:spLocks noGrp="1"/>
          </p:cNvSpPr>
          <p:nvPr>
            <p:ph idx="1"/>
          </p:nvPr>
        </p:nvSpPr>
        <p:spPr/>
        <p:txBody>
          <a:bodyPr/>
          <a:lstStyle/>
          <a:p>
            <a:r>
              <a:rPr lang="en-US" sz="2400" dirty="0" smtClean="0"/>
              <a:t>Sourced from</a:t>
            </a:r>
          </a:p>
          <a:p>
            <a:pPr lvl="1"/>
            <a:r>
              <a:rPr lang="en-US" sz="2000" u="sng" dirty="0" smtClean="0"/>
              <a:t>AVCC</a:t>
            </a:r>
            <a:r>
              <a:rPr lang="en-US" sz="2000" dirty="0" smtClean="0"/>
              <a:t> when VLCDEXT = 0, </a:t>
            </a:r>
            <a:r>
              <a:rPr lang="en-US" sz="2000" dirty="0" err="1" smtClean="0"/>
              <a:t>VLCDx</a:t>
            </a:r>
            <a:r>
              <a:rPr lang="en-US" sz="2000" dirty="0" smtClean="0"/>
              <a:t> = 0, and </a:t>
            </a:r>
            <a:r>
              <a:rPr lang="en-US" sz="2000" dirty="0" err="1" smtClean="0"/>
              <a:t>VREFx</a:t>
            </a:r>
            <a:r>
              <a:rPr lang="en-US" sz="2000" dirty="0" smtClean="0"/>
              <a:t> = 0.</a:t>
            </a:r>
          </a:p>
          <a:p>
            <a:pPr lvl="1"/>
            <a:r>
              <a:rPr lang="en-US" sz="2000" u="sng" dirty="0" smtClean="0"/>
              <a:t>the internal charge pump </a:t>
            </a:r>
            <a:r>
              <a:rPr lang="en-US" sz="2000" dirty="0" smtClean="0"/>
              <a:t>when VLCDEXT = 0, VLCDPEN = 1, and </a:t>
            </a:r>
            <a:r>
              <a:rPr lang="en-US" sz="2000" dirty="0" err="1" smtClean="0"/>
              <a:t>VLCDx</a:t>
            </a:r>
            <a:r>
              <a:rPr lang="en-US" sz="2000" dirty="0" smtClean="0"/>
              <a:t> &gt; 0</a:t>
            </a:r>
            <a:endParaRPr lang="en-US" sz="2400" dirty="0" smtClean="0"/>
          </a:p>
          <a:p>
            <a:pPr lvl="2"/>
            <a:r>
              <a:rPr lang="en-US" sz="1800" dirty="0" smtClean="0"/>
              <a:t>The charge pump is always sourced from DVCC </a:t>
            </a:r>
          </a:p>
          <a:p>
            <a:pPr lvl="2"/>
            <a:r>
              <a:rPr lang="en-US" sz="2000" dirty="0" smtClean="0"/>
              <a:t>The </a:t>
            </a:r>
            <a:r>
              <a:rPr lang="en-US" sz="2000" dirty="0" err="1" smtClean="0"/>
              <a:t>VLCDx</a:t>
            </a:r>
            <a:r>
              <a:rPr lang="en-US" sz="2000" dirty="0" smtClean="0"/>
              <a:t> bits provide a software selectable LCD voltage from 2.6 V to 3.44 V (typical) independent of DVCC</a:t>
            </a:r>
          </a:p>
          <a:p>
            <a:pPr lvl="2"/>
            <a:r>
              <a:rPr lang="en-US" sz="1800" dirty="0" smtClean="0"/>
              <a:t>The internal charge pump may use an external reference voltage when </a:t>
            </a:r>
            <a:r>
              <a:rPr lang="en-US" sz="1800" dirty="0" err="1" smtClean="0"/>
              <a:t>VLCDREFx</a:t>
            </a:r>
            <a:r>
              <a:rPr lang="en-US" sz="1800" dirty="0" smtClean="0"/>
              <a:t> = 01. In this case, the charge pump voltage will be 3x the voltage </a:t>
            </a:r>
            <a:r>
              <a:rPr lang="en-US" sz="2000" dirty="0" smtClean="0"/>
              <a:t>applied externally to the LCDREF pin and the </a:t>
            </a:r>
            <a:r>
              <a:rPr lang="en-US" sz="2000" dirty="0" err="1" smtClean="0"/>
              <a:t>VLCDx</a:t>
            </a:r>
            <a:r>
              <a:rPr lang="en-US" sz="2000" dirty="0" smtClean="0"/>
              <a:t> bits are ignored.</a:t>
            </a:r>
            <a:endParaRPr lang="en-US" sz="2400" dirty="0" smtClean="0"/>
          </a:p>
          <a:p>
            <a:pPr lvl="1"/>
            <a:r>
              <a:rPr lang="en-US" sz="2000" dirty="0" smtClean="0"/>
              <a:t>When VLCDEXT = 1, VLCD is </a:t>
            </a:r>
            <a:r>
              <a:rPr lang="en-US" sz="2000" u="sng" dirty="0" smtClean="0"/>
              <a:t>sourced externally </a:t>
            </a:r>
            <a:r>
              <a:rPr lang="en-US" sz="2000" dirty="0" smtClean="0"/>
              <a:t>from the LCDCAP pin and the internal charge pump is disabled.</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t>
            </a:r>
            <a:br>
              <a:rPr lang="en-US" dirty="0" smtClean="0"/>
            </a:br>
            <a:r>
              <a:rPr lang="en-US" dirty="0" smtClean="0"/>
              <a:t>Generation</a:t>
            </a:r>
            <a:endParaRPr lang="en-US" dirty="0"/>
          </a:p>
        </p:txBody>
      </p:sp>
      <p:sp>
        <p:nvSpPr>
          <p:cNvPr id="3" name="Content Placeholder 2"/>
          <p:cNvSpPr>
            <a:spLocks noGrp="1"/>
          </p:cNvSpPr>
          <p:nvPr>
            <p:ph sz="half" idx="1"/>
          </p:nvPr>
        </p:nvSpPr>
        <p:spPr/>
        <p:txBody>
          <a:bodyPr/>
          <a:lstStyle/>
          <a:p>
            <a:r>
              <a:rPr lang="en-US" sz="2400" dirty="0" smtClean="0"/>
              <a:t>The fractional LCD biasing voltages, </a:t>
            </a:r>
            <a:br>
              <a:rPr lang="en-US" sz="2400" dirty="0" smtClean="0"/>
            </a:br>
            <a:r>
              <a:rPr lang="en-US" sz="2400" dirty="0" smtClean="0"/>
              <a:t>V2 − V5 can be generated internally </a:t>
            </a:r>
            <a:br>
              <a:rPr lang="en-US" sz="2400" dirty="0" smtClean="0"/>
            </a:br>
            <a:r>
              <a:rPr lang="en-US" sz="2400" dirty="0" smtClean="0"/>
              <a:t>or externally, independent of the source for VLCD</a:t>
            </a:r>
          </a:p>
          <a:p>
            <a:r>
              <a:rPr lang="en-US" sz="2400" dirty="0" smtClean="0"/>
              <a:t>REXT bit</a:t>
            </a:r>
            <a:endParaRPr lang="en-US" sz="2400" dirty="0"/>
          </a:p>
        </p:txBody>
      </p:sp>
      <p:sp>
        <p:nvSpPr>
          <p:cNvPr id="7" name="Content Placeholder 6"/>
          <p:cNvSpPr>
            <a:spLocks noGrp="1"/>
          </p:cNvSpPr>
          <p:nvPr>
            <p:ph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22</a:t>
            </a:fld>
            <a:endParaRPr lang="en-US"/>
          </a:p>
        </p:txBody>
      </p:sp>
      <p:pic>
        <p:nvPicPr>
          <p:cNvPr id="1987586" name="Picture 2"/>
          <p:cNvPicPr>
            <a:picLocks noChangeAspect="1" noChangeArrowheads="1"/>
          </p:cNvPicPr>
          <p:nvPr/>
        </p:nvPicPr>
        <p:blipFill>
          <a:blip r:embed="rId2" cstate="print"/>
          <a:srcRect/>
          <a:stretch>
            <a:fillRect/>
          </a:stretch>
        </p:blipFill>
        <p:spPr bwMode="auto">
          <a:xfrm>
            <a:off x="3962557" y="137714"/>
            <a:ext cx="5021423" cy="5775406"/>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D166597C-B3C1-408C-B055-18C041C56F8F}" type="slidenum">
              <a:rPr lang="en-US"/>
              <a:pPr/>
              <a:t>23</a:t>
            </a:fld>
            <a:endParaRPr lang="en-US"/>
          </a:p>
        </p:txBody>
      </p:sp>
      <p:sp>
        <p:nvSpPr>
          <p:cNvPr id="1980418" name="Rectangle 2"/>
          <p:cNvSpPr>
            <a:spLocks noGrp="1" noChangeArrowheads="1"/>
          </p:cNvSpPr>
          <p:nvPr>
            <p:ph type="title"/>
          </p:nvPr>
        </p:nvSpPr>
        <p:spPr/>
        <p:txBody>
          <a:bodyPr/>
          <a:lstStyle/>
          <a:p>
            <a:r>
              <a:rPr lang="en-US" dirty="0" smtClean="0"/>
              <a:t>LCD_A Voltage Generation</a:t>
            </a:r>
            <a:endParaRPr lang="en-US" dirty="0"/>
          </a:p>
        </p:txBody>
      </p:sp>
      <p:sp>
        <p:nvSpPr>
          <p:cNvPr id="1980419" name="Rectangle 3"/>
          <p:cNvSpPr>
            <a:spLocks noGrp="1" noChangeArrowheads="1"/>
          </p:cNvSpPr>
          <p:nvPr>
            <p:ph type="body" idx="1"/>
          </p:nvPr>
        </p:nvSpPr>
        <p:spPr/>
        <p:txBody>
          <a:bodyPr/>
          <a:lstStyle/>
          <a:p>
            <a:r>
              <a:rPr lang="en-US" sz="2000" dirty="0" smtClean="0"/>
              <a:t>The contrast ratio depends on the used LCD display and the selected biasing scheme</a:t>
            </a:r>
          </a:p>
          <a:p>
            <a:r>
              <a:rPr lang="en-US" sz="2000" dirty="0" smtClean="0"/>
              <a:t>Table 26−1 shows the biasing configurations that apply to the different modes together with the RMS voltages for the segments turned on (VRMS,ON) and turned off (VRMS,OFF) as functions of VLCD. It also shows the resulting contrast ratios between the on and off states</a:t>
            </a:r>
            <a:endParaRPr lang="en-US" sz="2000" dirty="0"/>
          </a:p>
        </p:txBody>
      </p:sp>
      <p:pic>
        <p:nvPicPr>
          <p:cNvPr id="1980421" name="Picture 5"/>
          <p:cNvPicPr>
            <a:picLocks noChangeAspect="1" noChangeArrowheads="1"/>
          </p:cNvPicPr>
          <p:nvPr/>
        </p:nvPicPr>
        <p:blipFill>
          <a:blip r:embed="rId2" cstate="print"/>
          <a:srcRect/>
          <a:stretch>
            <a:fillRect/>
          </a:stretch>
        </p:blipFill>
        <p:spPr bwMode="auto">
          <a:xfrm>
            <a:off x="1447165" y="3583622"/>
            <a:ext cx="6514576" cy="2695258"/>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a:t>
            </a:r>
          </a:p>
        </p:txBody>
      </p:sp>
      <p:sp>
        <p:nvSpPr>
          <p:cNvPr id="6" name="Slide Number Placeholder 6"/>
          <p:cNvSpPr>
            <a:spLocks noGrp="1"/>
          </p:cNvSpPr>
          <p:nvPr>
            <p:ph type="sldNum" sz="quarter" idx="12"/>
          </p:nvPr>
        </p:nvSpPr>
        <p:spPr/>
        <p:txBody>
          <a:bodyPr/>
          <a:lstStyle/>
          <a:p>
            <a:fld id="{E02AEA21-63D0-47B8-B40D-4DC87E08928B}" type="slidenum">
              <a:rPr lang="en-US"/>
              <a:pPr/>
              <a:t>24</a:t>
            </a:fld>
            <a:endParaRPr lang="en-US"/>
          </a:p>
        </p:txBody>
      </p:sp>
      <p:sp>
        <p:nvSpPr>
          <p:cNvPr id="1969154" name="Rectangle 2"/>
          <p:cNvSpPr>
            <a:spLocks noGrp="1" noChangeArrowheads="1"/>
          </p:cNvSpPr>
          <p:nvPr>
            <p:ph type="title"/>
          </p:nvPr>
        </p:nvSpPr>
        <p:spPr/>
        <p:txBody>
          <a:bodyPr/>
          <a:lstStyle/>
          <a:p>
            <a:r>
              <a:rPr lang="en-US"/>
              <a:t>Static Mode</a:t>
            </a:r>
          </a:p>
        </p:txBody>
      </p:sp>
      <p:sp>
        <p:nvSpPr>
          <p:cNvPr id="1969158" name="Rectangle 6"/>
          <p:cNvSpPr>
            <a:spLocks noGrp="1" noChangeArrowheads="1"/>
          </p:cNvSpPr>
          <p:nvPr>
            <p:ph type="body" sz="half" idx="1"/>
          </p:nvPr>
        </p:nvSpPr>
        <p:spPr/>
        <p:txBody>
          <a:bodyPr/>
          <a:lstStyle/>
          <a:p>
            <a:r>
              <a:rPr lang="en-US" sz="2000" dirty="0"/>
              <a:t>Each MSP430 segment pin drives one LCD segment </a:t>
            </a:r>
          </a:p>
          <a:p>
            <a:r>
              <a:rPr lang="en-US" sz="2000" dirty="0"/>
              <a:t>One common line, COM0, is </a:t>
            </a:r>
            <a:r>
              <a:rPr lang="en-US" sz="2000" dirty="0" smtClean="0"/>
              <a:t>used</a:t>
            </a:r>
            <a:endParaRPr lang="en-US" sz="2000" dirty="0"/>
          </a:p>
          <a:p>
            <a:endParaRPr lang="en-US" sz="2000" dirty="0"/>
          </a:p>
        </p:txBody>
      </p:sp>
      <p:pic>
        <p:nvPicPr>
          <p:cNvPr id="1969160" name="Picture 8"/>
          <p:cNvPicPr>
            <a:picLocks noChangeAspect="1" noChangeArrowheads="1"/>
          </p:cNvPicPr>
          <p:nvPr/>
        </p:nvPicPr>
        <p:blipFill>
          <a:blip r:embed="rId2" cstate="print"/>
          <a:srcRect/>
          <a:stretch>
            <a:fillRect/>
          </a:stretch>
        </p:blipFill>
        <p:spPr bwMode="auto">
          <a:xfrm>
            <a:off x="2268220" y="2436495"/>
            <a:ext cx="6451600" cy="428625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E7E2CCB1-AEBD-47AF-97B6-3E3CB395019D}" type="slidenum">
              <a:rPr lang="en-US"/>
              <a:pPr/>
              <a:t>25</a:t>
            </a:fld>
            <a:endParaRPr lang="en-US"/>
          </a:p>
        </p:txBody>
      </p:sp>
      <p:sp>
        <p:nvSpPr>
          <p:cNvPr id="1965058" name="Rectangle 2"/>
          <p:cNvSpPr>
            <a:spLocks noGrp="1" noChangeArrowheads="1"/>
          </p:cNvSpPr>
          <p:nvPr>
            <p:ph type="title"/>
          </p:nvPr>
        </p:nvSpPr>
        <p:spPr/>
        <p:txBody>
          <a:bodyPr/>
          <a:lstStyle/>
          <a:p>
            <a:r>
              <a:rPr lang="en-US" sz="2800"/>
              <a:t>Static LCD </a:t>
            </a:r>
            <a:br>
              <a:rPr lang="en-US" sz="2800"/>
            </a:br>
            <a:r>
              <a:rPr lang="en-US" sz="2800"/>
              <a:t>Example</a:t>
            </a:r>
          </a:p>
        </p:txBody>
      </p:sp>
      <p:pic>
        <p:nvPicPr>
          <p:cNvPr id="1965061" name="Picture 5"/>
          <p:cNvPicPr>
            <a:picLocks noChangeAspect="1" noChangeArrowheads="1"/>
          </p:cNvPicPr>
          <p:nvPr/>
        </p:nvPicPr>
        <p:blipFill>
          <a:blip r:embed="rId2" cstate="print"/>
          <a:srcRect/>
          <a:stretch>
            <a:fillRect/>
          </a:stretch>
        </p:blipFill>
        <p:spPr bwMode="auto">
          <a:xfrm>
            <a:off x="3915473" y="0"/>
            <a:ext cx="5228527" cy="6858000"/>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99A7081E-1E05-45BB-BB1B-33B904304EA7}" type="slidenum">
              <a:rPr lang="en-US"/>
              <a:pPr/>
              <a:t>26</a:t>
            </a:fld>
            <a:endParaRPr lang="en-US"/>
          </a:p>
        </p:txBody>
      </p:sp>
      <p:sp>
        <p:nvSpPr>
          <p:cNvPr id="1966082" name="Rectangle 2"/>
          <p:cNvSpPr>
            <a:spLocks noGrp="1" noChangeArrowheads="1"/>
          </p:cNvSpPr>
          <p:nvPr>
            <p:ph type="title"/>
          </p:nvPr>
        </p:nvSpPr>
        <p:spPr/>
        <p:txBody>
          <a:bodyPr/>
          <a:lstStyle/>
          <a:p>
            <a:r>
              <a:rPr lang="en-US"/>
              <a:t>Static Mode Software Example</a:t>
            </a:r>
          </a:p>
        </p:txBody>
      </p:sp>
      <p:pic>
        <p:nvPicPr>
          <p:cNvPr id="1966085" name="Picture 5"/>
          <p:cNvPicPr>
            <a:picLocks noChangeAspect="1" noChangeArrowheads="1"/>
          </p:cNvPicPr>
          <p:nvPr/>
        </p:nvPicPr>
        <p:blipFill>
          <a:blip r:embed="rId2" cstate="print"/>
          <a:srcRect/>
          <a:stretch>
            <a:fillRect/>
          </a:stretch>
        </p:blipFill>
        <p:spPr bwMode="auto">
          <a:xfrm>
            <a:off x="2096135" y="1219562"/>
            <a:ext cx="4213225" cy="5399678"/>
          </a:xfrm>
          <a:prstGeom prst="rect">
            <a:avLst/>
          </a:prstGeom>
          <a:noFill/>
          <a:ln w="9525" cap="flat" cmpd="sng">
            <a:noFill/>
            <a:prstDash val="solid"/>
            <a:miter lim="800000"/>
            <a:headEnd type="none" w="med" len="med"/>
            <a:tailEnd type="none" w="med" len="med"/>
          </a:ln>
        </p:spPr>
      </p:pic>
      <p:graphicFrame>
        <p:nvGraphicFramePr>
          <p:cNvPr id="6" name="Table 5"/>
          <p:cNvGraphicFramePr>
            <a:graphicFrameLocks noGrp="1"/>
          </p:cNvGraphicFramePr>
          <p:nvPr/>
        </p:nvGraphicFramePr>
        <p:xfrm>
          <a:off x="4572000" y="1579880"/>
          <a:ext cx="3749040" cy="335280"/>
        </p:xfrm>
        <a:graphic>
          <a:graphicData uri="http://schemas.openxmlformats.org/drawingml/2006/table">
            <a:tbl>
              <a:tblPr firstRow="1" bandRow="1">
                <a:tableStyleId>{3B4B98B0-60AC-42C2-AFA5-B58CD77FA1E5}</a:tableStyleId>
              </a:tblPr>
              <a:tblGrid>
                <a:gridCol w="468630"/>
                <a:gridCol w="468630"/>
                <a:gridCol w="468630"/>
                <a:gridCol w="468630"/>
                <a:gridCol w="468630"/>
                <a:gridCol w="468630"/>
                <a:gridCol w="468630"/>
                <a:gridCol w="468630"/>
              </a:tblGrid>
              <a:tr h="279400">
                <a:tc>
                  <a:txBody>
                    <a:bodyPr/>
                    <a:lstStyle/>
                    <a:p>
                      <a:pPr algn="ctr"/>
                      <a:r>
                        <a:rPr lang="en-US" sz="1600" dirty="0" smtClean="0"/>
                        <a: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6240780" y="3340100"/>
          <a:ext cx="2750824" cy="335280"/>
        </p:xfrm>
        <a:graphic>
          <a:graphicData uri="http://schemas.openxmlformats.org/drawingml/2006/table">
            <a:tbl>
              <a:tblPr firstRow="1" bandRow="1">
                <a:tableStyleId>{3B4B98B0-60AC-42C2-AFA5-B58CD77FA1E5}</a:tableStyleId>
              </a:tblPr>
              <a:tblGrid>
                <a:gridCol w="343853"/>
                <a:gridCol w="343853"/>
                <a:gridCol w="343853"/>
                <a:gridCol w="343853"/>
                <a:gridCol w="343853"/>
                <a:gridCol w="343853"/>
                <a:gridCol w="343853"/>
                <a:gridCol w="343853"/>
              </a:tblGrid>
              <a:tr h="233680">
                <a:tc>
                  <a:txBody>
                    <a:bodyPr/>
                    <a:lstStyle/>
                    <a:p>
                      <a:pPr algn="ctr"/>
                      <a:r>
                        <a:rPr lang="en-US" sz="1600" dirty="0" smtClean="0"/>
                        <a: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b</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a</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217920" y="3812540"/>
          <a:ext cx="2750824" cy="335280"/>
        </p:xfrm>
        <a:graphic>
          <a:graphicData uri="http://schemas.openxmlformats.org/drawingml/2006/table">
            <a:tbl>
              <a:tblPr firstRow="1" bandRow="1">
                <a:tableStyleId>{3B4B98B0-60AC-42C2-AFA5-B58CD77FA1E5}</a:tableStyleId>
              </a:tblPr>
              <a:tblGrid>
                <a:gridCol w="343853"/>
                <a:gridCol w="343853"/>
                <a:gridCol w="343853"/>
                <a:gridCol w="343853"/>
                <a:gridCol w="343853"/>
                <a:gridCol w="343853"/>
                <a:gridCol w="343853"/>
                <a:gridCol w="343853"/>
              </a:tblGrid>
              <a:tr h="233680">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d</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c</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6240780" y="4277360"/>
          <a:ext cx="2750824" cy="335280"/>
        </p:xfrm>
        <a:graphic>
          <a:graphicData uri="http://schemas.openxmlformats.org/drawingml/2006/table">
            <a:tbl>
              <a:tblPr firstRow="1" bandRow="1">
                <a:tableStyleId>{3B4B98B0-60AC-42C2-AFA5-B58CD77FA1E5}</a:tableStyleId>
              </a:tblPr>
              <a:tblGrid>
                <a:gridCol w="343853"/>
                <a:gridCol w="343853"/>
                <a:gridCol w="343853"/>
                <a:gridCol w="343853"/>
                <a:gridCol w="343853"/>
                <a:gridCol w="343853"/>
                <a:gridCol w="343853"/>
                <a:gridCol w="343853"/>
              </a:tblGrid>
              <a:tr h="233680">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f</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e</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6210300" y="4757420"/>
          <a:ext cx="2750824" cy="335280"/>
        </p:xfrm>
        <a:graphic>
          <a:graphicData uri="http://schemas.openxmlformats.org/drawingml/2006/table">
            <a:tbl>
              <a:tblPr firstRow="1" bandRow="1">
                <a:tableStyleId>{3B4B98B0-60AC-42C2-AFA5-B58CD77FA1E5}</a:tableStyleId>
              </a:tblPr>
              <a:tblGrid>
                <a:gridCol w="343853"/>
                <a:gridCol w="343853"/>
                <a:gridCol w="343853"/>
                <a:gridCol w="343853"/>
                <a:gridCol w="343853"/>
                <a:gridCol w="343853"/>
                <a:gridCol w="343853"/>
                <a:gridCol w="343853"/>
              </a:tblGrid>
              <a:tr h="233680">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h</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rgbClr val="FF0000"/>
                          </a:solidFill>
                        </a:rPr>
                        <a:t>g</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CPE 323 </a:t>
            </a:r>
          </a:p>
        </p:txBody>
      </p:sp>
      <p:sp>
        <p:nvSpPr>
          <p:cNvPr id="7" name="Slide Number Placeholder 6"/>
          <p:cNvSpPr>
            <a:spLocks noGrp="1"/>
          </p:cNvSpPr>
          <p:nvPr>
            <p:ph type="sldNum" sz="quarter" idx="12"/>
          </p:nvPr>
        </p:nvSpPr>
        <p:spPr/>
        <p:txBody>
          <a:bodyPr/>
          <a:lstStyle/>
          <a:p>
            <a:fld id="{2FDFCE06-6743-472E-B84F-615EA6CB3093}" type="slidenum">
              <a:rPr lang="en-US"/>
              <a:pPr/>
              <a:t>27</a:t>
            </a:fld>
            <a:endParaRPr lang="en-US"/>
          </a:p>
        </p:txBody>
      </p:sp>
      <p:sp>
        <p:nvSpPr>
          <p:cNvPr id="1967106" name="Rectangle 2"/>
          <p:cNvSpPr>
            <a:spLocks noGrp="1" noChangeArrowheads="1"/>
          </p:cNvSpPr>
          <p:nvPr>
            <p:ph type="title"/>
          </p:nvPr>
        </p:nvSpPr>
        <p:spPr/>
        <p:txBody>
          <a:bodyPr/>
          <a:lstStyle/>
          <a:p>
            <a:r>
              <a:rPr lang="en-US"/>
              <a:t>2-MUX Mode</a:t>
            </a:r>
          </a:p>
        </p:txBody>
      </p:sp>
      <p:sp>
        <p:nvSpPr>
          <p:cNvPr id="1967109" name="Rectangle 5"/>
          <p:cNvSpPr>
            <a:spLocks noGrp="1" noChangeArrowheads="1"/>
          </p:cNvSpPr>
          <p:nvPr>
            <p:ph type="body" sz="half" idx="1"/>
          </p:nvPr>
        </p:nvSpPr>
        <p:spPr>
          <a:xfrm>
            <a:off x="790575" y="1304925"/>
            <a:ext cx="2919413" cy="2921000"/>
          </a:xfrm>
        </p:spPr>
        <p:txBody>
          <a:bodyPr/>
          <a:lstStyle/>
          <a:p>
            <a:r>
              <a:rPr lang="en-US" sz="2000"/>
              <a:t>Each MSP430 segment pin drives two LCD segments </a:t>
            </a:r>
          </a:p>
          <a:p>
            <a:r>
              <a:rPr lang="en-US" sz="2000"/>
              <a:t>Two common lines, COM0 and COM1, are used</a:t>
            </a:r>
          </a:p>
          <a:p>
            <a:r>
              <a:rPr lang="en-US" sz="2000"/>
              <a:t>2-mux example waverforms</a:t>
            </a:r>
          </a:p>
        </p:txBody>
      </p:sp>
      <p:sp>
        <p:nvSpPr>
          <p:cNvPr id="1967111" name="Text Box 7"/>
          <p:cNvSpPr txBox="1">
            <a:spLocks noChangeArrowheads="1"/>
          </p:cNvSpPr>
          <p:nvPr/>
        </p:nvSpPr>
        <p:spPr bwMode="auto">
          <a:xfrm>
            <a:off x="895350" y="4143375"/>
            <a:ext cx="1400175" cy="2538413"/>
          </a:xfrm>
          <a:prstGeom prst="rect">
            <a:avLst/>
          </a:prstGeom>
          <a:noFill/>
          <a:ln w="9525">
            <a:noFill/>
            <a:miter lim="800000"/>
            <a:headEnd/>
            <a:tailEnd/>
          </a:ln>
          <a:effectLst/>
        </p:spPr>
        <p:txBody>
          <a:bodyPr>
            <a:spAutoFit/>
          </a:bodyPr>
          <a:lstStyle/>
          <a:p>
            <a:pPr>
              <a:spcBef>
                <a:spcPct val="50000"/>
              </a:spcBef>
            </a:pPr>
            <a:r>
              <a:rPr lang="en-US" sz="1400" i="1"/>
              <a:t>a=COM1-SP1</a:t>
            </a:r>
          </a:p>
          <a:p>
            <a:pPr>
              <a:spcBef>
                <a:spcPct val="50000"/>
              </a:spcBef>
            </a:pPr>
            <a:r>
              <a:rPr lang="en-US" sz="1400" i="1"/>
              <a:t>b=COM1-SP2</a:t>
            </a:r>
          </a:p>
          <a:p>
            <a:pPr>
              <a:spcBef>
                <a:spcPct val="50000"/>
              </a:spcBef>
            </a:pPr>
            <a:r>
              <a:rPr lang="en-US" sz="1400" i="1"/>
              <a:t>c=COM1-SP3</a:t>
            </a:r>
          </a:p>
          <a:p>
            <a:pPr>
              <a:spcBef>
                <a:spcPct val="50000"/>
              </a:spcBef>
            </a:pPr>
            <a:r>
              <a:rPr lang="en-US" sz="1400" i="1"/>
              <a:t>d=COM0-SP3</a:t>
            </a:r>
          </a:p>
          <a:p>
            <a:pPr>
              <a:spcBef>
                <a:spcPct val="50000"/>
              </a:spcBef>
            </a:pPr>
            <a:r>
              <a:rPr lang="en-US" sz="1400" i="1"/>
              <a:t>e=COM0-SP4</a:t>
            </a:r>
          </a:p>
          <a:p>
            <a:pPr>
              <a:spcBef>
                <a:spcPct val="50000"/>
              </a:spcBef>
            </a:pPr>
            <a:r>
              <a:rPr lang="en-US" sz="1400" i="1"/>
              <a:t>f=COM0-SP1</a:t>
            </a:r>
          </a:p>
          <a:p>
            <a:pPr>
              <a:spcBef>
                <a:spcPct val="50000"/>
              </a:spcBef>
            </a:pPr>
            <a:r>
              <a:rPr lang="en-US" sz="1400" i="1"/>
              <a:t>g=COM1-SP4</a:t>
            </a:r>
          </a:p>
          <a:p>
            <a:pPr>
              <a:spcBef>
                <a:spcPct val="50000"/>
              </a:spcBef>
            </a:pPr>
            <a:r>
              <a:rPr lang="en-US" sz="1400" i="1"/>
              <a:t>h=COM0-SP2</a:t>
            </a:r>
          </a:p>
        </p:txBody>
      </p:sp>
      <p:pic>
        <p:nvPicPr>
          <p:cNvPr id="1967112" name="Picture 8"/>
          <p:cNvPicPr>
            <a:picLocks noChangeAspect="1" noChangeArrowheads="1"/>
          </p:cNvPicPr>
          <p:nvPr/>
        </p:nvPicPr>
        <p:blipFill>
          <a:blip r:embed="rId2" cstate="print"/>
          <a:srcRect/>
          <a:stretch>
            <a:fillRect/>
          </a:stretch>
        </p:blipFill>
        <p:spPr bwMode="auto">
          <a:xfrm>
            <a:off x="3482449" y="1356995"/>
            <a:ext cx="5661551" cy="4929505"/>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832FD647-BF87-4AF1-9FE2-076E97933B59}" type="slidenum">
              <a:rPr lang="en-US"/>
              <a:pPr/>
              <a:t>28</a:t>
            </a:fld>
            <a:endParaRPr lang="en-US"/>
          </a:p>
        </p:txBody>
      </p:sp>
      <p:sp>
        <p:nvSpPr>
          <p:cNvPr id="1968130" name="Rectangle 2"/>
          <p:cNvSpPr>
            <a:spLocks noGrp="1" noChangeArrowheads="1"/>
          </p:cNvSpPr>
          <p:nvPr>
            <p:ph type="title"/>
          </p:nvPr>
        </p:nvSpPr>
        <p:spPr/>
        <p:txBody>
          <a:bodyPr/>
          <a:lstStyle/>
          <a:p>
            <a:r>
              <a:rPr lang="en-US" sz="2800"/>
              <a:t>2-MUX LCD </a:t>
            </a:r>
            <a:br>
              <a:rPr lang="en-US" sz="2800"/>
            </a:br>
            <a:r>
              <a:rPr lang="en-US" sz="2800"/>
              <a:t>Example</a:t>
            </a:r>
          </a:p>
        </p:txBody>
      </p:sp>
      <p:pic>
        <p:nvPicPr>
          <p:cNvPr id="1968133" name="Picture 5"/>
          <p:cNvPicPr>
            <a:picLocks noChangeAspect="1" noChangeArrowheads="1"/>
          </p:cNvPicPr>
          <p:nvPr/>
        </p:nvPicPr>
        <p:blipFill>
          <a:blip r:embed="rId2" cstate="print"/>
          <a:srcRect/>
          <a:stretch>
            <a:fillRect/>
          </a:stretch>
        </p:blipFill>
        <p:spPr bwMode="auto">
          <a:xfrm>
            <a:off x="3803015" y="129540"/>
            <a:ext cx="4982845" cy="6205776"/>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4DBB496E-DAD0-4B5D-B7B2-202F2F97F4D5}" type="slidenum">
              <a:rPr lang="en-US"/>
              <a:pPr/>
              <a:t>29</a:t>
            </a:fld>
            <a:endParaRPr lang="en-US"/>
          </a:p>
        </p:txBody>
      </p:sp>
      <p:sp>
        <p:nvSpPr>
          <p:cNvPr id="1970178" name="Rectangle 2"/>
          <p:cNvSpPr>
            <a:spLocks noGrp="1" noChangeArrowheads="1"/>
          </p:cNvSpPr>
          <p:nvPr>
            <p:ph type="title"/>
          </p:nvPr>
        </p:nvSpPr>
        <p:spPr/>
        <p:txBody>
          <a:bodyPr/>
          <a:lstStyle/>
          <a:p>
            <a:r>
              <a:rPr lang="en-US"/>
              <a:t>2-MUX Software Example</a:t>
            </a:r>
          </a:p>
        </p:txBody>
      </p:sp>
      <p:pic>
        <p:nvPicPr>
          <p:cNvPr id="1970181" name="Picture 5"/>
          <p:cNvPicPr>
            <a:picLocks noChangeAspect="1" noChangeArrowheads="1"/>
          </p:cNvPicPr>
          <p:nvPr/>
        </p:nvPicPr>
        <p:blipFill>
          <a:blip r:embed="rId2" cstate="print"/>
          <a:srcRect/>
          <a:stretch>
            <a:fillRect/>
          </a:stretch>
        </p:blipFill>
        <p:spPr bwMode="auto">
          <a:xfrm>
            <a:off x="2158365" y="1317932"/>
            <a:ext cx="4539615" cy="5282258"/>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LCD Displays</a:t>
            </a:r>
            <a:endParaRPr lang="en-US" dirty="0"/>
          </a:p>
        </p:txBody>
      </p:sp>
      <p:sp>
        <p:nvSpPr>
          <p:cNvPr id="6" name="Content Placeholder 5"/>
          <p:cNvSpPr>
            <a:spLocks noGrp="1"/>
          </p:cNvSpPr>
          <p:nvPr>
            <p:ph idx="1"/>
          </p:nvPr>
        </p:nvSpPr>
        <p:spPr/>
        <p:txBody>
          <a:bodyPr/>
          <a:lstStyle/>
          <a:p>
            <a:r>
              <a:rPr lang="en-US" dirty="0" smtClean="0"/>
              <a:t>LCD - Liquid crystal display</a:t>
            </a:r>
          </a:p>
          <a:p>
            <a:pPr lvl="1"/>
            <a:r>
              <a:rPr lang="en-US" dirty="0" smtClean="0"/>
              <a:t>Use much less power than LEDs </a:t>
            </a:r>
          </a:p>
          <a:p>
            <a:pPr lvl="1"/>
            <a:r>
              <a:rPr lang="en-US" dirty="0" smtClean="0"/>
              <a:t>Does not emit light itself but controls the intensity of reflected or transmitted light</a:t>
            </a:r>
          </a:p>
          <a:p>
            <a:pPr lvl="2"/>
            <a:r>
              <a:rPr lang="en-US" dirty="0" smtClean="0"/>
              <a:t>Backlight must be provided for a display to be used in dark surroundings</a:t>
            </a:r>
          </a:p>
          <a:p>
            <a:r>
              <a:rPr lang="en-US" dirty="0" smtClean="0"/>
              <a:t>Three classes</a:t>
            </a:r>
          </a:p>
          <a:p>
            <a:pPr lvl="1"/>
            <a:r>
              <a:rPr lang="en-US" dirty="0" smtClean="0"/>
              <a:t>Segmented LCDs</a:t>
            </a:r>
          </a:p>
          <a:p>
            <a:pPr lvl="1"/>
            <a:r>
              <a:rPr lang="en-US" dirty="0" smtClean="0"/>
              <a:t>Character-based LCDs</a:t>
            </a:r>
          </a:p>
          <a:p>
            <a:pPr lvl="1"/>
            <a:r>
              <a:rPr lang="en-US" dirty="0" smtClean="0"/>
              <a:t>Fully graphical LCDs</a:t>
            </a:r>
            <a:endParaRPr lang="en-US" dirty="0"/>
          </a:p>
        </p:txBody>
      </p:sp>
      <p:sp>
        <p:nvSpPr>
          <p:cNvPr id="3" name="Footer Placeholder 2"/>
          <p:cNvSpPr>
            <a:spLocks noGrp="1"/>
          </p:cNvSpPr>
          <p:nvPr>
            <p:ph type="ftr" sz="quarter" idx="11"/>
          </p:nvPr>
        </p:nvSpPr>
        <p:spPr/>
        <p:txBody>
          <a:bodyPr/>
          <a:lstStyle/>
          <a:p>
            <a:r>
              <a:rPr lang="en-US" smtClean="0"/>
              <a:t>CPE 323 </a:t>
            </a:r>
            <a:endParaRPr lang="en-US"/>
          </a:p>
        </p:txBody>
      </p:sp>
      <p:sp>
        <p:nvSpPr>
          <p:cNvPr id="4" name="Slide Number Placeholder 3"/>
          <p:cNvSpPr>
            <a:spLocks noGrp="1"/>
          </p:cNvSpPr>
          <p:nvPr>
            <p:ph type="sldNum" sz="quarter" idx="12"/>
          </p:nvPr>
        </p:nvSpPr>
        <p:spPr/>
        <p:txBody>
          <a:bodyPr/>
          <a:lstStyle/>
          <a:p>
            <a:fld id="{1576A367-D775-4328-8394-847D0BC7924D}"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ACCB7C79-68BF-449B-A1F2-214FDAE09B7A}" type="slidenum">
              <a:rPr lang="en-US"/>
              <a:pPr/>
              <a:t>30</a:t>
            </a:fld>
            <a:endParaRPr lang="en-US"/>
          </a:p>
        </p:txBody>
      </p:sp>
      <p:sp>
        <p:nvSpPr>
          <p:cNvPr id="1971202" name="Rectangle 2"/>
          <p:cNvSpPr>
            <a:spLocks noGrp="1" noChangeArrowheads="1"/>
          </p:cNvSpPr>
          <p:nvPr>
            <p:ph type="title"/>
          </p:nvPr>
        </p:nvSpPr>
        <p:spPr/>
        <p:txBody>
          <a:bodyPr/>
          <a:lstStyle/>
          <a:p>
            <a:r>
              <a:rPr lang="en-US"/>
              <a:t>3-MUX Mode Waverforms</a:t>
            </a:r>
          </a:p>
        </p:txBody>
      </p:sp>
      <p:sp>
        <p:nvSpPr>
          <p:cNvPr id="1971205" name="Rectangle 5"/>
          <p:cNvSpPr>
            <a:spLocks noGrp="1" noChangeArrowheads="1"/>
          </p:cNvSpPr>
          <p:nvPr>
            <p:ph type="body" sz="half" idx="1"/>
          </p:nvPr>
        </p:nvSpPr>
        <p:spPr>
          <a:xfrm>
            <a:off x="790575" y="1304925"/>
            <a:ext cx="2919413" cy="2921000"/>
          </a:xfrm>
          <a:noFill/>
          <a:ln/>
        </p:spPr>
        <p:txBody>
          <a:bodyPr/>
          <a:lstStyle/>
          <a:p>
            <a:r>
              <a:rPr lang="en-US" sz="1800"/>
              <a:t>Each MSP430 segment pin drives three LCD segments </a:t>
            </a:r>
          </a:p>
          <a:p>
            <a:r>
              <a:rPr lang="en-US" sz="1800"/>
              <a:t>Three common lines, COM0 and COM1, and COM2 are used</a:t>
            </a:r>
          </a:p>
          <a:p>
            <a:r>
              <a:rPr lang="en-US" sz="1800"/>
              <a:t>3-mux example waverforms</a:t>
            </a:r>
          </a:p>
        </p:txBody>
      </p:sp>
      <p:pic>
        <p:nvPicPr>
          <p:cNvPr id="1971206" name="Picture 6"/>
          <p:cNvPicPr>
            <a:picLocks noChangeAspect="1" noChangeArrowheads="1"/>
          </p:cNvPicPr>
          <p:nvPr/>
        </p:nvPicPr>
        <p:blipFill>
          <a:blip r:embed="rId2" cstate="print"/>
          <a:srcRect/>
          <a:stretch>
            <a:fillRect/>
          </a:stretch>
        </p:blipFill>
        <p:spPr bwMode="auto">
          <a:xfrm>
            <a:off x="3674745" y="1097279"/>
            <a:ext cx="5307588" cy="5501005"/>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6F7FC00F-BAE8-42DA-AB89-587C80C7D12F}" type="slidenum">
              <a:rPr lang="en-US"/>
              <a:pPr/>
              <a:t>31</a:t>
            </a:fld>
            <a:endParaRPr lang="en-US"/>
          </a:p>
        </p:txBody>
      </p:sp>
      <p:sp>
        <p:nvSpPr>
          <p:cNvPr id="1972226" name="Rectangle 2"/>
          <p:cNvSpPr>
            <a:spLocks noGrp="1" noChangeArrowheads="1"/>
          </p:cNvSpPr>
          <p:nvPr>
            <p:ph type="title"/>
          </p:nvPr>
        </p:nvSpPr>
        <p:spPr/>
        <p:txBody>
          <a:bodyPr/>
          <a:lstStyle/>
          <a:p>
            <a:r>
              <a:rPr lang="en-US" sz="2800"/>
              <a:t>3-MUX LCD </a:t>
            </a:r>
            <a:br>
              <a:rPr lang="en-US" sz="2800"/>
            </a:br>
            <a:r>
              <a:rPr lang="en-US" sz="2800"/>
              <a:t>Example</a:t>
            </a:r>
          </a:p>
        </p:txBody>
      </p:sp>
      <p:pic>
        <p:nvPicPr>
          <p:cNvPr id="1972231" name="Picture 7"/>
          <p:cNvPicPr>
            <a:picLocks noChangeAspect="1" noChangeArrowheads="1"/>
          </p:cNvPicPr>
          <p:nvPr/>
        </p:nvPicPr>
        <p:blipFill>
          <a:blip r:embed="rId2" cstate="print"/>
          <a:srcRect/>
          <a:stretch>
            <a:fillRect/>
          </a:stretch>
        </p:blipFill>
        <p:spPr bwMode="auto">
          <a:xfrm>
            <a:off x="3618230" y="151188"/>
            <a:ext cx="5304790" cy="6417251"/>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4275A99D-DF80-4E9A-9F59-40FB1BA0F5A5}" type="slidenum">
              <a:rPr lang="en-US"/>
              <a:pPr/>
              <a:t>32</a:t>
            </a:fld>
            <a:endParaRPr lang="en-US"/>
          </a:p>
        </p:txBody>
      </p:sp>
      <p:sp>
        <p:nvSpPr>
          <p:cNvPr id="1973250" name="Rectangle 2"/>
          <p:cNvSpPr>
            <a:spLocks noGrp="1" noChangeArrowheads="1"/>
          </p:cNvSpPr>
          <p:nvPr>
            <p:ph type="title"/>
          </p:nvPr>
        </p:nvSpPr>
        <p:spPr/>
        <p:txBody>
          <a:bodyPr/>
          <a:lstStyle/>
          <a:p>
            <a:r>
              <a:rPr lang="en-US" sz="2800"/>
              <a:t>3-MUX Software </a:t>
            </a:r>
            <a:br>
              <a:rPr lang="en-US" sz="2800"/>
            </a:br>
            <a:r>
              <a:rPr lang="en-US" sz="2800"/>
              <a:t>Example</a:t>
            </a:r>
          </a:p>
        </p:txBody>
      </p:sp>
      <p:pic>
        <p:nvPicPr>
          <p:cNvPr id="1973254" name="Picture 6"/>
          <p:cNvPicPr>
            <a:picLocks noChangeAspect="1" noChangeArrowheads="1"/>
          </p:cNvPicPr>
          <p:nvPr/>
        </p:nvPicPr>
        <p:blipFill>
          <a:blip r:embed="rId2" cstate="print"/>
          <a:srcRect/>
          <a:stretch>
            <a:fillRect/>
          </a:stretch>
        </p:blipFill>
        <p:spPr bwMode="auto">
          <a:xfrm>
            <a:off x="4886961" y="160020"/>
            <a:ext cx="3972544" cy="6541524"/>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a:t>
            </a:r>
          </a:p>
        </p:txBody>
      </p:sp>
      <p:sp>
        <p:nvSpPr>
          <p:cNvPr id="6" name="Slide Number Placeholder 5"/>
          <p:cNvSpPr>
            <a:spLocks noGrp="1"/>
          </p:cNvSpPr>
          <p:nvPr>
            <p:ph type="sldNum" sz="quarter" idx="12"/>
          </p:nvPr>
        </p:nvSpPr>
        <p:spPr/>
        <p:txBody>
          <a:bodyPr/>
          <a:lstStyle/>
          <a:p>
            <a:fld id="{FA672C51-C635-4FB2-AC3B-977CBECC2B9A}" type="slidenum">
              <a:rPr lang="en-US"/>
              <a:pPr/>
              <a:t>33</a:t>
            </a:fld>
            <a:endParaRPr lang="en-US"/>
          </a:p>
        </p:txBody>
      </p:sp>
      <p:sp>
        <p:nvSpPr>
          <p:cNvPr id="1974274" name="Rectangle 2"/>
          <p:cNvSpPr>
            <a:spLocks noGrp="1" noChangeArrowheads="1"/>
          </p:cNvSpPr>
          <p:nvPr>
            <p:ph type="title"/>
          </p:nvPr>
        </p:nvSpPr>
        <p:spPr/>
        <p:txBody>
          <a:bodyPr/>
          <a:lstStyle/>
          <a:p>
            <a:r>
              <a:rPr lang="en-US"/>
              <a:t>4-MUX Mode Waverforms</a:t>
            </a:r>
          </a:p>
        </p:txBody>
      </p:sp>
      <p:sp>
        <p:nvSpPr>
          <p:cNvPr id="1974277" name="Rectangle 5"/>
          <p:cNvSpPr>
            <a:spLocks noGrp="1" noChangeArrowheads="1"/>
          </p:cNvSpPr>
          <p:nvPr>
            <p:ph type="body" sz="half" idx="1"/>
          </p:nvPr>
        </p:nvSpPr>
        <p:spPr>
          <a:xfrm>
            <a:off x="790575" y="1304925"/>
            <a:ext cx="2919413" cy="2921000"/>
          </a:xfrm>
          <a:noFill/>
          <a:ln/>
        </p:spPr>
        <p:txBody>
          <a:bodyPr/>
          <a:lstStyle/>
          <a:p>
            <a:pPr>
              <a:lnSpc>
                <a:spcPct val="90000"/>
              </a:lnSpc>
            </a:pPr>
            <a:r>
              <a:rPr lang="en-US" sz="1800"/>
              <a:t>Each MSP430 segment pin drives four LCD segments </a:t>
            </a:r>
          </a:p>
          <a:p>
            <a:pPr>
              <a:lnSpc>
                <a:spcPct val="90000"/>
              </a:lnSpc>
            </a:pPr>
            <a:r>
              <a:rPr lang="en-US" sz="1800"/>
              <a:t>Four common lines, COM0, COM1, COM2, and COM3 are used</a:t>
            </a:r>
          </a:p>
          <a:p>
            <a:pPr>
              <a:lnSpc>
                <a:spcPct val="90000"/>
              </a:lnSpc>
            </a:pPr>
            <a:r>
              <a:rPr lang="en-US" sz="1800"/>
              <a:t>4-mux example waverforms</a:t>
            </a:r>
          </a:p>
        </p:txBody>
      </p:sp>
      <p:pic>
        <p:nvPicPr>
          <p:cNvPr id="1974278" name="Picture 6"/>
          <p:cNvPicPr>
            <a:picLocks noChangeAspect="1" noChangeArrowheads="1"/>
          </p:cNvPicPr>
          <p:nvPr/>
        </p:nvPicPr>
        <p:blipFill>
          <a:blip r:embed="rId2" cstate="print"/>
          <a:srcRect/>
          <a:stretch>
            <a:fillRect/>
          </a:stretch>
        </p:blipFill>
        <p:spPr bwMode="auto">
          <a:xfrm>
            <a:off x="3669030" y="984830"/>
            <a:ext cx="5474970" cy="5526459"/>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62AB93D1-E161-474D-9051-82969F530B09}" type="slidenum">
              <a:rPr lang="en-US"/>
              <a:pPr/>
              <a:t>34</a:t>
            </a:fld>
            <a:endParaRPr lang="en-US"/>
          </a:p>
        </p:txBody>
      </p:sp>
      <p:sp>
        <p:nvSpPr>
          <p:cNvPr id="1975298" name="Rectangle 2"/>
          <p:cNvSpPr>
            <a:spLocks noGrp="1" noChangeArrowheads="1"/>
          </p:cNvSpPr>
          <p:nvPr>
            <p:ph type="title"/>
          </p:nvPr>
        </p:nvSpPr>
        <p:spPr/>
        <p:txBody>
          <a:bodyPr/>
          <a:lstStyle/>
          <a:p>
            <a:r>
              <a:rPr lang="en-US" sz="2800"/>
              <a:t>4-MUX LCD </a:t>
            </a:r>
            <a:br>
              <a:rPr lang="en-US" sz="2800"/>
            </a:br>
            <a:r>
              <a:rPr lang="en-US" sz="2800"/>
              <a:t>Example</a:t>
            </a:r>
          </a:p>
        </p:txBody>
      </p:sp>
      <p:pic>
        <p:nvPicPr>
          <p:cNvPr id="1975303" name="Picture 7"/>
          <p:cNvPicPr>
            <a:picLocks noChangeAspect="1" noChangeArrowheads="1"/>
          </p:cNvPicPr>
          <p:nvPr/>
        </p:nvPicPr>
        <p:blipFill>
          <a:blip r:embed="rId2" cstate="print"/>
          <a:srcRect/>
          <a:stretch>
            <a:fillRect/>
          </a:stretch>
        </p:blipFill>
        <p:spPr bwMode="auto">
          <a:xfrm>
            <a:off x="3361055" y="144780"/>
            <a:ext cx="5599630" cy="6370320"/>
          </a:xfrm>
          <a:prstGeom prst="rect">
            <a:avLst/>
          </a:prstGeom>
          <a:noFill/>
          <a:ln w="9525" cap="flat" cmpd="sng">
            <a:noFill/>
            <a:prstDash val="solid"/>
            <a:miter lim="800000"/>
            <a:headEnd type="none" w="med" len="med"/>
            <a:tailEnd type="none" w="med" len="me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A043AA31-9C54-4AF9-AE71-93D860A3612F}" type="slidenum">
              <a:rPr lang="en-US"/>
              <a:pPr/>
              <a:t>35</a:t>
            </a:fld>
            <a:endParaRPr lang="en-US"/>
          </a:p>
        </p:txBody>
      </p:sp>
      <p:sp>
        <p:nvSpPr>
          <p:cNvPr id="1976322" name="Rectangle 2"/>
          <p:cNvSpPr>
            <a:spLocks noGrp="1" noChangeArrowheads="1"/>
          </p:cNvSpPr>
          <p:nvPr>
            <p:ph type="title"/>
          </p:nvPr>
        </p:nvSpPr>
        <p:spPr/>
        <p:txBody>
          <a:bodyPr/>
          <a:lstStyle/>
          <a:p>
            <a:r>
              <a:rPr lang="en-US"/>
              <a:t>4-MUX Software Example</a:t>
            </a:r>
          </a:p>
        </p:txBody>
      </p:sp>
      <p:pic>
        <p:nvPicPr>
          <p:cNvPr id="1976326" name="Picture 6"/>
          <p:cNvPicPr>
            <a:picLocks noChangeAspect="1" noChangeArrowheads="1"/>
          </p:cNvPicPr>
          <p:nvPr/>
        </p:nvPicPr>
        <p:blipFill>
          <a:blip r:embed="rId2" cstate="print"/>
          <a:srcRect/>
          <a:stretch>
            <a:fillRect/>
          </a:stretch>
        </p:blipFill>
        <p:spPr bwMode="auto">
          <a:xfrm>
            <a:off x="2094865" y="1360170"/>
            <a:ext cx="4984750" cy="483870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8270BB26-D48A-4E9D-BB8D-A673D3D625DA}" type="slidenum">
              <a:rPr lang="en-US"/>
              <a:pPr/>
              <a:t>36</a:t>
            </a:fld>
            <a:endParaRPr lang="en-US"/>
          </a:p>
        </p:txBody>
      </p:sp>
      <p:sp>
        <p:nvSpPr>
          <p:cNvPr id="1977346" name="Rectangle 2"/>
          <p:cNvSpPr>
            <a:spLocks noGrp="1" noChangeArrowheads="1"/>
          </p:cNvSpPr>
          <p:nvPr>
            <p:ph type="title"/>
          </p:nvPr>
        </p:nvSpPr>
        <p:spPr/>
        <p:txBody>
          <a:bodyPr/>
          <a:lstStyle/>
          <a:p>
            <a:r>
              <a:rPr lang="en-US"/>
              <a:t>LCD Control Registers</a:t>
            </a:r>
          </a:p>
        </p:txBody>
      </p:sp>
      <p:pic>
        <p:nvPicPr>
          <p:cNvPr id="1977349" name="Picture 5"/>
          <p:cNvPicPr>
            <a:picLocks noChangeAspect="1" noChangeArrowheads="1"/>
          </p:cNvPicPr>
          <p:nvPr/>
        </p:nvPicPr>
        <p:blipFill>
          <a:blip r:embed="rId2" cstate="print"/>
          <a:srcRect/>
          <a:stretch>
            <a:fillRect/>
          </a:stretch>
        </p:blipFill>
        <p:spPr bwMode="auto">
          <a:xfrm>
            <a:off x="1543050" y="1308964"/>
            <a:ext cx="6107430" cy="5549036"/>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E6385733-CF8B-4E8E-8355-4C04B7F801D0}" type="slidenum">
              <a:rPr lang="en-US"/>
              <a:pPr/>
              <a:t>37</a:t>
            </a:fld>
            <a:endParaRPr lang="en-US"/>
          </a:p>
        </p:txBody>
      </p:sp>
      <p:sp>
        <p:nvSpPr>
          <p:cNvPr id="1978370" name="Rectangle 2"/>
          <p:cNvSpPr>
            <a:spLocks noGrp="1" noChangeArrowheads="1"/>
          </p:cNvSpPr>
          <p:nvPr>
            <p:ph type="title"/>
          </p:nvPr>
        </p:nvSpPr>
        <p:spPr/>
        <p:txBody>
          <a:bodyPr/>
          <a:lstStyle/>
          <a:p>
            <a:r>
              <a:rPr lang="en-US" dirty="0" smtClean="0"/>
              <a:t>LCD_A </a:t>
            </a:r>
            <a:r>
              <a:rPr lang="en-US" dirty="0"/>
              <a:t>Control </a:t>
            </a:r>
            <a:r>
              <a:rPr lang="en-US" dirty="0" smtClean="0"/>
              <a:t>Register</a:t>
            </a:r>
            <a:endParaRPr lang="en-US" dirty="0"/>
          </a:p>
        </p:txBody>
      </p:sp>
      <p:pic>
        <p:nvPicPr>
          <p:cNvPr id="1978373" name="Picture 5"/>
          <p:cNvPicPr>
            <a:picLocks noChangeAspect="1" noChangeArrowheads="1"/>
          </p:cNvPicPr>
          <p:nvPr/>
        </p:nvPicPr>
        <p:blipFill>
          <a:blip r:embed="rId2" cstate="print"/>
          <a:srcRect/>
          <a:stretch>
            <a:fillRect/>
          </a:stretch>
        </p:blipFill>
        <p:spPr bwMode="auto">
          <a:xfrm>
            <a:off x="1538605" y="1179596"/>
            <a:ext cx="5639435" cy="5678404"/>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Port </a:t>
            </a:r>
            <a:br>
              <a:rPr lang="en-US" dirty="0" smtClean="0"/>
            </a:br>
            <a:r>
              <a:rPr lang="en-US" dirty="0" smtClean="0"/>
              <a:t>Control Register</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38</a:t>
            </a:fld>
            <a:endParaRPr lang="en-US"/>
          </a:p>
        </p:txBody>
      </p:sp>
      <p:pic>
        <p:nvPicPr>
          <p:cNvPr id="1983490" name="Picture 2"/>
          <p:cNvPicPr>
            <a:picLocks noChangeAspect="1" noChangeArrowheads="1"/>
          </p:cNvPicPr>
          <p:nvPr/>
        </p:nvPicPr>
        <p:blipFill>
          <a:blip r:embed="rId2" cstate="print"/>
          <a:srcRect/>
          <a:stretch>
            <a:fillRect/>
          </a:stretch>
        </p:blipFill>
        <p:spPr bwMode="auto">
          <a:xfrm>
            <a:off x="4547448" y="129540"/>
            <a:ext cx="4360332" cy="627888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Port Control Register (1)</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39</a:t>
            </a:fld>
            <a:endParaRPr lang="en-US"/>
          </a:p>
        </p:txBody>
      </p:sp>
      <p:pic>
        <p:nvPicPr>
          <p:cNvPr id="1984514" name="Picture 2"/>
          <p:cNvPicPr>
            <a:picLocks noChangeAspect="1" noChangeArrowheads="1"/>
          </p:cNvPicPr>
          <p:nvPr/>
        </p:nvPicPr>
        <p:blipFill>
          <a:blip r:embed="rId2" cstate="print"/>
          <a:srcRect/>
          <a:stretch>
            <a:fillRect/>
          </a:stretch>
        </p:blipFill>
        <p:spPr bwMode="auto">
          <a:xfrm>
            <a:off x="1333500" y="1400175"/>
            <a:ext cx="6477000" cy="405765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Reflective LCD: Operation Basics</a:t>
            </a:r>
            <a:endParaRPr lang="en-US" dirty="0"/>
          </a:p>
        </p:txBody>
      </p:sp>
      <p:sp>
        <p:nvSpPr>
          <p:cNvPr id="3" name="Content Placeholder 2"/>
          <p:cNvSpPr>
            <a:spLocks noGrp="1"/>
          </p:cNvSpPr>
          <p:nvPr>
            <p:ph idx="1"/>
          </p:nvPr>
        </p:nvSpPr>
        <p:spPr/>
        <p:txBody>
          <a:bodyPr/>
          <a:lstStyle/>
          <a:p>
            <a:r>
              <a:rPr lang="en-US" sz="2000" dirty="0" smtClean="0"/>
              <a:t>Construction:</a:t>
            </a:r>
          </a:p>
          <a:p>
            <a:pPr lvl="1"/>
            <a:r>
              <a:rPr lang="en-US" sz="1600" dirty="0" smtClean="0"/>
              <a:t>Two glass plates carry transparent electrodes on their opposing faces and there is a mirror below the lower plate</a:t>
            </a:r>
          </a:p>
          <a:p>
            <a:pPr lvl="1"/>
            <a:r>
              <a:rPr lang="en-US" sz="1600" dirty="0" smtClean="0"/>
              <a:t>The gap between is filled with a liquid crystal</a:t>
            </a:r>
          </a:p>
          <a:p>
            <a:r>
              <a:rPr lang="en-US" sz="2000" dirty="0" smtClean="0"/>
              <a:t>Bias voltage between electrodes = 0 =&gt; </a:t>
            </a:r>
            <a:br>
              <a:rPr lang="en-US" sz="2000" dirty="0" smtClean="0"/>
            </a:br>
            <a:r>
              <a:rPr lang="en-US" sz="2000" dirty="0" smtClean="0"/>
              <a:t>Incident light is reflected and the display appears clear</a:t>
            </a:r>
          </a:p>
          <a:p>
            <a:r>
              <a:rPr lang="en-US" sz="2000" dirty="0" smtClean="0"/>
              <a:t>Sufficiently large bias voltage changes the optical properties of the liquid crystal so that reflected light is no longer transmitted through the upper glass and the segment appears dark</a:t>
            </a:r>
          </a:p>
          <a:p>
            <a:r>
              <a:rPr lang="en-US" sz="2000" dirty="0" smtClean="0"/>
              <a:t>Electrically the display is similar to a capacitor, albeit rather </a:t>
            </a:r>
            <a:r>
              <a:rPr lang="en-US" sz="2000" dirty="0" err="1" smtClean="0"/>
              <a:t>lossy</a:t>
            </a:r>
            <a:r>
              <a:rPr lang="en-US" sz="2000" dirty="0" smtClean="0"/>
              <a:t> </a:t>
            </a:r>
          </a:p>
          <a:p>
            <a:endParaRPr lang="en-US" sz="20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869633" y="4565333"/>
            <a:ext cx="7572375" cy="20097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Voltage</a:t>
            </a:r>
            <a:br>
              <a:rPr lang="en-US" dirty="0" smtClean="0"/>
            </a:br>
            <a:r>
              <a:rPr lang="en-US" dirty="0" smtClean="0"/>
              <a:t>Control Register (0)</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40</a:t>
            </a:fld>
            <a:endParaRPr lang="en-US"/>
          </a:p>
        </p:txBody>
      </p:sp>
      <p:pic>
        <p:nvPicPr>
          <p:cNvPr id="1985538" name="Picture 2"/>
          <p:cNvPicPr>
            <a:picLocks noChangeAspect="1" noChangeArrowheads="1"/>
          </p:cNvPicPr>
          <p:nvPr/>
        </p:nvPicPr>
        <p:blipFill>
          <a:blip r:embed="rId2" cstate="print"/>
          <a:srcRect/>
          <a:stretch>
            <a:fillRect/>
          </a:stretch>
        </p:blipFill>
        <p:spPr bwMode="auto">
          <a:xfrm>
            <a:off x="3591560" y="1278255"/>
            <a:ext cx="5391058" cy="5579745"/>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LCD_A Voltage</a:t>
            </a:r>
            <a:br>
              <a:rPr lang="en-US" dirty="0" smtClean="0"/>
            </a:br>
            <a:r>
              <a:rPr lang="en-US" dirty="0" smtClean="0"/>
              <a:t>Control Register (1)</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41</a:t>
            </a:fld>
            <a:endParaRPr lang="en-US"/>
          </a:p>
        </p:txBody>
      </p:sp>
      <p:pic>
        <p:nvPicPr>
          <p:cNvPr id="1986562" name="Picture 2"/>
          <p:cNvPicPr>
            <a:picLocks noChangeAspect="1" noChangeArrowheads="1"/>
          </p:cNvPicPr>
          <p:nvPr/>
        </p:nvPicPr>
        <p:blipFill>
          <a:blip r:embed="rId2" cstate="print"/>
          <a:srcRect/>
          <a:stretch>
            <a:fillRect/>
          </a:stretch>
        </p:blipFill>
        <p:spPr bwMode="auto">
          <a:xfrm>
            <a:off x="1584960" y="1343115"/>
            <a:ext cx="5913120" cy="5234850"/>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a:t>
            </a:r>
          </a:p>
        </p:txBody>
      </p:sp>
      <p:sp>
        <p:nvSpPr>
          <p:cNvPr id="5" name="Slide Number Placeholder 5"/>
          <p:cNvSpPr>
            <a:spLocks noGrp="1"/>
          </p:cNvSpPr>
          <p:nvPr>
            <p:ph type="sldNum" sz="quarter" idx="12"/>
          </p:nvPr>
        </p:nvSpPr>
        <p:spPr/>
        <p:txBody>
          <a:bodyPr/>
          <a:lstStyle/>
          <a:p>
            <a:fld id="{381EBE0F-57EE-494A-BC69-2A614B387331}" type="slidenum">
              <a:rPr lang="en-US"/>
              <a:pPr/>
              <a:t>42</a:t>
            </a:fld>
            <a:endParaRPr lang="en-US"/>
          </a:p>
        </p:txBody>
      </p:sp>
      <p:sp>
        <p:nvSpPr>
          <p:cNvPr id="1961986" name="Rectangle 2"/>
          <p:cNvSpPr>
            <a:spLocks noGrp="1" noChangeArrowheads="1"/>
          </p:cNvSpPr>
          <p:nvPr>
            <p:ph type="title"/>
          </p:nvPr>
        </p:nvSpPr>
        <p:spPr/>
        <p:txBody>
          <a:bodyPr/>
          <a:lstStyle/>
          <a:p>
            <a:r>
              <a:rPr lang="en-US"/>
              <a:t>DRFG4618 LCD Interface</a:t>
            </a:r>
          </a:p>
        </p:txBody>
      </p:sp>
      <p:pic>
        <p:nvPicPr>
          <p:cNvPr id="1961989" name="Picture 5"/>
          <p:cNvPicPr>
            <a:picLocks noChangeAspect="1" noChangeArrowheads="1"/>
          </p:cNvPicPr>
          <p:nvPr/>
        </p:nvPicPr>
        <p:blipFill>
          <a:blip r:embed="rId2" cstate="print"/>
          <a:srcRect/>
          <a:stretch>
            <a:fillRect/>
          </a:stretch>
        </p:blipFill>
        <p:spPr bwMode="auto">
          <a:xfrm>
            <a:off x="3324225" y="1255713"/>
            <a:ext cx="5619750" cy="4344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a:t>
            </a:r>
          </a:p>
        </p:txBody>
      </p:sp>
      <p:sp>
        <p:nvSpPr>
          <p:cNvPr id="7" name="Slide Number Placeholder 5"/>
          <p:cNvSpPr>
            <a:spLocks noGrp="1"/>
          </p:cNvSpPr>
          <p:nvPr>
            <p:ph type="sldNum" sz="quarter" idx="12"/>
          </p:nvPr>
        </p:nvSpPr>
        <p:spPr/>
        <p:txBody>
          <a:bodyPr/>
          <a:lstStyle/>
          <a:p>
            <a:fld id="{03208ACF-240F-4E22-A2EC-BF8E0F96AF9E}" type="slidenum">
              <a:rPr lang="en-US"/>
              <a:pPr/>
              <a:t>43</a:t>
            </a:fld>
            <a:endParaRPr lang="en-US"/>
          </a:p>
        </p:txBody>
      </p:sp>
      <p:sp>
        <p:nvSpPr>
          <p:cNvPr id="1963010" name="Rectangle 2"/>
          <p:cNvSpPr>
            <a:spLocks noGrp="1" noChangeArrowheads="1"/>
          </p:cNvSpPr>
          <p:nvPr>
            <p:ph type="title"/>
          </p:nvPr>
        </p:nvSpPr>
        <p:spPr/>
        <p:txBody>
          <a:bodyPr/>
          <a:lstStyle/>
          <a:p>
            <a:r>
              <a:rPr lang="en-US" sz="2800"/>
              <a:t>Softbaugh LCD SBLCDA4:</a:t>
            </a:r>
            <a:br>
              <a:rPr lang="en-US" sz="2800"/>
            </a:br>
            <a:r>
              <a:rPr lang="en-US" sz="2800"/>
              <a:t>Segment Description</a:t>
            </a:r>
          </a:p>
        </p:txBody>
      </p:sp>
      <p:pic>
        <p:nvPicPr>
          <p:cNvPr id="1963012" name="Picture 4"/>
          <p:cNvPicPr>
            <a:picLocks noChangeAspect="1" noChangeArrowheads="1"/>
          </p:cNvPicPr>
          <p:nvPr/>
        </p:nvPicPr>
        <p:blipFill>
          <a:blip r:embed="rId2" cstate="print"/>
          <a:srcRect/>
          <a:stretch>
            <a:fillRect/>
          </a:stretch>
        </p:blipFill>
        <p:spPr bwMode="auto">
          <a:xfrm>
            <a:off x="205740" y="1697038"/>
            <a:ext cx="3975100" cy="4262437"/>
          </a:xfrm>
          <a:prstGeom prst="rect">
            <a:avLst/>
          </a:prstGeom>
          <a:noFill/>
          <a:ln w="9525">
            <a:noFill/>
            <a:miter lim="800000"/>
            <a:headEnd/>
            <a:tailEnd/>
          </a:ln>
          <a:effectLst/>
        </p:spPr>
      </p:pic>
      <p:pic>
        <p:nvPicPr>
          <p:cNvPr id="1963013" name="Picture 5"/>
          <p:cNvPicPr>
            <a:picLocks noChangeAspect="1" noChangeArrowheads="1"/>
          </p:cNvPicPr>
          <p:nvPr/>
        </p:nvPicPr>
        <p:blipFill>
          <a:blip r:embed="rId3" cstate="print"/>
          <a:srcRect/>
          <a:stretch>
            <a:fillRect/>
          </a:stretch>
        </p:blipFill>
        <p:spPr bwMode="auto">
          <a:xfrm>
            <a:off x="4179570" y="1922780"/>
            <a:ext cx="3810000" cy="1308100"/>
          </a:xfrm>
          <a:prstGeom prst="rect">
            <a:avLst/>
          </a:prstGeom>
          <a:noFill/>
          <a:ln w="9525">
            <a:noFill/>
            <a:miter lim="800000"/>
            <a:headEnd/>
            <a:tailEnd/>
          </a:ln>
          <a:effectLst/>
        </p:spPr>
      </p:pic>
      <p:sp>
        <p:nvSpPr>
          <p:cNvPr id="1963014" name="Text Box 6"/>
          <p:cNvSpPr txBox="1">
            <a:spLocks noChangeArrowheads="1"/>
          </p:cNvSpPr>
          <p:nvPr/>
        </p:nvSpPr>
        <p:spPr bwMode="auto">
          <a:xfrm>
            <a:off x="4232910" y="1369695"/>
            <a:ext cx="2867025" cy="457200"/>
          </a:xfrm>
          <a:prstGeom prst="rect">
            <a:avLst/>
          </a:prstGeom>
          <a:noFill/>
          <a:ln w="9525">
            <a:noFill/>
            <a:miter lim="800000"/>
            <a:headEnd/>
            <a:tailEnd/>
          </a:ln>
          <a:effectLst/>
        </p:spPr>
        <p:txBody>
          <a:bodyPr>
            <a:spAutoFit/>
          </a:bodyPr>
          <a:lstStyle/>
          <a:p>
            <a:pPr algn="ctr">
              <a:spcBef>
                <a:spcPct val="50000"/>
              </a:spcBef>
            </a:pPr>
            <a:r>
              <a:rPr lang="en-US" dirty="0"/>
              <a:t>SBLCDA4 Display</a:t>
            </a:r>
          </a:p>
        </p:txBody>
      </p:sp>
      <p:pic>
        <p:nvPicPr>
          <p:cNvPr id="1027" name="Picture 3"/>
          <p:cNvPicPr>
            <a:picLocks noChangeAspect="1" noChangeArrowheads="1"/>
          </p:cNvPicPr>
          <p:nvPr/>
        </p:nvPicPr>
        <p:blipFill>
          <a:blip r:embed="rId4" cstate="print"/>
          <a:srcRect/>
          <a:stretch>
            <a:fillRect/>
          </a:stretch>
        </p:blipFill>
        <p:spPr bwMode="auto">
          <a:xfrm>
            <a:off x="4350068" y="3288030"/>
            <a:ext cx="4043663" cy="1840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SBCDA4 segments to MSP430 pins (TI Experimenter board)</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44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16321" y="1805940"/>
            <a:ext cx="8427679" cy="349758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Reflective LCD: Operation Basics (cont’d)</a:t>
            </a:r>
            <a:endParaRPr lang="en-US" dirty="0"/>
          </a:p>
        </p:txBody>
      </p:sp>
      <p:sp>
        <p:nvSpPr>
          <p:cNvPr id="3" name="Content Placeholder 2"/>
          <p:cNvSpPr>
            <a:spLocks noGrp="1"/>
          </p:cNvSpPr>
          <p:nvPr>
            <p:ph idx="1"/>
          </p:nvPr>
        </p:nvSpPr>
        <p:spPr/>
        <p:txBody>
          <a:bodyPr/>
          <a:lstStyle/>
          <a:p>
            <a:r>
              <a:rPr lang="en-US" sz="2400" dirty="0" smtClean="0"/>
              <a:t>Complication: LCDs must be driven with AC, not DC</a:t>
            </a:r>
          </a:p>
          <a:p>
            <a:pPr lvl="1"/>
            <a:r>
              <a:rPr lang="en-US" sz="2000" dirty="0" smtClean="0"/>
              <a:t>A steady voltage of only a few tens of </a:t>
            </a:r>
            <a:r>
              <a:rPr lang="en-US" sz="2000" dirty="0" err="1" smtClean="0"/>
              <a:t>millivolts</a:t>
            </a:r>
            <a:r>
              <a:rPr lang="en-US" sz="2000" dirty="0" smtClean="0"/>
              <a:t> leads to electrolysis of the liquid crystal, which eventually destroys the display</a:t>
            </a:r>
          </a:p>
          <a:p>
            <a:r>
              <a:rPr lang="en-US" sz="2400" dirty="0" smtClean="0"/>
              <a:t>Approach: The two electrodes of a segment are therefore driven with square waves in </a:t>
            </a:r>
            <a:r>
              <a:rPr lang="en-US" sz="2400" dirty="0" err="1" smtClean="0"/>
              <a:t>antiphase</a:t>
            </a:r>
            <a:r>
              <a:rPr lang="en-US" sz="2400" dirty="0" smtClean="0"/>
              <a:t> to produce an alternating voltage with zero mean</a:t>
            </a:r>
          </a:p>
          <a:p>
            <a:pPr lvl="1"/>
            <a:r>
              <a:rPr lang="en-US" sz="2000" dirty="0" smtClean="0"/>
              <a:t>The frequency is low, typically around 100 Hz, but must not be close to multiples of the AC mains (line) frequency (50 or 60 Hz)</a:t>
            </a:r>
          </a:p>
          <a:p>
            <a:pPr lvl="1"/>
            <a:r>
              <a:rPr lang="en-US" sz="2000" dirty="0" smtClean="0"/>
              <a:t>The output of many lights fluctuates at twice the frequency of the mains and the LCD appears to flicker if it is updated at a similar rate</a:t>
            </a:r>
            <a:endParaRPr lang="en-US" sz="24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Multiple Segments in LCDs</a:t>
            </a:r>
            <a:endParaRPr lang="en-US" dirty="0"/>
          </a:p>
        </p:txBody>
      </p:sp>
      <p:sp>
        <p:nvSpPr>
          <p:cNvPr id="3" name="Content Placeholder 2"/>
          <p:cNvSpPr>
            <a:spLocks noGrp="1"/>
          </p:cNvSpPr>
          <p:nvPr>
            <p:ph idx="1"/>
          </p:nvPr>
        </p:nvSpPr>
        <p:spPr/>
        <p:txBody>
          <a:bodyPr/>
          <a:lstStyle/>
          <a:p>
            <a:r>
              <a:rPr lang="en-US" sz="2000" dirty="0" smtClean="0"/>
              <a:t>Common backplane: COM0</a:t>
            </a:r>
          </a:p>
          <a:p>
            <a:pPr lvl="1"/>
            <a:r>
              <a:rPr lang="en-US" sz="1800" dirty="0" smtClean="0"/>
              <a:t>A square wave provides a clock to bias the display</a:t>
            </a:r>
          </a:p>
          <a:p>
            <a:r>
              <a:rPr lang="en-US" sz="2000" dirty="0" smtClean="0"/>
              <a:t>Each segment on the front has a separate connection: S0, S1</a:t>
            </a:r>
          </a:p>
          <a:p>
            <a:r>
              <a:rPr lang="en-US" sz="2000" dirty="0" smtClean="0"/>
              <a:t>An exclusive-OR gate with a control signal to each segment:</a:t>
            </a:r>
          </a:p>
          <a:p>
            <a:pPr lvl="1"/>
            <a:r>
              <a:rPr lang="en-US" sz="1600" dirty="0" smtClean="0"/>
              <a:t>Si=0 =&gt; XOR gate transmits clock on COM0 unchanged =&gt; there is no potential difference between the electrodes, and the segment remains clear</a:t>
            </a:r>
            <a:endParaRPr lang="en-US" sz="2000" dirty="0" smtClean="0"/>
          </a:p>
          <a:p>
            <a:pPr lvl="1"/>
            <a:r>
              <a:rPr lang="en-US" sz="1600" dirty="0" smtClean="0"/>
              <a:t>Si=1 =&gt; XOR inverts the clock so that an alternating bias is applied to the segment, which turns dark</a:t>
            </a:r>
          </a:p>
          <a:p>
            <a:r>
              <a:rPr lang="en-US" sz="1600" dirty="0" smtClean="0"/>
              <a:t>XOR gates could be real devices but it is straightforward to implement this inside the MCU by toggling the outputs periodically.</a:t>
            </a:r>
            <a:endParaRPr lang="en-US" sz="16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6</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667000" y="4381500"/>
            <a:ext cx="4030198" cy="24765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Multiple Segments in LCDs</a:t>
            </a:r>
            <a:endParaRPr lang="en-US" dirty="0"/>
          </a:p>
        </p:txBody>
      </p:sp>
      <p:sp>
        <p:nvSpPr>
          <p:cNvPr id="3" name="Content Placeholder 2"/>
          <p:cNvSpPr>
            <a:spLocks noGrp="1"/>
          </p:cNvSpPr>
          <p:nvPr>
            <p:ph idx="1"/>
          </p:nvPr>
        </p:nvSpPr>
        <p:spPr/>
        <p:txBody>
          <a:bodyPr/>
          <a:lstStyle/>
          <a:p>
            <a:r>
              <a:rPr lang="en-US" sz="2000" dirty="0" smtClean="0"/>
              <a:t>Common backplane: COM0</a:t>
            </a:r>
          </a:p>
          <a:p>
            <a:pPr lvl="1"/>
            <a:r>
              <a:rPr lang="en-US" sz="1800" dirty="0" smtClean="0"/>
              <a:t>A square wave provides a clock to bias the display</a:t>
            </a:r>
          </a:p>
          <a:p>
            <a:r>
              <a:rPr lang="en-US" sz="2000" dirty="0" smtClean="0"/>
              <a:t>Each segment on the front has a separate connection: S0, S1</a:t>
            </a:r>
          </a:p>
          <a:p>
            <a:r>
              <a:rPr lang="en-US" sz="2000" dirty="0" smtClean="0"/>
              <a:t>An exclusive-OR gate with a control signal to each segment:</a:t>
            </a:r>
          </a:p>
          <a:p>
            <a:pPr lvl="1"/>
            <a:r>
              <a:rPr lang="en-US" sz="1600" dirty="0" smtClean="0"/>
              <a:t>Si=0 =&gt; XOR gate transmits clock on COM0 unchanged =&gt; there is no potential difference between the electrodes, and the segment remains clear</a:t>
            </a:r>
            <a:endParaRPr lang="en-US" sz="2000" dirty="0" smtClean="0"/>
          </a:p>
          <a:p>
            <a:pPr lvl="1"/>
            <a:r>
              <a:rPr lang="en-US" sz="1600" dirty="0" smtClean="0"/>
              <a:t>Si=1 =&gt; XOR inverts the clock so that an alternating bias is applied to the segment, which turns dark</a:t>
            </a:r>
          </a:p>
          <a:p>
            <a:r>
              <a:rPr lang="en-US" sz="1600" dirty="0" smtClean="0"/>
              <a:t>XOR gates could be real devices but it is straightforward to implement this inside the MCU by toggling the outputs periodically.</a:t>
            </a:r>
            <a:endParaRPr lang="en-US" sz="16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7</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667000" y="4381500"/>
            <a:ext cx="4030198" cy="24765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Multiple Segments in LCDs (cont’d)</a:t>
            </a:r>
            <a:endParaRPr lang="en-US" dirty="0"/>
          </a:p>
        </p:txBody>
      </p:sp>
      <p:sp>
        <p:nvSpPr>
          <p:cNvPr id="3" name="Content Placeholder 2"/>
          <p:cNvSpPr>
            <a:spLocks noGrp="1"/>
          </p:cNvSpPr>
          <p:nvPr>
            <p:ph idx="1"/>
          </p:nvPr>
        </p:nvSpPr>
        <p:spPr/>
        <p:txBody>
          <a:bodyPr/>
          <a:lstStyle/>
          <a:p>
            <a:r>
              <a:rPr lang="en-US" sz="2800" dirty="0" smtClean="0"/>
              <a:t>Static approach:</a:t>
            </a:r>
          </a:p>
          <a:p>
            <a:pPr lvl="1"/>
            <a:r>
              <a:rPr lang="en-US" sz="2400" dirty="0" smtClean="0"/>
              <a:t>One pin for each segment</a:t>
            </a:r>
            <a:br>
              <a:rPr lang="en-US" sz="2400" dirty="0" smtClean="0"/>
            </a:br>
            <a:r>
              <a:rPr lang="en-US" sz="2400" dirty="0" smtClean="0"/>
              <a:t>on display + </a:t>
            </a:r>
            <a:br>
              <a:rPr lang="en-US" sz="2400" dirty="0" smtClean="0"/>
            </a:br>
            <a:r>
              <a:rPr lang="en-US" sz="2400" dirty="0" smtClean="0"/>
              <a:t>one pin for backplane </a:t>
            </a:r>
          </a:p>
          <a:p>
            <a:pPr lvl="1"/>
            <a:r>
              <a:rPr lang="en-US" sz="2400" dirty="0" smtClean="0"/>
              <a:t>Problem: </a:t>
            </a:r>
            <a:br>
              <a:rPr lang="en-US" sz="2400" dirty="0" smtClean="0"/>
            </a:br>
            <a:r>
              <a:rPr lang="en-US" sz="2400" dirty="0" smtClean="0"/>
              <a:t>Large number of pins </a:t>
            </a:r>
          </a:p>
          <a:p>
            <a:r>
              <a:rPr lang="en-US" sz="2800" dirty="0" smtClean="0"/>
              <a:t>Solution:</a:t>
            </a:r>
          </a:p>
          <a:p>
            <a:pPr lvl="1"/>
            <a:r>
              <a:rPr lang="en-US" sz="2400" dirty="0" smtClean="0"/>
              <a:t>Multiplexed displays require fewer pins (multiple segments share a single pin)</a:t>
            </a:r>
          </a:p>
          <a:p>
            <a:pPr lvl="1"/>
            <a:r>
              <a:rPr lang="en-US" sz="2400" dirty="0" smtClean="0"/>
              <a:t>Drawback: more trickier to multiplex LCDs because of the requirement for AC drive</a:t>
            </a:r>
            <a:endParaRPr lang="en-US" sz="2400" dirty="0"/>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219700" y="1231857"/>
            <a:ext cx="3649980" cy="22428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Multiplexing</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4 segments (A, B, C, and D)</a:t>
            </a:r>
          </a:p>
          <a:p>
            <a:pPr lvl="1"/>
            <a:r>
              <a:rPr lang="en-US" dirty="0" smtClean="0"/>
              <a:t>1 backplane</a:t>
            </a:r>
          </a:p>
          <a:p>
            <a:r>
              <a:rPr lang="en-US" dirty="0" smtClean="0"/>
              <a:t>Static: 5 pins</a:t>
            </a:r>
          </a:p>
          <a:p>
            <a:r>
              <a:rPr lang="en-US" dirty="0" smtClean="0"/>
              <a:t>Multiplexed: 4 pins</a:t>
            </a:r>
          </a:p>
          <a:p>
            <a:pPr lvl="1"/>
            <a:r>
              <a:rPr lang="en-US" dirty="0" smtClean="0"/>
              <a:t>2 common backplanes (COM0, COM1)</a:t>
            </a:r>
          </a:p>
          <a:p>
            <a:pPr lvl="1"/>
            <a:r>
              <a:rPr lang="en-US" dirty="0" smtClean="0"/>
              <a:t>2 signals (S0, S1)</a:t>
            </a:r>
          </a:p>
        </p:txBody>
      </p:sp>
      <p:sp>
        <p:nvSpPr>
          <p:cNvPr id="4" name="Footer Placeholder 3"/>
          <p:cNvSpPr>
            <a:spLocks noGrp="1"/>
          </p:cNvSpPr>
          <p:nvPr>
            <p:ph type="ftr" sz="quarter" idx="11"/>
          </p:nvPr>
        </p:nvSpPr>
        <p:spPr/>
        <p:txBody>
          <a:bodyPr/>
          <a:lstStyle/>
          <a:p>
            <a:r>
              <a:rPr lang="en-US" smtClean="0"/>
              <a:t>CPE 323 </a:t>
            </a:r>
            <a:endParaRPr lang="en-US"/>
          </a:p>
        </p:txBody>
      </p:sp>
      <p:sp>
        <p:nvSpPr>
          <p:cNvPr id="5" name="Slide Number Placeholder 4"/>
          <p:cNvSpPr>
            <a:spLocks noGrp="1"/>
          </p:cNvSpPr>
          <p:nvPr>
            <p:ph type="sldNum" sz="quarter" idx="12"/>
          </p:nvPr>
        </p:nvSpPr>
        <p:spPr/>
        <p:txBody>
          <a:bodyPr/>
          <a:lstStyle/>
          <a:p>
            <a:fld id="{9C3AB642-AB9B-41E6-8E1A-884EA2BA5DE6}" type="slidenum">
              <a:rPr lang="en-US" smtClean="0"/>
              <a:pPr/>
              <a:t>9</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6385560" y="0"/>
            <a:ext cx="2590800" cy="39719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3783</TotalTime>
  <Words>1873</Words>
  <Application>Microsoft Office PowerPoint</Application>
  <PresentationFormat>On-screen Show (4:3)</PresentationFormat>
  <Paragraphs>312</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Blends</vt:lpstr>
      <vt:lpstr>CPE 323 Introduction to Embedded Computer Systems: LCD_A Controller</vt:lpstr>
      <vt:lpstr>MSP430xG461x Microcontroller</vt:lpstr>
      <vt:lpstr>LCD Displays</vt:lpstr>
      <vt:lpstr>Reflective LCD: Operation Basics</vt:lpstr>
      <vt:lpstr>Reflective LCD: Operation Basics (cont’d)</vt:lpstr>
      <vt:lpstr>Driving Multiple Segments in LCDs</vt:lpstr>
      <vt:lpstr>Driving Multiple Segments in LCDs</vt:lpstr>
      <vt:lpstr>Driving Multiple Segments in LCDs (cont’d)</vt:lpstr>
      <vt:lpstr>Two-way Multiplexing</vt:lpstr>
      <vt:lpstr>Two-way Multiplexing</vt:lpstr>
      <vt:lpstr>Two-way Multiplexing</vt:lpstr>
      <vt:lpstr>Two-way Multiplexing</vt:lpstr>
      <vt:lpstr>LCD_A Display Clock</vt:lpstr>
      <vt:lpstr>LCD_A Bias Voltage</vt:lpstr>
      <vt:lpstr>LCD_A Bias Voltage</vt:lpstr>
      <vt:lpstr>LCD_A Controller</vt:lpstr>
      <vt:lpstr>LCD_A Controller  Block Diagram</vt:lpstr>
      <vt:lpstr>LCD Memory Map</vt:lpstr>
      <vt:lpstr>LCD Controller Operation</vt:lpstr>
      <vt:lpstr>LCD_A Voltage Generation</vt:lpstr>
      <vt:lpstr>LCD_A Voltage Selection</vt:lpstr>
      <vt:lpstr>Bias  Generation</vt:lpstr>
      <vt:lpstr>LCD_A Voltage Generation</vt:lpstr>
      <vt:lpstr>Static Mode</vt:lpstr>
      <vt:lpstr>Static LCD  Example</vt:lpstr>
      <vt:lpstr>Static Mode Software Example</vt:lpstr>
      <vt:lpstr>2-MUX Mode</vt:lpstr>
      <vt:lpstr>2-MUX LCD  Example</vt:lpstr>
      <vt:lpstr>2-MUX Software Example</vt:lpstr>
      <vt:lpstr>3-MUX Mode Waverforms</vt:lpstr>
      <vt:lpstr>3-MUX LCD  Example</vt:lpstr>
      <vt:lpstr>3-MUX Software  Example</vt:lpstr>
      <vt:lpstr>4-MUX Mode Waverforms</vt:lpstr>
      <vt:lpstr>4-MUX LCD  Example</vt:lpstr>
      <vt:lpstr>4-MUX Software Example</vt:lpstr>
      <vt:lpstr>LCD Control Registers</vt:lpstr>
      <vt:lpstr>LCD_A Control Register</vt:lpstr>
      <vt:lpstr>LCD_A Port  Control Register</vt:lpstr>
      <vt:lpstr>LCD_A Port Control Register (1)</vt:lpstr>
      <vt:lpstr>LCD_A Voltage Control Register (0)</vt:lpstr>
      <vt:lpstr>LCD_A Voltage Control Register (1)</vt:lpstr>
      <vt:lpstr>DRFG4618 LCD Interface</vt:lpstr>
      <vt:lpstr>Softbaugh LCD SBLCDA4: Segment Description</vt:lpstr>
      <vt:lpstr>Mapping SBCDA4 segments to MSP430 pins (TI Experimenter board)</vt:lpstr>
    </vt:vector>
  </TitlesOfParts>
  <Company>UAH / Microsoft MOLP Program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Microcomputers notes</dc:title>
  <dc:creator>Emil Jovanov</dc:creator>
  <cp:lastModifiedBy>milenka</cp:lastModifiedBy>
  <cp:revision>234</cp:revision>
  <cp:lastPrinted>2000-08-31T19:14:43Z</cp:lastPrinted>
  <dcterms:created xsi:type="dcterms:W3CDTF">2000-08-22T23:43:45Z</dcterms:created>
  <dcterms:modified xsi:type="dcterms:W3CDTF">2012-04-11T20:26:54Z</dcterms:modified>
</cp:coreProperties>
</file>