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641" r:id="rId2"/>
    <p:sldId id="778" r:id="rId3"/>
    <p:sldId id="928" r:id="rId4"/>
    <p:sldId id="929" r:id="rId5"/>
    <p:sldId id="888" r:id="rId6"/>
    <p:sldId id="890" r:id="rId7"/>
    <p:sldId id="891" r:id="rId8"/>
    <p:sldId id="930" r:id="rId9"/>
    <p:sldId id="886" r:id="rId10"/>
    <p:sldId id="781" r:id="rId11"/>
    <p:sldId id="782" r:id="rId12"/>
    <p:sldId id="783" r:id="rId13"/>
    <p:sldId id="880" r:id="rId14"/>
    <p:sldId id="892" r:id="rId15"/>
    <p:sldId id="893" r:id="rId16"/>
    <p:sldId id="894" r:id="rId17"/>
    <p:sldId id="895" r:id="rId18"/>
    <p:sldId id="896" r:id="rId19"/>
    <p:sldId id="897" r:id="rId20"/>
    <p:sldId id="901" r:id="rId21"/>
    <p:sldId id="902" r:id="rId22"/>
    <p:sldId id="898" r:id="rId23"/>
    <p:sldId id="899" r:id="rId24"/>
    <p:sldId id="900" r:id="rId25"/>
    <p:sldId id="903" r:id="rId26"/>
    <p:sldId id="904" r:id="rId27"/>
    <p:sldId id="905" r:id="rId28"/>
    <p:sldId id="906" r:id="rId29"/>
    <p:sldId id="799" r:id="rId30"/>
    <p:sldId id="908" r:id="rId31"/>
    <p:sldId id="909" r:id="rId32"/>
    <p:sldId id="910" r:id="rId33"/>
    <p:sldId id="927" r:id="rId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33CC33"/>
    <a:srgbClr val="CC9900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679" autoAdjust="0"/>
    <p:restoredTop sz="98649" autoAdjust="0"/>
  </p:normalViewPr>
  <p:slideViewPr>
    <p:cSldViewPr snapToGrid="0">
      <p:cViewPr>
        <p:scale>
          <a:sx n="75" d="100"/>
          <a:sy n="75" d="100"/>
        </p:scale>
        <p:origin x="-2136" y="-7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3911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7" tIns="46184" rIns="92367" bIns="46184" numCol="1" anchor="t" anchorCtr="0" compatLnSpc="1">
            <a:prstTxWarp prst="textNoShape">
              <a:avLst/>
            </a:prstTxWarp>
          </a:bodyPr>
          <a:lstStyle>
            <a:lvl1pPr defTabSz="919985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2" y="1"/>
            <a:ext cx="2983911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7" tIns="46184" rIns="92367" bIns="46184" numCol="1" anchor="t" anchorCtr="0" compatLnSpc="1">
            <a:prstTxWarp prst="textNoShape">
              <a:avLst/>
            </a:prstTxWarp>
          </a:bodyPr>
          <a:lstStyle>
            <a:lvl1pPr algn="r" defTabSz="919985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195"/>
            <a:ext cx="2983911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7" tIns="46184" rIns="92367" bIns="46184" numCol="1" anchor="b" anchorCtr="0" compatLnSpc="1">
            <a:prstTxWarp prst="textNoShape">
              <a:avLst/>
            </a:prstTxWarp>
          </a:bodyPr>
          <a:lstStyle>
            <a:lvl1pPr defTabSz="919985" eaLnBrk="0" hangingPunct="0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2" y="8832195"/>
            <a:ext cx="2983911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7" tIns="46184" rIns="92367" bIns="46184" numCol="1" anchor="b" anchorCtr="0" compatLnSpc="1">
            <a:prstTxWarp prst="textNoShape">
              <a:avLst/>
            </a:prstTxWarp>
          </a:bodyPr>
          <a:lstStyle>
            <a:lvl1pPr algn="r" defTabSz="919985" eaLnBrk="0" hangingPunct="0">
              <a:defRPr sz="1200" b="0">
                <a:latin typeface="Times New Roman" pitchFamily="18" charset="0"/>
              </a:defRPr>
            </a:lvl1pPr>
          </a:lstStyle>
          <a:p>
            <a:fld id="{A2B472C9-C962-4483-BFB6-E834E3BF72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3911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7" tIns="46184" rIns="92367" bIns="46184" numCol="1" anchor="t" anchorCtr="0" compatLnSpc="1">
            <a:prstTxWarp prst="textNoShape">
              <a:avLst/>
            </a:prstTxWarp>
          </a:bodyPr>
          <a:lstStyle>
            <a:lvl1pPr defTabSz="919985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2" y="1"/>
            <a:ext cx="2983911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7" tIns="46184" rIns="92367" bIns="46184" numCol="1" anchor="t" anchorCtr="0" compatLnSpc="1">
            <a:prstTxWarp prst="textNoShape">
              <a:avLst/>
            </a:prstTxWarp>
          </a:bodyPr>
          <a:lstStyle>
            <a:lvl1pPr algn="r" defTabSz="919985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693738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7" tIns="46184" rIns="92367" bIns="461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95"/>
            <a:ext cx="2983911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7" tIns="46184" rIns="92367" bIns="46184" numCol="1" anchor="b" anchorCtr="0" compatLnSpc="1">
            <a:prstTxWarp prst="textNoShape">
              <a:avLst/>
            </a:prstTxWarp>
          </a:bodyPr>
          <a:lstStyle>
            <a:lvl1pPr defTabSz="919985" eaLnBrk="0" hangingPunct="0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2" y="8832195"/>
            <a:ext cx="2983911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7" tIns="46184" rIns="92367" bIns="46184" numCol="1" anchor="b" anchorCtr="0" compatLnSpc="1">
            <a:prstTxWarp prst="textNoShape">
              <a:avLst/>
            </a:prstTxWarp>
          </a:bodyPr>
          <a:lstStyle>
            <a:lvl1pPr algn="r" defTabSz="919985" eaLnBrk="0" hangingPunct="0">
              <a:defRPr sz="1200" b="0">
                <a:latin typeface="Times New Roman" pitchFamily="18" charset="0"/>
              </a:defRPr>
            </a:lvl1pPr>
          </a:lstStyle>
          <a:p>
            <a:fld id="{91EED0DA-965E-442E-A53D-867C679EED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13D45-2A78-4533-B009-886E05A59834}" type="slidenum">
              <a:rPr lang="en-US"/>
              <a:pPr/>
              <a:t>1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83DFF-891F-48F5-9346-F8092D6D8A17}" type="slidenum">
              <a:rPr lang="en-US"/>
              <a:pPr/>
              <a:t>15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104C4-4585-46CD-AAE8-9E09179AC994}" type="slidenum">
              <a:rPr lang="en-US"/>
              <a:pPr/>
              <a:t>16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3A4B6-D950-4DCC-8400-EF810AACEAA8}" type="slidenum">
              <a:rPr lang="en-US"/>
              <a:pPr/>
              <a:t>29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4425" y="693738"/>
            <a:ext cx="4652963" cy="3490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978" y="4414560"/>
            <a:ext cx="5047858" cy="41870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27" tIns="43714" rIns="87427" bIns="437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2B26D-B87A-49A0-80C1-7E0B0AAC834B}" type="slidenum">
              <a:rPr lang="en-US"/>
              <a:pPr/>
              <a:t>33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4425" y="693738"/>
            <a:ext cx="4652963" cy="3490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978" y="4414560"/>
            <a:ext cx="5047858" cy="41870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27" tIns="43714" rIns="87427" bIns="437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F8797-5094-408C-8024-A5C2CA2E4DEF}" type="slidenum">
              <a:rPr lang="en-US"/>
              <a:pPr/>
              <a:t>2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4425" y="693738"/>
            <a:ext cx="4652963" cy="3490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978" y="4414560"/>
            <a:ext cx="5047858" cy="41870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27" tIns="43714" rIns="87427" bIns="437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AEA6F-05AE-4816-A3C3-67160B7DCBA9}" type="slidenum">
              <a:rPr lang="en-US"/>
              <a:pPr/>
              <a:t>6</a:t>
            </a:fld>
            <a:endParaRPr lang="en-US"/>
          </a:p>
        </p:txBody>
      </p:sp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1BB3-5CF6-4DA7-BAC4-0762DA333E6D}" type="slidenum">
              <a:rPr lang="en-US"/>
              <a:pPr/>
              <a:t>7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DECA6-79A4-4093-9BBC-BAE690D3619E}" type="slidenum">
              <a:rPr lang="en-US"/>
              <a:pPr/>
              <a:t>8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F6D50-CCBC-4975-8440-5E9F2BF15D1E}" type="slidenum">
              <a:rPr lang="en-US"/>
              <a:pPr/>
              <a:t>10</a:t>
            </a:fld>
            <a:endParaRPr 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4425" y="693738"/>
            <a:ext cx="4652963" cy="3490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978" y="4414560"/>
            <a:ext cx="5047858" cy="41870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27" tIns="43714" rIns="87427" bIns="437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7EAD8-FC13-40F5-BAD0-3A3A54F9D286}" type="slidenum">
              <a:rPr lang="en-US"/>
              <a:pPr/>
              <a:t>11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4425" y="693738"/>
            <a:ext cx="4652963" cy="3490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978" y="4414560"/>
            <a:ext cx="5047858" cy="41870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27" tIns="43714" rIns="87427" bIns="437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907B4-59F6-4AB2-97F5-E6D704175ABB}" type="slidenum">
              <a:rPr lang="en-US"/>
              <a:pPr/>
              <a:t>12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4425" y="693738"/>
            <a:ext cx="4652963" cy="3490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978" y="4414560"/>
            <a:ext cx="5047858" cy="41870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27" tIns="43714" rIns="87427" bIns="437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B0DF5-17F5-4FC7-BFE0-13BA600F4D17}" type="slidenum">
              <a:rPr lang="en-US"/>
              <a:pPr/>
              <a:t>13</a:t>
            </a:fld>
            <a:endParaRPr lang="en-US"/>
          </a:p>
        </p:txBody>
      </p:sp>
      <p:sp>
        <p:nvSpPr>
          <p:cNvPr id="115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4425" y="693738"/>
            <a:ext cx="4652963" cy="3490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978" y="4414560"/>
            <a:ext cx="5047858" cy="41870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27" tIns="43714" rIns="87427" bIns="4371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512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512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512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12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512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512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512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512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513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513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5132"/>
          <p:cNvSpPr>
            <a:spLocks noGrp="1" noChangeArrowheads="1"/>
          </p:cNvSpPr>
          <p:nvPr>
            <p:ph type="ctrTitle"/>
          </p:nvPr>
        </p:nvSpPr>
        <p:spPr>
          <a:xfrm>
            <a:off x="990600" y="1408113"/>
            <a:ext cx="7947025" cy="156368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8093" name="Rectangle 513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8094" name="Rectangle 513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58095" name="Rectangle 513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558096" name="Rectangle 513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98D245-0A92-4402-8A00-54710E7548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24E42-675E-4E04-9635-FA8F98C39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60338"/>
            <a:ext cx="2039938" cy="6437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160338"/>
            <a:ext cx="5972175" cy="6437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A9225-8844-49EE-8D67-5EC62E6FE1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60338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90575" y="1304925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948238" y="1304925"/>
            <a:ext cx="4006850" cy="52927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CEB9AFC-B450-44A8-BAD7-D60BB18E8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0DA22-1692-409E-AC8A-81329CF8FF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5AB44-FEA1-473B-A61F-EFEFD822CC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304925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304925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9385E-70B7-4F44-A383-C1FDAC4E83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F0EB0-A4DB-4322-A3FE-3CBFAA007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1753F-09E3-4E07-904E-D170C9032D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B9FFD-3646-4E7F-A901-0B406B7EF0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78560-972B-493B-8DE7-4BFE3F37D6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95434-8BF4-4847-AE12-6E25B122A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304925"/>
            <a:ext cx="816451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CPE 323 Intro2EmbeddedSystems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492B545-756C-4789-8972-0F388BD82B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8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CPE 323 Introduction to </a:t>
            </a:r>
            <a:br>
              <a:rPr lang="en-US" sz="3200"/>
            </a:br>
            <a:r>
              <a:rPr lang="en-US" sz="3200"/>
              <a:t>Embedded Computer Systems:</a:t>
            </a:r>
            <a:br>
              <a:rPr lang="en-US" sz="3200"/>
            </a:br>
            <a:r>
              <a:rPr lang="en-US" sz="3200"/>
              <a:t>MSP430: Assembly Language</a:t>
            </a:r>
          </a:p>
        </p:txBody>
      </p:sp>
      <p:sp>
        <p:nvSpPr>
          <p:cNvPr id="48026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Instructor: Dr Aleksandar Milenkovic</a:t>
            </a:r>
            <a:br>
              <a:rPr lang="en-US"/>
            </a:br>
            <a:r>
              <a:rPr lang="en-US"/>
              <a:t>Lecture Notes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B23A-848D-4E26-8142-4EFAD4B774FB}" type="slidenum">
              <a:rPr lang="en-US"/>
              <a:pPr/>
              <a:t>10</a:t>
            </a:fld>
            <a:endParaRPr lang="en-US"/>
          </a:p>
        </p:txBody>
      </p:sp>
      <p:sp>
        <p:nvSpPr>
          <p:cNvPr id="917528" name="AutoShape 24"/>
          <p:cNvSpPr>
            <a:spLocks noChangeArrowheads="1"/>
          </p:cNvSpPr>
          <p:nvPr/>
        </p:nvSpPr>
        <p:spPr bwMode="auto">
          <a:xfrm>
            <a:off x="5949950" y="3260725"/>
            <a:ext cx="2786063" cy="7397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P1IN</a:t>
            </a:r>
          </a:p>
        </p:txBody>
      </p:sp>
      <p:sp>
        <p:nvSpPr>
          <p:cNvPr id="91752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Programmer’s View of Parallel Ports</a:t>
            </a:r>
          </a:p>
        </p:txBody>
      </p:sp>
      <p:sp>
        <p:nvSpPr>
          <p:cNvPr id="917522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1304925"/>
            <a:ext cx="4938713" cy="5292725"/>
          </a:xfrm>
        </p:spPr>
        <p:txBody>
          <a:bodyPr/>
          <a:lstStyle/>
          <a:p>
            <a:r>
              <a:rPr lang="en-US" sz="2400"/>
              <a:t>Six parallel ports: x=1,2,3,4,5,6</a:t>
            </a:r>
          </a:p>
          <a:p>
            <a:r>
              <a:rPr lang="en-US" sz="2400"/>
              <a:t>Each can be configured as:</a:t>
            </a:r>
          </a:p>
          <a:p>
            <a:pPr lvl="1"/>
            <a:r>
              <a:rPr lang="en-US" sz="2000"/>
              <a:t>Input: PxDIR=0x00 (default)</a:t>
            </a:r>
          </a:p>
          <a:p>
            <a:pPr lvl="1"/>
            <a:r>
              <a:rPr lang="en-US" sz="2000"/>
              <a:t>Output: PxDIR=0xFF</a:t>
            </a:r>
          </a:p>
          <a:p>
            <a:r>
              <a:rPr lang="en-US" sz="2400"/>
              <a:t>Writing to an output port:</a:t>
            </a:r>
          </a:p>
          <a:p>
            <a:pPr lvl="1"/>
            <a:r>
              <a:rPr lang="en-US" sz="2000"/>
              <a:t>PxOUT=x02</a:t>
            </a:r>
          </a:p>
          <a:p>
            <a:r>
              <a:rPr lang="en-US" sz="2400"/>
              <a:t>Reading from an input port:</a:t>
            </a:r>
          </a:p>
          <a:p>
            <a:pPr lvl="1"/>
            <a:r>
              <a:rPr lang="en-US" sz="2000"/>
              <a:t>My_port=P1IN</a:t>
            </a:r>
          </a:p>
        </p:txBody>
      </p:sp>
      <p:sp>
        <p:nvSpPr>
          <p:cNvPr id="917508" name="Text Box 4"/>
          <p:cNvSpPr txBox="1">
            <a:spLocks noChangeArrowheads="1"/>
          </p:cNvSpPr>
          <p:nvPr/>
        </p:nvSpPr>
        <p:spPr bwMode="auto">
          <a:xfrm>
            <a:off x="5851525" y="1298575"/>
            <a:ext cx="2657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Port Registers</a:t>
            </a:r>
          </a:p>
        </p:txBody>
      </p:sp>
      <p:sp>
        <p:nvSpPr>
          <p:cNvPr id="917527" name="AutoShape 23"/>
          <p:cNvSpPr>
            <a:spLocks noChangeArrowheads="1"/>
          </p:cNvSpPr>
          <p:nvPr/>
        </p:nvSpPr>
        <p:spPr bwMode="auto">
          <a:xfrm>
            <a:off x="5946775" y="2698750"/>
            <a:ext cx="2786063" cy="7397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P1DIR</a:t>
            </a:r>
          </a:p>
        </p:txBody>
      </p:sp>
      <p:sp>
        <p:nvSpPr>
          <p:cNvPr id="917526" name="AutoShape 22"/>
          <p:cNvSpPr>
            <a:spLocks noChangeArrowheads="1"/>
          </p:cNvSpPr>
          <p:nvPr/>
        </p:nvSpPr>
        <p:spPr bwMode="auto">
          <a:xfrm>
            <a:off x="5940425" y="2143125"/>
            <a:ext cx="2786063" cy="7397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P1OUT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9882-2C23-43D2-B57A-F7E3890A9405}" type="slidenum">
              <a:rPr lang="en-US"/>
              <a:pPr/>
              <a:t>11</a:t>
            </a:fld>
            <a:endParaRPr lang="en-US"/>
          </a:p>
        </p:txBody>
      </p:sp>
      <p:sp>
        <p:nvSpPr>
          <p:cNvPr id="919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 Characters ‘E’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85900"/>
            <a:ext cx="8810625" cy="51054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/*-------------------------------------------------------------------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* Program    : Counts the number of characters E in a string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* Input      : The input string is the myStr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* Output     : The port one displays the number of E's in the string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* Written by : A. Milenkovic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* Date       : August 14, 2008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* Description: MSP430 IAR EW; Demonstration of the MSP430 assembler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*---------------------------------------------------------------------*/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200" b="1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#include "msp430.h"                     ; #define controlled include file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200" b="1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        NAME    main                    ; module name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        PUBLIC  main                    ; make the main label visible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                                        ; outside this module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        ORG     0FFFEh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        DC16    init                    ; set reset vector to 'init' label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200" b="1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        RSEG    CSTACK                  ; pre-declaration of segment CSTACK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200" b="1">
                <a:latin typeface="Courier New" pitchFamily="49" charset="0"/>
              </a:rPr>
              <a:t>        RSEG    CODE                    ; place program in 'CODE' segment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9496-D101-4733-929E-A74DC009C0D3}" type="slidenum">
              <a:rPr lang="en-US"/>
              <a:pPr/>
              <a:t>12</a:t>
            </a:fld>
            <a:endParaRPr lang="en-US"/>
          </a:p>
        </p:txBody>
      </p:sp>
      <p:sp>
        <p:nvSpPr>
          <p:cNvPr id="921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 Characters ‘E’ (cont’d)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5105400"/>
          </a:xfrm>
          <a:noFill/>
          <a:ln/>
        </p:spPr>
        <p:txBody>
          <a:bodyPr/>
          <a:lstStyle/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>
              <a:latin typeface="Courier New" pitchFamily="49" charset="0"/>
              <a:cs typeface="Times New Roman" pitchFamily="18" charset="0"/>
            </a:endParaRP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init:   MOV     #SFE(CSTACK), SP        ; set up stack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>
              <a:latin typeface="Courier New" pitchFamily="49" charset="0"/>
              <a:cs typeface="Times New Roman" pitchFamily="18" charset="0"/>
            </a:endParaRP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main:   NOP                             ; main program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MOV.W   #WDTPW+WDTHOLD,&amp;WDTCTL  ; stop watchdog timer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BIS.B   #0FFh,&amp;P1DIR            ; configure P1.x output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; load the starting address of the string into the register R4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MOV.W   #myStr, R4 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CLR.B   R5                      ; register R5 will serve as a counter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gnext:  MOV.B   @R4+, R6                ; get a new character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CMP     #0,R6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JEQ     lend                    ; go to the end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CMP.B   #'E',R6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JNE     gnext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INC     R5                      ; increment counter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JMP     gnext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>
              <a:latin typeface="Courier New" pitchFamily="49" charset="0"/>
              <a:cs typeface="Times New Roman" pitchFamily="18" charset="0"/>
            </a:endParaRP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lend:   MOV.B   R5,&amp;P1OUT                ; set all P1 pins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JMP     $                        ; jump to itself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>
              <a:latin typeface="Courier New" pitchFamily="49" charset="0"/>
              <a:cs typeface="Times New Roman" pitchFamily="18" charset="0"/>
            </a:endParaRP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myStr   DB "HELLO WORLD, I AM THE MSP430!" ; the string is placed in the flash 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; the null character is automatically added after the '!'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>
              <a:latin typeface="Courier New" pitchFamily="49" charset="0"/>
              <a:cs typeface="Times New Roman" pitchFamily="18" charset="0"/>
            </a:endParaRP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r>
              <a:rPr lang="en-US" sz="1200" b="1">
                <a:latin typeface="Courier New" pitchFamily="49" charset="0"/>
                <a:cs typeface="Times New Roman" pitchFamily="18" charset="0"/>
              </a:rPr>
              <a:t>        END</a:t>
            </a: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>
              <a:latin typeface="Courier New" pitchFamily="49" charset="0"/>
              <a:cs typeface="Times New Roman" pitchFamily="18" charset="0"/>
            </a:endParaRP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>
              <a:latin typeface="Courier New" pitchFamily="49" charset="0"/>
              <a:cs typeface="Times New Roman" pitchFamily="18" charset="0"/>
            </a:endParaRP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>
              <a:latin typeface="Courier New" pitchFamily="49" charset="0"/>
              <a:cs typeface="Times New Roman" pitchFamily="18" charset="0"/>
            </a:endParaRPr>
          </a:p>
          <a:p>
            <a:pPr marL="230188" indent="-230188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1EC7-34EB-413B-80F2-D59B7B9D7DD7}" type="slidenum">
              <a:rPr lang="en-US"/>
              <a:pPr/>
              <a:t>13</a:t>
            </a:fld>
            <a:endParaRPr lang="en-US"/>
          </a:p>
        </p:txBody>
      </p:sp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Assembly Language Programming</a:t>
            </a:r>
          </a:p>
          <a:p>
            <a:pPr lvl="1"/>
            <a:r>
              <a:rPr lang="en-US" sz="2400" dirty="0" smtClean="0"/>
              <a:t>Assembly language directives</a:t>
            </a:r>
          </a:p>
          <a:p>
            <a:pPr lvl="1"/>
            <a:r>
              <a:rPr lang="en-US" sz="2400" dirty="0" smtClean="0"/>
              <a:t>Adding </a:t>
            </a:r>
            <a:r>
              <a:rPr lang="en-US" sz="2400" dirty="0"/>
              <a:t>two 32-bit numbers (decimal, integers)</a:t>
            </a:r>
          </a:p>
          <a:p>
            <a:pPr lvl="1"/>
            <a:r>
              <a:rPr lang="en-US" sz="2400" dirty="0"/>
              <a:t>Counting characters ‘E’</a:t>
            </a:r>
          </a:p>
          <a:p>
            <a:r>
              <a:rPr lang="en-US" sz="2800" dirty="0">
                <a:solidFill>
                  <a:schemeClr val="hlink"/>
                </a:solidFill>
              </a:rPr>
              <a:t>Subroutines</a:t>
            </a:r>
          </a:p>
          <a:p>
            <a:pPr lvl="1"/>
            <a:r>
              <a:rPr lang="en-US" sz="2400" dirty="0">
                <a:solidFill>
                  <a:schemeClr val="hlink"/>
                </a:solidFill>
              </a:rPr>
              <a:t>CALL&amp;RETURN</a:t>
            </a:r>
          </a:p>
          <a:p>
            <a:pPr lvl="1"/>
            <a:r>
              <a:rPr lang="en-US" sz="2400" dirty="0">
                <a:solidFill>
                  <a:schemeClr val="hlink"/>
                </a:solidFill>
              </a:rPr>
              <a:t>Subroutine Nesting</a:t>
            </a:r>
          </a:p>
          <a:p>
            <a:pPr lvl="1"/>
            <a:r>
              <a:rPr lang="en-US" sz="2400" dirty="0">
                <a:solidFill>
                  <a:schemeClr val="hlink"/>
                </a:solidFill>
              </a:rPr>
              <a:t>Passing parameters</a:t>
            </a:r>
          </a:p>
          <a:p>
            <a:pPr lvl="1"/>
            <a:r>
              <a:rPr lang="en-US" sz="2400" dirty="0">
                <a:solidFill>
                  <a:schemeClr val="hlink"/>
                </a:solidFill>
              </a:rPr>
              <a:t>Stack and Local Variables</a:t>
            </a:r>
            <a:endParaRPr lang="en-US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0879-C078-44B4-A9D6-53BF49A27303}" type="slidenum">
              <a:rPr lang="en-US"/>
              <a:pPr/>
              <a:t>14</a:t>
            </a:fld>
            <a:endParaRPr lang="en-US"/>
          </a:p>
        </p:txBody>
      </p:sp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Case for Subroutines: An Example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Problem</a:t>
            </a:r>
          </a:p>
          <a:p>
            <a:pPr lvl="1"/>
            <a:r>
              <a:rPr lang="en-US" sz="2000"/>
              <a:t>Sum up elements of two integer arrays</a:t>
            </a:r>
          </a:p>
          <a:p>
            <a:pPr lvl="1"/>
            <a:r>
              <a:rPr lang="en-US" sz="2000"/>
              <a:t>Display results on P2OUT&amp;P1OUT and P4OUT&amp;P3OUT</a:t>
            </a:r>
          </a:p>
          <a:p>
            <a:r>
              <a:rPr lang="en-US" sz="2400"/>
              <a:t>Example </a:t>
            </a:r>
          </a:p>
          <a:p>
            <a:pPr lvl="1"/>
            <a:r>
              <a:rPr lang="en-US" sz="2000"/>
              <a:t>arr1    DC16     1, 2, 3, 4, 1, 2, 3, 4     ; the first array</a:t>
            </a:r>
          </a:p>
          <a:p>
            <a:pPr lvl="1"/>
            <a:r>
              <a:rPr lang="en-US" sz="2000"/>
              <a:t>arr2    DC16     1, 1, 1, 1, -1, -1, -1     ; the second array</a:t>
            </a:r>
          </a:p>
          <a:p>
            <a:pPr lvl="1"/>
            <a:r>
              <a:rPr lang="en-US" sz="2000"/>
              <a:t>Results</a:t>
            </a:r>
          </a:p>
          <a:p>
            <a:pPr lvl="2"/>
            <a:r>
              <a:rPr lang="en-US" sz="1800"/>
              <a:t>P2OUT&amp;P1OUT=0x000A, P4OUT&amp;P3OUT=0x0001</a:t>
            </a:r>
          </a:p>
          <a:p>
            <a:r>
              <a:rPr lang="en-US" sz="2400"/>
              <a:t>Approach</a:t>
            </a:r>
          </a:p>
          <a:p>
            <a:pPr lvl="1"/>
            <a:r>
              <a:rPr lang="en-US" sz="2000"/>
              <a:t>Input numbers: arrays</a:t>
            </a:r>
          </a:p>
          <a:p>
            <a:pPr lvl="1"/>
            <a:r>
              <a:rPr lang="en-US" sz="2000"/>
              <a:t>Main program (no subroutines): </a:t>
            </a:r>
            <a:br>
              <a:rPr lang="en-US" sz="2000"/>
            </a:br>
            <a:r>
              <a:rPr lang="en-US" sz="2000"/>
              <a:t>initialization, program loops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AF8-68BD-4C18-915F-F623A73C5583}" type="slidenum">
              <a:rPr lang="en-US"/>
              <a:pPr/>
              <a:t>15</a:t>
            </a:fld>
            <a:endParaRPr lang="en-US"/>
          </a:p>
        </p:txBody>
      </p:sp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Up Two Integer Arrays (ver1)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85900"/>
            <a:ext cx="8810625" cy="51054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/*------------------------------------------------------------------------------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* Program    : Find a sum of two integer arrays;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* Input      : The input arrays are signed 16-bit integers in arr1 and arr2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* Output     : Display sum of arr1 on P1OUT&amp;P2OUT and sum of arr2 on P3OUT&amp;P4OUT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* Modified by: A. Milenkovic, milenkovic@computer.org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* Date       : September 14, 2008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* Description: MSP430 IAR EW; Demonstration of the MSP430 assembler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*------------------------------------------------------------------------------*/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#include "msp430.h"                     ; #define controlled include file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        NAME    main                    ; module name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        PUBLIC  main                    ; make the main label visible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                                        ; outside this module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        ORG     0FFFEh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        DC16    init                    ; set reset vector to 'init' label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        RSEG    CSTACK                  ; pre-declaration of segment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        RSEG    CODE                    ; place program in 'CODE' segment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>
                <a:latin typeface="Courier New" pitchFamily="49" charset="0"/>
              </a:rPr>
              <a:t>init:   MOV     #SFE(CSTACK), SP        ; set up stack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C79-483B-4BC4-8D85-2653542BC713}" type="slidenum">
              <a:rPr lang="en-US"/>
              <a:pPr/>
              <a:t>16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up two integer arrays (ver1)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85900"/>
            <a:ext cx="8810625" cy="51054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main:   NOP                             ; main program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MOV.W   #WDTPW+WDTHOLD,&amp;WDTCTL  ; Stop watchdog timer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BIS.B   #0xFF,&amp;P1DIR            ; configure P1.x as output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BIS.B   #0xFF,&amp;P2DIR            ; configure P2.x as output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BIS.B   #0xFF,&amp;P3DIR            ; configure P3.x as output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BIS.B   #0xFF,&amp;P4DIR            ; configure P4.x as output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0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MOV     #arr1, R4               ; load the starting address of the array1 into the register R4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;       Sum arr1 and display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CLR     R7                      ; Holds the sum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MOV     #8, R10                 ; number of elements in arr1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lnext1: ADD     @R4+, R7                ; get next element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DEC     R10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JNZ     lnext1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MOV.B   R7, P1OUT               ; display sum of arr1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SWPB    R7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MOV.B   R7, P2OUT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;       Sum arr2 and display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MOV     #arr2, R4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CLR     R7                      ; Holds the sum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MOV     #7, R10                 ; number of elements in arr2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lnext2: ADD     @R4+, R7                ; get next element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DEC     R10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JNZ     lnext2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MOV.B   R7, P3OUT               ; display sum of arr1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SWPB    R7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MOV.B   R7, P4OUT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0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JMP     $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0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arr1    DC16     1, 2, 3, 4, 1, 2, 3, 4     ; the first array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arr2    DC16     1, 1, 1, 1, -1, -1, -1     ; the second array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0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000">
                <a:latin typeface="Courier New" pitchFamily="49" charset="0"/>
              </a:rPr>
              <a:t>        END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000">
              <a:latin typeface="Courier New" pitchFamily="49" charset="0"/>
            </a:endParaRPr>
          </a:p>
        </p:txBody>
      </p:sp>
      <p:sp>
        <p:nvSpPr>
          <p:cNvPr id="1185796" name="Rectangle 4"/>
          <p:cNvSpPr>
            <a:spLocks noChangeArrowheads="1"/>
          </p:cNvSpPr>
          <p:nvPr/>
        </p:nvSpPr>
        <p:spPr bwMode="auto">
          <a:xfrm>
            <a:off x="990600" y="3028950"/>
            <a:ext cx="1724025" cy="838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5797" name="Rectangle 5"/>
          <p:cNvSpPr>
            <a:spLocks noChangeArrowheads="1"/>
          </p:cNvSpPr>
          <p:nvPr/>
        </p:nvSpPr>
        <p:spPr bwMode="auto">
          <a:xfrm>
            <a:off x="1000125" y="4391025"/>
            <a:ext cx="1724025" cy="838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7051-0393-4370-ACE2-C92777A1B83C}" type="slidenum">
              <a:rPr lang="en-US"/>
              <a:pPr/>
              <a:t>17</a:t>
            </a:fld>
            <a:endParaRPr lang="en-US"/>
          </a:p>
        </p:txBody>
      </p:sp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Subroutines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particular sub-task is performed many times on different data values</a:t>
            </a:r>
          </a:p>
          <a:p>
            <a:r>
              <a:rPr lang="en-US" sz="2400"/>
              <a:t>Frequently used subtasks are known as subroutines</a:t>
            </a:r>
          </a:p>
          <a:p>
            <a:r>
              <a:rPr lang="en-US" sz="2400"/>
              <a:t>Subroutines: How do they work?</a:t>
            </a:r>
          </a:p>
          <a:p>
            <a:pPr lvl="1"/>
            <a:r>
              <a:rPr lang="en-US" sz="2000"/>
              <a:t>Only one copy of the instructions that constitute the subroutine is placed in memory </a:t>
            </a:r>
          </a:p>
          <a:p>
            <a:pPr lvl="1"/>
            <a:r>
              <a:rPr lang="en-US" sz="2000"/>
              <a:t>Any program that requires the use of the subroutine simply branches to its starting location in memory</a:t>
            </a:r>
          </a:p>
          <a:p>
            <a:pPr lvl="1"/>
            <a:r>
              <a:rPr lang="en-US" sz="2000"/>
              <a:t>Upon completion of the task in the subroutine, the execution continues at the next instruction in the calling program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6E57-AC82-4FF7-9ECE-42BA8D6B3085}" type="slidenum">
              <a:rPr lang="en-US"/>
              <a:pPr/>
              <a:t>18</a:t>
            </a:fld>
            <a:endParaRPr lang="en-US"/>
          </a:p>
        </p:txBody>
      </p:sp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Subroutines (cont’d)</a:t>
            </a:r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CALL instructions: </a:t>
            </a:r>
            <a:br>
              <a:rPr lang="en-US" sz="2800"/>
            </a:br>
            <a:r>
              <a:rPr lang="en-US" sz="2800"/>
              <a:t>perform the branch to subroutines</a:t>
            </a:r>
          </a:p>
          <a:p>
            <a:r>
              <a:rPr lang="en-US" sz="2800"/>
              <a:t>RETURN instruction: the last instruction in the subroutine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428C-0BCA-4C24-8CAB-BBDA04F68C0C}" type="slidenum">
              <a:rPr lang="en-US"/>
              <a:pPr/>
              <a:t>19</a:t>
            </a:fld>
            <a:endParaRPr lang="en-US"/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Nesting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2521-24C3-4021-BB06-33B46422DC78}" type="slidenum">
              <a:rPr lang="en-US"/>
              <a:pPr/>
              <a:t>2</a:t>
            </a:fld>
            <a:endParaRPr lang="en-US"/>
          </a:p>
        </p:txBody>
      </p:sp>
      <p:sp>
        <p:nvSpPr>
          <p:cNvPr id="875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75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Assembly Language Programming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Assembly language directives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Adding </a:t>
            </a:r>
            <a:r>
              <a:rPr lang="en-US" sz="2400" dirty="0">
                <a:solidFill>
                  <a:schemeClr val="hlink"/>
                </a:solidFill>
              </a:rPr>
              <a:t>two 32-bit numbers (decimal, integers)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Counting characters ‘E’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Subroutines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CALL&amp;RETURN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Subroutine Nesting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Passing parameters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Stack and Local Variables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F383-8E1A-4863-9C9B-28EF4596103E}" type="slidenum">
              <a:rPr lang="en-US"/>
              <a:pPr/>
              <a:t>20</a:t>
            </a:fld>
            <a:endParaRPr lang="en-US"/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Mechanisms for Passing Parameters</a:t>
            </a:r>
          </a:p>
        </p:txBody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Through registers</a:t>
            </a:r>
          </a:p>
          <a:p>
            <a:r>
              <a:rPr lang="en-US" sz="2800"/>
              <a:t>Through stack</a:t>
            </a:r>
          </a:p>
          <a:p>
            <a:pPr lvl="1"/>
            <a:r>
              <a:rPr lang="en-US" sz="2400"/>
              <a:t>By value</a:t>
            </a:r>
          </a:p>
          <a:p>
            <a:pPr lvl="2"/>
            <a:r>
              <a:rPr lang="en-US" sz="2000"/>
              <a:t>Actual parameter is transferred</a:t>
            </a:r>
          </a:p>
          <a:p>
            <a:pPr lvl="2"/>
            <a:r>
              <a:rPr lang="en-US" sz="2000"/>
              <a:t>If the parameter is modified by the subroutine, the “new value” does not affect the “old value”</a:t>
            </a:r>
          </a:p>
          <a:p>
            <a:pPr lvl="1"/>
            <a:r>
              <a:rPr lang="en-US" sz="2400"/>
              <a:t>By reference</a:t>
            </a:r>
          </a:p>
          <a:p>
            <a:pPr lvl="2"/>
            <a:r>
              <a:rPr lang="en-US" sz="2000"/>
              <a:t>The address of the parameter is passed</a:t>
            </a:r>
          </a:p>
          <a:p>
            <a:pPr lvl="2"/>
            <a:r>
              <a:rPr lang="en-US" sz="2000"/>
              <a:t>There is only one copy of parameter</a:t>
            </a:r>
          </a:p>
          <a:p>
            <a:pPr lvl="2"/>
            <a:r>
              <a:rPr lang="en-US" sz="2000"/>
              <a:t>If parameter is modified, it is modified globally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3C42-5232-48F5-AE39-2162A34AE45C}" type="slidenum">
              <a:rPr lang="en-US"/>
              <a:pPr/>
              <a:t>21</a:t>
            </a:fld>
            <a:endParaRPr lang="en-US"/>
          </a:p>
        </p:txBody>
      </p:sp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SUMA_RP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Subroutine for summing up elements of an integer array</a:t>
            </a:r>
          </a:p>
          <a:p>
            <a:r>
              <a:rPr lang="en-US"/>
              <a:t>Passing parameters through registers</a:t>
            </a:r>
          </a:p>
          <a:p>
            <a:pPr lvl="1"/>
            <a:r>
              <a:rPr lang="en-US">
                <a:latin typeface="Courier New" pitchFamily="49" charset="0"/>
              </a:rPr>
              <a:t>R12 - starting address of the array</a:t>
            </a:r>
          </a:p>
          <a:p>
            <a:pPr lvl="1"/>
            <a:r>
              <a:rPr lang="en-US">
                <a:latin typeface="Courier New" pitchFamily="49" charset="0"/>
              </a:rPr>
              <a:t>R13 - array length</a:t>
            </a:r>
          </a:p>
          <a:p>
            <a:pPr lvl="1"/>
            <a:r>
              <a:rPr lang="en-US">
                <a:latin typeface="Courier New" pitchFamily="49" charset="0"/>
              </a:rPr>
              <a:t>R14 - display id 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(0 for P2&amp;P1, 1 for P4&amp;P3)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B00-BCD6-42A7-883D-19FA171B5BC1}" type="slidenum">
              <a:rPr lang="en-US"/>
              <a:pPr/>
              <a:t>22</a:t>
            </a:fld>
            <a:endParaRPr lang="en-US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SUMA_RP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/*------------------------------------------------------------------------------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Program  : Subroutine for that sums up elements of an integer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Input    : The input parameters are passed through registers: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      R12 - starting address of the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      R13 - array length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      R14 - display id (0 for P2&amp;P1, 1 for P4&amp;P3)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Output   : No output parameters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*------------------------------------------------------------------------------*/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#include "msp430.h"                     ; #define controlled include file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PUBLIC suma_rp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	RSEG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suma_rp: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; save the registers on the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R7                      ; temporal sum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CLR    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lnext:  ADD     @R12+,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DEC     R13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JNZ     lnext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BIT     #1, R14                 ; display on P1&amp;P2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JNZ     lp34                    ; it's P3&amp;P4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MOV.B   R7, P1OUT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SWPB   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MOV.B   R7, P2OUT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JMP     lend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lp34:   MOV.B   R7, P3OUT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SWPB   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MOV.B   R7, P4OUT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lend:   POP     R7                      ; restore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RET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END</a:t>
            </a:r>
          </a:p>
        </p:txBody>
      </p:sp>
      <p:sp>
        <p:nvSpPr>
          <p:cNvPr id="1190916" name="Rectangle 4"/>
          <p:cNvSpPr>
            <a:spLocks noChangeArrowheads="1"/>
          </p:cNvSpPr>
          <p:nvPr/>
        </p:nvSpPr>
        <p:spPr bwMode="auto">
          <a:xfrm>
            <a:off x="1362075" y="3752850"/>
            <a:ext cx="1724025" cy="1809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17" name="Rectangle 5"/>
          <p:cNvSpPr>
            <a:spLocks noChangeArrowheads="1"/>
          </p:cNvSpPr>
          <p:nvPr/>
        </p:nvSpPr>
        <p:spPr bwMode="auto">
          <a:xfrm>
            <a:off x="1333500" y="5886450"/>
            <a:ext cx="1724025" cy="20002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DD4-08BA-4605-BC3C-A7DE0BD4A3DB}" type="slidenum">
              <a:rPr lang="en-US"/>
              <a:pPr/>
              <a:t>23</a:t>
            </a:fld>
            <a:endParaRPr lang="en-US"/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/>
            </a:r>
            <a:br>
              <a:rPr lang="en-US" sz="2800"/>
            </a:br>
            <a:r>
              <a:rPr lang="en-US" sz="2800"/>
              <a:t>Sum Up Two Integer Arrays (ver2)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/*------------------------------------------------------------------------------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Program    : Find a sum of two integer arrays using a subroutine (suma_rp.s43)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Input      : The input arrays are signed 16-bit integers in arr1 and arr2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Output     : Display sum of arr1 on P1OUT&amp;P2OUT and sum of arr2 on P3OUT&amp;P4OUT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Modified by: A. Milenkovic, milenkovic@computer.org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Date       : September 14, 2008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Description: MSP430 IAR EW; Demonstration of the MSP430 assembler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*------------------------------------------------------------------------------*/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#include "msp430.h"                     ; #define controlled include file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NAME    main                    ; module name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PUBLIC  main                    ; make the main label visible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                                ; outside this module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EXTERN  suma_rp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ORG     0FFFEh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DC16    init                    ; set reset vector to 'init' label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RSEG    CSTACK                  ; pre-declaration of segment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RSEG    CODE                    ; place program in 'CODE' segment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init:   MOV     #SFE(CSTACK), SP        ; set up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C887-DAFD-4A2E-BDFB-A95AFBA05B37}" type="slidenum">
              <a:rPr lang="en-US"/>
              <a:pPr/>
              <a:t>24</a:t>
            </a:fld>
            <a:endParaRPr lang="en-US"/>
          </a:p>
        </p:txBody>
      </p:sp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Sum Up Two Integer Arrays (ver2)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main:   NOP                             ; main program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MOV.W   #WDTPW+WDTHOLD,&amp;WDTCTL  ; Stop watchdog timer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#0xFF,&amp;P1DIR            ; configure P1.x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#0xFF,&amp;P2DIR            ; configure P2.x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#0xFF,&amp;P3DIR            ; configure P3.x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#0xFF,&amp;P4DIR            ; configure P4.x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     #arr1, R12		; put address into R12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     #8, R13		; put array length into R13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     #0, R14		; display #0 (P1&amp;P2)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CALL    #suma_rp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     #arr2, R12		; put address into R12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     #7, R13		; put array length into R13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     #1, R14		; display #0 (P3&amp;P4)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CALL    #suma_rp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JMP     $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arr1    DC16     1, 2, 3, 4, 1, 2, 3, 4     ; the first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arr2    DC16     1, 1, 1, 1, -1, -1, -1     ; the second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</p:txBody>
      </p:sp>
      <p:sp>
        <p:nvSpPr>
          <p:cNvPr id="1192964" name="Rectangle 4"/>
          <p:cNvSpPr>
            <a:spLocks noChangeArrowheads="1"/>
          </p:cNvSpPr>
          <p:nvPr/>
        </p:nvSpPr>
        <p:spPr bwMode="auto">
          <a:xfrm>
            <a:off x="1466850" y="2371725"/>
            <a:ext cx="1724025" cy="4953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965" name="Rectangle 5"/>
          <p:cNvSpPr>
            <a:spLocks noChangeArrowheads="1"/>
          </p:cNvSpPr>
          <p:nvPr/>
        </p:nvSpPr>
        <p:spPr bwMode="auto">
          <a:xfrm>
            <a:off x="1466850" y="3133725"/>
            <a:ext cx="1724025" cy="4953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624F-97BF-4A4F-95C6-48EC4C3E4100}" type="slidenum">
              <a:rPr lang="en-US"/>
              <a:pPr/>
              <a:t>25</a:t>
            </a:fld>
            <a:endParaRPr lang="en-US"/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SUMA_SP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Subroutine for summing up elements of an integer array</a:t>
            </a:r>
          </a:p>
          <a:p>
            <a:r>
              <a:rPr lang="en-US"/>
              <a:t>Passing parameters through the stack</a:t>
            </a:r>
          </a:p>
          <a:p>
            <a:pPr lvl="1"/>
            <a:r>
              <a:rPr lang="en-US"/>
              <a:t>The calling program prepares input parameters on the stack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DFE0-C377-42E0-ACE5-EE976D291D1B}" type="slidenum">
              <a:rPr lang="en-US"/>
              <a:pPr/>
              <a:t>26</a:t>
            </a:fld>
            <a:endParaRPr lang="en-US"/>
          </a:p>
        </p:txBody>
      </p:sp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SUMA_SP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/*------------------------------------------------------------------------------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 Program  : Subroutine for that sums up elements of an integer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 Input    : The input parameters are passed through the stack: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      starting address of the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      array length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      display 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 Output   : No output parameters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*------------------------------------------------------------------------------*/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#include "msp430.h"                     ; #define controlled include file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	PUBLIC suma_sp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	RSEG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suma_sp: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; save the registers on the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PUSH    R7                      ; temporal sum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PUSH    R6                      ; array length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PUSH    R4                      ; pointer to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CLR    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     10(SP), R6               ; retrieve array length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     12(SP), R4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lnext:  ADD     @R4+,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DEC     R6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JNZ     lnext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     8(SP), R4               ; get id from the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BIT     #1, R4                 ; display on P1&amp;P2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JNZ     lp34                    ; it's P3&amp;P4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MOV.B   R7, P1OUT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SWPB   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MOV.B   R7, P2OUT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JMP     lend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lp34:   MOV.B   R7, P3OUT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SWPB   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MOV.B   R7, P4OUT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lend:   POP     R4                      ; restore R4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POP     R6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POP     R7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RET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END</a:t>
            </a:r>
          </a:p>
        </p:txBody>
      </p:sp>
      <p:sp>
        <p:nvSpPr>
          <p:cNvPr id="1197060" name="Rectangle 4"/>
          <p:cNvSpPr>
            <a:spLocks noChangeArrowheads="1"/>
          </p:cNvSpPr>
          <p:nvPr/>
        </p:nvSpPr>
        <p:spPr bwMode="auto">
          <a:xfrm>
            <a:off x="1362075" y="3305175"/>
            <a:ext cx="1724025" cy="3333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7062" name="Rectangle 6"/>
          <p:cNvSpPr>
            <a:spLocks noChangeArrowheads="1"/>
          </p:cNvSpPr>
          <p:nvPr/>
        </p:nvSpPr>
        <p:spPr bwMode="auto">
          <a:xfrm>
            <a:off x="1333500" y="5610225"/>
            <a:ext cx="1724025" cy="3333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DCC-66CE-49E3-9995-5BC5B7DA0482}" type="slidenum">
              <a:rPr lang="en-US"/>
              <a:pPr/>
              <a:t>27</a:t>
            </a:fld>
            <a:endParaRPr lang="en-US"/>
          </a:p>
        </p:txBody>
      </p:sp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Sum Up Two Integer Arrays (ver3)</a:t>
            </a:r>
          </a:p>
        </p:txBody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Program    : Find a sum of two integer arrays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Input      : The input arrays are signed 16-bit integers in arr1 and arr2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Output     : Display sum of arr1 on P1OUT&amp;P2OUT and sum of arr2 on P3OUT&amp;P4OUT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Modified by: A. Milenkovic, milenkovic@computer.org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Date       : September 14, 2008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Description: MSP430 IAR EW; Demonstration of the MSP430 assembler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*------------------------------------------------------------------------------*/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#include "msp430.h"                     ; #define controlled include file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NAME    main                    ; module name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PUBLIC  main                    ; make the main label visible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                                ; outside this module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EXTERN  suma_sp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ORG     0FFFEh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DC16    init                    ; set reset vector to 'init' label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RSEG    CSTACK                  ; pre-declaration of segment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RSEG    CODE                    ; place program in 'CODE' segment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init:   MOV     #SFE(CSTACK), SP        ; set up stack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93B-36CD-4874-BC23-A845EE5E4831}" type="slidenum">
              <a:rPr lang="en-US"/>
              <a:pPr/>
              <a:t>28</a:t>
            </a:fld>
            <a:endParaRPr lang="en-US"/>
          </a:p>
        </p:txBody>
      </p:sp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/>
            </a:r>
            <a:br>
              <a:rPr lang="en-US" sz="2800"/>
            </a:br>
            <a:r>
              <a:rPr lang="en-US" sz="2800"/>
              <a:t>Sum Up Two Integer Arrays (ver3)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main:   NOP                             ; main program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MOV.W   #WDTPW+WDTHOLD,&amp;WDTCTL  ; Stop watchdog timer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#0xFF,&amp;P1DIR            ; configure P1.x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#0xFF,&amp;P2DIR            ; configure P2.x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#0xFF,&amp;P3DIR            ; configure P3.x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#0xFF,&amp;P4DIR            ; configure P4.x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#arr1                   ; push the address of arr1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#8                      ; push the number of elements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#0                      ; push display 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CALL    #suma_sp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ADD     #6,SP                   ; collapse the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#arr2                   ; push the address of arr1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#7                      ; push the number of elements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#1                      ; push display 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CALL    #suma_sp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ADD     #6,SP                   ; collapse the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JMP     $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arr1    DC16     1, 2, 3, 4, 1, 2, 3, 4     ; the first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arr2    DC16     1, 1, 1, 1, -1, -1, -1     ; the second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</p:txBody>
      </p:sp>
      <p:sp>
        <p:nvSpPr>
          <p:cNvPr id="1199108" name="Rectangle 4"/>
          <p:cNvSpPr>
            <a:spLocks noChangeArrowheads="1"/>
          </p:cNvSpPr>
          <p:nvPr/>
        </p:nvSpPr>
        <p:spPr bwMode="auto">
          <a:xfrm>
            <a:off x="1466850" y="2371725"/>
            <a:ext cx="1724025" cy="4953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109" name="Rectangle 5"/>
          <p:cNvSpPr>
            <a:spLocks noChangeArrowheads="1"/>
          </p:cNvSpPr>
          <p:nvPr/>
        </p:nvSpPr>
        <p:spPr bwMode="auto">
          <a:xfrm>
            <a:off x="1466850" y="3305175"/>
            <a:ext cx="1724025" cy="4953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4F7-C99C-4CAC-8AC5-AC573EADC090}" type="slidenum">
              <a:rPr lang="en-US"/>
              <a:pPr/>
              <a:t>29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and Local Variables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Subroutines often need local workspace</a:t>
            </a:r>
          </a:p>
          <a:p>
            <a:pPr>
              <a:lnSpc>
                <a:spcPct val="90000"/>
              </a:lnSpc>
            </a:pPr>
            <a:r>
              <a:rPr lang="en-US" sz="2800"/>
              <a:t>We can use a fixed block of memory space – </a:t>
            </a:r>
            <a:r>
              <a:rPr lang="en-US" sz="2800" i="1">
                <a:solidFill>
                  <a:srgbClr val="CC3300"/>
                </a:solidFill>
              </a:rPr>
              <a:t>static allocation </a:t>
            </a:r>
            <a:r>
              <a:rPr lang="en-US" sz="2800" i="1"/>
              <a:t>– </a:t>
            </a:r>
            <a:r>
              <a:rPr lang="en-US" sz="2800"/>
              <a:t>but: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code will not be relocatable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code will not be reentrant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code will not be able to be called recursively</a:t>
            </a:r>
          </a:p>
          <a:p>
            <a:pPr>
              <a:lnSpc>
                <a:spcPct val="90000"/>
              </a:lnSpc>
            </a:pPr>
            <a:r>
              <a:rPr lang="en-US" sz="2800"/>
              <a:t>Better solution: </a:t>
            </a:r>
            <a:r>
              <a:rPr lang="en-US" sz="2800" i="1">
                <a:solidFill>
                  <a:srgbClr val="CC3300"/>
                </a:solidFill>
              </a:rPr>
              <a:t>dynamic allocation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Allocate all local variables on the stack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STACK FRAME</a:t>
            </a:r>
            <a:r>
              <a:rPr lang="en-US" sz="2400"/>
              <a:t> = a block of memory allocated by a subroutine to be used for local variables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FRAME POINTER</a:t>
            </a:r>
            <a:r>
              <a:rPr lang="en-US" sz="2400"/>
              <a:t> = an address register used to point to the stack frame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E7A5-F54F-422F-88BD-0DBD70F4ACCD}" type="slidenum">
              <a:rPr lang="en-US"/>
              <a:pPr/>
              <a:t>3</a:t>
            </a:fld>
            <a:endParaRPr lang="en-US"/>
          </a:p>
        </p:txBody>
      </p:sp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 Language Directives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24000"/>
            <a:ext cx="8516938" cy="50736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        ORG 0xF000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b1:     DB   5       ; allocates a byte in memory and initialize it with constant 5;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                     ; equivalent to DC8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b2:     DB   -122    ; allocates a byte with constant -122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b3:     DB   10110111b ; binary value of a constant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b4:     DB   0xA0    ; hexadecimal value of a constant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b5:     DB   123q    ; octal value of a constant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        EVEN         ; move a location pointer to the first even address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tf      EQU 25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w1:     DW   32330    ; allocates a a word size constant in memory;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			     ; equivalent to DC16 32330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w2:     DW  -32000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dw1:    DL  100000    ; allocates a long word size constant in memory;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			     ; equivalent to DC32 100000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dw2:    DL  -10000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dw3:    DL 0xFFFFFFFF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dw4:    DL tf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s1:     DB 'ABCD'     ; allocates 4 bytes in memory with string ABCD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s2:     DB "ABCD"     ; allocates 5 bytes in memory with string ABCD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			     ; and \0 character at the 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271-7A53-46F3-8A7A-2A83C3126A08}" type="slidenum">
              <a:rPr lang="en-US"/>
              <a:pPr/>
              <a:t>30</a:t>
            </a:fld>
            <a:endParaRPr lang="en-US"/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SUMA_SPSF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/*------------------------------------------------------------------------------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 Program  : Subroutine for that sums up elements of an interger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            Subroutine variables are all allocated on the stack frame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               counter  (SFP+2)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               sum (SFP+4)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 Input    : The input parameters are passed through the stack: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      starting address of the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      array length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      display 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 Output   : No output parameters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*------------------------------------------------------------------------------*/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#include "msp430.h"                     ; #define controlled include file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PUBLIC suma_sp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	RSEG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suma_sp: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; save the registers on the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PUSH    R12                     ; save R12 - R12 is stack frame pointer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     SP, R12                 ; R12 points on the bottom of the stack frame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SUB     #4, SP                  ; allocate 4 bytes for local varaibles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PUSH    R4                      ; pointer register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CLR     -4(R12)                 ; clear sum, sum=0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     6(R12), -2(R12)         ; init count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     8(R12), R4              ; R4 points to the array starting address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lnext:  ADD     @R4+, -4(R12)           ; add next element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DEC     -2(R12)                 ; decrement counter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JNZ     lnext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BIT     #1, 4(R12)               ; get id from the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JNZ     lp34                    ; it's P3&amp;P4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MOV.B   -4(R12), P1OUT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MOV.B   -3(R12), P2OUT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JMP     lend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lp34:   MOV.B   -4(R12), P3OUT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MOV.B   -3(R12), P4OUT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lend:   POP     R4                      ; restore R4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ADD     #4, SP                  ; colapse the stack frame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POP     R12                     ; restore stack frame pointer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RET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>
                <a:latin typeface="Courier New" pitchFamily="49" charset="0"/>
              </a:rPr>
              <a:t>      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3137-3F2A-4892-B750-035917A7DDB3}" type="slidenum">
              <a:rPr lang="en-US"/>
              <a:pPr/>
              <a:t>31</a:t>
            </a:fld>
            <a:endParaRPr lang="en-US"/>
          </a:p>
        </p:txBody>
      </p:sp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Sum Up Two Integer Arrays (ver4)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/*------------------------------------------------------------------------------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Program    : Find a sum of two integer arrays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Input      : The input arrays are signed 16-bit integers in arr1 and arr2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Output     : Display sum of arr1 on P1OUT&amp;P2OUT and sum of arr2 on P3OUT&amp;P4OUT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Modified by: A. Milenkovic, milenkovic@computer.org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Date       : September 14, 2008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 Description: MSP430 IAR EW; Demonstration of the MSP430 assembler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*------------------------------------------------------------------------------*/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#include "msp430.h"                     ; #define controlled include file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NAME    main                    ; module name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PUBLIC  main                    ; make the main label visible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                                ; outside this module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EXTERN  suma_sp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ORG     0FFFEh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DC16    init                    ; set reset vector to 'init' label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RSEG    CSTACK                  ; pre-declaration of segment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RSEG    CODE                    ; place program in 'CODE' segment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init:   MOV     #SFE(CSTACK), SP        ; set up stack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943-CBE1-4B6F-9AB3-6292113BE471}" type="slidenum">
              <a:rPr lang="en-US"/>
              <a:pPr/>
              <a:t>32</a:t>
            </a:fld>
            <a:endParaRPr lang="en-US"/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Sum Up Two Integer Arrays (ver3)</a:t>
            </a:r>
          </a:p>
        </p:txBody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main:   NOP                             ; main program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MOV.W   #WDTPW+WDTHOLD,&amp;WDTCTL  ; Stop watchdog timer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#0xFF,&amp;P1DIR            ; configure P1.x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#0xFF,&amp;P2DIR            ; configure P2.x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#0xFF,&amp;P3DIR            ; configure P3.x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BIS.B   #0xFF,&amp;P4DIR            ; configure P4.x as output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#arr1                   ; push the address of arr1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#8                      ; push the number of elements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#0                      ; push display 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CALL    #suma_sp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ADD     #6,SP                   ; collapse the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#arr2                   ; push the address of arr1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#7                      ; push the number of elements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PUSH    #1                      ; push display 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CALL    #suma_sp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ADD     #6,SP                   ; collapse the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JMP     $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arr1    DC16     1, 2, 3, 4, 1, 2, 3, 4     ; the first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arr2    DC16     1, 1, 1, 1, -1, -1, -1     ; the second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</p:txBody>
      </p:sp>
      <p:sp>
        <p:nvSpPr>
          <p:cNvPr id="1203204" name="Rectangle 4"/>
          <p:cNvSpPr>
            <a:spLocks noChangeArrowheads="1"/>
          </p:cNvSpPr>
          <p:nvPr/>
        </p:nvSpPr>
        <p:spPr bwMode="auto">
          <a:xfrm>
            <a:off x="1466850" y="2371725"/>
            <a:ext cx="1724025" cy="4953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3205" name="Rectangle 5"/>
          <p:cNvSpPr>
            <a:spLocks noChangeArrowheads="1"/>
          </p:cNvSpPr>
          <p:nvPr/>
        </p:nvSpPr>
        <p:spPr bwMode="auto">
          <a:xfrm>
            <a:off x="1466850" y="3305175"/>
            <a:ext cx="1724025" cy="4953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F94-183A-48EA-8183-B8E952856145}" type="slidenum">
              <a:rPr lang="en-US"/>
              <a:pPr/>
              <a:t>33</a:t>
            </a:fld>
            <a:endParaRPr lang="en-US"/>
          </a:p>
        </p:txBody>
      </p:sp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and Performance of Microprocessors, cont’d</a:t>
            </a:r>
          </a:p>
        </p:txBody>
      </p:sp>
      <p:sp>
        <p:nvSpPr>
          <p:cNvPr id="1240067" name="Rectangle 3"/>
          <p:cNvSpPr>
            <a:spLocks noChangeArrowheads="1"/>
          </p:cNvSpPr>
          <p:nvPr/>
        </p:nvSpPr>
        <p:spPr bwMode="auto">
          <a:xfrm>
            <a:off x="628650" y="1344613"/>
            <a:ext cx="851535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100">
                <a:latin typeface="Courier New" pitchFamily="49" charset="0"/>
              </a:rPr>
              <a:t>#include "msp430.h"                      ; #define controlled include file</a:t>
            </a:r>
          </a:p>
          <a:p>
            <a:r>
              <a:rPr lang="en-US" sz="1100">
                <a:latin typeface="Courier New" pitchFamily="49" charset="0"/>
              </a:rPr>
              <a:t>        NAME    main                     ; module name</a:t>
            </a:r>
          </a:p>
          <a:p>
            <a:r>
              <a:rPr lang="en-US" sz="1100">
                <a:latin typeface="Courier New" pitchFamily="49" charset="0"/>
              </a:rPr>
              <a:t>        PUBLIC  main                     ; make the main label vissible</a:t>
            </a:r>
          </a:p>
          <a:p>
            <a:r>
              <a:rPr lang="en-US" sz="1100">
                <a:latin typeface="Courier New" pitchFamily="49" charset="0"/>
              </a:rPr>
              <a:t>                                         ; outside this module</a:t>
            </a:r>
          </a:p>
          <a:p>
            <a:r>
              <a:rPr lang="en-US" sz="1100">
                <a:latin typeface="Courier New" pitchFamily="49" charset="0"/>
              </a:rPr>
              <a:t>        ORG     0FFFEh</a:t>
            </a:r>
          </a:p>
          <a:p>
            <a:r>
              <a:rPr lang="en-US" sz="1100">
                <a:latin typeface="Courier New" pitchFamily="49" charset="0"/>
              </a:rPr>
              <a:t>        DC16    init                     ; set reset vector to 'init' label</a:t>
            </a:r>
          </a:p>
          <a:p>
            <a:r>
              <a:rPr lang="en-US" sz="1100">
                <a:latin typeface="Courier New" pitchFamily="49" charset="0"/>
              </a:rPr>
              <a:t>        RSEG    CSTACK                   ; pre-declaration of segment</a:t>
            </a:r>
          </a:p>
          <a:p>
            <a:r>
              <a:rPr lang="en-US" sz="1100">
                <a:latin typeface="Courier New" pitchFamily="49" charset="0"/>
              </a:rPr>
              <a:t>        RSEG    CODE                     ; place program in 'CODE' segment</a:t>
            </a:r>
          </a:p>
          <a:p>
            <a:r>
              <a:rPr lang="en-US" sz="1100">
                <a:latin typeface="Courier New" pitchFamily="49" charset="0"/>
              </a:rPr>
              <a:t>init:   MOV     #SFE(CSTACK), SP         ; 4 cc</a:t>
            </a:r>
          </a:p>
          <a:p>
            <a:r>
              <a:rPr lang="en-US" sz="1100">
                <a:latin typeface="Courier New" pitchFamily="49" charset="0"/>
              </a:rPr>
              <a:t>main:   NOP                              ; 1 cc</a:t>
            </a:r>
          </a:p>
          <a:p>
            <a:r>
              <a:rPr lang="en-US" sz="1100">
                <a:latin typeface="Courier New" pitchFamily="49" charset="0"/>
              </a:rPr>
              <a:t>        MOV.W   #WDTPW+WDTHOLD,&amp;WDTCTL   ; 5 cc</a:t>
            </a:r>
          </a:p>
          <a:p>
            <a:r>
              <a:rPr lang="en-US" sz="1100">
                <a:latin typeface="Courier New" pitchFamily="49" charset="0"/>
              </a:rPr>
              <a:t>        PUSH    R14                      ; 3 cc (table 3.15)</a:t>
            </a:r>
          </a:p>
          <a:p>
            <a:r>
              <a:rPr lang="en-US" sz="1100">
                <a:latin typeface="Courier New" pitchFamily="49" charset="0"/>
              </a:rPr>
              <a:t>        MOV     SP, R14                  ; 1 cc</a:t>
            </a:r>
          </a:p>
          <a:p>
            <a:r>
              <a:rPr lang="en-US" sz="1100">
                <a:latin typeface="Courier New" pitchFamily="49" charset="0"/>
              </a:rPr>
              <a:t>        MOV     #aend, R6	         ; 2 cc</a:t>
            </a:r>
          </a:p>
          <a:p>
            <a:r>
              <a:rPr lang="en-US" sz="1100">
                <a:latin typeface="Courier New" pitchFamily="49" charset="0"/>
              </a:rPr>
              <a:t>        MOV     R6, R5	         ; 1 cc</a:t>
            </a:r>
          </a:p>
          <a:p>
            <a:r>
              <a:rPr lang="en-US" sz="1100">
                <a:latin typeface="Courier New" pitchFamily="49" charset="0"/>
              </a:rPr>
              <a:t>        SUB     #arr1, R5                ; 2 cc</a:t>
            </a:r>
          </a:p>
          <a:p>
            <a:r>
              <a:rPr lang="en-US" sz="1100">
                <a:latin typeface="Courier New" pitchFamily="49" charset="0"/>
              </a:rPr>
              <a:t>        SUB     R5, SP                   ; 1 cc</a:t>
            </a:r>
          </a:p>
          <a:p>
            <a:r>
              <a:rPr lang="en-US" sz="1100">
                <a:latin typeface="Courier New" pitchFamily="49" charset="0"/>
              </a:rPr>
              <a:t>lnext:  DEC     R6                       ; 1 cc  x 9</a:t>
            </a:r>
          </a:p>
          <a:p>
            <a:r>
              <a:rPr lang="en-US" sz="1100">
                <a:latin typeface="Courier New" pitchFamily="49" charset="0"/>
              </a:rPr>
              <a:t>        DEC     R14                      ; 1 cc  x 9</a:t>
            </a:r>
          </a:p>
          <a:p>
            <a:r>
              <a:rPr lang="en-US" sz="1100">
                <a:latin typeface="Courier New" pitchFamily="49" charset="0"/>
              </a:rPr>
              <a:t>        MOV.B   @R6, 0(R14)	         ; 4 cc  x 9	</a:t>
            </a:r>
          </a:p>
          <a:p>
            <a:r>
              <a:rPr lang="en-US" sz="1100">
                <a:latin typeface="Courier New" pitchFamily="49" charset="0"/>
              </a:rPr>
              <a:t>        DEC     R5		         ; 1 cc x 9</a:t>
            </a:r>
          </a:p>
          <a:p>
            <a:r>
              <a:rPr lang="en-US" sz="1100">
                <a:latin typeface="Courier New" pitchFamily="49" charset="0"/>
              </a:rPr>
              <a:t>        JNZ     lnext		         ; 2 cc x 9</a:t>
            </a:r>
          </a:p>
          <a:p>
            <a:r>
              <a:rPr lang="en-US" sz="1100">
                <a:latin typeface="Courier New" pitchFamily="49" charset="0"/>
              </a:rPr>
              <a:t>        JMP $		         	</a:t>
            </a:r>
          </a:p>
          <a:p>
            <a:endParaRPr lang="en-US" sz="1100">
              <a:latin typeface="Courier New" pitchFamily="49" charset="0"/>
            </a:endParaRPr>
          </a:p>
          <a:p>
            <a:r>
              <a:rPr lang="en-US" sz="1100">
                <a:latin typeface="Courier New" pitchFamily="49" charset="0"/>
              </a:rPr>
              <a:t>arr1    DC8   1, 2, 3, 4, 5, 6, 7, 8, 9</a:t>
            </a:r>
          </a:p>
          <a:p>
            <a:r>
              <a:rPr lang="en-US" sz="1100">
                <a:latin typeface="Courier New" pitchFamily="49" charset="0"/>
              </a:rPr>
              <a:t>aend</a:t>
            </a:r>
          </a:p>
          <a:p>
            <a:r>
              <a:rPr lang="en-US" sz="1100">
                <a:latin typeface="Courier New" pitchFamily="49" charset="0"/>
              </a:rPr>
              <a:t>        END</a:t>
            </a:r>
          </a:p>
          <a:p>
            <a:endParaRPr lang="en-US" sz="1100">
              <a:latin typeface="Courier New" pitchFamily="49" charset="0"/>
            </a:endParaRPr>
          </a:p>
          <a:p>
            <a:r>
              <a:rPr lang="en-US" sz="1100">
                <a:latin typeface="Courier New" pitchFamily="49" charset="0"/>
              </a:rPr>
              <a:t>TOTAL NUMBER OF CLOCK CYLES:		4+1+5+3+1+2+1+2+1+9x(1+1+4+1+2) = 20+9x9 = 101 cc</a:t>
            </a:r>
          </a:p>
          <a:p>
            <a:r>
              <a:rPr lang="en-US" sz="1100">
                <a:latin typeface="Courier New" pitchFamily="49" charset="0"/>
              </a:rPr>
              <a:t>TOTAL NUMBER OF INSTRUCITONS                9+9x5 = 54 instructions</a:t>
            </a:r>
          </a:p>
          <a:p>
            <a:r>
              <a:rPr lang="en-US" sz="1100">
                <a:latin typeface="Courier New" pitchFamily="49" charset="0"/>
              </a:rPr>
              <a:t>CPI				101/54 = 1.87 cc/instruction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627C-5BCB-4878-ADE9-4CB190D03C31}" type="slidenum">
              <a:rPr lang="en-US"/>
              <a:pPr/>
              <a:t>4</a:t>
            </a:fld>
            <a:endParaRPr lang="en-US"/>
          </a:p>
        </p:txBody>
      </p:sp>
      <p:sp>
        <p:nvSpPr>
          <p:cNvPr id="124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 Language Directives (cont’d)</a:t>
            </a:r>
          </a:p>
        </p:txBody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04925"/>
            <a:ext cx="8516938" cy="5292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        ORG 0x0200</a:t>
            </a:r>
          </a:p>
          <a:p>
            <a:pP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v1b     DS  1        ; allocates a byte in memory; equivalent to DS8</a:t>
            </a:r>
          </a:p>
          <a:p>
            <a:pP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v2b     DS  1        ; allocates a byte in memory;</a:t>
            </a:r>
          </a:p>
          <a:p>
            <a:pP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v3w     DS  2        ; allocates a word of 2 bytes in memory; </a:t>
            </a:r>
          </a:p>
          <a:p>
            <a:pP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			    ; equivalent to DS8 2 or DS16</a:t>
            </a:r>
          </a:p>
          <a:p>
            <a:pP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v4b     DS32 4       ; allocates a buffer of 4 long words; </a:t>
            </a:r>
          </a:p>
          <a:p>
            <a:pPr>
              <a:buFont typeface="Wingdings" pitchFamily="2" charset="2"/>
              <a:buNone/>
            </a:pPr>
            <a:r>
              <a:rPr lang="en-US" sz="1200" b="1">
                <a:latin typeface="Courier New" pitchFamily="49" charset="0"/>
              </a:rPr>
              <a:t>			    ; 4x4=16 bytes in memory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9C1C-9E33-4684-923E-FC6701BCF8FC}" type="slidenum">
              <a:rPr lang="en-US"/>
              <a:pPr/>
              <a:t>5</a:t>
            </a:fld>
            <a:endParaRPr lang="en-US"/>
          </a:p>
        </p:txBody>
      </p:sp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Assembly Language Programming: </a:t>
            </a:r>
            <a:br>
              <a:rPr lang="en-US" sz="2800"/>
            </a:br>
            <a:r>
              <a:rPr lang="en-US" sz="2800"/>
              <a:t>Decimal/Integer Addition of 32-bit Numbers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Write an assembly program that finds a sum </a:t>
            </a:r>
            <a:br>
              <a:rPr lang="en-US" sz="2000"/>
            </a:br>
            <a:r>
              <a:rPr lang="en-US" sz="2000"/>
              <a:t>of two 32-bit numbers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Input numbers are decimal numbers (8-digit in length)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Input numbers are signed integers in two’s complement</a:t>
            </a:r>
          </a:p>
          <a:p>
            <a:pPr>
              <a:lnSpc>
                <a:spcPct val="90000"/>
              </a:lnSpc>
            </a:pPr>
            <a:r>
              <a:rPr lang="en-US" sz="2400"/>
              <a:t>Data: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lint1:  DC32 0x45678923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lint2:  DC32 0x23456789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Decimal sum: 0x69135712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Integer sum: 0x68adf0ac</a:t>
            </a:r>
          </a:p>
          <a:p>
            <a:pPr>
              <a:lnSpc>
                <a:spcPct val="90000"/>
              </a:lnSpc>
            </a:pPr>
            <a:r>
              <a:rPr lang="en-US" sz="2400"/>
              <a:t>Approach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Input numbers: storage, placement in memory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Results: storage (ABSOLUTE ASSEMBLER)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Main program: initialization, program loops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Decimal addition, integer addition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EDB4-F862-4D9D-AB19-9D94C4B7CEA8}" type="slidenum">
              <a:rPr lang="en-US"/>
              <a:pPr/>
              <a:t>6</a:t>
            </a:fld>
            <a:endParaRPr lang="en-US"/>
          </a:p>
        </p:txBody>
      </p:sp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Decimal/Integer Addition of 32-bit Numbers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85900"/>
            <a:ext cx="8810625" cy="5105400"/>
          </a:xfrm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/*------------------------------------------------------------------------------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Program    : Program demonstrates addition of two operands lint1 and lint2.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             Operands are first interpreted as 32-bit decimal numbers and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             and their sum is stored into lsumd;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             Next, the operands are interpreted as 32-bit signed integers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             in two's complement and their sum is stored into lsumi.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Input      : Input integers are lint1 and lint2 (constants in flash)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Output     : Results are stored in lsumd (decimal sum) and lsumi (int sum)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Written by : A. Milenkovic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Date       : September 10, 2008; Updated September 14, 2009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 Description: MSP430 IAR EW; Demonstration of the MSP430 assembler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*-----------------------------------------------------------------------------*/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 b="1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#include "msp430.h"                     ; #define controlled include file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 b="1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NAME    main                    ; module name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 b="1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PUBLIC  main                    ; make the main label visible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                                ; outside this module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ORG 0xF000                      ; move location pointer to 0xF000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lint1:  DC32 0x45678923                 ; operand1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lint2:  DC32 0x23456789                 ; operand2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 b="1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ORG     0xFFFE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DC16    main                    ; set reset vector to 'init' label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 b="1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ORG 0x0400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lsumd:  DS32 1                          ; allocates space for lsumd (2 words)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lsumi:  DS32 1                          ; allocate space for lsumi (2 words)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AE4D-D923-4C5C-B2E6-5E3E41B224CB}" type="slidenum">
              <a:rPr lang="en-US"/>
              <a:pPr/>
              <a:t>7</a:t>
            </a:fld>
            <a:endParaRPr lang="en-US"/>
          </a:p>
        </p:txBody>
      </p:sp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Decimal/Integer Addition of 32-bit Numbers (cont’d)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85900"/>
            <a:ext cx="8810625" cy="510540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ORG 0xE000                      ; starting address of the program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main:   NOP                             ; main program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MOV.W   #WDTPW+WDTHOLD,&amp;WDTCTL  ; Stop watchdog timer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#lint1, R4                  ; pointer to lint1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#lsumd, R8                  ; pointer to lsumd (decimal sum)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#2, R5                      ; R5 is a counter (2 words)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CLR R10                         ; clear R10 (used as a backup for SR)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ldeca:  MOV 4(R4), R7                   ; load lint2 (@R4+4) into R7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R10, R2                     ; bring original R2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DADD @R4+, R7                   ; decimal add to lint1 (@R4)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 R2, R10                    ; backup R2 in R10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R7, 0(R8)                   ; store result back into lsumd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ADD #2, R8                      ; R8 points to the next word in lsumd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DEC R5                          ; decrement R5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JNZ ldeca                       ; jump if not zero to ldeca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D79-AC32-4241-9343-27DBC19386E0}" type="slidenum">
              <a:rPr lang="en-US"/>
              <a:pPr/>
              <a:t>8</a:t>
            </a:fld>
            <a:endParaRPr lang="en-US"/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Decimal/Integer Addition of 32-bit Numbers (cont’d)</a:t>
            </a:r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85900"/>
            <a:ext cx="8810625" cy="510540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#lint1, R4                  ; pointer to lint1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#lsumi, R8                  ; pointer to lsumi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#2, R5                      ; R5 is a counter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CLR R10                         ; clear R10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lia:    MOV 4(R4), R7                   ; load lint2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R10, R2                     ; load original SR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ADDC @R4+, R7                   ; add lint1 (with carry)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R2, R10                     ; backup R2 in R10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MOV R7, 4(R8)                   ; store result into lsumi (@R8+4)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ADD #2, R8                      ; update R8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DEC R5                          ; decrement R5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JNZ lia                         ; jump if not zero to lia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400" b="1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JMP $                           ; jump to current location '$'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                                ; (endless loop)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r>
              <a:rPr lang="en-US" sz="1400" b="1">
                <a:latin typeface="Courier New" pitchFamily="49" charset="0"/>
              </a:rPr>
              <a:t>        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50F5-9B79-468C-A516-CF85C54602AD}" type="slidenum">
              <a:rPr lang="en-US"/>
              <a:pPr/>
              <a:t>9</a:t>
            </a:fld>
            <a:endParaRPr lang="en-US"/>
          </a:p>
        </p:txBody>
      </p:sp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Assembly Language Programming: </a:t>
            </a:r>
            <a:br>
              <a:rPr lang="en-US" sz="2800"/>
            </a:br>
            <a:r>
              <a:rPr lang="en-US" sz="2800"/>
              <a:t>Count Characters ‘E’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Write an assembly program that processes an input string to find the number of characters ‘E’ in the string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number of characters is “displayed” on the port 1 of the MSP430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mystr=“HELLO WORLD, I AM THE MSP430!”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P1OUT=0x02</a:t>
            </a:r>
          </a:p>
          <a:p>
            <a:pPr>
              <a:lnSpc>
                <a:spcPct val="90000"/>
              </a:lnSpc>
            </a:pPr>
            <a:r>
              <a:rPr lang="en-US" sz="2400"/>
              <a:t>Approach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Input string: storage, placement in memory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Main program: initialization, main program loop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Program loop: iterations, counter, loop exit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Output: control of ports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2654</TotalTime>
  <Words>3390</Words>
  <Application>Microsoft Office PowerPoint</Application>
  <PresentationFormat>On-screen Show (4:3)</PresentationFormat>
  <Paragraphs>714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Blends</vt:lpstr>
      <vt:lpstr>CPE 323 Introduction to  Embedded Computer Systems: MSP430: Assembly Language</vt:lpstr>
      <vt:lpstr>Outline</vt:lpstr>
      <vt:lpstr>Assembly Language Directives</vt:lpstr>
      <vt:lpstr>Assembly Language Directives (cont’d)</vt:lpstr>
      <vt:lpstr>Assembly Language Programming:  Decimal/Integer Addition of 32-bit Numbers</vt:lpstr>
      <vt:lpstr>Decimal/Integer Addition of 32-bit Numbers</vt:lpstr>
      <vt:lpstr>Decimal/Integer Addition of 32-bit Numbers (cont’d)</vt:lpstr>
      <vt:lpstr>Decimal/Integer Addition of 32-bit Numbers (cont’d)</vt:lpstr>
      <vt:lpstr>Assembly Language Programming:  Count Characters ‘E’</vt:lpstr>
      <vt:lpstr>Programmer’s View of Parallel Ports</vt:lpstr>
      <vt:lpstr>Count Characters ‘E’</vt:lpstr>
      <vt:lpstr>Count Characters ‘E’ (cont’d)</vt:lpstr>
      <vt:lpstr>Outline</vt:lpstr>
      <vt:lpstr>The Case for Subroutines: An Example</vt:lpstr>
      <vt:lpstr>Sum Up Two Integer Arrays (ver1)</vt:lpstr>
      <vt:lpstr>Sum up two integer arrays (ver1)</vt:lpstr>
      <vt:lpstr>Subroutines</vt:lpstr>
      <vt:lpstr>Subroutines (cont’d)</vt:lpstr>
      <vt:lpstr>Subroutine Nesting</vt:lpstr>
      <vt:lpstr>Mechanisms for Passing Parameters</vt:lpstr>
      <vt:lpstr>Subroutine: SUMA_RP</vt:lpstr>
      <vt:lpstr>Subroutine: SUMA_RP</vt:lpstr>
      <vt:lpstr> Sum Up Two Integer Arrays (ver2)</vt:lpstr>
      <vt:lpstr>Sum Up Two Integer Arrays (ver2)</vt:lpstr>
      <vt:lpstr>Subroutine: SUMA_SP</vt:lpstr>
      <vt:lpstr>Subroutine: SUMA_SP</vt:lpstr>
      <vt:lpstr>Sum Up Two Integer Arrays (ver3)</vt:lpstr>
      <vt:lpstr> Sum Up Two Integer Arrays (ver3)</vt:lpstr>
      <vt:lpstr>The Stack and Local Variables</vt:lpstr>
      <vt:lpstr>Subroutine: SUMA_SPSF</vt:lpstr>
      <vt:lpstr>Sum Up Two Integer Arrays (ver4)</vt:lpstr>
      <vt:lpstr>Sum Up Two Integer Arrays (ver3)</vt:lpstr>
      <vt:lpstr>Speed and Performance of Microprocessors, cont’d</vt:lpstr>
    </vt:vector>
  </TitlesOfParts>
  <Company>UAH / Microsoft MOLP Program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Microcomputers notes</dc:title>
  <dc:creator>Emil Jovanov</dc:creator>
  <cp:lastModifiedBy>milenka</cp:lastModifiedBy>
  <cp:revision>165</cp:revision>
  <cp:lastPrinted>2000-08-31T19:14:43Z</cp:lastPrinted>
  <dcterms:created xsi:type="dcterms:W3CDTF">2000-08-22T23:43:45Z</dcterms:created>
  <dcterms:modified xsi:type="dcterms:W3CDTF">2012-01-30T21:00:09Z</dcterms:modified>
</cp:coreProperties>
</file>