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641" r:id="rId2"/>
    <p:sldId id="922" r:id="rId3"/>
    <p:sldId id="956" r:id="rId4"/>
    <p:sldId id="949" r:id="rId5"/>
    <p:sldId id="952" r:id="rId6"/>
    <p:sldId id="907" r:id="rId7"/>
    <p:sldId id="951" r:id="rId8"/>
    <p:sldId id="908" r:id="rId9"/>
    <p:sldId id="953" r:id="rId10"/>
    <p:sldId id="909" r:id="rId11"/>
    <p:sldId id="910" r:id="rId12"/>
    <p:sldId id="911" r:id="rId13"/>
    <p:sldId id="954" r:id="rId14"/>
    <p:sldId id="955" r:id="rId15"/>
    <p:sldId id="950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990099"/>
    <a:srgbClr val="0033CC"/>
    <a:srgbClr val="CC3300"/>
    <a:srgbClr val="969696"/>
    <a:srgbClr val="33CC33"/>
    <a:srgbClr val="CC9900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7" autoAdjust="0"/>
    <p:restoredTop sz="98649" autoAdjust="0"/>
  </p:normalViewPr>
  <p:slideViewPr>
    <p:cSldViewPr snapToGrid="0">
      <p:cViewPr>
        <p:scale>
          <a:sx n="100" d="100"/>
          <a:sy n="100" d="100"/>
        </p:scale>
        <p:origin x="-682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40" y="-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Alex Milenkovich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DA14DF0-9DFE-435C-BDD0-1A967756D4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5963"/>
            <a:ext cx="4806950" cy="3605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Alex Milenkovich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2D5EB452-687A-4650-9B76-D40F77DBD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Alex Milenkovich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6EB375-9F7D-4349-8BFE-AFC9F928953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3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Alex Milenkovich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3C3D8-77F0-4805-82D6-4C1D9AE9F82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4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Alex Milenkovich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BB2586-EAEA-46C8-83BF-6D88C178864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653" tIns="48327" rIns="96653" bIns="48327"/>
          <a:lstStyle/>
          <a:p>
            <a:pPr defTabSz="966788">
              <a:spcBef>
                <a:spcPct val="0"/>
              </a:spcBef>
            </a:pPr>
            <a:r>
              <a:rPr lang="en-US" sz="2500" smtClean="0"/>
              <a:t>Digital I/O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Alex Milenkovich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FB6F28-9AFD-4E27-8A29-07C2D1928B9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Alex Milenkovich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DB4754-B191-40D6-853A-E7F02DA7E6E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Alex Milenkovich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504D77-27F2-4604-9E33-0E5465AF1ED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Alex Milenkovich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2F3C79-3692-4E96-8C0A-3870A469830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58092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990600" y="1408113"/>
            <a:ext cx="7947025" cy="1563687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58093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820738" y="3624263"/>
            <a:ext cx="7620000" cy="2463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67E15E0-B640-41A9-8F60-30501D8D0B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90D81-51C8-4DF6-B046-2CE9C0A3B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160338"/>
            <a:ext cx="2039938" cy="64373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0575" y="160338"/>
            <a:ext cx="5972175" cy="64373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126BA-35A2-42AB-98DE-869FFFD5D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FDD45-D1FA-4CA7-BA8D-EBD45D250C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B6221-4A2D-4F19-83D6-3CAFCDFB4B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575" y="1304925"/>
            <a:ext cx="4005263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8238" y="1304925"/>
            <a:ext cx="4006850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DA0E5-FF3A-404C-9EA8-9E853B8B1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4E021-AA6D-4185-9504-17507D476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C09C2-22D4-472B-8680-397A34225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CD4BF-1EE1-474A-8B15-A6D11EFAF6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05DAC-2784-4CF8-91FA-B91629E77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BE91C-CD6A-4FC2-9135-D0015230D1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ChangeArrowheads="1"/>
          </p:cNvSpPr>
          <p:nvPr/>
        </p:nvSpPr>
        <p:spPr bwMode="ltGray">
          <a:xfrm>
            <a:off x="417513" y="45561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ltGray">
          <a:xfrm>
            <a:off x="800100" y="455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ltGray">
          <a:xfrm>
            <a:off x="541338" y="87788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ltGray">
          <a:xfrm>
            <a:off x="911225" y="877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ltGray">
          <a:xfrm>
            <a:off x="127000" y="804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gray">
          <a:xfrm>
            <a:off x="442913" y="1138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60338"/>
            <a:ext cx="779303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304925"/>
            <a:ext cx="8164513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7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7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557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06264E1-BA59-4966-B213-58ED84C10E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CPE 323 Introduction to Embedded Computer Systems: Digital I/O</a:t>
            </a:r>
          </a:p>
        </p:txBody>
      </p:sp>
      <p:sp>
        <p:nvSpPr>
          <p:cNvPr id="3075" name="Rectangle 1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Instructor: Dr Aleksandar Milenkovic</a:t>
            </a:r>
            <a:br>
              <a:rPr lang="en-US" smtClean="0"/>
            </a:br>
            <a:r>
              <a:rPr lang="en-US" smtClean="0"/>
              <a:t>Lecture Notes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CPE 323 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8F51D5-E2D6-4216-87E6-8B1E9CACCA3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Digital I/O Registers: Operation</a:t>
            </a:r>
          </a:p>
        </p:txBody>
      </p:sp>
      <p:sp>
        <p:nvSpPr>
          <p:cNvPr id="8197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Input Register </a:t>
            </a:r>
            <a:r>
              <a:rPr lang="en-US" sz="2800" dirty="0" err="1" smtClean="0">
                <a:solidFill>
                  <a:srgbClr val="FF0000"/>
                </a:solidFill>
              </a:rPr>
              <a:t>PnIN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Each bit in each </a:t>
            </a:r>
            <a:r>
              <a:rPr lang="en-US" sz="2400" dirty="0" err="1" smtClean="0"/>
              <a:t>PnIN</a:t>
            </a:r>
            <a:r>
              <a:rPr lang="en-US" sz="2400" dirty="0" smtClean="0"/>
              <a:t> register reflects the value of the input signal at the corresponding I/O pin when the pin is configured as I/O function.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Bit = 0: The input is low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Bit = 1: The input is high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Output Registers </a:t>
            </a:r>
            <a:r>
              <a:rPr lang="en-US" sz="2800" dirty="0" err="1" smtClean="0">
                <a:solidFill>
                  <a:srgbClr val="FF0000"/>
                </a:solidFill>
              </a:rPr>
              <a:t>PnOUT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Each bit in each </a:t>
            </a:r>
            <a:r>
              <a:rPr lang="en-US" sz="2400" dirty="0" err="1" smtClean="0"/>
              <a:t>PnOUT</a:t>
            </a:r>
            <a:r>
              <a:rPr lang="en-US" sz="2400" dirty="0" smtClean="0"/>
              <a:t> register is the value to be output on the corresponding I/O pin when the pin is configured as I/O function and output direction.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Bit = 0: The output is low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Bit = 1: The output is high</a:t>
            </a: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5102225" y="2822575"/>
            <a:ext cx="3810000" cy="1015663"/>
          </a:xfrm>
          <a:prstGeom prst="rect">
            <a:avLst/>
          </a:prstGeom>
          <a:noFill/>
          <a:ln w="3175">
            <a:solidFill>
              <a:srgbClr val="CC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CC0000"/>
                </a:solidFill>
                <a:latin typeface="+mn-lt"/>
              </a:rPr>
              <a:t>Do not write to PxIN. It will result in increased current consumption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CPE 323 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552ADE-1220-4D8C-9667-FB885350684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Digital I/O Registers: Operation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FF0000"/>
                </a:solidFill>
              </a:rPr>
              <a:t>Direction Registers </a:t>
            </a:r>
            <a:r>
              <a:rPr lang="en-US" sz="2800" dirty="0" err="1" smtClean="0">
                <a:solidFill>
                  <a:srgbClr val="FF0000"/>
                </a:solidFill>
              </a:rPr>
              <a:t>PnDIR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2400" dirty="0" smtClean="0"/>
              <a:t>Bit = 0: The port pin is switched to input direction</a:t>
            </a:r>
          </a:p>
          <a:p>
            <a:pPr lvl="1" eaLnBrk="1" hangingPunct="1"/>
            <a:r>
              <a:rPr lang="en-US" sz="2400" dirty="0" smtClean="0"/>
              <a:t>Bit = 1: The port pin is switched to output direction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>
                <a:solidFill>
                  <a:srgbClr val="FF0000"/>
                </a:solidFill>
              </a:rPr>
              <a:t>Function Select Registers </a:t>
            </a:r>
            <a:r>
              <a:rPr lang="en-US" sz="2800" dirty="0" err="1" smtClean="0">
                <a:solidFill>
                  <a:srgbClr val="FF0000"/>
                </a:solidFill>
              </a:rPr>
              <a:t>PnSEL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2400" dirty="0" smtClean="0"/>
              <a:t>Port pins are often multiplexed with other peripheral module functions.</a:t>
            </a:r>
          </a:p>
          <a:p>
            <a:pPr lvl="2" eaLnBrk="1" hangingPunct="1"/>
            <a:r>
              <a:rPr lang="en-US" sz="2000" dirty="0" smtClean="0"/>
              <a:t>Bit = 0: I/O Function is selected for the pin</a:t>
            </a:r>
          </a:p>
          <a:p>
            <a:pPr lvl="2" eaLnBrk="1" hangingPunct="1"/>
            <a:r>
              <a:rPr lang="en-US" sz="2000" dirty="0" smtClean="0"/>
              <a:t>Bit = 1: Peripheral module function is selected for the pin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CPE 323 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189F52-FC0C-4CA4-9E0A-1107C830637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Digital I/O Registers: Operation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FF0000"/>
                </a:solidFill>
              </a:rPr>
              <a:t>Interrupt Flag Registers P1IFG, P2IFG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(only for P1 and P2)</a:t>
            </a:r>
          </a:p>
          <a:p>
            <a:pPr lvl="1" eaLnBrk="1" hangingPunct="1"/>
            <a:r>
              <a:rPr lang="en-US" sz="2400" dirty="0" smtClean="0"/>
              <a:t>Bit = 0: No interrupt is pending</a:t>
            </a:r>
          </a:p>
          <a:p>
            <a:pPr lvl="1" eaLnBrk="1" hangingPunct="1"/>
            <a:r>
              <a:rPr lang="en-US" sz="2400" dirty="0" smtClean="0"/>
              <a:t>Bit = 1: An interrupt is pending</a:t>
            </a:r>
          </a:p>
          <a:p>
            <a:pPr eaLnBrk="1" hangingPunct="1"/>
            <a:r>
              <a:rPr lang="en-US" sz="2800" dirty="0" smtClean="0"/>
              <a:t>Only transitions, not static levels, cause interrupts</a:t>
            </a:r>
          </a:p>
          <a:p>
            <a:pPr eaLnBrk="1" hangingPunct="1"/>
            <a:r>
              <a:rPr lang="en-US" sz="2800" dirty="0" smtClean="0">
                <a:solidFill>
                  <a:srgbClr val="FF0000"/>
                </a:solidFill>
              </a:rPr>
              <a:t>Interrupt Edge Select Registers P1IES, P2IES</a:t>
            </a:r>
          </a:p>
          <a:p>
            <a:pPr lvl="1" eaLnBrk="1" hangingPunct="1"/>
            <a:r>
              <a:rPr lang="en-US" sz="2400" dirty="0" smtClean="0"/>
              <a:t>Each </a:t>
            </a:r>
            <a:r>
              <a:rPr lang="en-US" sz="2400" dirty="0" err="1" smtClean="0"/>
              <a:t>PnIES</a:t>
            </a:r>
            <a:r>
              <a:rPr lang="en-US" sz="2400" dirty="0" smtClean="0"/>
              <a:t> bit selects the interrupt edge for the corresponding I/O pin (n=1, 2).</a:t>
            </a:r>
          </a:p>
          <a:p>
            <a:pPr lvl="2" eaLnBrk="1" hangingPunct="1"/>
            <a:r>
              <a:rPr lang="en-US" sz="1800" dirty="0" smtClean="0"/>
              <a:t>Bit = 0: The </a:t>
            </a:r>
            <a:r>
              <a:rPr lang="en-US" sz="1800" dirty="0" err="1" smtClean="0"/>
              <a:t>PnIFGx</a:t>
            </a:r>
            <a:r>
              <a:rPr lang="en-US" sz="1800" dirty="0" smtClean="0"/>
              <a:t> flag is set with a low-to-high transition</a:t>
            </a:r>
          </a:p>
          <a:p>
            <a:pPr lvl="2" eaLnBrk="1" hangingPunct="1"/>
            <a:r>
              <a:rPr lang="en-US" sz="1800" dirty="0" smtClean="0"/>
              <a:t>Bit = 1: The </a:t>
            </a:r>
            <a:r>
              <a:rPr lang="en-US" sz="1800" dirty="0" err="1" smtClean="0"/>
              <a:t>PnIFGx</a:t>
            </a:r>
            <a:r>
              <a:rPr lang="en-US" sz="1800" dirty="0" smtClean="0"/>
              <a:t> flag is set with a high-to-low transition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I/O Registers: Operation (Specific for MSP430F2xxx)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Pullup</a:t>
            </a:r>
            <a:r>
              <a:rPr lang="en-US" sz="2800" dirty="0" smtClean="0">
                <a:solidFill>
                  <a:srgbClr val="FF0000"/>
                </a:solidFill>
              </a:rPr>
              <a:t>/</a:t>
            </a:r>
            <a:r>
              <a:rPr lang="en-US" sz="2800" dirty="0" err="1" smtClean="0">
                <a:solidFill>
                  <a:srgbClr val="FF0000"/>
                </a:solidFill>
              </a:rPr>
              <a:t>Pulldown</a:t>
            </a:r>
            <a:r>
              <a:rPr lang="en-US" sz="2800" dirty="0" smtClean="0">
                <a:solidFill>
                  <a:srgbClr val="FF0000"/>
                </a:solidFill>
              </a:rPr>
              <a:t> Resistor Enable Registers </a:t>
            </a:r>
            <a:r>
              <a:rPr lang="en-US" sz="2800" dirty="0" err="1" smtClean="0">
                <a:solidFill>
                  <a:srgbClr val="FF0000"/>
                </a:solidFill>
              </a:rPr>
              <a:t>PxREN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smtClean="0"/>
              <a:t>Each bit in each </a:t>
            </a:r>
            <a:r>
              <a:rPr lang="en-US" sz="2400" dirty="0" err="1" smtClean="0"/>
              <a:t>PxREN</a:t>
            </a:r>
            <a:r>
              <a:rPr lang="en-US" sz="2400" dirty="0" smtClean="0"/>
              <a:t> register enables or disables the </a:t>
            </a:r>
            <a:r>
              <a:rPr lang="en-US" sz="2400" dirty="0" err="1" smtClean="0"/>
              <a:t>pullup</a:t>
            </a:r>
            <a:r>
              <a:rPr lang="en-US" sz="2400" dirty="0" smtClean="0"/>
              <a:t>/</a:t>
            </a:r>
            <a:r>
              <a:rPr lang="en-US" sz="2400" dirty="0" err="1" smtClean="0"/>
              <a:t>pulldown</a:t>
            </a:r>
            <a:r>
              <a:rPr lang="en-US" sz="2400" dirty="0" smtClean="0"/>
              <a:t> resistor of the corresponding I/O pin</a:t>
            </a:r>
          </a:p>
          <a:p>
            <a:pPr lvl="1"/>
            <a:r>
              <a:rPr lang="en-US" sz="2400" dirty="0" smtClean="0"/>
              <a:t>The corresponding bit in the </a:t>
            </a:r>
            <a:r>
              <a:rPr lang="en-US" sz="2400" dirty="0" err="1" smtClean="0"/>
              <a:t>PxOUT</a:t>
            </a:r>
            <a:r>
              <a:rPr lang="en-US" sz="2400" dirty="0" smtClean="0"/>
              <a:t> register selects if the pin is pulled up or pulled down</a:t>
            </a:r>
          </a:p>
          <a:p>
            <a:pPr lvl="2"/>
            <a:r>
              <a:rPr lang="en-US" sz="1800" dirty="0" smtClean="0"/>
              <a:t>Bit = 0: </a:t>
            </a:r>
            <a:r>
              <a:rPr lang="en-US" sz="1800" dirty="0" err="1" smtClean="0"/>
              <a:t>Pullup</a:t>
            </a:r>
            <a:r>
              <a:rPr lang="en-US" sz="1800" dirty="0" smtClean="0"/>
              <a:t>/</a:t>
            </a:r>
            <a:r>
              <a:rPr lang="en-US" sz="1800" dirty="0" err="1" smtClean="0"/>
              <a:t>pulldown</a:t>
            </a:r>
            <a:r>
              <a:rPr lang="en-US" sz="1800" dirty="0" smtClean="0"/>
              <a:t> resistor disabled</a:t>
            </a:r>
          </a:p>
          <a:p>
            <a:pPr lvl="2"/>
            <a:r>
              <a:rPr lang="en-US" sz="1800" dirty="0" smtClean="0"/>
              <a:t>Bit = 1: </a:t>
            </a:r>
            <a:r>
              <a:rPr lang="en-US" sz="1800" dirty="0" err="1" smtClean="0"/>
              <a:t>Pullup</a:t>
            </a:r>
            <a:r>
              <a:rPr lang="en-US" sz="1800" dirty="0" smtClean="0"/>
              <a:t>/</a:t>
            </a:r>
            <a:r>
              <a:rPr lang="en-US" sz="1800" dirty="0" err="1" smtClean="0"/>
              <a:t>pulldown</a:t>
            </a:r>
            <a:r>
              <a:rPr lang="en-US" sz="1800" dirty="0" smtClean="0"/>
              <a:t> resistor enabled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FDD45-D1FA-4CA7-BA8D-EBD45D250C0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I/O Registers: Operation (Specific for MSP430F2xxx)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Two select registers </a:t>
            </a:r>
            <a:r>
              <a:rPr lang="en-US" sz="2400" dirty="0" err="1" smtClean="0"/>
              <a:t>PxSEL</a:t>
            </a:r>
            <a:r>
              <a:rPr lang="en-US" sz="2400" dirty="0" smtClean="0"/>
              <a:t> and PxSEL2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FDD45-D1FA-4CA7-BA8D-EBD45D250C0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0" y="2225040"/>
            <a:ext cx="4515803" cy="123509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359" y="3659505"/>
            <a:ext cx="5597841" cy="2357729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CPE 323 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6A5330-8175-4AAF-A4F1-C564EFFB6AEB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Configuring Unused Pins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Unused pins must never be left unconnected in their default state as inputs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Floating (unconnected) input – both pull-up and pull-down may be causing shoot-through current =&gt; deplete your power source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What should you do?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Wire unused pins externally to V</a:t>
            </a:r>
            <a:r>
              <a:rPr lang="en-US" sz="2000" baseline="-25000" dirty="0" smtClean="0"/>
              <a:t>GND</a:t>
            </a:r>
            <a:r>
              <a:rPr lang="en-US" sz="2000" dirty="0" smtClean="0"/>
              <a:t> or V</a:t>
            </a:r>
            <a:r>
              <a:rPr lang="en-US" sz="2000" baseline="-25000" dirty="0" smtClean="0"/>
              <a:t>DD</a:t>
            </a:r>
            <a:r>
              <a:rPr lang="en-US" sz="2000" dirty="0" smtClean="0"/>
              <a:t> and configure them as inputs (Warning: if you accidentally configure them as outputs you may damage the chip)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Leave the pins unconnected externally, but connect them internally to V</a:t>
            </a:r>
            <a:r>
              <a:rPr lang="en-US" sz="2000" baseline="-25000" dirty="0" smtClean="0"/>
              <a:t>GND</a:t>
            </a:r>
            <a:r>
              <a:rPr lang="en-US" sz="2000" dirty="0" smtClean="0"/>
              <a:t> or V</a:t>
            </a:r>
            <a:r>
              <a:rPr lang="en-US" sz="2000" baseline="-25000" dirty="0" smtClean="0"/>
              <a:t>DD</a:t>
            </a:r>
            <a:r>
              <a:rPr lang="en-US" sz="2000" dirty="0" smtClean="0"/>
              <a:t> (applicable only to MSP430F2xx devices)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Leave the pins unconnected and configure them as outputs (Warning: do not short circuit them with the probe)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MSP430: Digital I/O </a:t>
            </a:r>
            <a:br>
              <a:rPr lang="en-US" dirty="0" smtClean="0"/>
            </a:br>
            <a:r>
              <a:rPr lang="en-US" dirty="0" smtClean="0"/>
              <a:t>(Chapter 7 in textbook)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MSP430xG461x Microcontroller</a:t>
            </a:r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CPE 323 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92BCC8-41DB-487E-A72D-0214E63F68AE}" type="slidenum">
              <a:rPr lang="en-US" smtClean="0"/>
              <a:pPr/>
              <a:t>3</a:t>
            </a:fld>
            <a:endParaRPr lang="en-US" smtClean="0"/>
          </a:p>
        </p:txBody>
      </p:sp>
      <p:pic>
        <p:nvPicPr>
          <p:cNvPr id="614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975" y="1570038"/>
            <a:ext cx="830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5859780" y="2263140"/>
            <a:ext cx="1973580" cy="1249680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CPE 323 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39CC08-4110-4C65-81C1-C6972AC12A8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Digital Input, Output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Digital inputs – they are either on or off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Inputs from humans or sensors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E.g., switches, sensors </a:t>
            </a:r>
            <a:br>
              <a:rPr lang="en-US" sz="2400" dirty="0" smtClean="0"/>
            </a:br>
            <a:r>
              <a:rPr lang="en-US" sz="2400" dirty="0" smtClean="0"/>
              <a:t>(e.g., door is locked, button is pressed, ...)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Digital outputs – set them on or off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Light-emitting diodes (LEDs), seven segment displays, liquid-crystal displays (LCDs)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MSP430 can supply these directly if they work from the same voltage and draw a sufficiently small current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Digital input/output ports (P1 – </a:t>
            </a:r>
            <a:r>
              <a:rPr lang="en-US" sz="2800" dirty="0" err="1" smtClean="0"/>
              <a:t>Pn</a:t>
            </a:r>
            <a:r>
              <a:rPr lang="en-US" sz="2800" dirty="0" smtClean="0"/>
              <a:t>), n=2 ... 10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Almost all pins can be used either for digital I/O </a:t>
            </a:r>
            <a:br>
              <a:rPr lang="en-US" sz="2400" dirty="0" smtClean="0"/>
            </a:br>
            <a:r>
              <a:rPr lang="en-US" sz="2400" dirty="0" smtClean="0"/>
              <a:t>or for other (special) functions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Their operation must be configured on start up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Input, Output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Ports P1 and P2 have interrupt capability </a:t>
            </a:r>
          </a:p>
          <a:p>
            <a:pPr eaLnBrk="1" hangingPunct="1"/>
            <a:r>
              <a:rPr lang="en-US" sz="2000" dirty="0" smtClean="0"/>
              <a:t>Each interrupt for the P1 and P2 input lines </a:t>
            </a:r>
            <a:br>
              <a:rPr lang="en-US" sz="2000" dirty="0" smtClean="0"/>
            </a:br>
            <a:r>
              <a:rPr lang="en-US" sz="2000" dirty="0" smtClean="0"/>
              <a:t>can be individually enabled and configured to provide </a:t>
            </a:r>
            <a:br>
              <a:rPr lang="en-US" sz="2000" dirty="0" smtClean="0"/>
            </a:br>
            <a:r>
              <a:rPr lang="en-US" sz="2000" dirty="0" smtClean="0"/>
              <a:t>an interrupt on a rising edge or falling edge of an input signal.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The digital I/O features include:</a:t>
            </a:r>
          </a:p>
          <a:p>
            <a:pPr lvl="1" eaLnBrk="1" hangingPunct="1"/>
            <a:r>
              <a:rPr lang="en-US" sz="1800" dirty="0" smtClean="0"/>
              <a:t>Independently programmable individual I/Os</a:t>
            </a:r>
          </a:p>
          <a:p>
            <a:pPr lvl="1" eaLnBrk="1" hangingPunct="1"/>
            <a:r>
              <a:rPr lang="en-US" sz="1800" dirty="0" smtClean="0"/>
              <a:t>Any combination of input or output</a:t>
            </a:r>
          </a:p>
          <a:p>
            <a:pPr lvl="1" eaLnBrk="1" hangingPunct="1"/>
            <a:r>
              <a:rPr lang="en-US" sz="1800" dirty="0" smtClean="0"/>
              <a:t>Individually configurable P1 and P2 interrupts</a:t>
            </a:r>
          </a:p>
          <a:p>
            <a:pPr lvl="1" eaLnBrk="1" hangingPunct="1"/>
            <a:r>
              <a:rPr lang="en-US" sz="1800" dirty="0" smtClean="0"/>
              <a:t>Independent input and output data registers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The digital I/O is configured with user software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FDD45-D1FA-4CA7-BA8D-EBD45D250C0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CPE 323 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563AB6-3BA2-4721-8E19-3376EC78AC3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762306" name="Rectangle 2"/>
          <p:cNvSpPr>
            <a:spLocks noChangeArrowheads="1"/>
          </p:cNvSpPr>
          <p:nvPr/>
        </p:nvSpPr>
        <p:spPr bwMode="auto">
          <a:xfrm>
            <a:off x="1473200" y="4341813"/>
            <a:ext cx="66103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556260" y="1310640"/>
            <a:ext cx="6573838" cy="4102100"/>
            <a:chOff x="584" y="803"/>
            <a:chExt cx="4141" cy="2584"/>
          </a:xfrm>
        </p:grpSpPr>
        <p:sp>
          <p:nvSpPr>
            <p:cNvPr id="6151" name="Rectangle 5"/>
            <p:cNvSpPr>
              <a:spLocks noChangeArrowheads="1"/>
            </p:cNvSpPr>
            <p:nvPr/>
          </p:nvSpPr>
          <p:spPr bwMode="auto">
            <a:xfrm>
              <a:off x="2896" y="2640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6152" name="Rectangle 6"/>
            <p:cNvSpPr>
              <a:spLocks noChangeArrowheads="1"/>
            </p:cNvSpPr>
            <p:nvPr/>
          </p:nvSpPr>
          <p:spPr bwMode="auto">
            <a:xfrm>
              <a:off x="2640" y="2640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6153" name="Rectangle 7"/>
            <p:cNvSpPr>
              <a:spLocks noChangeArrowheads="1"/>
            </p:cNvSpPr>
            <p:nvPr/>
          </p:nvSpPr>
          <p:spPr bwMode="auto">
            <a:xfrm>
              <a:off x="2392" y="2640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6154" name="Rectangle 8"/>
            <p:cNvSpPr>
              <a:spLocks noChangeArrowheads="1"/>
            </p:cNvSpPr>
            <p:nvPr/>
          </p:nvSpPr>
          <p:spPr bwMode="auto">
            <a:xfrm>
              <a:off x="2136" y="2640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6155" name="Rectangle 9"/>
            <p:cNvSpPr>
              <a:spLocks noChangeArrowheads="1"/>
            </p:cNvSpPr>
            <p:nvPr/>
          </p:nvSpPr>
          <p:spPr bwMode="auto">
            <a:xfrm>
              <a:off x="1880" y="2640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6156" name="Rectangle 10"/>
            <p:cNvSpPr>
              <a:spLocks noChangeArrowheads="1"/>
            </p:cNvSpPr>
            <p:nvPr/>
          </p:nvSpPr>
          <p:spPr bwMode="auto">
            <a:xfrm>
              <a:off x="1624" y="2640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6157" name="Rectangle 11"/>
            <p:cNvSpPr>
              <a:spLocks noChangeArrowheads="1"/>
            </p:cNvSpPr>
            <p:nvPr/>
          </p:nvSpPr>
          <p:spPr bwMode="auto">
            <a:xfrm>
              <a:off x="1360" y="2640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6158" name="Rectangle 12"/>
            <p:cNvSpPr>
              <a:spLocks noChangeArrowheads="1"/>
            </p:cNvSpPr>
            <p:nvPr/>
          </p:nvSpPr>
          <p:spPr bwMode="auto">
            <a:xfrm>
              <a:off x="1112" y="2640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7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6159" name="Line 13"/>
            <p:cNvSpPr>
              <a:spLocks noChangeShapeType="1"/>
            </p:cNvSpPr>
            <p:nvPr/>
          </p:nvSpPr>
          <p:spPr bwMode="auto">
            <a:xfrm flipV="1">
              <a:off x="1158" y="2293"/>
              <a:ext cx="1" cy="15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Rectangle 14"/>
            <p:cNvSpPr>
              <a:spLocks noChangeArrowheads="1"/>
            </p:cNvSpPr>
            <p:nvPr/>
          </p:nvSpPr>
          <p:spPr bwMode="auto">
            <a:xfrm>
              <a:off x="1107" y="1129"/>
              <a:ext cx="100" cy="11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Line 15"/>
            <p:cNvSpPr>
              <a:spLocks noChangeShapeType="1"/>
            </p:cNvSpPr>
            <p:nvPr/>
          </p:nvSpPr>
          <p:spPr bwMode="auto">
            <a:xfrm flipV="1">
              <a:off x="1414" y="2293"/>
              <a:ext cx="1" cy="15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Rectangle 16"/>
            <p:cNvSpPr>
              <a:spLocks noChangeArrowheads="1"/>
            </p:cNvSpPr>
            <p:nvPr/>
          </p:nvSpPr>
          <p:spPr bwMode="auto">
            <a:xfrm>
              <a:off x="1363" y="1129"/>
              <a:ext cx="100" cy="116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17"/>
            <p:cNvSpPr>
              <a:spLocks noChangeShapeType="1"/>
            </p:cNvSpPr>
            <p:nvPr/>
          </p:nvSpPr>
          <p:spPr bwMode="auto">
            <a:xfrm flipV="1">
              <a:off x="1670" y="2293"/>
              <a:ext cx="1" cy="15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Rectangle 18"/>
            <p:cNvSpPr>
              <a:spLocks noChangeArrowheads="1"/>
            </p:cNvSpPr>
            <p:nvPr/>
          </p:nvSpPr>
          <p:spPr bwMode="auto">
            <a:xfrm>
              <a:off x="1619" y="1129"/>
              <a:ext cx="100" cy="11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19"/>
            <p:cNvSpPr>
              <a:spLocks noChangeShapeType="1"/>
            </p:cNvSpPr>
            <p:nvPr/>
          </p:nvSpPr>
          <p:spPr bwMode="auto">
            <a:xfrm flipV="1">
              <a:off x="1926" y="2293"/>
              <a:ext cx="1" cy="15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Rectangle 20"/>
            <p:cNvSpPr>
              <a:spLocks noChangeArrowheads="1"/>
            </p:cNvSpPr>
            <p:nvPr/>
          </p:nvSpPr>
          <p:spPr bwMode="auto">
            <a:xfrm>
              <a:off x="1875" y="1129"/>
              <a:ext cx="100" cy="116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Line 21"/>
            <p:cNvSpPr>
              <a:spLocks noChangeShapeType="1"/>
            </p:cNvSpPr>
            <p:nvPr/>
          </p:nvSpPr>
          <p:spPr bwMode="auto">
            <a:xfrm flipV="1">
              <a:off x="2182" y="2293"/>
              <a:ext cx="1" cy="15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Rectangle 22"/>
            <p:cNvSpPr>
              <a:spLocks noChangeArrowheads="1"/>
            </p:cNvSpPr>
            <p:nvPr/>
          </p:nvSpPr>
          <p:spPr bwMode="auto">
            <a:xfrm>
              <a:off x="2131" y="1129"/>
              <a:ext cx="100" cy="116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23"/>
            <p:cNvSpPr>
              <a:spLocks noChangeShapeType="1"/>
            </p:cNvSpPr>
            <p:nvPr/>
          </p:nvSpPr>
          <p:spPr bwMode="auto">
            <a:xfrm>
              <a:off x="2438" y="2293"/>
              <a:ext cx="1" cy="15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Rectangle 24"/>
            <p:cNvSpPr>
              <a:spLocks noChangeArrowheads="1"/>
            </p:cNvSpPr>
            <p:nvPr/>
          </p:nvSpPr>
          <p:spPr bwMode="auto">
            <a:xfrm>
              <a:off x="2387" y="1129"/>
              <a:ext cx="100" cy="116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25"/>
            <p:cNvSpPr>
              <a:spLocks noChangeShapeType="1"/>
            </p:cNvSpPr>
            <p:nvPr/>
          </p:nvSpPr>
          <p:spPr bwMode="auto">
            <a:xfrm flipV="1">
              <a:off x="2694" y="2293"/>
              <a:ext cx="1" cy="15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Rectangle 26"/>
            <p:cNvSpPr>
              <a:spLocks noChangeArrowheads="1"/>
            </p:cNvSpPr>
            <p:nvPr/>
          </p:nvSpPr>
          <p:spPr bwMode="auto">
            <a:xfrm>
              <a:off x="2643" y="1129"/>
              <a:ext cx="100" cy="116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Line 27"/>
            <p:cNvSpPr>
              <a:spLocks noChangeShapeType="1"/>
            </p:cNvSpPr>
            <p:nvPr/>
          </p:nvSpPr>
          <p:spPr bwMode="auto">
            <a:xfrm flipV="1">
              <a:off x="2950" y="2293"/>
              <a:ext cx="1" cy="15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Rectangle 28"/>
            <p:cNvSpPr>
              <a:spLocks noChangeArrowheads="1"/>
            </p:cNvSpPr>
            <p:nvPr/>
          </p:nvSpPr>
          <p:spPr bwMode="auto">
            <a:xfrm>
              <a:off x="2899" y="1129"/>
              <a:ext cx="100" cy="116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Rectangle 29"/>
            <p:cNvSpPr>
              <a:spLocks noChangeArrowheads="1"/>
            </p:cNvSpPr>
            <p:nvPr/>
          </p:nvSpPr>
          <p:spPr bwMode="auto">
            <a:xfrm>
              <a:off x="1055" y="2134"/>
              <a:ext cx="1995" cy="106"/>
            </a:xfrm>
            <a:prstGeom prst="rect">
              <a:avLst/>
            </a:prstGeom>
            <a:solidFill>
              <a:srgbClr val="C0C0C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Rectangle 30"/>
            <p:cNvSpPr>
              <a:spLocks noChangeArrowheads="1"/>
            </p:cNvSpPr>
            <p:nvPr/>
          </p:nvSpPr>
          <p:spPr bwMode="auto">
            <a:xfrm>
              <a:off x="1055" y="1975"/>
              <a:ext cx="1996" cy="107"/>
            </a:xfrm>
            <a:prstGeom prst="rect">
              <a:avLst/>
            </a:prstGeom>
            <a:solidFill>
              <a:srgbClr val="C0C0C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Rectangle 31"/>
            <p:cNvSpPr>
              <a:spLocks noChangeArrowheads="1"/>
            </p:cNvSpPr>
            <p:nvPr/>
          </p:nvSpPr>
          <p:spPr bwMode="auto">
            <a:xfrm>
              <a:off x="1055" y="1816"/>
              <a:ext cx="1996" cy="107"/>
            </a:xfrm>
            <a:prstGeom prst="rect">
              <a:avLst/>
            </a:prstGeom>
            <a:solidFill>
              <a:srgbClr val="C0C0C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Rectangle 32"/>
            <p:cNvSpPr>
              <a:spLocks noChangeArrowheads="1"/>
            </p:cNvSpPr>
            <p:nvPr/>
          </p:nvSpPr>
          <p:spPr bwMode="auto">
            <a:xfrm>
              <a:off x="1055" y="1658"/>
              <a:ext cx="1996" cy="106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Rectangle 33"/>
            <p:cNvSpPr>
              <a:spLocks noChangeArrowheads="1"/>
            </p:cNvSpPr>
            <p:nvPr/>
          </p:nvSpPr>
          <p:spPr bwMode="auto">
            <a:xfrm>
              <a:off x="1055" y="1499"/>
              <a:ext cx="1996" cy="107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Rectangle 34"/>
            <p:cNvSpPr>
              <a:spLocks noChangeArrowheads="1"/>
            </p:cNvSpPr>
            <p:nvPr/>
          </p:nvSpPr>
          <p:spPr bwMode="auto">
            <a:xfrm>
              <a:off x="1055" y="1340"/>
              <a:ext cx="1995" cy="107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Rectangle 35"/>
            <p:cNvSpPr>
              <a:spLocks noChangeArrowheads="1"/>
            </p:cNvSpPr>
            <p:nvPr/>
          </p:nvSpPr>
          <p:spPr bwMode="auto">
            <a:xfrm>
              <a:off x="584" y="2256"/>
              <a:ext cx="16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P1.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6182" name="Rectangle 36"/>
            <p:cNvSpPr>
              <a:spLocks noChangeArrowheads="1"/>
            </p:cNvSpPr>
            <p:nvPr/>
          </p:nvSpPr>
          <p:spPr bwMode="auto">
            <a:xfrm>
              <a:off x="584" y="3243"/>
              <a:ext cx="26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P10. </a:t>
              </a:r>
              <a:endParaRPr lang="en-US" sz="1400" dirty="0">
                <a:latin typeface="Arial" charset="0"/>
              </a:endParaRPr>
            </a:p>
          </p:txBody>
        </p:sp>
        <p:sp>
          <p:nvSpPr>
            <p:cNvPr id="6183" name="Freeform 37"/>
            <p:cNvSpPr>
              <a:spLocks/>
            </p:cNvSpPr>
            <p:nvPr/>
          </p:nvSpPr>
          <p:spPr bwMode="auto">
            <a:xfrm>
              <a:off x="1107" y="2452"/>
              <a:ext cx="102" cy="159"/>
            </a:xfrm>
            <a:custGeom>
              <a:avLst/>
              <a:gdLst>
                <a:gd name="T0" fmla="*/ 0 w 102"/>
                <a:gd name="T1" fmla="*/ 53 h 159"/>
                <a:gd name="T2" fmla="*/ 0 w 102"/>
                <a:gd name="T3" fmla="*/ 107 h 159"/>
                <a:gd name="T4" fmla="*/ 51 w 102"/>
                <a:gd name="T5" fmla="*/ 159 h 159"/>
                <a:gd name="T6" fmla="*/ 102 w 102"/>
                <a:gd name="T7" fmla="*/ 107 h 159"/>
                <a:gd name="T8" fmla="*/ 102 w 102"/>
                <a:gd name="T9" fmla="*/ 53 h 159"/>
                <a:gd name="T10" fmla="*/ 51 w 102"/>
                <a:gd name="T11" fmla="*/ 0 h 159"/>
                <a:gd name="T12" fmla="*/ 0 w 102"/>
                <a:gd name="T13" fmla="*/ 53 h 1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159"/>
                <a:gd name="T23" fmla="*/ 102 w 102"/>
                <a:gd name="T24" fmla="*/ 159 h 15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159">
                  <a:moveTo>
                    <a:pt x="0" y="53"/>
                  </a:moveTo>
                  <a:lnTo>
                    <a:pt x="0" y="107"/>
                  </a:lnTo>
                  <a:lnTo>
                    <a:pt x="51" y="159"/>
                  </a:lnTo>
                  <a:lnTo>
                    <a:pt x="102" y="107"/>
                  </a:lnTo>
                  <a:lnTo>
                    <a:pt x="102" y="53"/>
                  </a:lnTo>
                  <a:lnTo>
                    <a:pt x="51" y="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142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38"/>
            <p:cNvSpPr>
              <a:spLocks/>
            </p:cNvSpPr>
            <p:nvPr/>
          </p:nvSpPr>
          <p:spPr bwMode="auto">
            <a:xfrm>
              <a:off x="1363" y="2452"/>
              <a:ext cx="102" cy="159"/>
            </a:xfrm>
            <a:custGeom>
              <a:avLst/>
              <a:gdLst>
                <a:gd name="T0" fmla="*/ 0 w 102"/>
                <a:gd name="T1" fmla="*/ 53 h 159"/>
                <a:gd name="T2" fmla="*/ 0 w 102"/>
                <a:gd name="T3" fmla="*/ 107 h 159"/>
                <a:gd name="T4" fmla="*/ 51 w 102"/>
                <a:gd name="T5" fmla="*/ 159 h 159"/>
                <a:gd name="T6" fmla="*/ 102 w 102"/>
                <a:gd name="T7" fmla="*/ 107 h 159"/>
                <a:gd name="T8" fmla="*/ 102 w 102"/>
                <a:gd name="T9" fmla="*/ 53 h 159"/>
                <a:gd name="T10" fmla="*/ 51 w 102"/>
                <a:gd name="T11" fmla="*/ 0 h 159"/>
                <a:gd name="T12" fmla="*/ 0 w 102"/>
                <a:gd name="T13" fmla="*/ 53 h 1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159"/>
                <a:gd name="T23" fmla="*/ 102 w 102"/>
                <a:gd name="T24" fmla="*/ 159 h 15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159">
                  <a:moveTo>
                    <a:pt x="0" y="53"/>
                  </a:moveTo>
                  <a:lnTo>
                    <a:pt x="0" y="107"/>
                  </a:lnTo>
                  <a:lnTo>
                    <a:pt x="51" y="159"/>
                  </a:lnTo>
                  <a:lnTo>
                    <a:pt x="102" y="107"/>
                  </a:lnTo>
                  <a:lnTo>
                    <a:pt x="102" y="53"/>
                  </a:lnTo>
                  <a:lnTo>
                    <a:pt x="51" y="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142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39"/>
            <p:cNvSpPr>
              <a:spLocks/>
            </p:cNvSpPr>
            <p:nvPr/>
          </p:nvSpPr>
          <p:spPr bwMode="auto">
            <a:xfrm>
              <a:off x="1619" y="2452"/>
              <a:ext cx="102" cy="159"/>
            </a:xfrm>
            <a:custGeom>
              <a:avLst/>
              <a:gdLst>
                <a:gd name="T0" fmla="*/ 0 w 102"/>
                <a:gd name="T1" fmla="*/ 53 h 159"/>
                <a:gd name="T2" fmla="*/ 0 w 102"/>
                <a:gd name="T3" fmla="*/ 107 h 159"/>
                <a:gd name="T4" fmla="*/ 51 w 102"/>
                <a:gd name="T5" fmla="*/ 159 h 159"/>
                <a:gd name="T6" fmla="*/ 102 w 102"/>
                <a:gd name="T7" fmla="*/ 107 h 159"/>
                <a:gd name="T8" fmla="*/ 102 w 102"/>
                <a:gd name="T9" fmla="*/ 53 h 159"/>
                <a:gd name="T10" fmla="*/ 51 w 102"/>
                <a:gd name="T11" fmla="*/ 0 h 159"/>
                <a:gd name="T12" fmla="*/ 0 w 102"/>
                <a:gd name="T13" fmla="*/ 53 h 1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159"/>
                <a:gd name="T23" fmla="*/ 102 w 102"/>
                <a:gd name="T24" fmla="*/ 159 h 15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159">
                  <a:moveTo>
                    <a:pt x="0" y="53"/>
                  </a:moveTo>
                  <a:lnTo>
                    <a:pt x="0" y="107"/>
                  </a:lnTo>
                  <a:lnTo>
                    <a:pt x="51" y="159"/>
                  </a:lnTo>
                  <a:lnTo>
                    <a:pt x="102" y="107"/>
                  </a:lnTo>
                  <a:lnTo>
                    <a:pt x="102" y="53"/>
                  </a:lnTo>
                  <a:lnTo>
                    <a:pt x="51" y="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142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40"/>
            <p:cNvSpPr>
              <a:spLocks/>
            </p:cNvSpPr>
            <p:nvPr/>
          </p:nvSpPr>
          <p:spPr bwMode="auto">
            <a:xfrm>
              <a:off x="1875" y="2452"/>
              <a:ext cx="102" cy="159"/>
            </a:xfrm>
            <a:custGeom>
              <a:avLst/>
              <a:gdLst>
                <a:gd name="T0" fmla="*/ 0 w 102"/>
                <a:gd name="T1" fmla="*/ 53 h 159"/>
                <a:gd name="T2" fmla="*/ 0 w 102"/>
                <a:gd name="T3" fmla="*/ 107 h 159"/>
                <a:gd name="T4" fmla="*/ 51 w 102"/>
                <a:gd name="T5" fmla="*/ 159 h 159"/>
                <a:gd name="T6" fmla="*/ 102 w 102"/>
                <a:gd name="T7" fmla="*/ 107 h 159"/>
                <a:gd name="T8" fmla="*/ 102 w 102"/>
                <a:gd name="T9" fmla="*/ 53 h 159"/>
                <a:gd name="T10" fmla="*/ 51 w 102"/>
                <a:gd name="T11" fmla="*/ 0 h 159"/>
                <a:gd name="T12" fmla="*/ 0 w 102"/>
                <a:gd name="T13" fmla="*/ 53 h 1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159"/>
                <a:gd name="T23" fmla="*/ 102 w 102"/>
                <a:gd name="T24" fmla="*/ 159 h 15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159">
                  <a:moveTo>
                    <a:pt x="0" y="53"/>
                  </a:moveTo>
                  <a:lnTo>
                    <a:pt x="0" y="107"/>
                  </a:lnTo>
                  <a:lnTo>
                    <a:pt x="51" y="159"/>
                  </a:lnTo>
                  <a:lnTo>
                    <a:pt x="102" y="107"/>
                  </a:lnTo>
                  <a:lnTo>
                    <a:pt x="102" y="53"/>
                  </a:lnTo>
                  <a:lnTo>
                    <a:pt x="51" y="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142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Freeform 41"/>
            <p:cNvSpPr>
              <a:spLocks/>
            </p:cNvSpPr>
            <p:nvPr/>
          </p:nvSpPr>
          <p:spPr bwMode="auto">
            <a:xfrm>
              <a:off x="2131" y="2452"/>
              <a:ext cx="102" cy="159"/>
            </a:xfrm>
            <a:custGeom>
              <a:avLst/>
              <a:gdLst>
                <a:gd name="T0" fmla="*/ 0 w 102"/>
                <a:gd name="T1" fmla="*/ 53 h 159"/>
                <a:gd name="T2" fmla="*/ 0 w 102"/>
                <a:gd name="T3" fmla="*/ 107 h 159"/>
                <a:gd name="T4" fmla="*/ 51 w 102"/>
                <a:gd name="T5" fmla="*/ 159 h 159"/>
                <a:gd name="T6" fmla="*/ 102 w 102"/>
                <a:gd name="T7" fmla="*/ 107 h 159"/>
                <a:gd name="T8" fmla="*/ 102 w 102"/>
                <a:gd name="T9" fmla="*/ 53 h 159"/>
                <a:gd name="T10" fmla="*/ 51 w 102"/>
                <a:gd name="T11" fmla="*/ 0 h 159"/>
                <a:gd name="T12" fmla="*/ 0 w 102"/>
                <a:gd name="T13" fmla="*/ 53 h 1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159"/>
                <a:gd name="T23" fmla="*/ 102 w 102"/>
                <a:gd name="T24" fmla="*/ 159 h 15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159">
                  <a:moveTo>
                    <a:pt x="0" y="53"/>
                  </a:moveTo>
                  <a:lnTo>
                    <a:pt x="0" y="107"/>
                  </a:lnTo>
                  <a:lnTo>
                    <a:pt x="51" y="159"/>
                  </a:lnTo>
                  <a:lnTo>
                    <a:pt x="102" y="107"/>
                  </a:lnTo>
                  <a:lnTo>
                    <a:pt x="102" y="53"/>
                  </a:lnTo>
                  <a:lnTo>
                    <a:pt x="51" y="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142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Freeform 42"/>
            <p:cNvSpPr>
              <a:spLocks/>
            </p:cNvSpPr>
            <p:nvPr/>
          </p:nvSpPr>
          <p:spPr bwMode="auto">
            <a:xfrm>
              <a:off x="2387" y="2452"/>
              <a:ext cx="102" cy="159"/>
            </a:xfrm>
            <a:custGeom>
              <a:avLst/>
              <a:gdLst>
                <a:gd name="T0" fmla="*/ 0 w 102"/>
                <a:gd name="T1" fmla="*/ 53 h 159"/>
                <a:gd name="T2" fmla="*/ 0 w 102"/>
                <a:gd name="T3" fmla="*/ 107 h 159"/>
                <a:gd name="T4" fmla="*/ 51 w 102"/>
                <a:gd name="T5" fmla="*/ 159 h 159"/>
                <a:gd name="T6" fmla="*/ 102 w 102"/>
                <a:gd name="T7" fmla="*/ 107 h 159"/>
                <a:gd name="T8" fmla="*/ 102 w 102"/>
                <a:gd name="T9" fmla="*/ 53 h 159"/>
                <a:gd name="T10" fmla="*/ 51 w 102"/>
                <a:gd name="T11" fmla="*/ 0 h 159"/>
                <a:gd name="T12" fmla="*/ 0 w 102"/>
                <a:gd name="T13" fmla="*/ 53 h 1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159"/>
                <a:gd name="T23" fmla="*/ 102 w 102"/>
                <a:gd name="T24" fmla="*/ 159 h 15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159">
                  <a:moveTo>
                    <a:pt x="0" y="53"/>
                  </a:moveTo>
                  <a:lnTo>
                    <a:pt x="0" y="107"/>
                  </a:lnTo>
                  <a:lnTo>
                    <a:pt x="51" y="159"/>
                  </a:lnTo>
                  <a:lnTo>
                    <a:pt x="102" y="107"/>
                  </a:lnTo>
                  <a:lnTo>
                    <a:pt x="102" y="53"/>
                  </a:lnTo>
                  <a:lnTo>
                    <a:pt x="51" y="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142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Freeform 43"/>
            <p:cNvSpPr>
              <a:spLocks/>
            </p:cNvSpPr>
            <p:nvPr/>
          </p:nvSpPr>
          <p:spPr bwMode="auto">
            <a:xfrm>
              <a:off x="2643" y="2452"/>
              <a:ext cx="102" cy="159"/>
            </a:xfrm>
            <a:custGeom>
              <a:avLst/>
              <a:gdLst>
                <a:gd name="T0" fmla="*/ 0 w 102"/>
                <a:gd name="T1" fmla="*/ 53 h 159"/>
                <a:gd name="T2" fmla="*/ 0 w 102"/>
                <a:gd name="T3" fmla="*/ 107 h 159"/>
                <a:gd name="T4" fmla="*/ 51 w 102"/>
                <a:gd name="T5" fmla="*/ 159 h 159"/>
                <a:gd name="T6" fmla="*/ 102 w 102"/>
                <a:gd name="T7" fmla="*/ 107 h 159"/>
                <a:gd name="T8" fmla="*/ 102 w 102"/>
                <a:gd name="T9" fmla="*/ 53 h 159"/>
                <a:gd name="T10" fmla="*/ 51 w 102"/>
                <a:gd name="T11" fmla="*/ 0 h 159"/>
                <a:gd name="T12" fmla="*/ 0 w 102"/>
                <a:gd name="T13" fmla="*/ 53 h 1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159"/>
                <a:gd name="T23" fmla="*/ 102 w 102"/>
                <a:gd name="T24" fmla="*/ 159 h 15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159">
                  <a:moveTo>
                    <a:pt x="0" y="53"/>
                  </a:moveTo>
                  <a:lnTo>
                    <a:pt x="0" y="107"/>
                  </a:lnTo>
                  <a:lnTo>
                    <a:pt x="51" y="159"/>
                  </a:lnTo>
                  <a:lnTo>
                    <a:pt x="102" y="107"/>
                  </a:lnTo>
                  <a:lnTo>
                    <a:pt x="102" y="53"/>
                  </a:lnTo>
                  <a:lnTo>
                    <a:pt x="51" y="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142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0" name="Freeform 44"/>
            <p:cNvSpPr>
              <a:spLocks/>
            </p:cNvSpPr>
            <p:nvPr/>
          </p:nvSpPr>
          <p:spPr bwMode="auto">
            <a:xfrm>
              <a:off x="2899" y="2452"/>
              <a:ext cx="102" cy="159"/>
            </a:xfrm>
            <a:custGeom>
              <a:avLst/>
              <a:gdLst>
                <a:gd name="T0" fmla="*/ 0 w 102"/>
                <a:gd name="T1" fmla="*/ 53 h 159"/>
                <a:gd name="T2" fmla="*/ 0 w 102"/>
                <a:gd name="T3" fmla="*/ 107 h 159"/>
                <a:gd name="T4" fmla="*/ 51 w 102"/>
                <a:gd name="T5" fmla="*/ 159 h 159"/>
                <a:gd name="T6" fmla="*/ 102 w 102"/>
                <a:gd name="T7" fmla="*/ 107 h 159"/>
                <a:gd name="T8" fmla="*/ 102 w 102"/>
                <a:gd name="T9" fmla="*/ 53 h 159"/>
                <a:gd name="T10" fmla="*/ 51 w 102"/>
                <a:gd name="T11" fmla="*/ 0 h 159"/>
                <a:gd name="T12" fmla="*/ 0 w 102"/>
                <a:gd name="T13" fmla="*/ 53 h 1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159"/>
                <a:gd name="T23" fmla="*/ 102 w 102"/>
                <a:gd name="T24" fmla="*/ 159 h 15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159">
                  <a:moveTo>
                    <a:pt x="0" y="53"/>
                  </a:moveTo>
                  <a:lnTo>
                    <a:pt x="0" y="107"/>
                  </a:lnTo>
                  <a:lnTo>
                    <a:pt x="51" y="159"/>
                  </a:lnTo>
                  <a:lnTo>
                    <a:pt x="102" y="107"/>
                  </a:lnTo>
                  <a:lnTo>
                    <a:pt x="102" y="53"/>
                  </a:lnTo>
                  <a:lnTo>
                    <a:pt x="51" y="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1428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Rectangle 45"/>
            <p:cNvSpPr>
              <a:spLocks noChangeArrowheads="1"/>
            </p:cNvSpPr>
            <p:nvPr/>
          </p:nvSpPr>
          <p:spPr bwMode="auto">
            <a:xfrm>
              <a:off x="584" y="2453"/>
              <a:ext cx="16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P2.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6192" name="Rectangle 46"/>
            <p:cNvSpPr>
              <a:spLocks noChangeArrowheads="1"/>
            </p:cNvSpPr>
            <p:nvPr/>
          </p:nvSpPr>
          <p:spPr bwMode="auto">
            <a:xfrm>
              <a:off x="1055" y="1181"/>
              <a:ext cx="1995" cy="107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Rectangle 47"/>
            <p:cNvSpPr>
              <a:spLocks noChangeArrowheads="1"/>
            </p:cNvSpPr>
            <p:nvPr/>
          </p:nvSpPr>
          <p:spPr bwMode="auto">
            <a:xfrm>
              <a:off x="1703" y="2127"/>
              <a:ext cx="83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Input Register PxIN</a:t>
              </a:r>
              <a:endParaRPr lang="en-US" sz="1200">
                <a:latin typeface="Arial" charset="0"/>
              </a:endParaRPr>
            </a:p>
          </p:txBody>
        </p:sp>
        <p:sp>
          <p:nvSpPr>
            <p:cNvPr id="6194" name="Rectangle 48"/>
            <p:cNvSpPr>
              <a:spLocks noChangeArrowheads="1"/>
            </p:cNvSpPr>
            <p:nvPr/>
          </p:nvSpPr>
          <p:spPr bwMode="auto">
            <a:xfrm>
              <a:off x="1574" y="1969"/>
              <a:ext cx="101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Output Register PxOUT</a:t>
              </a:r>
              <a:endParaRPr lang="en-US" sz="1200">
                <a:latin typeface="Arial" charset="0"/>
              </a:endParaRPr>
            </a:p>
          </p:txBody>
        </p:sp>
        <p:sp>
          <p:nvSpPr>
            <p:cNvPr id="6195" name="Rectangle 49"/>
            <p:cNvSpPr>
              <a:spLocks noChangeArrowheads="1"/>
            </p:cNvSpPr>
            <p:nvPr/>
          </p:nvSpPr>
          <p:spPr bwMode="auto">
            <a:xfrm>
              <a:off x="1567" y="1810"/>
              <a:ext cx="106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Direction Register PxDIR</a:t>
              </a:r>
              <a:endParaRPr lang="en-US" sz="1200">
                <a:latin typeface="Arial" charset="0"/>
              </a:endParaRPr>
            </a:p>
          </p:txBody>
        </p:sp>
        <p:sp>
          <p:nvSpPr>
            <p:cNvPr id="6196" name="Rectangle 50"/>
            <p:cNvSpPr>
              <a:spLocks noChangeArrowheads="1"/>
            </p:cNvSpPr>
            <p:nvPr/>
          </p:nvSpPr>
          <p:spPr bwMode="auto">
            <a:xfrm>
              <a:off x="1437" y="1651"/>
              <a:ext cx="12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Interrupt Flag Register PxIFG</a:t>
              </a:r>
              <a:endParaRPr lang="en-US" sz="1200">
                <a:latin typeface="Arial" charset="0"/>
              </a:endParaRPr>
            </a:p>
          </p:txBody>
        </p:sp>
        <p:sp>
          <p:nvSpPr>
            <p:cNvPr id="6197" name="Rectangle 51"/>
            <p:cNvSpPr>
              <a:spLocks noChangeArrowheads="1"/>
            </p:cNvSpPr>
            <p:nvPr/>
          </p:nvSpPr>
          <p:spPr bwMode="auto">
            <a:xfrm>
              <a:off x="1450" y="1493"/>
              <a:ext cx="129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Interrupt Enable Register PxIE</a:t>
              </a:r>
              <a:endParaRPr lang="en-US" sz="1200">
                <a:latin typeface="Arial" charset="0"/>
              </a:endParaRPr>
            </a:p>
          </p:txBody>
        </p:sp>
        <p:sp>
          <p:nvSpPr>
            <p:cNvPr id="6198" name="Rectangle 52"/>
            <p:cNvSpPr>
              <a:spLocks noChangeArrowheads="1"/>
            </p:cNvSpPr>
            <p:nvPr/>
          </p:nvSpPr>
          <p:spPr bwMode="auto">
            <a:xfrm>
              <a:off x="1297" y="1334"/>
              <a:ext cx="157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Interrupt Edge Select Register PxIES</a:t>
              </a:r>
              <a:endParaRPr lang="en-US" sz="1200">
                <a:latin typeface="Arial" charset="0"/>
              </a:endParaRPr>
            </a:p>
          </p:txBody>
        </p:sp>
        <p:sp>
          <p:nvSpPr>
            <p:cNvPr id="6199" name="Rectangle 53"/>
            <p:cNvSpPr>
              <a:spLocks noChangeArrowheads="1"/>
            </p:cNvSpPr>
            <p:nvPr/>
          </p:nvSpPr>
          <p:spPr bwMode="auto">
            <a:xfrm>
              <a:off x="1379" y="1175"/>
              <a:ext cx="136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Function Select Register PxSEL</a:t>
              </a:r>
              <a:endParaRPr lang="en-US" sz="1200">
                <a:latin typeface="Arial" charset="0"/>
              </a:endParaRPr>
            </a:p>
          </p:txBody>
        </p:sp>
        <p:sp>
          <p:nvSpPr>
            <p:cNvPr id="6200" name="Rectangle 54"/>
            <p:cNvSpPr>
              <a:spLocks noChangeArrowheads="1"/>
            </p:cNvSpPr>
            <p:nvPr/>
          </p:nvSpPr>
          <p:spPr bwMode="auto">
            <a:xfrm>
              <a:off x="584" y="2650"/>
              <a:ext cx="16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P3.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6201" name="Rectangle 55"/>
            <p:cNvSpPr>
              <a:spLocks noChangeArrowheads="1"/>
            </p:cNvSpPr>
            <p:nvPr/>
          </p:nvSpPr>
          <p:spPr bwMode="auto">
            <a:xfrm>
              <a:off x="584" y="3045"/>
              <a:ext cx="11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…</a:t>
              </a:r>
              <a:endParaRPr lang="en-US" sz="1400" dirty="0">
                <a:latin typeface="Arial" charset="0"/>
              </a:endParaRPr>
            </a:p>
          </p:txBody>
        </p:sp>
        <p:sp>
          <p:nvSpPr>
            <p:cNvPr id="6202" name="Rectangle 56"/>
            <p:cNvSpPr>
              <a:spLocks noChangeArrowheads="1"/>
            </p:cNvSpPr>
            <p:nvPr/>
          </p:nvSpPr>
          <p:spPr bwMode="auto">
            <a:xfrm>
              <a:off x="3964" y="851"/>
              <a:ext cx="28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Port1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6203" name="Rectangle 57"/>
            <p:cNvSpPr>
              <a:spLocks noChangeArrowheads="1"/>
            </p:cNvSpPr>
            <p:nvPr/>
          </p:nvSpPr>
          <p:spPr bwMode="auto">
            <a:xfrm>
              <a:off x="3964" y="968"/>
              <a:ext cx="28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Port2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6204" name="Rectangle 58"/>
            <p:cNvSpPr>
              <a:spLocks noChangeArrowheads="1"/>
            </p:cNvSpPr>
            <p:nvPr/>
          </p:nvSpPr>
          <p:spPr bwMode="auto">
            <a:xfrm>
              <a:off x="4374" y="803"/>
              <a:ext cx="28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Port3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6205" name="Rectangle 59"/>
            <p:cNvSpPr>
              <a:spLocks noChangeArrowheads="1"/>
            </p:cNvSpPr>
            <p:nvPr/>
          </p:nvSpPr>
          <p:spPr bwMode="auto">
            <a:xfrm>
              <a:off x="4374" y="995"/>
              <a:ext cx="35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 dirty="0" smtClean="0">
                  <a:solidFill>
                    <a:srgbClr val="000000"/>
                  </a:solidFill>
                  <a:latin typeface="Arial" charset="0"/>
                </a:rPr>
                <a:t>Port10</a:t>
              </a:r>
              <a:endParaRPr lang="en-US" sz="1400" b="1" dirty="0">
                <a:latin typeface="Arial" charset="0"/>
              </a:endParaRPr>
            </a:p>
          </p:txBody>
        </p:sp>
        <p:sp>
          <p:nvSpPr>
            <p:cNvPr id="6206" name="Rectangle 60"/>
            <p:cNvSpPr>
              <a:spLocks noChangeArrowheads="1"/>
            </p:cNvSpPr>
            <p:nvPr/>
          </p:nvSpPr>
          <p:spPr bwMode="auto">
            <a:xfrm>
              <a:off x="3888" y="1300"/>
              <a:ext cx="810" cy="447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Rectangle 61"/>
            <p:cNvSpPr>
              <a:spLocks noChangeArrowheads="1"/>
            </p:cNvSpPr>
            <p:nvPr/>
          </p:nvSpPr>
          <p:spPr bwMode="auto">
            <a:xfrm>
              <a:off x="3888" y="1141"/>
              <a:ext cx="810" cy="14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Rectangle 62"/>
            <p:cNvSpPr>
              <a:spLocks noChangeArrowheads="1"/>
            </p:cNvSpPr>
            <p:nvPr/>
          </p:nvSpPr>
          <p:spPr bwMode="auto">
            <a:xfrm>
              <a:off x="4000" y="1149"/>
              <a:ext cx="14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yes</a:t>
              </a:r>
              <a:endParaRPr lang="en-US" sz="1200">
                <a:latin typeface="Arial" charset="0"/>
              </a:endParaRPr>
            </a:p>
          </p:txBody>
        </p:sp>
        <p:sp>
          <p:nvSpPr>
            <p:cNvPr id="6209" name="Rectangle 63"/>
            <p:cNvSpPr>
              <a:spLocks noChangeArrowheads="1"/>
            </p:cNvSpPr>
            <p:nvPr/>
          </p:nvSpPr>
          <p:spPr bwMode="auto">
            <a:xfrm>
              <a:off x="4410" y="1149"/>
              <a:ext cx="14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yes</a:t>
              </a:r>
              <a:endParaRPr lang="en-US" sz="1200">
                <a:latin typeface="Arial" charset="0"/>
              </a:endParaRPr>
            </a:p>
          </p:txBody>
        </p:sp>
        <p:sp>
          <p:nvSpPr>
            <p:cNvPr id="6210" name="Rectangle 64"/>
            <p:cNvSpPr>
              <a:spLocks noChangeArrowheads="1"/>
            </p:cNvSpPr>
            <p:nvPr/>
          </p:nvSpPr>
          <p:spPr bwMode="auto">
            <a:xfrm>
              <a:off x="4000" y="1308"/>
              <a:ext cx="14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yes</a:t>
              </a:r>
              <a:endParaRPr lang="en-US" sz="1200">
                <a:latin typeface="Arial" charset="0"/>
              </a:endParaRPr>
            </a:p>
          </p:txBody>
        </p:sp>
        <p:sp>
          <p:nvSpPr>
            <p:cNvPr id="6211" name="Rectangle 65"/>
            <p:cNvSpPr>
              <a:spLocks noChangeArrowheads="1"/>
            </p:cNvSpPr>
            <p:nvPr/>
          </p:nvSpPr>
          <p:spPr bwMode="auto">
            <a:xfrm>
              <a:off x="4429" y="1308"/>
              <a:ext cx="10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no</a:t>
              </a:r>
              <a:endParaRPr lang="en-US" sz="1200">
                <a:latin typeface="Arial" charset="0"/>
              </a:endParaRPr>
            </a:p>
          </p:txBody>
        </p:sp>
        <p:sp>
          <p:nvSpPr>
            <p:cNvPr id="6212" name="Rectangle 66"/>
            <p:cNvSpPr>
              <a:spLocks noChangeArrowheads="1"/>
            </p:cNvSpPr>
            <p:nvPr/>
          </p:nvSpPr>
          <p:spPr bwMode="auto">
            <a:xfrm>
              <a:off x="4000" y="1466"/>
              <a:ext cx="14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yes</a:t>
              </a:r>
              <a:endParaRPr lang="en-US" sz="1200">
                <a:latin typeface="Arial" charset="0"/>
              </a:endParaRPr>
            </a:p>
          </p:txBody>
        </p:sp>
        <p:sp>
          <p:nvSpPr>
            <p:cNvPr id="6213" name="Rectangle 67"/>
            <p:cNvSpPr>
              <a:spLocks noChangeArrowheads="1"/>
            </p:cNvSpPr>
            <p:nvPr/>
          </p:nvSpPr>
          <p:spPr bwMode="auto">
            <a:xfrm>
              <a:off x="4429" y="1466"/>
              <a:ext cx="10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no</a:t>
              </a:r>
              <a:endParaRPr lang="en-US" sz="1200">
                <a:latin typeface="Arial" charset="0"/>
              </a:endParaRPr>
            </a:p>
          </p:txBody>
        </p:sp>
        <p:sp>
          <p:nvSpPr>
            <p:cNvPr id="6214" name="Rectangle 68"/>
            <p:cNvSpPr>
              <a:spLocks noChangeArrowheads="1"/>
            </p:cNvSpPr>
            <p:nvPr/>
          </p:nvSpPr>
          <p:spPr bwMode="auto">
            <a:xfrm>
              <a:off x="4000" y="1625"/>
              <a:ext cx="14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yes</a:t>
              </a:r>
              <a:endParaRPr lang="en-US" sz="1200">
                <a:latin typeface="Arial" charset="0"/>
              </a:endParaRPr>
            </a:p>
          </p:txBody>
        </p:sp>
        <p:sp>
          <p:nvSpPr>
            <p:cNvPr id="6215" name="Rectangle 69"/>
            <p:cNvSpPr>
              <a:spLocks noChangeArrowheads="1"/>
            </p:cNvSpPr>
            <p:nvPr/>
          </p:nvSpPr>
          <p:spPr bwMode="auto">
            <a:xfrm>
              <a:off x="4429" y="1625"/>
              <a:ext cx="10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no</a:t>
              </a:r>
              <a:endParaRPr lang="en-US" sz="1200">
                <a:latin typeface="Arial" charset="0"/>
              </a:endParaRPr>
            </a:p>
          </p:txBody>
        </p:sp>
        <p:sp>
          <p:nvSpPr>
            <p:cNvPr id="6216" name="Rectangle 70"/>
            <p:cNvSpPr>
              <a:spLocks noChangeArrowheads="1"/>
            </p:cNvSpPr>
            <p:nvPr/>
          </p:nvSpPr>
          <p:spPr bwMode="auto">
            <a:xfrm>
              <a:off x="3888" y="1776"/>
              <a:ext cx="810" cy="515"/>
            </a:xfrm>
            <a:prstGeom prst="rect">
              <a:avLst/>
            </a:prstGeom>
            <a:solidFill>
              <a:srgbClr val="C0C0C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7" name="Rectangle 71"/>
            <p:cNvSpPr>
              <a:spLocks noChangeArrowheads="1"/>
            </p:cNvSpPr>
            <p:nvPr/>
          </p:nvSpPr>
          <p:spPr bwMode="auto">
            <a:xfrm>
              <a:off x="4410" y="1784"/>
              <a:ext cx="14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yes</a:t>
              </a:r>
              <a:endParaRPr lang="en-US" sz="1200">
                <a:latin typeface="Arial" charset="0"/>
              </a:endParaRPr>
            </a:p>
          </p:txBody>
        </p:sp>
        <p:sp>
          <p:nvSpPr>
            <p:cNvPr id="6218" name="Rectangle 72"/>
            <p:cNvSpPr>
              <a:spLocks noChangeArrowheads="1"/>
            </p:cNvSpPr>
            <p:nvPr/>
          </p:nvSpPr>
          <p:spPr bwMode="auto">
            <a:xfrm>
              <a:off x="4000" y="1784"/>
              <a:ext cx="14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yes</a:t>
              </a:r>
              <a:endParaRPr lang="en-US" sz="1200">
                <a:latin typeface="Arial" charset="0"/>
              </a:endParaRPr>
            </a:p>
          </p:txBody>
        </p:sp>
        <p:sp>
          <p:nvSpPr>
            <p:cNvPr id="6219" name="Rectangle 73"/>
            <p:cNvSpPr>
              <a:spLocks noChangeArrowheads="1"/>
            </p:cNvSpPr>
            <p:nvPr/>
          </p:nvSpPr>
          <p:spPr bwMode="auto">
            <a:xfrm>
              <a:off x="4410" y="1942"/>
              <a:ext cx="14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yes</a:t>
              </a:r>
              <a:endParaRPr lang="en-US" sz="1200">
                <a:latin typeface="Arial" charset="0"/>
              </a:endParaRPr>
            </a:p>
          </p:txBody>
        </p:sp>
        <p:sp>
          <p:nvSpPr>
            <p:cNvPr id="6220" name="Rectangle 74"/>
            <p:cNvSpPr>
              <a:spLocks noChangeArrowheads="1"/>
            </p:cNvSpPr>
            <p:nvPr/>
          </p:nvSpPr>
          <p:spPr bwMode="auto">
            <a:xfrm>
              <a:off x="4000" y="1942"/>
              <a:ext cx="14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yes</a:t>
              </a:r>
              <a:endParaRPr lang="en-US" sz="1200">
                <a:latin typeface="Arial" charset="0"/>
              </a:endParaRPr>
            </a:p>
          </p:txBody>
        </p:sp>
        <p:sp>
          <p:nvSpPr>
            <p:cNvPr id="6221" name="Rectangle 75"/>
            <p:cNvSpPr>
              <a:spLocks noChangeArrowheads="1"/>
            </p:cNvSpPr>
            <p:nvPr/>
          </p:nvSpPr>
          <p:spPr bwMode="auto">
            <a:xfrm>
              <a:off x="4410" y="2101"/>
              <a:ext cx="14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yes</a:t>
              </a:r>
              <a:endParaRPr lang="en-US" sz="1200">
                <a:latin typeface="Arial" charset="0"/>
              </a:endParaRPr>
            </a:p>
          </p:txBody>
        </p:sp>
        <p:sp>
          <p:nvSpPr>
            <p:cNvPr id="6222" name="Rectangle 76"/>
            <p:cNvSpPr>
              <a:spLocks noChangeArrowheads="1"/>
            </p:cNvSpPr>
            <p:nvPr/>
          </p:nvSpPr>
          <p:spPr bwMode="auto">
            <a:xfrm>
              <a:off x="4000" y="2101"/>
              <a:ext cx="14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yes</a:t>
              </a:r>
              <a:endParaRPr lang="en-US" sz="1200">
                <a:latin typeface="Arial" charset="0"/>
              </a:endParaRPr>
            </a:p>
          </p:txBody>
        </p:sp>
        <p:sp>
          <p:nvSpPr>
            <p:cNvPr id="6223" name="Line 77"/>
            <p:cNvSpPr>
              <a:spLocks noChangeShapeType="1"/>
            </p:cNvSpPr>
            <p:nvPr/>
          </p:nvSpPr>
          <p:spPr bwMode="auto">
            <a:xfrm flipH="1" flipV="1">
              <a:off x="4290" y="1142"/>
              <a:ext cx="1" cy="12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4" name="Line 78"/>
            <p:cNvSpPr>
              <a:spLocks noChangeShapeType="1"/>
            </p:cNvSpPr>
            <p:nvPr/>
          </p:nvSpPr>
          <p:spPr bwMode="auto">
            <a:xfrm flipV="1">
              <a:off x="4289" y="1301"/>
              <a:ext cx="1" cy="44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5" name="Line 79"/>
            <p:cNvSpPr>
              <a:spLocks noChangeShapeType="1"/>
            </p:cNvSpPr>
            <p:nvPr/>
          </p:nvSpPr>
          <p:spPr bwMode="auto">
            <a:xfrm flipV="1">
              <a:off x="4289" y="1777"/>
              <a:ext cx="1" cy="51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6" name="AutoShape 80"/>
            <p:cNvSpPr>
              <a:spLocks/>
            </p:cNvSpPr>
            <p:nvPr/>
          </p:nvSpPr>
          <p:spPr bwMode="auto">
            <a:xfrm>
              <a:off x="824" y="2208"/>
              <a:ext cx="144" cy="1179"/>
            </a:xfrm>
            <a:prstGeom prst="rightBrace">
              <a:avLst>
                <a:gd name="adj1" fmla="val 6822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7" name="Rectangle 81"/>
            <p:cNvSpPr>
              <a:spLocks noChangeArrowheads="1"/>
            </p:cNvSpPr>
            <p:nvPr/>
          </p:nvSpPr>
          <p:spPr bwMode="auto">
            <a:xfrm>
              <a:off x="584" y="2848"/>
              <a:ext cx="16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P4.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6228" name="Rectangle 82"/>
            <p:cNvSpPr>
              <a:spLocks noChangeArrowheads="1"/>
            </p:cNvSpPr>
            <p:nvPr/>
          </p:nvSpPr>
          <p:spPr bwMode="auto">
            <a:xfrm>
              <a:off x="4368" y="899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…</a:t>
              </a:r>
              <a:endParaRPr lang="en-US" sz="1400" b="1">
                <a:latin typeface="Arial" charset="0"/>
              </a:endParaRPr>
            </a:p>
          </p:txBody>
        </p:sp>
      </p:grpSp>
      <p:sp>
        <p:nvSpPr>
          <p:cNvPr id="6150" name="Rectangle 8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 Ports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IAR View of Digital I/O Ports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4C09C2-22D4-472B-8680-397A342259E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 l="70754" b="17208"/>
          <a:stretch>
            <a:fillRect/>
          </a:stretch>
        </p:blipFill>
        <p:spPr bwMode="auto">
          <a:xfrm>
            <a:off x="2985481" y="2142605"/>
            <a:ext cx="1740477" cy="299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 cstate="print"/>
          <a:srcRect l="70871" b="18164"/>
          <a:stretch>
            <a:fillRect/>
          </a:stretch>
        </p:blipFill>
        <p:spPr bwMode="auto">
          <a:xfrm>
            <a:off x="688340" y="2098963"/>
            <a:ext cx="1732280" cy="2964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4" cstate="print"/>
          <a:srcRect l="71104" b="16635"/>
          <a:stretch>
            <a:fillRect/>
          </a:stretch>
        </p:blipFill>
        <p:spPr bwMode="auto">
          <a:xfrm>
            <a:off x="5617152" y="2147454"/>
            <a:ext cx="1719695" cy="3020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39140" y="1463040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P1, P2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865120" y="1318260"/>
            <a:ext cx="2194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P1, P2, </a:t>
            </a:r>
            <a:br>
              <a:rPr lang="en-US" sz="2000" dirty="0" smtClean="0"/>
            </a:br>
            <a:r>
              <a:rPr lang="en-US" sz="2000" dirty="0" smtClean="0"/>
              <a:t>Expanded view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1394460"/>
            <a:ext cx="2194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P3, P4, </a:t>
            </a:r>
            <a:br>
              <a:rPr lang="en-US" sz="2000" dirty="0" smtClean="0"/>
            </a:br>
            <a:r>
              <a:rPr lang="en-US" sz="2000" dirty="0" smtClean="0"/>
              <a:t>Expanded view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Digital I/O: </a:t>
            </a:r>
            <a:br>
              <a:rPr lang="en-US" dirty="0" smtClean="0"/>
            </a:br>
            <a:r>
              <a:rPr lang="en-US" dirty="0" smtClean="0"/>
              <a:t>MSP430FG4618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Port peripheral address mapping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CPE 323 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3693B8-83AA-4AAD-9C58-76A3A77049D2}" type="slidenum">
              <a:rPr lang="en-US" smtClean="0"/>
              <a:pPr/>
              <a:t>8</a:t>
            </a:fld>
            <a:endParaRPr lang="en-US" smtClean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640" y="152400"/>
            <a:ext cx="4190360" cy="649224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MSP430F2013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There is one 8-bit I/O port implemented—port P1—and two bits of I/O port P2</a:t>
            </a:r>
          </a:p>
          <a:p>
            <a:pPr lvl="1"/>
            <a:r>
              <a:rPr lang="en-US" sz="1800" dirty="0" smtClean="0"/>
              <a:t>Each I/O has an individually programmable </a:t>
            </a:r>
            <a:r>
              <a:rPr lang="en-US" sz="1800" dirty="0" err="1" smtClean="0"/>
              <a:t>pullup</a:t>
            </a:r>
            <a:r>
              <a:rPr lang="en-US" sz="1800" dirty="0" smtClean="0"/>
              <a:t>/</a:t>
            </a:r>
            <a:r>
              <a:rPr lang="en-US" sz="1800" dirty="0" err="1" smtClean="0"/>
              <a:t>pulldown</a:t>
            </a:r>
            <a:r>
              <a:rPr lang="en-US" sz="1800" dirty="0" smtClean="0"/>
              <a:t> resistor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Port peripheral address mapping</a:t>
            </a:r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FDA0E5-FF3A-404C-9EA8-9E853B8B1B1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9628" y="4422775"/>
            <a:ext cx="6814371" cy="200850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2531</TotalTime>
  <Words>630</Words>
  <Application>Microsoft Office PowerPoint</Application>
  <PresentationFormat>On-screen Show (4:3)</PresentationFormat>
  <Paragraphs>161</Paragraphs>
  <Slides>15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Blends</vt:lpstr>
      <vt:lpstr>CPE 323 Introduction to Embedded Computer Systems: Digital I/O</vt:lpstr>
      <vt:lpstr>MSP430: Digital I/O  (Chapter 7 in textbook)</vt:lpstr>
      <vt:lpstr>MSP430xG461x Microcontroller</vt:lpstr>
      <vt:lpstr>Digital Input, Output</vt:lpstr>
      <vt:lpstr>Digital Input, Output (cont’d)</vt:lpstr>
      <vt:lpstr>Parallel Ports</vt:lpstr>
      <vt:lpstr>IAR View of Digital I/O Ports</vt:lpstr>
      <vt:lpstr>Digital I/O:  MSP430FG4618</vt:lpstr>
      <vt:lpstr>MSP430F2013</vt:lpstr>
      <vt:lpstr>Digital I/O Registers: Operation</vt:lpstr>
      <vt:lpstr>Digital I/O Registers: Operation</vt:lpstr>
      <vt:lpstr>Digital I/O Registers: Operation</vt:lpstr>
      <vt:lpstr>Digital I/O Registers: Operation (Specific for MSP430F2xxx)</vt:lpstr>
      <vt:lpstr>Digital I/O Registers: Operation (Specific for MSP430F2xxx)</vt:lpstr>
      <vt:lpstr>Configuring Unused Pins</vt:lpstr>
    </vt:vector>
  </TitlesOfParts>
  <Company>UAH / Microsoft MOLP Program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Microcomputers notes</dc:title>
  <dc:creator>Emil Jovanov</dc:creator>
  <cp:lastModifiedBy>milenka</cp:lastModifiedBy>
  <cp:revision>175</cp:revision>
  <cp:lastPrinted>2000-08-31T19:14:43Z</cp:lastPrinted>
  <dcterms:created xsi:type="dcterms:W3CDTF">2000-08-22T23:43:45Z</dcterms:created>
  <dcterms:modified xsi:type="dcterms:W3CDTF">2012-02-29T16:15:15Z</dcterms:modified>
</cp:coreProperties>
</file>