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272" r:id="rId4"/>
    <p:sldId id="273" r:id="rId5"/>
    <p:sldId id="274" r:id="rId6"/>
    <p:sldId id="276" r:id="rId7"/>
    <p:sldId id="278" r:id="rId8"/>
    <p:sldId id="296" r:id="rId9"/>
    <p:sldId id="297" r:id="rId10"/>
    <p:sldId id="299" r:id="rId11"/>
    <p:sldId id="298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DBF893C3-4440-4C86-BE78-B2287D61D2F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ED88B9-73D9-4369-9A05-A2C27BC064C7}" type="slidenum">
              <a:rPr lang="en-US"/>
              <a:pPr/>
              <a:t>1</a:t>
            </a:fld>
            <a:endParaRPr lang="en-US"/>
          </a:p>
        </p:txBody>
      </p:sp>
      <p:sp>
        <p:nvSpPr>
          <p:cNvPr id="440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DCF5D3-3B78-4402-A99A-F70A2D8AED42}" type="slidenum">
              <a:rPr lang="en-US"/>
              <a:pPr/>
              <a:t>12</a:t>
            </a:fld>
            <a:endParaRPr lang="en-US"/>
          </a:p>
        </p:txBody>
      </p:sp>
      <p:sp>
        <p:nvSpPr>
          <p:cNvPr id="716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3D5C7B-60A2-489E-9BED-4CBB37F8039F}" type="slidenum">
              <a:rPr lang="en-US"/>
              <a:pPr/>
              <a:t>13</a:t>
            </a:fld>
            <a:endParaRPr lang="en-US"/>
          </a:p>
        </p:txBody>
      </p:sp>
      <p:sp>
        <p:nvSpPr>
          <p:cNvPr id="727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C11518-7AEB-403A-8ED1-6FE533586D98}" type="slidenum">
              <a:rPr lang="en-US"/>
              <a:pPr/>
              <a:t>14</a:t>
            </a:fld>
            <a:endParaRPr lang="en-US"/>
          </a:p>
        </p:txBody>
      </p:sp>
      <p:sp>
        <p:nvSpPr>
          <p:cNvPr id="737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FDE960-C5A6-45C9-B9DD-8E3203C7AF31}" type="slidenum">
              <a:rPr lang="en-US"/>
              <a:pPr/>
              <a:t>15</a:t>
            </a:fld>
            <a:endParaRPr lang="en-US"/>
          </a:p>
        </p:txBody>
      </p:sp>
      <p:sp>
        <p:nvSpPr>
          <p:cNvPr id="747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6031CB-5BD8-447E-9961-9E3D18BDBB01}" type="slidenum">
              <a:rPr lang="en-US"/>
              <a:pPr/>
              <a:t>16</a:t>
            </a:fld>
            <a:endParaRPr lang="en-US"/>
          </a:p>
        </p:txBody>
      </p:sp>
      <p:sp>
        <p:nvSpPr>
          <p:cNvPr id="757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3E4F88-C8D0-4AD8-AC4C-D162EADBA602}" type="slidenum">
              <a:rPr lang="en-US"/>
              <a:pPr/>
              <a:t>17</a:t>
            </a:fld>
            <a:endParaRPr lang="en-US"/>
          </a:p>
        </p:txBody>
      </p:sp>
      <p:sp>
        <p:nvSpPr>
          <p:cNvPr id="768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59D0A8-4DCF-44F2-B087-C1BE73977268}" type="slidenum">
              <a:rPr lang="en-US"/>
              <a:pPr/>
              <a:t>18</a:t>
            </a:fld>
            <a:endParaRPr lang="en-US"/>
          </a:p>
        </p:txBody>
      </p:sp>
      <p:sp>
        <p:nvSpPr>
          <p:cNvPr id="778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44F721-734F-4747-A511-15447F80FEAA}" type="slidenum">
              <a:rPr lang="en-US"/>
              <a:pPr/>
              <a:t>19</a:t>
            </a:fld>
            <a:endParaRPr lang="en-US"/>
          </a:p>
        </p:txBody>
      </p:sp>
      <p:sp>
        <p:nvSpPr>
          <p:cNvPr id="788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80742A-3F27-45B6-89D7-F399C2D4654B}" type="slidenum">
              <a:rPr lang="en-US"/>
              <a:pPr/>
              <a:t>20</a:t>
            </a:fld>
            <a:endParaRPr lang="en-US"/>
          </a:p>
        </p:txBody>
      </p:sp>
      <p:sp>
        <p:nvSpPr>
          <p:cNvPr id="798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7229F6-65A2-498B-B9C0-14FFB78A56E0}" type="slidenum">
              <a:rPr lang="en-US"/>
              <a:pPr/>
              <a:t>21</a:t>
            </a:fld>
            <a:endParaRPr lang="en-US"/>
          </a:p>
        </p:txBody>
      </p:sp>
      <p:sp>
        <p:nvSpPr>
          <p:cNvPr id="808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29271F-BE98-4DBC-8F9B-9199FCF2D4F4}" type="slidenum">
              <a:rPr lang="en-US"/>
              <a:pPr/>
              <a:t>2</a:t>
            </a:fld>
            <a:endParaRPr lang="en-US"/>
          </a:p>
        </p:txBody>
      </p:sp>
      <p:sp>
        <p:nvSpPr>
          <p:cNvPr id="593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ED1A13-0773-4BD4-93A0-9CD147EBA5F9}" type="slidenum">
              <a:rPr lang="en-US"/>
              <a:pPr/>
              <a:t>22</a:t>
            </a:fld>
            <a:endParaRPr lang="en-US"/>
          </a:p>
        </p:txBody>
      </p:sp>
      <p:sp>
        <p:nvSpPr>
          <p:cNvPr id="819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37AA2F-73A3-4B2B-8877-862FABAE0326}" type="slidenum">
              <a:rPr lang="en-US"/>
              <a:pPr/>
              <a:t>23</a:t>
            </a:fld>
            <a:endParaRPr lang="en-US"/>
          </a:p>
        </p:txBody>
      </p:sp>
      <p:sp>
        <p:nvSpPr>
          <p:cNvPr id="829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ACD753-3548-4501-B926-66A424958AE9}" type="slidenum">
              <a:rPr lang="en-US"/>
              <a:pPr/>
              <a:t>24</a:t>
            </a:fld>
            <a:endParaRPr lang="en-US"/>
          </a:p>
        </p:txBody>
      </p:sp>
      <p:sp>
        <p:nvSpPr>
          <p:cNvPr id="839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690436-C52A-44F6-9F8D-A851646704E3}" type="slidenum">
              <a:rPr lang="en-US"/>
              <a:pPr/>
              <a:t>3</a:t>
            </a:fld>
            <a:endParaRPr lang="en-US"/>
          </a:p>
        </p:txBody>
      </p:sp>
      <p:sp>
        <p:nvSpPr>
          <p:cNvPr id="604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7FB126-F971-4AD9-88FB-CBAC7372D7CC}" type="slidenum">
              <a:rPr lang="en-US"/>
              <a:pPr/>
              <a:t>4</a:t>
            </a:fld>
            <a:endParaRPr lang="en-US"/>
          </a:p>
        </p:txBody>
      </p:sp>
      <p:sp>
        <p:nvSpPr>
          <p:cNvPr id="614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F52CA8-B737-450C-A304-67CE64697E72}" type="slidenum">
              <a:rPr lang="en-US"/>
              <a:pPr/>
              <a:t>5</a:t>
            </a:fld>
            <a:endParaRPr lang="en-US"/>
          </a:p>
        </p:txBody>
      </p:sp>
      <p:sp>
        <p:nvSpPr>
          <p:cNvPr id="624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C15B5C-B0A9-4866-B46D-5A1AF0B0D3BE}" type="slidenum">
              <a:rPr lang="en-US"/>
              <a:pPr/>
              <a:t>6</a:t>
            </a:fld>
            <a:endParaRPr lang="en-US"/>
          </a:p>
        </p:txBody>
      </p:sp>
      <p:sp>
        <p:nvSpPr>
          <p:cNvPr id="645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31AB81-4AF0-40CC-81CF-491D84532742}" type="slidenum">
              <a:rPr lang="en-US"/>
              <a:pPr/>
              <a:t>7</a:t>
            </a:fld>
            <a:endParaRPr lang="en-US"/>
          </a:p>
        </p:txBody>
      </p:sp>
      <p:sp>
        <p:nvSpPr>
          <p:cNvPr id="665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B1471C-374B-47D1-9A3D-E10C87AE40B2}" type="slidenum">
              <a:rPr lang="en-US"/>
              <a:pPr/>
              <a:t>10</a:t>
            </a:fld>
            <a:endParaRPr lang="en-US"/>
          </a:p>
        </p:txBody>
      </p:sp>
      <p:sp>
        <p:nvSpPr>
          <p:cNvPr id="96258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625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DCF23D-09FC-4739-B8EC-8CC7E86BE009}" type="slidenum">
              <a:rPr lang="en-US"/>
              <a:pPr/>
              <a:t>11</a:t>
            </a:fld>
            <a:endParaRPr lang="en-US"/>
          </a:p>
        </p:txBody>
      </p:sp>
      <p:sp>
        <p:nvSpPr>
          <p:cNvPr id="94210" name="Rectangle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421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E07D58E-E58C-41D1-8F62-703A4135C2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530950-70A7-4DB6-8ECB-4F73EDC58D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637B271-4EC6-46CA-B957-15B4630B58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fld id="{A39D8371-D4DF-45E8-9B51-C3A7809701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D95850F-7489-445E-815D-91840D289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1AC61F4-338C-4BC3-AF34-3D7C5F23AC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2CEECE0-9210-4E6F-BE55-32314F980D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6E5E145-5F7D-465B-AA2E-9307402E04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043D45-203B-415C-9A7B-05DB38184B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25765EC-2AE3-4FB8-8F73-A33F7A3CF5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232882-42DA-4739-916B-8AF8D8AA79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B23175B-2312-4DF7-946E-CD414A77D7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+mn-cs"/>
              </a:defRPr>
            </a:lvl1pPr>
          </a:lstStyle>
          <a:p>
            <a:fld id="{1BB50CCD-5C5E-4B56-82C5-C1BFD11F507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EF16A8D-FFE4-477E-9B86-5C838CF6C804}" type="slidenum">
              <a:rPr lang="en-US"/>
              <a:pPr/>
              <a:t>1</a:t>
            </a:fld>
            <a:endParaRPr lang="en-US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2444750"/>
            <a:ext cx="7772400" cy="20447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Interprocess Communication</a:t>
            </a:r>
            <a:r>
              <a:rPr lang="en-US"/>
              <a:t/>
            </a:r>
            <a:br>
              <a:rPr lang="en-US"/>
            </a:br>
            <a:r>
              <a:rPr lang="en-US"/>
              <a:t>IPC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A49BE24-5FE5-4B3A-AB07-C6326E52E0B0}" type="slidenum">
              <a:rPr lang="en-US"/>
              <a:pPr/>
              <a:t>10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Shared Memory Features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FF0000"/>
                </a:solidFill>
                <a:cs typeface="Times New Roman" pitchFamily="16" charset="0"/>
              </a:rPr>
              <a:t>Efficiency</a:t>
            </a:r>
            <a:r>
              <a:rPr lang="en-US" sz="2400">
                <a:cs typeface="Times New Roman" pitchFamily="16" charset="0"/>
              </a:rPr>
              <a:t> (no intermediate copying of data as in pipes)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FF0000"/>
                </a:solidFill>
                <a:cs typeface="Times New Roman" pitchFamily="16" charset="0"/>
              </a:rPr>
              <a:t>Random access</a:t>
            </a:r>
            <a:r>
              <a:rPr lang="en-US" sz="2400">
                <a:cs typeface="Times New Roman" pitchFamily="16" charset="0"/>
              </a:rPr>
              <a:t> (a sequential byte stream in pipes)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FF0000"/>
                </a:solidFill>
                <a:cs typeface="Times New Roman" pitchFamily="16" charset="0"/>
              </a:rPr>
              <a:t>Many-to-many mechanism</a:t>
            </a:r>
            <a:r>
              <a:rPr lang="en-US" sz="2400">
                <a:cs typeface="Times New Roman" pitchFamily="16" charset="0"/>
              </a:rPr>
              <a:t> of IPC: many processes may attach the same segment (</a:t>
            </a:r>
            <a:r>
              <a:rPr lang="en-US" sz="2400">
                <a:solidFill>
                  <a:srgbClr val="FF0000"/>
                </a:solidFill>
                <a:cs typeface="Times New Roman" pitchFamily="16" charset="0"/>
              </a:rPr>
              <a:t>pipes</a:t>
            </a:r>
            <a:r>
              <a:rPr lang="en-US" sz="2400">
                <a:cs typeface="Times New Roman" pitchFamily="16" charset="0"/>
              </a:rPr>
              <a:t> provide </a:t>
            </a:r>
            <a:r>
              <a:rPr lang="en-US" sz="2400">
                <a:solidFill>
                  <a:srgbClr val="FF0000"/>
                </a:solidFill>
                <a:cs typeface="Times New Roman" pitchFamily="16" charset="0"/>
              </a:rPr>
              <a:t>one-to-one</a:t>
            </a:r>
            <a:r>
              <a:rPr lang="en-US" sz="2400">
                <a:cs typeface="Times New Roman" pitchFamily="16" charset="0"/>
              </a:rPr>
              <a:t> mechanism of IPC)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solidFill>
                  <a:srgbClr val="FF0000"/>
                </a:solidFill>
                <a:cs typeface="Times New Roman" pitchFamily="16" charset="0"/>
              </a:rPr>
              <a:t>No synchronization</a:t>
            </a:r>
            <a:r>
              <a:rPr lang="en-US" sz="2400">
                <a:cs typeface="Times New Roman" pitchFamily="16" charset="0"/>
              </a:rPr>
              <a:t> is </a:t>
            </a:r>
            <a:r>
              <a:rPr lang="en-US" sz="2400">
                <a:solidFill>
                  <a:srgbClr val="0000FF"/>
                </a:solidFill>
                <a:cs typeface="Times New Roman" pitchFamily="16" charset="0"/>
              </a:rPr>
              <a:t>provided</a:t>
            </a:r>
            <a:r>
              <a:rPr lang="en-US" sz="2400">
                <a:cs typeface="Times New Roman" pitchFamily="16" charset="0"/>
              </a:rPr>
              <a:t> (</a:t>
            </a:r>
            <a:r>
              <a:rPr lang="en-US" sz="2400">
                <a:solidFill>
                  <a:srgbClr val="FF0000"/>
                </a:solidFill>
                <a:cs typeface="Times New Roman" pitchFamily="16" charset="0"/>
              </a:rPr>
              <a:t>pipes provide</a:t>
            </a:r>
            <a:r>
              <a:rPr lang="en-US" sz="2400">
                <a:cs typeface="Times New Roman" pitchFamily="16" charset="0"/>
              </a:rPr>
              <a:t> synchronization)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cs typeface="Arial Unicode MS" pitchFamily="32" charset="0"/>
              </a:rPr>
              <a:t>Limitations on the number of shared memory segments: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>
                <a:cs typeface="Arial Unicode MS" pitchFamily="32" charset="0"/>
              </a:rPr>
              <a:t>Some of these can be changed by a system administrator, by configuring a new kernel. These limits are: maximum and minimum size in bytes; max no.  of shared memory segments, system wide and per process. </a:t>
            </a:r>
          </a:p>
          <a:p>
            <a:pPr marL="341313" indent="-341313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7E84F89-166F-4676-A02E-C82EBAA55D56}" type="slidenum">
              <a:rPr lang="en-US"/>
              <a:pPr/>
              <a:t>11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Message Queues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cs typeface="Times New Roman" pitchFamily="16" charset="0"/>
              </a:rPr>
              <a:t>An ordered list of messages held in the kernel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cs typeface="Times New Roman" pitchFamily="16" charset="0"/>
              </a:rPr>
              <a:t>Is identified by a numeric key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cs typeface="Times New Roman" pitchFamily="16" charset="0"/>
              </a:rPr>
              <a:t>It has ownership and access modes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cs typeface="Times New Roman" pitchFamily="16" charset="0"/>
              </a:rPr>
              <a:t>It exists quite independently from any particular user process</a:t>
            </a:r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cs typeface="Times New Roman" pitchFamily="16" charset="0"/>
              </a:rPr>
              <a:t>Functionality is mid-way between pipes (FIFO) and shared memory (random)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5EA4848-8A6D-4E06-8A80-928681412F66}" type="slidenum">
              <a:rPr lang="en-US"/>
              <a:pPr/>
              <a:t>12</a:t>
            </a:fld>
            <a:endParaRPr lang="en-US"/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9600" cy="1435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Message Queues Housekeeping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633538" y="1984375"/>
          <a:ext cx="5876925" cy="3757613"/>
        </p:xfrm>
        <a:graphic>
          <a:graphicData uri="http://schemas.openxmlformats.org/presentationml/2006/ole">
            <p:oleObj spid="_x0000_s30722" r:id="rId4" imgW="5715000" imgH="354348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C2CB2F5-D855-4B1D-9253-D4AC7CB78FB0}" type="slidenum">
              <a:rPr lang="en-US"/>
              <a:pPr/>
              <a:t>13</a:t>
            </a:fld>
            <a:endParaRPr lang="en-US"/>
          </a:p>
        </p:txBody>
      </p:sp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Detailed Message Queue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760538" y="1600200"/>
          <a:ext cx="5621337" cy="4525963"/>
        </p:xfrm>
        <a:graphic>
          <a:graphicData uri="http://schemas.openxmlformats.org/presentationml/2006/ole">
            <p:oleObj spid="_x0000_s31746" r:id="rId4" imgW="5600880" imgH="437184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6983DE7-27FA-4A8D-934A-41121EFCAED2}" type="slidenum">
              <a:rPr lang="en-US"/>
              <a:pPr/>
              <a:t>14</a:t>
            </a:fld>
            <a:endParaRPr lang="en-US"/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msqid_ds (in msg.h)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stuct msqid_ds 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{    	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stuct ipc_perm msg_perm;   /* opertion permission struct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struct  msg  *msg_first; 	/* ptr to first message on q 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struct  msg  *msg_last; 	/* ptr to last message on  q 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ushort       msg_cbytes;  	/* current # bytes on q 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ushort       msg_qnum;  	/* current # of messages on q	*/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ushort       msg_qbytes 	/* max # of bytes allowed on q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ushort       msg_lspid;  	/* pid of last msgsnd	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ushort       msg_lrpid;   	/* pid of last msgrcv 	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time_t       msg_stime;  	/* time of last msgsnd 	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time_t       msg_rtime;   	/* time of last msgrcv 	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time_t       msg_ctime;  	/* time of last msgct1 		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8306CB9-CC8B-404C-9BA5-7A7ACACF32A5}" type="slidenum">
              <a:rPr lang="en-US"/>
              <a:pPr/>
              <a:t>15</a:t>
            </a:fld>
            <a:endParaRPr lang="en-US"/>
          </a:p>
        </p:txBody>
      </p: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Related System Calls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57200" y="1774825"/>
            <a:ext cx="8124825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531813" indent="-531813">
              <a:spcBef>
                <a:spcPts val="800"/>
              </a:spcBef>
              <a:buFont typeface="Times New Roman" pitchFamily="16" charset="0"/>
              <a:buAutoNum type="arabicPeriod"/>
              <a:tabLst>
                <a:tab pos="531813" algn="l"/>
                <a:tab pos="1446213" algn="l"/>
                <a:tab pos="2360613" algn="l"/>
                <a:tab pos="3275013" algn="l"/>
                <a:tab pos="4189413" algn="l"/>
                <a:tab pos="5103813" algn="l"/>
                <a:tab pos="6018213" algn="l"/>
                <a:tab pos="6932613" algn="l"/>
                <a:tab pos="7847013" algn="l"/>
                <a:tab pos="8761413" algn="l"/>
                <a:tab pos="9675813" algn="l"/>
                <a:tab pos="10590213" algn="l"/>
              </a:tabLst>
            </a:pPr>
            <a:r>
              <a:rPr lang="en-US" sz="3200">
                <a:solidFill>
                  <a:srgbClr val="000000"/>
                </a:solidFill>
                <a:cs typeface="Times New Roman" pitchFamily="16" charset="0"/>
              </a:rPr>
              <a:t>Creating a message queue or getting access to an existing message queue: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217613" y="2665413"/>
          <a:ext cx="6826250" cy="3763962"/>
        </p:xfrm>
        <a:graphic>
          <a:graphicData uri="http://schemas.openxmlformats.org/presentationml/2006/ole">
            <p:oleObj spid="_x0000_s33795" r:id="rId4" imgW="5391000" imgH="297180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D62F6E-6701-4E8F-A4BD-67D31F1DBD05}" type="slidenum">
              <a:rPr lang="en-US"/>
              <a:pPr/>
              <a:t>16</a:t>
            </a:fld>
            <a:endParaRPr lang="en-US"/>
          </a:p>
        </p:txBody>
      </p:sp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Related System Calls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57200" y="1739900"/>
            <a:ext cx="79629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608013" indent="-608013">
              <a:buFont typeface="Times New Roman" pitchFamily="16" charset="0"/>
              <a:buAutoNum type="arabicPeriod"/>
              <a:tabLst>
                <a:tab pos="608013" algn="l"/>
                <a:tab pos="1522413" algn="l"/>
                <a:tab pos="2436813" algn="l"/>
                <a:tab pos="3351213" algn="l"/>
                <a:tab pos="4265613" algn="l"/>
                <a:tab pos="5180013" algn="l"/>
                <a:tab pos="6094413" algn="l"/>
                <a:tab pos="7008813" algn="l"/>
                <a:tab pos="7923213" algn="l"/>
                <a:tab pos="8837613" algn="l"/>
                <a:tab pos="9752013" algn="l"/>
                <a:tab pos="10666413" algn="l"/>
              </a:tabLst>
            </a:pPr>
            <a:r>
              <a:rPr lang="en-US" sz="3200">
                <a:solidFill>
                  <a:srgbClr val="000000"/>
                </a:solidFill>
                <a:cs typeface="Arial" charset="0"/>
              </a:rPr>
              <a:t>Sending a message to a queue: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360488" y="2484438"/>
          <a:ext cx="6394450" cy="3576637"/>
        </p:xfrm>
        <a:graphic>
          <a:graphicData uri="http://schemas.openxmlformats.org/presentationml/2006/ole">
            <p:oleObj spid="_x0000_s34819" r:id="rId4" imgW="5678640" imgH="317448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FB050E6-E312-4E15-AC89-599B16B604BE}" type="slidenum">
              <a:rPr lang="en-US"/>
              <a:pPr/>
              <a:t>17</a:t>
            </a:fld>
            <a:endParaRPr lang="en-US"/>
          </a:p>
        </p:txBody>
      </p: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Related System Calls</a:t>
            </a: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57200" y="1600200"/>
            <a:ext cx="83058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531813" indent="-531813">
              <a:spcBef>
                <a:spcPts val="800"/>
              </a:spcBef>
              <a:buFont typeface="Times New Roman" pitchFamily="16" charset="0"/>
              <a:buAutoNum type="arabicPeriod"/>
              <a:tabLst>
                <a:tab pos="531813" algn="l"/>
                <a:tab pos="1446213" algn="l"/>
                <a:tab pos="2360613" algn="l"/>
                <a:tab pos="3275013" algn="l"/>
                <a:tab pos="4189413" algn="l"/>
                <a:tab pos="5103813" algn="l"/>
                <a:tab pos="6018213" algn="l"/>
                <a:tab pos="6932613" algn="l"/>
                <a:tab pos="7847013" algn="l"/>
                <a:tab pos="8761413" algn="l"/>
                <a:tab pos="9675813" algn="l"/>
                <a:tab pos="10590213" algn="l"/>
              </a:tabLst>
            </a:pPr>
            <a:r>
              <a:rPr lang="en-US" sz="3200">
                <a:solidFill>
                  <a:srgbClr val="000000"/>
                </a:solidFill>
                <a:cs typeface="Arial" charset="0"/>
              </a:rPr>
              <a:t>Reading from a message queue (and removing the message)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841500" y="2605088"/>
          <a:ext cx="5813425" cy="3930650"/>
        </p:xfrm>
        <a:graphic>
          <a:graphicData uri="http://schemas.openxmlformats.org/presentationml/2006/ole">
            <p:oleObj spid="_x0000_s35843" r:id="rId4" imgW="5619600" imgH="380052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7D7DFB-DBFB-49A4-8E89-ED30B284C2ED}" type="slidenum">
              <a:rPr lang="en-US"/>
              <a:pPr/>
              <a:t>18</a:t>
            </a:fld>
            <a:endParaRPr lang="en-US"/>
          </a:p>
        </p:txBody>
      </p:sp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Receiving a message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234362" cy="4267200"/>
          </a:xfrm>
          <a:ln/>
        </p:spPr>
        <p:txBody>
          <a:bodyPr/>
          <a:lstStyle/>
          <a:p>
            <a:pPr marL="341313" indent="-341313">
              <a:spcBef>
                <a:spcPts val="9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600"/>
              <a:t>User has some control over the order of how messages are retrieved</a:t>
            </a:r>
          </a:p>
          <a:p>
            <a:pPr marL="741363" lvl="1" indent="-284163">
              <a:spcBef>
                <a:spcPts val="8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/>
              <a:t>Type: 0 </a:t>
            </a:r>
            <a:r>
              <a:rPr lang="en-US" sz="3200">
                <a:cs typeface="Times New Roman" pitchFamily="16" charset="0"/>
              </a:rPr>
              <a:t>→ Next msg in Q</a:t>
            </a:r>
          </a:p>
          <a:p>
            <a:pPr marL="741363" lvl="1" indent="-284163">
              <a:spcBef>
                <a:spcPts val="8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cs typeface="Times New Roman" pitchFamily="16" charset="0"/>
              </a:rPr>
              <a:t>Type: +ve →gets the 1</a:t>
            </a:r>
            <a:r>
              <a:rPr lang="en-US" sz="3200" baseline="30000">
                <a:cs typeface="Times New Roman" pitchFamily="16" charset="0"/>
              </a:rPr>
              <a:t>st</a:t>
            </a:r>
            <a:r>
              <a:rPr lang="en-US" sz="3200">
                <a:cs typeface="Times New Roman" pitchFamily="16" charset="0"/>
              </a:rPr>
              <a:t> msg of that type</a:t>
            </a:r>
          </a:p>
          <a:p>
            <a:pPr marL="741363" lvl="1" indent="-284163">
              <a:spcBef>
                <a:spcPts val="8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>
                <a:cs typeface="Times New Roman" pitchFamily="16" charset="0"/>
              </a:rPr>
              <a:t>Type:  -ve →gets the 1</a:t>
            </a:r>
            <a:r>
              <a:rPr lang="en-US" sz="3200" baseline="30000">
                <a:cs typeface="Times New Roman" pitchFamily="16" charset="0"/>
              </a:rPr>
              <a:t>st</a:t>
            </a:r>
            <a:r>
              <a:rPr lang="en-US" sz="3200">
                <a:cs typeface="Times New Roman" pitchFamily="16" charset="0"/>
              </a:rPr>
              <a:t> msg of the lowest type which is less than or equal to the absolute value of type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5E4361-69D9-47B7-97D2-2B62BFA0DC47}" type="slidenum">
              <a:rPr lang="en-US"/>
              <a:pPr/>
              <a:t>19</a:t>
            </a:fld>
            <a:endParaRPr lang="en-US"/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1236663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57200" y="1600200"/>
            <a:ext cx="7477125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531813" indent="-531813">
              <a:spcBef>
                <a:spcPts val="700"/>
              </a:spcBef>
              <a:buFont typeface="Times New Roman" pitchFamily="16" charset="0"/>
              <a:buAutoNum type="arabicPeriod"/>
              <a:tabLst>
                <a:tab pos="531813" algn="l"/>
                <a:tab pos="1446213" algn="l"/>
                <a:tab pos="2360613" algn="l"/>
                <a:tab pos="3275013" algn="l"/>
                <a:tab pos="4189413" algn="l"/>
                <a:tab pos="5103813" algn="l"/>
                <a:tab pos="6018213" algn="l"/>
                <a:tab pos="6932613" algn="l"/>
                <a:tab pos="7847013" algn="l"/>
                <a:tab pos="8761413" algn="l"/>
                <a:tab pos="9675813" algn="l"/>
                <a:tab pos="10590213" algn="l"/>
              </a:tabLst>
            </a:pPr>
            <a:r>
              <a:rPr lang="en-US" sz="2800">
                <a:solidFill>
                  <a:srgbClr val="000000"/>
                </a:solidFill>
                <a:cs typeface="Arial" charset="0"/>
              </a:rPr>
              <a:t>Deallocate or change permissions for the message queue: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203325" y="1689100"/>
          <a:ext cx="6942138" cy="4122738"/>
        </p:xfrm>
        <a:graphic>
          <a:graphicData uri="http://schemas.openxmlformats.org/presentationml/2006/ole">
            <p:oleObj spid="_x0000_s37891" r:id="rId4" imgW="5619600" imgH="3800520" progId="">
              <p:embed/>
            </p:oleObj>
          </a:graphicData>
        </a:graphic>
      </p:graphicFrame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71475" y="3619500"/>
            <a:ext cx="8162925" cy="255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46080" rIns="0" bIns="46080">
            <a:spAutoFit/>
          </a:bodyPr>
          <a:lstStyle/>
          <a:p>
            <a:pPr marL="1143000" indent="-228600">
              <a:spcBef>
                <a:spcPts val="1000"/>
              </a:spcBef>
              <a:buClr>
                <a:srgbClr val="CC0000"/>
              </a:buClr>
              <a:buFont typeface="Courier New" pitchFamily="49" charset="0"/>
              <a:buChar char="•"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</a:rPr>
              <a:t>Cmd:</a:t>
            </a:r>
          </a:p>
          <a:p>
            <a:pPr marL="1143000" indent="-228600">
              <a:spcBef>
                <a:spcPts val="1000"/>
              </a:spcBef>
              <a:buClr>
                <a:srgbClr val="CC0000"/>
              </a:buClr>
              <a:buFont typeface="Courier New" pitchFamily="49" charset="0"/>
              <a:buChar char="•"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</a:rPr>
              <a:t>IPC_RMID	remove the message queue msqid and</a:t>
            </a:r>
          </a:p>
          <a:p>
            <a:pPr marL="1828800" lvl="4" indent="0">
              <a:spcBef>
                <a:spcPts val="1000"/>
              </a:spcBef>
              <a:buClrTx/>
              <a:buFontTx/>
              <a:buNone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</a:rPr>
              <a:t>       destroy the corresponding msqid_ds</a:t>
            </a:r>
          </a:p>
          <a:p>
            <a:pPr marL="1143000" indent="-228600">
              <a:spcBef>
                <a:spcPts val="1000"/>
              </a:spcBef>
              <a:buClr>
                <a:srgbClr val="CC0000"/>
              </a:buClr>
              <a:buFont typeface="Courier New" pitchFamily="49" charset="0"/>
              <a:buChar char="•"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</a:rPr>
              <a:t>IPC_SET	set members of the msqid_ds data</a:t>
            </a:r>
          </a:p>
          <a:p>
            <a:pPr marL="1143000" indent="-228600">
              <a:spcBef>
                <a:spcPts val="1000"/>
              </a:spcBef>
              <a:buClrTx/>
              <a:buFontTx/>
              <a:buNone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</a:rPr>
              <a:t>             structure from buf</a:t>
            </a:r>
          </a:p>
          <a:p>
            <a:pPr marL="1143000" indent="-228600">
              <a:spcBef>
                <a:spcPts val="1000"/>
              </a:spcBef>
              <a:buClr>
                <a:srgbClr val="CC0000"/>
              </a:buClr>
              <a:buFont typeface="Courier New" pitchFamily="49" charset="0"/>
              <a:buChar char="•"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</a:rPr>
              <a:t>IPC_STAT	copy members of the msqid_ds data</a:t>
            </a:r>
          </a:p>
          <a:p>
            <a:pPr marL="1143000" indent="-228600">
              <a:spcBef>
                <a:spcPts val="1000"/>
              </a:spcBef>
              <a:buClrTx/>
              <a:buFontTx/>
              <a:buNone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</a:rPr>
              <a:t>             structure into buf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54C6E89-1372-4115-91A0-9835EBDACCF5}" type="slidenum">
              <a:rPr lang="en-US"/>
              <a:pPr/>
              <a:t>2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Shared Memory Concept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603375" y="1939925"/>
          <a:ext cx="5934075" cy="3844925"/>
        </p:xfrm>
        <a:graphic>
          <a:graphicData uri="http://schemas.openxmlformats.org/presentationml/2006/ole">
            <p:oleObj spid="_x0000_s18434" r:id="rId4" imgW="5769000" imgH="3624480" progId="">
              <p:embed/>
            </p:oleObj>
          </a:graphicData>
        </a:graphic>
      </p:graphicFrame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414463" y="5353050"/>
            <a:ext cx="2144712" cy="641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46080" rIns="0" bIns="4608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333399"/>
                </a:solidFill>
                <a:latin typeface="Verdana" pitchFamily="32" charset="0"/>
                <a:cs typeface="Arial" charset="0"/>
              </a:rPr>
              <a:t>Key 123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333399"/>
                </a:solidFill>
                <a:latin typeface="Verdana" pitchFamily="32" charset="0"/>
                <a:cs typeface="Arial" charset="0"/>
              </a:rPr>
              <a:t>(System wide info)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3057525" y="4424363"/>
            <a:ext cx="1076325" cy="107791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A1BBB16-5744-4653-9A21-D94DB6F7282B}" type="slidenum">
              <a:rPr lang="en-US"/>
              <a:pPr/>
              <a:t>20</a:t>
            </a:fld>
            <a:endParaRPr lang="en-US"/>
          </a:p>
        </p:txBody>
      </p:sp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Example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4763" y="1600200"/>
            <a:ext cx="4054475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5A22AF0-E62D-4BE8-AD17-D022BB8823B0}" type="slidenum">
              <a:rPr lang="en-US"/>
              <a:pPr/>
              <a:t>21</a:t>
            </a:fld>
            <a:endParaRPr lang="en-US"/>
          </a:p>
        </p:txBody>
      </p:sp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Example: (Sender)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#include &lt; … &gt; 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struct text_message {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long   mtype  ;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char   mtext[100] ;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}  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main(int argc, char *argv[]) </a:t>
            </a:r>
            <a:r>
              <a:rPr lang="en-US" sz="160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/*usage :a.out &lt;key&gt;&lt;type&gt;&lt;text&gt;*/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int  msid, v  ;	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struct  text_message  mess 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Creating a message queue  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msid = msgget((key_t) atoi( argv[1] ), IPC_CREAT | 0666  );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if ( msid == -1)  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{ 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	…   ; 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	exit(1) ; 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20678D-7D74-40FE-A4FB-263CC1C5694C}" type="slidenum">
              <a:rPr lang="en-US"/>
              <a:pPr/>
              <a:t>22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1236663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61950" y="1658938"/>
            <a:ext cx="8620125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41313">
              <a:spcBef>
                <a:spcPts val="9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360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Preparing a message  */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mess.mtype = atoi( argv[2] ) ;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strcpy( mess.mtext, argv[3] ) ;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write a message onto queue  */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 = msgsnd( msid, &amp;mess, strlen( argv[3] ) + 1, 0 ) ;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	if ( v &lt; 0 )   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error message …;  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exit(0); 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52425" y="5194300"/>
            <a:ext cx="8477250" cy="946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46080" rIns="0" bIns="46080">
            <a:spAutoFit/>
          </a:bodyPr>
          <a:lstStyle/>
          <a:p>
            <a:pPr marL="1143000" indent="-228600">
              <a:spcBef>
                <a:spcPts val="1750"/>
              </a:spcBef>
              <a:buClr>
                <a:srgbClr val="3333CC"/>
              </a:buClr>
              <a:buFont typeface="Times New Roman" pitchFamily="16" charset="0"/>
              <a:buChar char="•"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2800" b="1" u="sng">
                <a:solidFill>
                  <a:srgbClr val="3333CC"/>
                </a:solidFill>
                <a:latin typeface="Times New Roman" pitchFamily="16" charset="0"/>
                <a:cs typeface="Times New Roman" pitchFamily="16" charset="0"/>
              </a:rPr>
              <a:t>The result:</a:t>
            </a:r>
            <a:r>
              <a:rPr lang="en-US" sz="2800">
                <a:solidFill>
                  <a:srgbClr val="3333CC"/>
                </a:solidFill>
                <a:latin typeface="Times New Roman" pitchFamily="16" charset="0"/>
                <a:cs typeface="Times New Roman" pitchFamily="16" charset="0"/>
              </a:rPr>
              <a:t> Process has created a message queue, put one message onto the queue,  and finished.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0D11793-0873-43DC-979C-E2B3C5728C47}" type="slidenum">
              <a:rPr lang="en-US"/>
              <a:pPr/>
              <a:t>23</a:t>
            </a:fld>
            <a:endParaRPr lang="en-US"/>
          </a:p>
        </p:txBody>
      </p:sp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Example (Receiver)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#include &lt; … &gt;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struct text_message {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long   mtype  ;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char   mtext[100];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}  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main(int argc, char *argv[])	 </a:t>
            </a:r>
            <a:r>
              <a:rPr lang="en-US" sz="160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usage :a.out &lt;key&gt;  &lt;type&gt;   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int  msid, v  ;	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	struct  text_message mess 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Get a message handle  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msid =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msgget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 (key_t) atoi( argv[1] ), 0 )  ;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if ( msid == -1)    {   …   ;   exit(1) ;   }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/* Read a message of the given type */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v = msgrcv( msid, &amp;mess, 100, atoi( argv[2] ), IPC_NOWAIT ) 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9E3012E-1E74-45E4-9617-7F226CD15D97}" type="slidenum">
              <a:rPr lang="en-US"/>
              <a:pPr/>
              <a:t>24</a:t>
            </a:fld>
            <a:endParaRPr lang="en-US"/>
          </a:p>
        </p:txBody>
      </p:sp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1236663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57200" y="18923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 v &lt; 0 )        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{  </a:t>
            </a:r>
            <a:r>
              <a:rPr lang="en-US" sz="20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error message and exit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printf(“%d  %s\n”, msg.type, msg.txt ) ;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/* Remove the message queue from UNIX  */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msgctl( msid, IPC_RMID, 0 ) ; exit(0) ;</a:t>
            </a:r>
          </a:p>
          <a:p>
            <a:pPr marL="342900" indent="-341313">
              <a:spcBef>
                <a:spcPts val="5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4840288"/>
            <a:ext cx="8807450" cy="1189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46080" rIns="0" bIns="46080">
            <a:spAutoFit/>
          </a:bodyPr>
          <a:lstStyle/>
          <a:p>
            <a:pPr marL="1143000" indent="-228600">
              <a:spcBef>
                <a:spcPts val="1500"/>
              </a:spcBef>
              <a:buClr>
                <a:srgbClr val="3333CC"/>
              </a:buClr>
              <a:buFont typeface="Courier New" pitchFamily="49" charset="0"/>
              <a:buChar char="•"/>
              <a:tabLst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  <a:tab pos="11201400" algn="l"/>
              </a:tabLst>
            </a:pPr>
            <a:r>
              <a:rPr lang="en-US" sz="2400" b="1" u="sng">
                <a:solidFill>
                  <a:srgbClr val="3333CC"/>
                </a:solidFill>
                <a:latin typeface="Courier New" pitchFamily="49" charset="0"/>
              </a:rPr>
              <a:t>The result</a:t>
            </a:r>
            <a:r>
              <a:rPr lang="en-US" sz="2400" b="1">
                <a:solidFill>
                  <a:srgbClr val="3333CC"/>
                </a:solidFill>
                <a:latin typeface="Courier New" pitchFamily="49" charset="0"/>
              </a:rPr>
              <a:t>:</a:t>
            </a:r>
            <a:r>
              <a:rPr lang="en-US" sz="2400">
                <a:solidFill>
                  <a:srgbClr val="3333CC"/>
                </a:solidFill>
                <a:latin typeface="Courier New" pitchFamily="49" charset="0"/>
              </a:rPr>
              <a:t>  The process </a:t>
            </a:r>
            <a:r>
              <a:rPr lang="en-US" sz="2400" b="1">
                <a:solidFill>
                  <a:srgbClr val="3333CC"/>
                </a:solidFill>
                <a:latin typeface="Courier New" pitchFamily="49" charset="0"/>
              </a:rPr>
              <a:t>got</a:t>
            </a:r>
            <a:r>
              <a:rPr lang="en-US" sz="2400">
                <a:solidFill>
                  <a:srgbClr val="3333CC"/>
                </a:solidFill>
                <a:latin typeface="Courier New" pitchFamily="49" charset="0"/>
              </a:rPr>
              <a:t> a message queue identifier, </a:t>
            </a:r>
            <a:r>
              <a:rPr lang="en-US" sz="2400" b="1">
                <a:solidFill>
                  <a:srgbClr val="3333CC"/>
                </a:solidFill>
                <a:latin typeface="Courier New" pitchFamily="49" charset="0"/>
              </a:rPr>
              <a:t>read</a:t>
            </a:r>
            <a:r>
              <a:rPr lang="en-US" sz="2400">
                <a:solidFill>
                  <a:srgbClr val="3333CC"/>
                </a:solidFill>
                <a:latin typeface="Courier New" pitchFamily="49" charset="0"/>
              </a:rPr>
              <a:t> the message from the queue, and </a:t>
            </a:r>
            <a:r>
              <a:rPr lang="en-US" sz="2400" b="1">
                <a:solidFill>
                  <a:srgbClr val="3333CC"/>
                </a:solidFill>
                <a:latin typeface="Courier New" pitchFamily="49" charset="0"/>
              </a:rPr>
              <a:t>removed</a:t>
            </a:r>
            <a:r>
              <a:rPr lang="en-US" sz="2400">
                <a:solidFill>
                  <a:srgbClr val="3333CC"/>
                </a:solidFill>
                <a:latin typeface="Courier New" pitchFamily="49" charset="0"/>
              </a:rPr>
              <a:t> the message queue.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67C486D-3979-4B79-B6E5-8A238C11E10E}" type="slidenum">
              <a:rPr lang="en-US"/>
              <a:pPr/>
              <a:t>3</a:t>
            </a:fld>
            <a:endParaRPr lang="en-US"/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How to Create Shared Memory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569913" indent="-569913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800">
                <a:cs typeface="Times New Roman" pitchFamily="16" charset="0"/>
              </a:rPr>
              <a:t>One of the processes </a:t>
            </a:r>
            <a:r>
              <a:rPr lang="en-US" sz="2800">
                <a:solidFill>
                  <a:srgbClr val="FF0000"/>
                </a:solidFill>
                <a:cs typeface="Times New Roman" pitchFamily="16" charset="0"/>
              </a:rPr>
              <a:t>creates</a:t>
            </a:r>
            <a:r>
              <a:rPr lang="en-US" sz="2800">
                <a:cs typeface="Times New Roman" pitchFamily="16" charset="0"/>
              </a:rPr>
              <a:t> a shared segment. Other processes </a:t>
            </a:r>
            <a:r>
              <a:rPr lang="en-US" sz="2800">
                <a:solidFill>
                  <a:srgbClr val="FF0000"/>
                </a:solidFill>
                <a:cs typeface="Times New Roman" pitchFamily="16" charset="0"/>
              </a:rPr>
              <a:t>get ID</a:t>
            </a:r>
            <a:r>
              <a:rPr lang="en-US" sz="2800">
                <a:cs typeface="Times New Roman" pitchFamily="16" charset="0"/>
              </a:rPr>
              <a:t> of the created segment</a:t>
            </a:r>
          </a:p>
          <a:p>
            <a:pPr marL="569913" indent="-569913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800">
                <a:cs typeface="Times New Roman" pitchFamily="16" charset="0"/>
              </a:rPr>
              <a:t>Each process, using the </a:t>
            </a:r>
            <a:r>
              <a:rPr lang="en-US" sz="2800">
                <a:solidFill>
                  <a:srgbClr val="FF0000"/>
                </a:solidFill>
                <a:cs typeface="Times New Roman" pitchFamily="16" charset="0"/>
              </a:rPr>
              <a:t>same key</a:t>
            </a:r>
            <a:r>
              <a:rPr lang="en-US" sz="2800">
                <a:cs typeface="Times New Roman" pitchFamily="16" charset="0"/>
              </a:rPr>
              <a:t>, </a:t>
            </a:r>
            <a:r>
              <a:rPr lang="en-US" sz="2800">
                <a:solidFill>
                  <a:srgbClr val="0000FF"/>
                </a:solidFill>
                <a:cs typeface="Times New Roman" pitchFamily="16" charset="0"/>
              </a:rPr>
              <a:t>attaches</a:t>
            </a:r>
            <a:r>
              <a:rPr lang="en-US" sz="2800">
                <a:cs typeface="Times New Roman" pitchFamily="16" charset="0"/>
              </a:rPr>
              <a:t> to itself the created shared segment</a:t>
            </a:r>
          </a:p>
          <a:p>
            <a:pPr marL="569913" indent="-569913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800">
                <a:cs typeface="Times New Roman" pitchFamily="16" charset="0"/>
              </a:rPr>
              <a:t>Now each process may </a:t>
            </a:r>
            <a:r>
              <a:rPr lang="en-US" sz="2800">
                <a:solidFill>
                  <a:srgbClr val="FF0000"/>
                </a:solidFill>
                <a:cs typeface="Times New Roman" pitchFamily="16" charset="0"/>
              </a:rPr>
              <a:t>write</a:t>
            </a:r>
            <a:r>
              <a:rPr lang="en-US" sz="2800">
                <a:cs typeface="Times New Roman" pitchFamily="16" charset="0"/>
              </a:rPr>
              <a:t> and </a:t>
            </a:r>
            <a:r>
              <a:rPr lang="en-US" sz="2800">
                <a:solidFill>
                  <a:srgbClr val="FF0000"/>
                </a:solidFill>
                <a:cs typeface="Times New Roman" pitchFamily="16" charset="0"/>
              </a:rPr>
              <a:t>read</a:t>
            </a:r>
            <a:r>
              <a:rPr lang="en-US" sz="2800">
                <a:cs typeface="Times New Roman" pitchFamily="16" charset="0"/>
              </a:rPr>
              <a:t> data into the shared segment</a:t>
            </a:r>
          </a:p>
          <a:p>
            <a:pPr marL="569913" indent="-569913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800">
                <a:cs typeface="Times New Roman" pitchFamily="16" charset="0"/>
              </a:rPr>
              <a:t>Each process </a:t>
            </a:r>
            <a:r>
              <a:rPr lang="en-US" sz="2800">
                <a:solidFill>
                  <a:srgbClr val="FF0000"/>
                </a:solidFill>
                <a:cs typeface="Times New Roman" pitchFamily="16" charset="0"/>
              </a:rPr>
              <a:t>detaches</a:t>
            </a:r>
            <a:r>
              <a:rPr lang="en-US" sz="2800">
                <a:cs typeface="Times New Roman" pitchFamily="16" charset="0"/>
              </a:rPr>
              <a:t> the segment (</a:t>
            </a:r>
            <a:r>
              <a:rPr lang="en-US" sz="2800">
                <a:solidFill>
                  <a:srgbClr val="FF0000"/>
                </a:solidFill>
                <a:cs typeface="Times New Roman" pitchFamily="16" charset="0"/>
              </a:rPr>
              <a:t>after finishing</a:t>
            </a:r>
            <a:r>
              <a:rPr lang="en-US" sz="2800">
                <a:cs typeface="Times New Roman" pitchFamily="16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18FFCC-BCA0-4C77-A773-542CDF38D8B9}" type="slidenum">
              <a:rPr lang="en-US"/>
              <a:pPr/>
              <a:t>4</a:t>
            </a:fld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System Calls for Shared Memory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706563" y="3359150"/>
          <a:ext cx="5138737" cy="2814638"/>
        </p:xfrm>
        <a:graphic>
          <a:graphicData uri="http://schemas.openxmlformats.org/presentationml/2006/ole">
            <p:oleObj spid="_x0000_s20482" r:id="rId4" imgW="5139000" imgH="2814480" progId="">
              <p:embed/>
            </p:oleObj>
          </a:graphicData>
        </a:graphic>
      </p:graphicFrame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819150" y="1685925"/>
            <a:ext cx="8077200" cy="197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41313">
              <a:spcBef>
                <a:spcPts val="6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&lt;sys/types.h&gt;</a:t>
            </a:r>
          </a:p>
          <a:p>
            <a:pPr marL="342900" indent="-341313">
              <a:spcBef>
                <a:spcPts val="6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&lt;sys/ipc.h&gt;</a:t>
            </a:r>
          </a:p>
          <a:p>
            <a:pPr marL="342900" indent="-341313">
              <a:spcBef>
                <a:spcPts val="6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&lt;sys/shm.h&gt;</a:t>
            </a:r>
          </a:p>
          <a:p>
            <a:pPr marL="342900" indent="-341313">
              <a:spcBef>
                <a:spcPts val="6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>
                <a:solidFill>
                  <a:srgbClr val="008000"/>
                </a:solidFill>
                <a:cs typeface="Times New Roman" pitchFamily="16" charset="0"/>
              </a:rPr>
              <a:t>1.  Creating a shared segment or getting its ID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3080B71-0008-4698-AD63-4FFA018A1AF5}" type="slidenum">
              <a:rPr lang="en-US"/>
              <a:pPr/>
              <a:t>5</a:t>
            </a:fld>
            <a:endParaRPr lang="en-US"/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System Calls for Shared Memory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906588" y="3130550"/>
          <a:ext cx="5138737" cy="2454275"/>
        </p:xfrm>
        <a:graphic>
          <a:graphicData uri="http://schemas.openxmlformats.org/presentationml/2006/ole">
            <p:oleObj spid="_x0000_s21506" r:id="rId4" imgW="5139000" imgH="2454120" progId="">
              <p:embed/>
            </p:oleObj>
          </a:graphicData>
        </a:graphic>
      </p:graphicFrame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57225" y="1676400"/>
            <a:ext cx="7772400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41313">
              <a:spcBef>
                <a:spcPts val="8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500">
                <a:solidFill>
                  <a:srgbClr val="008000"/>
                </a:solidFill>
                <a:cs typeface="Times New Roman" pitchFamily="16" charset="0"/>
              </a:rPr>
              <a:t>2.</a:t>
            </a:r>
            <a:r>
              <a:rPr lang="en-US" sz="3200">
                <a:solidFill>
                  <a:srgbClr val="008000"/>
                </a:solidFill>
                <a:cs typeface="Times New Roman" pitchFamily="16" charset="0"/>
              </a:rPr>
              <a:t>  </a:t>
            </a:r>
            <a:r>
              <a:rPr lang="en-US" sz="2400">
                <a:solidFill>
                  <a:srgbClr val="008000"/>
                </a:solidFill>
                <a:cs typeface="Times New Roman" pitchFamily="16" charset="0"/>
              </a:rPr>
              <a:t>Attaching (mapping) the existing memory segment (getting its pointer).</a:t>
            </a:r>
            <a:r>
              <a:rPr lang="en-US" sz="3200">
                <a:solidFill>
                  <a:srgbClr val="000000"/>
                </a:solidFill>
                <a:cs typeface="Times New Roman" pitchFamily="16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FBE56D3-0844-485D-9A11-8EA6BC644C1A}" type="slidenum">
              <a:rPr lang="en-US"/>
              <a:pPr/>
              <a:t>6</a:t>
            </a:fld>
            <a:endParaRPr lang="en-US"/>
          </a:p>
        </p:txBody>
      </p:sp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1236663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9725" y="1752600"/>
            <a:ext cx="8470900" cy="4267200"/>
          </a:xfrm>
          <a:ln/>
        </p:spPr>
        <p:txBody>
          <a:bodyPr/>
          <a:lstStyle/>
          <a:p>
            <a:pPr indent="-341313">
              <a:lnSpc>
                <a:spcPct val="80000"/>
              </a:lnSpc>
              <a:spcBef>
                <a:spcPts val="625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500">
                <a:latin typeface="Courier New" pitchFamily="49" charset="0"/>
                <a:cs typeface="Courier New" pitchFamily="49" charset="0"/>
              </a:rPr>
              <a:t>Typedef struct shmid_ds{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struct ipc_perm shm_perm; /* operation permission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				 structure */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size_t shm_segsz; 	    /* size of segment in bytes */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pid_t shm_lpid; 	    /* process ID of last operation */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pid_t shm_cpid; 	    /* process ID of creator */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shmatt_t shm_nattch;   /* number of current attaches */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time_t shm_atime; 	    /* time of last shmat */ </a:t>
            </a:r>
          </a:p>
          <a:p>
            <a:pPr indent="-341313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time_t shm_dtime; 	    /* time of last shmdt */ </a:t>
            </a:r>
          </a:p>
          <a:p>
            <a:pPr indent="-341313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time_t shm_ctime;</a:t>
            </a:r>
            <a:r>
              <a:rPr lang="en-US" sz="1600"/>
              <a:t> 	        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/* time of last shctl */ </a:t>
            </a:r>
          </a:p>
          <a:p>
            <a:pPr indent="-341313">
              <a:lnSpc>
                <a:spcPct val="80000"/>
              </a:lnSpc>
              <a:spcBef>
                <a:spcPts val="625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500">
                <a:latin typeface="Courier New" pitchFamily="49" charset="0"/>
                <a:cs typeface="Courier New" pitchFamily="49" charset="0"/>
              </a:rPr>
              <a:t>shmid_ds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385696F-95A6-475E-B8B7-2051FF7995E9}" type="slidenum">
              <a:rPr lang="en-US"/>
              <a:pPr/>
              <a:t>7</a:t>
            </a:fld>
            <a:endParaRPr lang="en-US"/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Example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indent="-341313">
              <a:spcBef>
                <a:spcPts val="475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900">
                <a:latin typeface="Courier New" pitchFamily="49" charset="0"/>
                <a:cs typeface="Courier New" pitchFamily="49" charset="0"/>
              </a:rPr>
              <a:t>/* Header file line.h */</a:t>
            </a:r>
          </a:p>
          <a:p>
            <a:pPr indent="-341313">
              <a:spcBef>
                <a:spcPts val="475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900">
                <a:latin typeface="Courier New" pitchFamily="49" charset="0"/>
                <a:cs typeface="Courier New" pitchFamily="49" charset="0"/>
              </a:rPr>
              <a:t>struct info {</a:t>
            </a:r>
          </a:p>
          <a:p>
            <a:pPr indent="-341313">
              <a:spcBef>
                <a:spcPts val="475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900">
                <a:latin typeface="Courier New" pitchFamily="49" charset="0"/>
                <a:cs typeface="Courier New" pitchFamily="49" charset="0"/>
              </a:rPr>
              <a:t>             char c;</a:t>
            </a:r>
          </a:p>
          <a:p>
            <a:pPr indent="-341313">
              <a:spcBef>
                <a:spcPts val="475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900">
                <a:latin typeface="Courier New" pitchFamily="49" charset="0"/>
                <a:cs typeface="Courier New" pitchFamily="49" charset="0"/>
              </a:rPr>
              <a:t>             int length;</a:t>
            </a:r>
          </a:p>
          <a:p>
            <a:pPr indent="-341313">
              <a:spcBef>
                <a:spcPts val="475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90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indent="-341313">
              <a:spcBef>
                <a:spcPts val="475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900">
                <a:latin typeface="Courier New" pitchFamily="49" charset="0"/>
                <a:cs typeface="Courier New" pitchFamily="49" charset="0"/>
              </a:rPr>
              <a:t>key_t  </a:t>
            </a:r>
            <a:r>
              <a:rPr lang="en-US" sz="19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 = 1243</a:t>
            </a:r>
            <a:r>
              <a:rPr lang="en-US" sz="1900">
                <a:latin typeface="Courier New" pitchFamily="49" charset="0"/>
                <a:cs typeface="Courier New" pitchFamily="49" charset="0"/>
              </a:rPr>
              <a:t> ;</a:t>
            </a:r>
          </a:p>
          <a:p>
            <a:pPr indent="-341313">
              <a:spcBef>
                <a:spcPts val="475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900">
                <a:latin typeface="Courier New" pitchFamily="49" charset="0"/>
                <a:cs typeface="Courier New" pitchFamily="49" charset="0"/>
              </a:rPr>
              <a:t>#define  MSIZ  sizeof(struct info)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8013" cy="1141413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91139" name="Group 3"/>
          <p:cNvGrpSpPr>
            <a:grpSpLocks/>
          </p:cNvGrpSpPr>
          <p:nvPr/>
        </p:nvGrpSpPr>
        <p:grpSpPr bwMode="auto">
          <a:xfrm>
            <a:off x="0" y="1524000"/>
            <a:ext cx="5722938" cy="407988"/>
            <a:chOff x="0" y="1346"/>
            <a:chExt cx="3605" cy="442"/>
          </a:xfrm>
        </p:grpSpPr>
        <p:sp>
          <p:nvSpPr>
            <p:cNvPr id="91140" name="Rectangle 4"/>
            <p:cNvSpPr>
              <a:spLocks noChangeArrowheads="1"/>
            </p:cNvSpPr>
            <p:nvPr/>
          </p:nvSpPr>
          <p:spPr bwMode="auto">
            <a:xfrm>
              <a:off x="43" y="1346"/>
              <a:ext cx="351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Tx/>
                <a:buSzTx/>
                <a:buFontTx/>
                <a:buNone/>
              </a:pPr>
              <a:r>
                <a:rPr lang="en-US" sz="1600" b="1">
                  <a:solidFill>
                    <a:schemeClr val="tx1"/>
                  </a:solidFill>
                  <a:latin typeface="Tahoma" pitchFamily="34" charset="0"/>
                  <a:cs typeface="Arial" charset="0"/>
                </a:rPr>
                <a:t>Process A</a:t>
              </a:r>
              <a:endParaRPr lang="en-US" sz="120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endParaRPr>
            </a:p>
            <a:p>
              <a:pPr eaLnBrk="0" hangingPunct="0"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endParaRPr>
            </a:p>
          </p:txBody>
        </p:sp>
        <p:sp>
          <p:nvSpPr>
            <p:cNvPr id="91141" name="Rectangle 5"/>
            <p:cNvSpPr>
              <a:spLocks noChangeArrowheads="1"/>
            </p:cNvSpPr>
            <p:nvPr/>
          </p:nvSpPr>
          <p:spPr bwMode="auto">
            <a:xfrm>
              <a:off x="0" y="1346"/>
              <a:ext cx="3605" cy="442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142" name="Group 6"/>
          <p:cNvGrpSpPr>
            <a:grpSpLocks/>
          </p:cNvGrpSpPr>
          <p:nvPr/>
        </p:nvGrpSpPr>
        <p:grpSpPr bwMode="auto">
          <a:xfrm>
            <a:off x="5722938" y="1524000"/>
            <a:ext cx="2917825" cy="407988"/>
            <a:chOff x="3605" y="1346"/>
            <a:chExt cx="1856" cy="442"/>
          </a:xfrm>
        </p:grpSpPr>
        <p:sp>
          <p:nvSpPr>
            <p:cNvPr id="91143" name="Rectangle 7"/>
            <p:cNvSpPr>
              <a:spLocks noChangeArrowheads="1"/>
            </p:cNvSpPr>
            <p:nvPr/>
          </p:nvSpPr>
          <p:spPr bwMode="auto">
            <a:xfrm>
              <a:off x="3648" y="1346"/>
              <a:ext cx="177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Tx/>
                <a:buSzTx/>
                <a:buFontTx/>
                <a:buNone/>
              </a:pPr>
              <a:r>
                <a:rPr lang="en-US" sz="1600" b="1">
                  <a:solidFill>
                    <a:schemeClr val="tx1"/>
                  </a:solidFill>
                  <a:latin typeface="Tahoma" pitchFamily="34" charset="0"/>
                  <a:cs typeface="Arial" charset="0"/>
                </a:rPr>
                <a:t>Process B</a:t>
              </a:r>
              <a:endParaRPr lang="en-US" sz="120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endParaRPr>
            </a:p>
            <a:p>
              <a:pPr eaLnBrk="0" hangingPunct="0"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endParaRPr>
            </a:p>
          </p:txBody>
        </p:sp>
        <p:sp>
          <p:nvSpPr>
            <p:cNvPr id="91144" name="Rectangle 8"/>
            <p:cNvSpPr>
              <a:spLocks noChangeArrowheads="1"/>
            </p:cNvSpPr>
            <p:nvPr/>
          </p:nvSpPr>
          <p:spPr bwMode="auto">
            <a:xfrm>
              <a:off x="3605" y="1346"/>
              <a:ext cx="1856" cy="442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145" name="Group 9"/>
          <p:cNvGrpSpPr>
            <a:grpSpLocks/>
          </p:cNvGrpSpPr>
          <p:nvPr/>
        </p:nvGrpSpPr>
        <p:grpSpPr bwMode="auto">
          <a:xfrm>
            <a:off x="0" y="1931988"/>
            <a:ext cx="5722938" cy="4267200"/>
            <a:chOff x="0" y="1788"/>
            <a:chExt cx="3605" cy="5870"/>
          </a:xfrm>
        </p:grpSpPr>
        <p:sp>
          <p:nvSpPr>
            <p:cNvPr id="91146" name="Rectangle 10"/>
            <p:cNvSpPr>
              <a:spLocks noChangeArrowheads="1"/>
            </p:cNvSpPr>
            <p:nvPr/>
          </p:nvSpPr>
          <p:spPr bwMode="auto">
            <a:xfrm>
              <a:off x="43" y="1788"/>
              <a:ext cx="3519" cy="5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Tx/>
                <a:buSzTx/>
                <a:buFontTx/>
                <a:buNone/>
              </a:pPr>
              <a:r>
                <a:rPr lang="en-US" sz="140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#include &lt;stdio.h&gt;</a:t>
              </a:r>
              <a:endParaRPr 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#include &lt;sys/types.h&gt;</a:t>
              </a:r>
              <a:endParaRPr 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#include &lt;sys/ipc.h&gt;</a:t>
              </a:r>
              <a:endParaRPr 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#include &lt;sys/shm.h&gt;</a:t>
              </a:r>
              <a:endParaRPr 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#include &lt;line.h&gt;</a:t>
              </a:r>
              <a:endParaRPr 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 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main()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  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int  i, id  ;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struct info *ctrl;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if ( (id = </a:t>
              </a:r>
              <a:r>
                <a:rPr lang="en-US" sz="140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shmget</a:t>
              </a: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 key,MSIZ,IPC_CREAT | 0666) ) &lt; 0 )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{error…; exit(1) ; }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 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if ( (</a:t>
              </a:r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ctrl</a:t>
              </a: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(struct info *) </a:t>
              </a:r>
              <a:r>
                <a:rPr lang="en-US" sz="140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shmat</a:t>
              </a: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 id, 0, 0)) &lt;= (struct info *) (0) )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(error … ; exit(1) ;  }</a:t>
              </a:r>
            </a:p>
            <a:p>
              <a:pPr eaLnBrk="0" hangingPunct="0">
                <a:buClrTx/>
                <a:buSzTx/>
                <a:buFontTx/>
                <a:buNone/>
              </a:pPr>
              <a:endParaRPr 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147" name="Rectangle 11"/>
            <p:cNvSpPr>
              <a:spLocks noChangeArrowheads="1"/>
            </p:cNvSpPr>
            <p:nvPr/>
          </p:nvSpPr>
          <p:spPr bwMode="auto">
            <a:xfrm>
              <a:off x="0" y="1788"/>
              <a:ext cx="3605" cy="58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148" name="Group 12"/>
          <p:cNvGrpSpPr>
            <a:grpSpLocks/>
          </p:cNvGrpSpPr>
          <p:nvPr/>
        </p:nvGrpSpPr>
        <p:grpSpPr bwMode="auto">
          <a:xfrm>
            <a:off x="5702300" y="1931988"/>
            <a:ext cx="2946400" cy="4343400"/>
            <a:chOff x="3605" y="1788"/>
            <a:chExt cx="1856" cy="5870"/>
          </a:xfrm>
        </p:grpSpPr>
        <p:sp>
          <p:nvSpPr>
            <p:cNvPr id="91149" name="Rectangle 13"/>
            <p:cNvSpPr>
              <a:spLocks noChangeArrowheads="1"/>
            </p:cNvSpPr>
            <p:nvPr/>
          </p:nvSpPr>
          <p:spPr bwMode="auto">
            <a:xfrm>
              <a:off x="3648" y="1788"/>
              <a:ext cx="1770" cy="5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Tx/>
                <a:buSzTx/>
                <a:buFontTx/>
                <a:buNone/>
              </a:pPr>
              <a:r>
                <a:rPr lang="en-US" sz="140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#include &lt;stdio.h&gt;</a:t>
              </a:r>
              <a:endParaRPr 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#include &lt;sys/types.h&gt;</a:t>
              </a:r>
              <a:endParaRPr 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#include &lt;sys/ipc.h&gt;</a:t>
              </a:r>
              <a:endParaRPr 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#include &lt;sys/shm.h&gt;</a:t>
              </a:r>
              <a:endParaRPr 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#include &lt;line.h&gt;</a:t>
              </a:r>
              <a:endParaRPr 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rgbClr val="99CC00"/>
                  </a:solidFill>
                  <a:latin typeface="Courier New" pitchFamily="49" charset="0"/>
                  <a:cs typeface="Courier New" pitchFamily="49" charset="0"/>
                </a:rPr>
                <a:t> 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rgbClr val="99CC00"/>
                  </a:solidFill>
                  <a:latin typeface="Courier New" pitchFamily="49" charset="0"/>
                  <a:cs typeface="Courier New" pitchFamily="49" charset="0"/>
                </a:rPr>
                <a:t>main(int argc, char *argv[])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  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int  id  ;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struct info *ctrl;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if (argc != 3) {error…;exit(3);}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if ( (id = </a:t>
              </a:r>
              <a:r>
                <a:rPr lang="en-US" sz="140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shmget</a:t>
              </a: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 key,MSIZ, 0 )) &lt; 0 )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rgbClr val="FF66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{error … ; exit(1) ; }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</a:p>
          </p:txBody>
        </p:sp>
        <p:sp>
          <p:nvSpPr>
            <p:cNvPr id="91150" name="Rectangle 14"/>
            <p:cNvSpPr>
              <a:spLocks noChangeArrowheads="1"/>
            </p:cNvSpPr>
            <p:nvPr/>
          </p:nvSpPr>
          <p:spPr bwMode="auto">
            <a:xfrm>
              <a:off x="3605" y="1788"/>
              <a:ext cx="1856" cy="58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92163" name="Group 3"/>
          <p:cNvGrpSpPr>
            <a:grpSpLocks/>
          </p:cNvGrpSpPr>
          <p:nvPr/>
        </p:nvGrpSpPr>
        <p:grpSpPr bwMode="auto">
          <a:xfrm>
            <a:off x="482600" y="1758950"/>
            <a:ext cx="4260850" cy="450850"/>
            <a:chOff x="0" y="1346"/>
            <a:chExt cx="3605" cy="442"/>
          </a:xfrm>
        </p:grpSpPr>
        <p:sp>
          <p:nvSpPr>
            <p:cNvPr id="92164" name="Rectangle 4"/>
            <p:cNvSpPr>
              <a:spLocks noChangeArrowheads="1"/>
            </p:cNvSpPr>
            <p:nvPr/>
          </p:nvSpPr>
          <p:spPr bwMode="auto">
            <a:xfrm>
              <a:off x="43" y="1346"/>
              <a:ext cx="351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Tx/>
                <a:buSzTx/>
                <a:buFontTx/>
                <a:buNone/>
              </a:pPr>
              <a:r>
                <a:rPr lang="en-US" sz="1600" b="1">
                  <a:solidFill>
                    <a:schemeClr val="tx1"/>
                  </a:solidFill>
                  <a:latin typeface="Tahoma" pitchFamily="34" charset="0"/>
                  <a:cs typeface="Arial" charset="0"/>
                </a:rPr>
                <a:t>Process A</a:t>
              </a:r>
              <a:endParaRPr lang="en-US" sz="120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endParaRPr>
            </a:p>
            <a:p>
              <a:pPr eaLnBrk="0" hangingPunct="0"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endParaRPr>
            </a:p>
          </p:txBody>
        </p:sp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0" y="1346"/>
              <a:ext cx="3605" cy="442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66" name="Group 6"/>
          <p:cNvGrpSpPr>
            <a:grpSpLocks/>
          </p:cNvGrpSpPr>
          <p:nvPr/>
        </p:nvGrpSpPr>
        <p:grpSpPr bwMode="auto">
          <a:xfrm>
            <a:off x="4733925" y="1752600"/>
            <a:ext cx="4165600" cy="450850"/>
            <a:chOff x="3605" y="1346"/>
            <a:chExt cx="1856" cy="442"/>
          </a:xfrm>
        </p:grpSpPr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3648" y="1346"/>
              <a:ext cx="177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Tx/>
                <a:buSzTx/>
                <a:buFontTx/>
                <a:buNone/>
              </a:pPr>
              <a:r>
                <a:rPr lang="en-US" sz="1600" b="1">
                  <a:solidFill>
                    <a:schemeClr val="tx1"/>
                  </a:solidFill>
                  <a:latin typeface="Tahoma" pitchFamily="34" charset="0"/>
                  <a:cs typeface="Arial" charset="0"/>
                </a:rPr>
                <a:t>Process B</a:t>
              </a:r>
              <a:endParaRPr lang="en-US" sz="120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endParaRPr>
            </a:p>
            <a:p>
              <a:pPr eaLnBrk="0" hangingPunct="0"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endParaRPr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3605" y="1346"/>
              <a:ext cx="1856" cy="442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69" name="Group 9"/>
          <p:cNvGrpSpPr>
            <a:grpSpLocks/>
          </p:cNvGrpSpPr>
          <p:nvPr/>
        </p:nvGrpSpPr>
        <p:grpSpPr bwMode="auto">
          <a:xfrm>
            <a:off x="466725" y="2209800"/>
            <a:ext cx="4260850" cy="3581400"/>
            <a:chOff x="0" y="1788"/>
            <a:chExt cx="3605" cy="5870"/>
          </a:xfrm>
        </p:grpSpPr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43" y="1788"/>
              <a:ext cx="3519" cy="5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 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/*Put data into shared  memory */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ctrl-&gt;c = ‘a’ ;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ctrl-&gt;length = 10;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 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/*print line every 4 seconds */ 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while (ctrl-&gt;length &gt; 0){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 (i = 0 ; i &lt;ctrl-&gt;length ; i++ )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putchar (ctrl-&gt;c);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putchar (‘\n’);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sleep(4);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exit( 0 ) ;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0" hangingPunct="0">
                <a:buClrTx/>
                <a:buSzTx/>
                <a:buFontTx/>
                <a:buNone/>
              </a:pPr>
              <a:endParaRPr 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0" y="1788"/>
              <a:ext cx="3605" cy="58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2" name="Group 12"/>
          <p:cNvGrpSpPr>
            <a:grpSpLocks/>
          </p:cNvGrpSpPr>
          <p:nvPr/>
        </p:nvGrpSpPr>
        <p:grpSpPr bwMode="auto">
          <a:xfrm>
            <a:off x="4737100" y="2209800"/>
            <a:ext cx="4175125" cy="3581400"/>
            <a:chOff x="3605" y="1788"/>
            <a:chExt cx="1856" cy="5870"/>
          </a:xfrm>
        </p:grpSpPr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3648" y="1788"/>
              <a:ext cx="1770" cy="5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buClrTx/>
                <a:buSzTx/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ctrl</a:t>
              </a:r>
              <a:r>
                <a:rPr lang="en-US" sz="1400">
                  <a:solidFill>
                    <a:schemeClr val="tx1"/>
                  </a:solidFill>
                  <a:latin typeface="Courier New" pitchFamily="49" charset="0"/>
                </a:rPr>
                <a:t> = (struct info *) </a:t>
              </a:r>
              <a:r>
                <a:rPr lang="en-US" sz="1400">
                  <a:solidFill>
                    <a:srgbClr val="0000FF"/>
                  </a:solidFill>
                  <a:latin typeface="Courier New" pitchFamily="49" charset="0"/>
                </a:rPr>
                <a:t>shmat</a:t>
              </a:r>
              <a:r>
                <a:rPr lang="en-US" sz="1400">
                  <a:solidFill>
                    <a:schemeClr val="tx1"/>
                  </a:solidFill>
                  <a:latin typeface="Courier New" pitchFamily="49" charset="0"/>
                </a:rPr>
                <a:t>( id, 0, 0);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if ( </a:t>
              </a:r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ctrl</a:t>
              </a: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&lt;= (struct info *) (0) )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{(error … ; exit(1) ;  }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 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/* copy command line data to shared memory  */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ctrl-&gt;c = argv[1] ;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ctrl-&gt;length = atoi(argv[2]);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rgbClr val="FF6600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endParaRPr 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rgbClr val="FF660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exit(0);</a:t>
              </a:r>
            </a:p>
            <a:p>
              <a:pPr eaLnBrk="0" hangingPunct="0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pPr eaLnBrk="0" hangingPunct="0">
                <a:buClrTx/>
                <a:buSzTx/>
                <a:buFontTx/>
                <a:buNone/>
              </a:pPr>
              <a:endParaRPr 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3605" y="1788"/>
              <a:ext cx="1856" cy="5870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5" name="Group 15"/>
          <p:cNvGrpSpPr>
            <a:grpSpLocks/>
          </p:cNvGrpSpPr>
          <p:nvPr/>
        </p:nvGrpSpPr>
        <p:grpSpPr bwMode="auto">
          <a:xfrm>
            <a:off x="466725" y="5791200"/>
            <a:ext cx="4260850" cy="533400"/>
            <a:chOff x="0" y="7658"/>
            <a:chExt cx="3605" cy="422"/>
          </a:xfrm>
        </p:grpSpPr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43" y="7658"/>
              <a:ext cx="3519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Tahoma" pitchFamily="34" charset="0"/>
                  <a:cs typeface="Arial" charset="0"/>
                </a:rPr>
                <a:t>Pline.c</a:t>
              </a:r>
              <a:endParaRPr lang="en-US" sz="120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endParaRPr>
            </a:p>
            <a:p>
              <a:pPr algn="r" eaLnBrk="0" hangingPunct="0"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endParaRPr>
            </a:p>
          </p:txBody>
        </p:sp>
        <p:sp>
          <p:nvSpPr>
            <p:cNvPr id="92177" name="Rectangle 17"/>
            <p:cNvSpPr>
              <a:spLocks noChangeArrowheads="1"/>
            </p:cNvSpPr>
            <p:nvPr/>
          </p:nvSpPr>
          <p:spPr bwMode="auto">
            <a:xfrm>
              <a:off x="0" y="7658"/>
              <a:ext cx="3605" cy="422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8" name="Group 18"/>
          <p:cNvGrpSpPr>
            <a:grpSpLocks/>
          </p:cNvGrpSpPr>
          <p:nvPr/>
        </p:nvGrpSpPr>
        <p:grpSpPr bwMode="auto">
          <a:xfrm>
            <a:off x="4737100" y="5791200"/>
            <a:ext cx="4175125" cy="533400"/>
            <a:chOff x="3605" y="7658"/>
            <a:chExt cx="1856" cy="422"/>
          </a:xfrm>
        </p:grpSpPr>
        <p:sp>
          <p:nvSpPr>
            <p:cNvPr id="92179" name="Rectangle 19"/>
            <p:cNvSpPr>
              <a:spLocks noChangeArrowheads="1"/>
            </p:cNvSpPr>
            <p:nvPr/>
          </p:nvSpPr>
          <p:spPr bwMode="auto">
            <a:xfrm>
              <a:off x="3648" y="7658"/>
              <a:ext cx="1770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buClrTx/>
                <a:buSzTx/>
                <a:buFontTx/>
                <a:buNone/>
              </a:pPr>
              <a:r>
                <a:rPr lang="en-US" sz="1400">
                  <a:solidFill>
                    <a:schemeClr val="tx1"/>
                  </a:solidFill>
                  <a:latin typeface="Tahoma" pitchFamily="34" charset="0"/>
                  <a:cs typeface="Arial" charset="0"/>
                </a:rPr>
                <a:t>Cline.c</a:t>
              </a:r>
              <a:endParaRPr lang="en-US" sz="120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endParaRPr>
            </a:p>
            <a:p>
              <a:pPr algn="r" eaLnBrk="0" hangingPunct="0"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  <a:latin typeface="Times New Roman" pitchFamily="16" charset="0"/>
                <a:cs typeface="Times New Roman" pitchFamily="16" charset="0"/>
              </a:endParaRPr>
            </a:p>
          </p:txBody>
        </p:sp>
        <p:sp>
          <p:nvSpPr>
            <p:cNvPr id="92180" name="Rectangle 20"/>
            <p:cNvSpPr>
              <a:spLocks noChangeArrowheads="1"/>
            </p:cNvSpPr>
            <p:nvPr/>
          </p:nvSpPr>
          <p:spPr bwMode="auto">
            <a:xfrm>
              <a:off x="3605" y="7658"/>
              <a:ext cx="1856" cy="422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466725" y="1752600"/>
            <a:ext cx="8455025" cy="4572000"/>
          </a:xfrm>
          <a:prstGeom prst="rect">
            <a:avLst/>
          </a:prstGeom>
          <a:noFill/>
          <a:ln w="11112">
            <a:solidFill>
              <a:srgbClr val="A0A0A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655</Words>
  <Application>Microsoft Office PowerPoint</Application>
  <PresentationFormat>On-screen Show (4:3)</PresentationFormat>
  <Paragraphs>248</Paragraphs>
  <Slides>24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Times New Roman</vt:lpstr>
      <vt:lpstr>Arial Unicode MS</vt:lpstr>
      <vt:lpstr>Courier New</vt:lpstr>
      <vt:lpstr>Verdana</vt:lpstr>
      <vt:lpstr>Tahoma</vt:lpstr>
      <vt:lpstr>Default Design</vt:lpstr>
      <vt:lpstr>Interprocess Communication IPC </vt:lpstr>
      <vt:lpstr>Shared Memory Concept</vt:lpstr>
      <vt:lpstr>How to Create Shared Memory</vt:lpstr>
      <vt:lpstr>System Calls for Shared Memory</vt:lpstr>
      <vt:lpstr>System Calls for Shared Memory</vt:lpstr>
      <vt:lpstr>Slide 6</vt:lpstr>
      <vt:lpstr>Example</vt:lpstr>
      <vt:lpstr>Example</vt:lpstr>
      <vt:lpstr>Example</vt:lpstr>
      <vt:lpstr>Shared Memory Features </vt:lpstr>
      <vt:lpstr>Message Queues</vt:lpstr>
      <vt:lpstr>Message Queues Housekeeping</vt:lpstr>
      <vt:lpstr>Detailed Message Queue</vt:lpstr>
      <vt:lpstr>msqid_ds (in msg.h)</vt:lpstr>
      <vt:lpstr>Related System Calls</vt:lpstr>
      <vt:lpstr>Related System Calls</vt:lpstr>
      <vt:lpstr>Related System Calls</vt:lpstr>
      <vt:lpstr>Receiving a message</vt:lpstr>
      <vt:lpstr>Slide 19</vt:lpstr>
      <vt:lpstr>Example</vt:lpstr>
      <vt:lpstr>Example: (Sender)</vt:lpstr>
      <vt:lpstr>Slide 22</vt:lpstr>
      <vt:lpstr>Example (Receiver)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460 Operating Systems Design</dc:title>
  <dc:creator>A. Nasan</dc:creator>
  <cp:lastModifiedBy>afnan</cp:lastModifiedBy>
  <cp:revision>232</cp:revision>
  <cp:lastPrinted>1601-01-01T00:00:00Z</cp:lastPrinted>
  <dcterms:created xsi:type="dcterms:W3CDTF">2005-09-29T18:29:25Z</dcterms:created>
  <dcterms:modified xsi:type="dcterms:W3CDTF">2015-09-08T17:33:20Z</dcterms:modified>
</cp:coreProperties>
</file>