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0"/>
  </p:notesMasterIdLst>
  <p:handoutMasterIdLst>
    <p:handoutMasterId r:id="rId31"/>
  </p:handoutMasterIdLst>
  <p:sldIdLst>
    <p:sldId id="319" r:id="rId2"/>
    <p:sldId id="329" r:id="rId3"/>
    <p:sldId id="330" r:id="rId4"/>
    <p:sldId id="331" r:id="rId5"/>
    <p:sldId id="332" r:id="rId6"/>
    <p:sldId id="333" r:id="rId7"/>
    <p:sldId id="334" r:id="rId8"/>
    <p:sldId id="335" r:id="rId9"/>
    <p:sldId id="336" r:id="rId10"/>
    <p:sldId id="337" r:id="rId11"/>
    <p:sldId id="338" r:id="rId12"/>
    <p:sldId id="340" r:id="rId13"/>
    <p:sldId id="277" r:id="rId14"/>
    <p:sldId id="292" r:id="rId15"/>
    <p:sldId id="307" r:id="rId16"/>
    <p:sldId id="306" r:id="rId17"/>
    <p:sldId id="311" r:id="rId18"/>
    <p:sldId id="310" r:id="rId19"/>
    <p:sldId id="321" r:id="rId20"/>
    <p:sldId id="327" r:id="rId21"/>
    <p:sldId id="315" r:id="rId22"/>
    <p:sldId id="287" r:id="rId23"/>
    <p:sldId id="326" r:id="rId24"/>
    <p:sldId id="317" r:id="rId25"/>
    <p:sldId id="318" r:id="rId26"/>
    <p:sldId id="322" r:id="rId27"/>
    <p:sldId id="323" r:id="rId28"/>
    <p:sldId id="324" r:id="rId29"/>
  </p:sldIdLst>
  <p:sldSz cx="9144000" cy="6858000" type="screen4x3"/>
  <p:notesSz cx="6858000" cy="89122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4595" autoAdjust="0"/>
  </p:normalViewPr>
  <p:slideViewPr>
    <p:cSldViewPr>
      <p:cViewPr>
        <p:scale>
          <a:sx n="75" d="100"/>
          <a:sy n="75" d="100"/>
        </p:scale>
        <p:origin x="-1218" y="150"/>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3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23556" name="Rectangle 4"/>
          <p:cNvSpPr>
            <a:spLocks noGrp="1" noChangeArrowheads="1"/>
          </p:cNvSpPr>
          <p:nvPr>
            <p:ph type="ftr" sz="quarter" idx="2"/>
          </p:nvPr>
        </p:nvSpPr>
        <p:spPr bwMode="auto">
          <a:xfrm>
            <a:off x="0" y="8458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3557" name="Rectangle 5"/>
          <p:cNvSpPr>
            <a:spLocks noGrp="1" noChangeArrowheads="1"/>
          </p:cNvSpPr>
          <p:nvPr>
            <p:ph type="sldNum" sz="quarter" idx="3"/>
          </p:nvPr>
        </p:nvSpPr>
        <p:spPr bwMode="auto">
          <a:xfrm>
            <a:off x="3886200" y="8458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fld id="{A20807CF-E2EA-4CBA-8940-3E0988F2F878}" type="slidenum">
              <a:rPr lang="ar-SA"/>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90115" name="Rectangle 3"/>
          <p:cNvSpPr>
            <a:spLocks noGrp="1" noChangeArrowheads="1"/>
          </p:cNvSpPr>
          <p:nvPr>
            <p:ph type="dt" idx="1"/>
          </p:nvPr>
        </p:nvSpPr>
        <p:spPr bwMode="auto">
          <a:xfrm>
            <a:off x="3884613"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90116" name="Rectangle 4"/>
          <p:cNvSpPr>
            <a:spLocks noRot="1" noChangeArrowheads="1" noTextEdit="1"/>
          </p:cNvSpPr>
          <p:nvPr>
            <p:ph type="sldImg" idx="2"/>
          </p:nvPr>
        </p:nvSpPr>
        <p:spPr bwMode="auto">
          <a:xfrm>
            <a:off x="1201738" y="668338"/>
            <a:ext cx="4454525" cy="3341687"/>
          </a:xfrm>
          <a:prstGeom prst="rect">
            <a:avLst/>
          </a:prstGeom>
          <a:noFill/>
          <a:ln w="9525">
            <a:solidFill>
              <a:srgbClr val="000000"/>
            </a:solidFill>
            <a:miter lim="800000"/>
            <a:headEnd/>
            <a:tailEnd/>
          </a:ln>
          <a:effectLst/>
        </p:spPr>
      </p:sp>
      <p:sp>
        <p:nvSpPr>
          <p:cNvPr id="90117" name="Rectangle 5"/>
          <p:cNvSpPr>
            <a:spLocks noGrp="1" noChangeArrowheads="1"/>
          </p:cNvSpPr>
          <p:nvPr>
            <p:ph type="body" sz="quarter" idx="3"/>
          </p:nvPr>
        </p:nvSpPr>
        <p:spPr bwMode="auto">
          <a:xfrm>
            <a:off x="685800" y="4233863"/>
            <a:ext cx="5486400" cy="401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8" name="Rectangle 6"/>
          <p:cNvSpPr>
            <a:spLocks noGrp="1" noChangeArrowheads="1"/>
          </p:cNvSpPr>
          <p:nvPr>
            <p:ph type="ftr" sz="quarter" idx="4"/>
          </p:nvPr>
        </p:nvSpPr>
        <p:spPr bwMode="auto">
          <a:xfrm>
            <a:off x="0" y="84645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90119" name="Rectangle 7"/>
          <p:cNvSpPr>
            <a:spLocks noGrp="1" noChangeArrowheads="1"/>
          </p:cNvSpPr>
          <p:nvPr>
            <p:ph type="sldNum" sz="quarter" idx="5"/>
          </p:nvPr>
        </p:nvSpPr>
        <p:spPr bwMode="auto">
          <a:xfrm>
            <a:off x="3884613" y="84645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fld id="{5CB469CE-0344-433F-9652-098BA4139688}" type="slidenum">
              <a:rPr lang="ar-SA"/>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3122" name="Group 2"/>
          <p:cNvGrpSpPr>
            <a:grpSpLocks/>
          </p:cNvGrpSpPr>
          <p:nvPr/>
        </p:nvGrpSpPr>
        <p:grpSpPr bwMode="auto">
          <a:xfrm>
            <a:off x="1658938" y="1600200"/>
            <a:ext cx="6837362" cy="3200400"/>
            <a:chOff x="1045" y="1008"/>
            <a:chExt cx="4307" cy="2016"/>
          </a:xfrm>
        </p:grpSpPr>
        <p:sp>
          <p:nvSpPr>
            <p:cNvPr id="133123"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133124"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133125"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133126"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3127"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133128"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133129" name="Rectangle 9"/>
          <p:cNvSpPr>
            <a:spLocks noGrp="1" noChangeArrowheads="1"/>
          </p:cNvSpPr>
          <p:nvPr>
            <p:ph type="dt" sz="half" idx="2"/>
          </p:nvPr>
        </p:nvSpPr>
        <p:spPr/>
        <p:txBody>
          <a:bodyPr/>
          <a:lstStyle>
            <a:lvl1pPr>
              <a:defRPr/>
            </a:lvl1pPr>
          </a:lstStyle>
          <a:p>
            <a:endParaRPr lang="en-US"/>
          </a:p>
        </p:txBody>
      </p:sp>
      <p:sp>
        <p:nvSpPr>
          <p:cNvPr id="133130" name="Rectangle 10"/>
          <p:cNvSpPr>
            <a:spLocks noGrp="1" noChangeArrowheads="1"/>
          </p:cNvSpPr>
          <p:nvPr>
            <p:ph type="ftr" sz="quarter" idx="3"/>
          </p:nvPr>
        </p:nvSpPr>
        <p:spPr/>
        <p:txBody>
          <a:bodyPr/>
          <a:lstStyle>
            <a:lvl1pPr>
              <a:defRPr/>
            </a:lvl1pPr>
          </a:lstStyle>
          <a:p>
            <a:endParaRPr lang="en-US"/>
          </a:p>
        </p:txBody>
      </p:sp>
      <p:sp>
        <p:nvSpPr>
          <p:cNvPr id="133131" name="Rectangle 11"/>
          <p:cNvSpPr>
            <a:spLocks noGrp="1" noChangeArrowheads="1"/>
          </p:cNvSpPr>
          <p:nvPr>
            <p:ph type="sldNum" sz="quarter" idx="4"/>
          </p:nvPr>
        </p:nvSpPr>
        <p:spPr/>
        <p:txBody>
          <a:bodyPr/>
          <a:lstStyle>
            <a:lvl1pPr>
              <a:defRPr/>
            </a:lvl1pPr>
          </a:lstStyle>
          <a:p>
            <a:fld id="{A650EC5F-A549-408D-B88F-5AF4504B9A61}" type="slidenum">
              <a:rPr lang="en-US"/>
              <a:pPr/>
              <a:t>‹#›</a:t>
            </a:fld>
            <a:endParaRPr lang="en-US"/>
          </a:p>
        </p:txBody>
      </p:sp>
      <p:sp>
        <p:nvSpPr>
          <p:cNvPr id="1331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1331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C26AD8-05E9-4684-A11B-C0E3C4B899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B4ECD3-E0C8-4EA5-B03F-C4DBBBE7D0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1218EE-3BC4-4990-B4B4-724E9648C2B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DB1DC4-4E60-40DC-94F3-B0DDCABE674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D558B4-D23E-4910-83FA-E1EEFDDA8C3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CA17CCD-1F33-47F5-AF2E-B716D653E9D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6B88CE-35E8-49BC-A94B-D50DB128CA0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4D8CEF6-1B02-409C-988E-DBA75896BB7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1CB201-E30E-4B39-9460-6910379C1B2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15E0DE-A201-4125-8CC4-9A4984B044E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2098" name="Group 2"/>
          <p:cNvGrpSpPr>
            <a:grpSpLocks/>
          </p:cNvGrpSpPr>
          <p:nvPr/>
        </p:nvGrpSpPr>
        <p:grpSpPr bwMode="auto">
          <a:xfrm>
            <a:off x="1071563" y="304800"/>
            <a:ext cx="7615237" cy="1106488"/>
            <a:chOff x="675" y="192"/>
            <a:chExt cx="4797" cy="697"/>
          </a:xfrm>
        </p:grpSpPr>
        <p:sp>
          <p:nvSpPr>
            <p:cNvPr id="132099"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2100"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2101"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2102"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132103"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132104"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5"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132106"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132107"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E5A5EFC3-05D1-48A8-B92D-EE157E02AFE5}" type="slidenum">
              <a:rPr lang="en-US"/>
              <a:pPr/>
              <a:t>‹#›</a:t>
            </a:fld>
            <a:endParaRPr lang="en-US"/>
          </a:p>
        </p:txBody>
      </p:sp>
      <p:sp>
        <p:nvSpPr>
          <p:cNvPr id="13210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cs typeface="Arial" charset="0"/>
        </a:defRPr>
      </a:lvl2pPr>
      <a:lvl3pPr algn="l" rtl="0" fontAlgn="base">
        <a:spcBef>
          <a:spcPct val="0"/>
        </a:spcBef>
        <a:spcAft>
          <a:spcPct val="0"/>
        </a:spcAft>
        <a:defRPr sz="3800">
          <a:solidFill>
            <a:schemeClr val="tx2"/>
          </a:solidFill>
          <a:latin typeface="Arial" charset="0"/>
          <a:cs typeface="Arial" charset="0"/>
        </a:defRPr>
      </a:lvl3pPr>
      <a:lvl4pPr algn="l" rtl="0" fontAlgn="base">
        <a:spcBef>
          <a:spcPct val="0"/>
        </a:spcBef>
        <a:spcAft>
          <a:spcPct val="0"/>
        </a:spcAft>
        <a:defRPr sz="3800">
          <a:solidFill>
            <a:schemeClr val="tx2"/>
          </a:solidFill>
          <a:latin typeface="Arial" charset="0"/>
          <a:cs typeface="Arial" charset="0"/>
        </a:defRPr>
      </a:lvl4pPr>
      <a:lvl5pPr algn="l" rtl="0" fontAlgn="base">
        <a:spcBef>
          <a:spcPct val="0"/>
        </a:spcBef>
        <a:spcAft>
          <a:spcPct val="0"/>
        </a:spcAft>
        <a:defRPr sz="3800">
          <a:solidFill>
            <a:schemeClr val="tx2"/>
          </a:solidFill>
          <a:latin typeface="Arial" charset="0"/>
          <a:cs typeface="Arial" charset="0"/>
        </a:defRPr>
      </a:lvl5pPr>
      <a:lvl6pPr marL="457200" algn="l" rtl="0" fontAlgn="base">
        <a:spcBef>
          <a:spcPct val="0"/>
        </a:spcBef>
        <a:spcAft>
          <a:spcPct val="0"/>
        </a:spcAft>
        <a:defRPr sz="3800">
          <a:solidFill>
            <a:schemeClr val="tx2"/>
          </a:solidFill>
          <a:latin typeface="Arial" charset="0"/>
          <a:cs typeface="Arial" charset="0"/>
        </a:defRPr>
      </a:lvl6pPr>
      <a:lvl7pPr marL="914400" algn="l" rtl="0" fontAlgn="base">
        <a:spcBef>
          <a:spcPct val="0"/>
        </a:spcBef>
        <a:spcAft>
          <a:spcPct val="0"/>
        </a:spcAft>
        <a:defRPr sz="3800">
          <a:solidFill>
            <a:schemeClr val="tx2"/>
          </a:solidFill>
          <a:latin typeface="Arial" charset="0"/>
          <a:cs typeface="Arial" charset="0"/>
        </a:defRPr>
      </a:lvl7pPr>
      <a:lvl8pPr marL="1371600" algn="l" rtl="0" fontAlgn="base">
        <a:spcBef>
          <a:spcPct val="0"/>
        </a:spcBef>
        <a:spcAft>
          <a:spcPct val="0"/>
        </a:spcAft>
        <a:defRPr sz="3800">
          <a:solidFill>
            <a:schemeClr val="tx2"/>
          </a:solidFill>
          <a:latin typeface="Arial" charset="0"/>
          <a:cs typeface="Arial" charset="0"/>
        </a:defRPr>
      </a:lvl8pPr>
      <a:lvl9pPr marL="1828800" algn="l" rtl="0" fontAlgn="base">
        <a:spcBef>
          <a:spcPct val="0"/>
        </a:spcBef>
        <a:spcAft>
          <a:spcPct val="0"/>
        </a:spcAft>
        <a:defRPr sz="38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cs typeface="+mn-cs"/>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cs typeface="+mn-cs"/>
        </a:defRPr>
      </a:lvl3pPr>
      <a:lvl4pPr marL="1600200" indent="-228600" algn="l" rtl="0" fontAlgn="base">
        <a:spcBef>
          <a:spcPct val="20000"/>
        </a:spcBef>
        <a:spcAft>
          <a:spcPct val="0"/>
        </a:spcAft>
        <a:buClr>
          <a:schemeClr val="accent1"/>
        </a:buClr>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hyperlink" Target="mk:@MSITStore:C:\Documents%20and%20Settings\Administrator\Desktop\Real%20B8\Real-Time%20Concepts%20for%20Embedded%20Systems%20(CMP~2003.07).chm::/5107final/images/0602_0.jpg" TargetMode="External"/><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k:@MSITStore:C:\Documents%20and%20Settings\Administrator\Desktop\Real%20B8\Real-Time%20Concepts%20for%20Embedded%20Systems%20(CMP~2003.07).chm::/5107final/images/0604_0.jpg"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p:cNvSpPr>
            <a:spLocks noGrp="1" noChangeArrowheads="1"/>
          </p:cNvSpPr>
          <p:nvPr>
            <p:ph type="sldNum" sz="quarter" idx="4"/>
          </p:nvPr>
        </p:nvSpPr>
        <p:spPr/>
        <p:txBody>
          <a:bodyPr/>
          <a:lstStyle/>
          <a:p>
            <a:fld id="{8CB964F3-C82F-4E3B-9644-57B2A95B0FEC}" type="slidenum">
              <a:rPr lang="en-US"/>
              <a:pPr/>
              <a:t>1</a:t>
            </a:fld>
            <a:endParaRPr lang="en-US"/>
          </a:p>
        </p:txBody>
      </p:sp>
      <p:sp>
        <p:nvSpPr>
          <p:cNvPr id="92162" name="Rectangle 2"/>
          <p:cNvSpPr>
            <a:spLocks noGrp="1" noChangeArrowheads="1"/>
          </p:cNvSpPr>
          <p:nvPr>
            <p:ph type="ctrTitle"/>
          </p:nvPr>
        </p:nvSpPr>
        <p:spPr>
          <a:xfrm>
            <a:off x="685800" y="1757363"/>
            <a:ext cx="7772400" cy="1395412"/>
          </a:xfrm>
        </p:spPr>
        <p:txBody>
          <a:bodyPr/>
          <a:lstStyle/>
          <a:p>
            <a:pPr algn="ctr"/>
            <a:r>
              <a:rPr lang="en-US" sz="4000" b="1" dirty="0">
                <a:latin typeface="Times New Roman" pitchFamily="18" charset="0"/>
                <a:cs typeface="Times New Roman" pitchFamily="18" charset="0"/>
              </a:rPr>
              <a:t>Threads, </a:t>
            </a:r>
            <a:r>
              <a:rPr lang="en-US" sz="4000" b="1" dirty="0" smtClean="0">
                <a:latin typeface="Times New Roman" pitchFamily="18" charset="0"/>
                <a:cs typeface="Times New Roman" pitchFamily="18" charset="0"/>
              </a:rPr>
              <a:t>MUTEX &amp;semaphore </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021215-836C-48DA-ADC4-7025A151ED20}" type="slidenum">
              <a:rPr lang="en-US"/>
              <a:pPr/>
              <a:t>10</a:t>
            </a:fld>
            <a:endParaRPr lang="en-US"/>
          </a:p>
        </p:txBody>
      </p:sp>
      <p:sp>
        <p:nvSpPr>
          <p:cNvPr id="115714" name="Text Box 2"/>
          <p:cNvSpPr txBox="1">
            <a:spLocks noChangeArrowheads="1"/>
          </p:cNvSpPr>
          <p:nvPr/>
        </p:nvSpPr>
        <p:spPr bwMode="auto">
          <a:xfrm>
            <a:off x="304800" y="1695450"/>
            <a:ext cx="8712200" cy="3013075"/>
          </a:xfrm>
          <a:prstGeom prst="rect">
            <a:avLst/>
          </a:prstGeom>
          <a:noFill/>
          <a:ln w="9525">
            <a:noFill/>
            <a:miter lim="800000"/>
            <a:headEnd/>
            <a:tailEnd/>
          </a:ln>
          <a:effectLst/>
        </p:spPr>
        <p:txBody>
          <a:bodyPr>
            <a:spAutoFit/>
          </a:bodyPr>
          <a:lstStyle/>
          <a:p>
            <a:r>
              <a:rPr lang="en-US" sz="2400">
                <a:latin typeface="Times New Roman" pitchFamily="18" charset="0"/>
              </a:rPr>
              <a:t>We can wait for a given thread to terminate by calling </a:t>
            </a:r>
            <a:r>
              <a:rPr lang="en-US" sz="2400" b="1">
                <a:latin typeface="Times New Roman" pitchFamily="18" charset="0"/>
              </a:rPr>
              <a:t>pthread_join</a:t>
            </a:r>
            <a:r>
              <a:rPr lang="en-US" sz="2400">
                <a:latin typeface="Times New Roman" pitchFamily="18" charset="0"/>
              </a:rPr>
              <a:t>.</a:t>
            </a:r>
          </a:p>
          <a:p>
            <a:r>
              <a:rPr lang="en-US" sz="2400">
                <a:latin typeface="Times New Roman" pitchFamily="18" charset="0"/>
              </a:rPr>
              <a:t>Comparing threads to Unix processes, </a:t>
            </a:r>
            <a:r>
              <a:rPr lang="en-US" sz="2400" b="1">
                <a:latin typeface="Times New Roman" pitchFamily="18" charset="0"/>
              </a:rPr>
              <a:t>pthread_create</a:t>
            </a:r>
            <a:r>
              <a:rPr lang="en-US" sz="2400">
                <a:latin typeface="Times New Roman" pitchFamily="18" charset="0"/>
              </a:rPr>
              <a:t> is similar to</a:t>
            </a:r>
          </a:p>
          <a:p>
            <a:r>
              <a:rPr lang="en-US" sz="2400" b="1">
                <a:latin typeface="Times New Roman" pitchFamily="18" charset="0"/>
              </a:rPr>
              <a:t>fork</a:t>
            </a:r>
            <a:r>
              <a:rPr lang="en-US" sz="2400">
                <a:latin typeface="Times New Roman" pitchFamily="18" charset="0"/>
              </a:rPr>
              <a:t>, and </a:t>
            </a:r>
            <a:r>
              <a:rPr lang="en-US" sz="2400" b="1">
                <a:latin typeface="Times New Roman" pitchFamily="18" charset="0"/>
              </a:rPr>
              <a:t>pthread_join</a:t>
            </a:r>
            <a:r>
              <a:rPr lang="en-US" sz="2400">
                <a:latin typeface="Times New Roman" pitchFamily="18" charset="0"/>
              </a:rPr>
              <a:t> is similar to </a:t>
            </a:r>
            <a:r>
              <a:rPr lang="en-US" sz="2400" b="1">
                <a:latin typeface="Times New Roman" pitchFamily="18" charset="0"/>
              </a:rPr>
              <a:t>waitpid</a:t>
            </a:r>
            <a:r>
              <a:rPr lang="en-US" sz="2400">
                <a:latin typeface="Times New Roman" pitchFamily="18" charset="0"/>
              </a:rPr>
              <a:t>.</a:t>
            </a:r>
          </a:p>
          <a:p>
            <a:endParaRPr lang="en-US" sz="2400">
              <a:latin typeface="Times New Roman" pitchFamily="18" charset="0"/>
            </a:endParaRPr>
          </a:p>
          <a:p>
            <a:r>
              <a:rPr lang="en-US" sz="2400">
                <a:latin typeface="Times New Roman" pitchFamily="18" charset="0"/>
              </a:rPr>
              <a:t>	</a:t>
            </a:r>
            <a:r>
              <a:rPr lang="en-US" sz="2400" b="1">
                <a:latin typeface="Times New Roman" pitchFamily="18" charset="0"/>
              </a:rPr>
              <a:t>#include &lt;pthread.h&gt;</a:t>
            </a:r>
          </a:p>
          <a:p>
            <a:r>
              <a:rPr lang="en-US" sz="2400" b="1">
                <a:latin typeface="Times New Roman" pitchFamily="18" charset="0"/>
              </a:rPr>
              <a:t>	int pthread_join(pthread_t tid, void **status);</a:t>
            </a:r>
          </a:p>
          <a:p>
            <a:r>
              <a:rPr lang="en-US" sz="2400">
                <a:latin typeface="Times New Roman" pitchFamily="18" charset="0"/>
              </a:rPr>
              <a:t>	</a:t>
            </a:r>
          </a:p>
          <a:p>
            <a:r>
              <a:rPr lang="en-US" sz="2400">
                <a:latin typeface="Times New Roman" pitchFamily="18" charset="0"/>
              </a:rPr>
              <a:t>	Returns 0 if OK, positive Exxx value on error</a:t>
            </a:r>
          </a:p>
        </p:txBody>
      </p:sp>
      <p:sp>
        <p:nvSpPr>
          <p:cNvPr id="115715" name="Rectangle 3"/>
          <p:cNvSpPr>
            <a:spLocks noChangeArrowheads="1"/>
          </p:cNvSpPr>
          <p:nvPr/>
        </p:nvSpPr>
        <p:spPr bwMode="auto">
          <a:xfrm>
            <a:off x="609600" y="966788"/>
            <a:ext cx="3130550" cy="579437"/>
          </a:xfrm>
          <a:prstGeom prst="rect">
            <a:avLst/>
          </a:prstGeom>
          <a:noFill/>
          <a:ln w="9525">
            <a:noFill/>
            <a:miter lim="800000"/>
            <a:headEnd/>
            <a:tailEnd/>
          </a:ln>
          <a:effectLst/>
        </p:spPr>
        <p:txBody>
          <a:bodyPr wrap="none">
            <a:spAutoFit/>
          </a:bodyPr>
          <a:lstStyle/>
          <a:p>
            <a:r>
              <a:rPr lang="en-US" sz="3200" b="1">
                <a:latin typeface="Verdana" pitchFamily="34" charset="0"/>
              </a:rPr>
              <a:t>pthread_join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C8FDC3-3479-4A2A-B156-2DA7DDB7FCC6}" type="slidenum">
              <a:rPr lang="en-US"/>
              <a:pPr/>
              <a:t>11</a:t>
            </a:fld>
            <a:endParaRPr lang="en-US"/>
          </a:p>
        </p:txBody>
      </p:sp>
      <p:sp>
        <p:nvSpPr>
          <p:cNvPr id="116738" name="Text Box 2"/>
          <p:cNvSpPr txBox="1">
            <a:spLocks noChangeArrowheads="1"/>
          </p:cNvSpPr>
          <p:nvPr/>
        </p:nvSpPr>
        <p:spPr bwMode="auto">
          <a:xfrm>
            <a:off x="479425" y="1711325"/>
            <a:ext cx="8359775" cy="3013075"/>
          </a:xfrm>
          <a:prstGeom prst="rect">
            <a:avLst/>
          </a:prstGeom>
          <a:noFill/>
          <a:ln w="9525">
            <a:noFill/>
            <a:miter lim="800000"/>
            <a:headEnd/>
            <a:tailEnd/>
          </a:ln>
          <a:effectLst/>
        </p:spPr>
        <p:txBody>
          <a:bodyPr wrap="none">
            <a:spAutoFit/>
          </a:bodyPr>
          <a:lstStyle/>
          <a:p>
            <a:r>
              <a:rPr lang="en-US" sz="2400">
                <a:latin typeface="Times New Roman" pitchFamily="18" charset="0"/>
              </a:rPr>
              <a:t>Each thread has an ID that defines it with in a given process. The</a:t>
            </a:r>
          </a:p>
          <a:p>
            <a:r>
              <a:rPr lang="en-US" sz="2400">
                <a:latin typeface="Times New Roman" pitchFamily="18" charset="0"/>
              </a:rPr>
              <a:t>thread ID is returned by pthread_create. A thread fetches this value</a:t>
            </a:r>
          </a:p>
          <a:p>
            <a:r>
              <a:rPr lang="en-US" sz="2400">
                <a:latin typeface="Times New Roman" pitchFamily="18" charset="0"/>
              </a:rPr>
              <a:t>for itself using </a:t>
            </a:r>
            <a:r>
              <a:rPr lang="en-US" sz="2400" b="1">
                <a:latin typeface="Times New Roman" pitchFamily="18" charset="0"/>
              </a:rPr>
              <a:t>pthread_self</a:t>
            </a:r>
            <a:r>
              <a:rPr lang="en-US" sz="2400">
                <a:latin typeface="Times New Roman" pitchFamily="18" charset="0"/>
              </a:rPr>
              <a:t>.</a:t>
            </a:r>
          </a:p>
          <a:p>
            <a:endParaRPr lang="en-US" sz="2400">
              <a:latin typeface="Times New Roman" pitchFamily="18" charset="0"/>
            </a:endParaRPr>
          </a:p>
          <a:p>
            <a:r>
              <a:rPr lang="en-US" sz="2400">
                <a:latin typeface="Times New Roman" pitchFamily="18" charset="0"/>
              </a:rPr>
              <a:t>	</a:t>
            </a:r>
            <a:r>
              <a:rPr lang="en-US" sz="2400" b="1">
                <a:latin typeface="Times New Roman" pitchFamily="18" charset="0"/>
              </a:rPr>
              <a:t>#include &lt;pthread.h&gt;</a:t>
            </a:r>
          </a:p>
          <a:p>
            <a:r>
              <a:rPr lang="en-US" sz="2400" b="1">
                <a:latin typeface="Times New Roman" pitchFamily="18" charset="0"/>
              </a:rPr>
              <a:t>	pthread_t pthread_self(void);</a:t>
            </a:r>
          </a:p>
          <a:p>
            <a:r>
              <a:rPr lang="en-US" sz="2400">
                <a:latin typeface="Times New Roman" pitchFamily="18" charset="0"/>
              </a:rPr>
              <a:t>				</a:t>
            </a:r>
          </a:p>
          <a:p>
            <a:r>
              <a:rPr lang="en-US" sz="2400">
                <a:latin typeface="Times New Roman" pitchFamily="18" charset="0"/>
              </a:rPr>
              <a:t>	Returns thread ID of calling thread</a:t>
            </a:r>
          </a:p>
        </p:txBody>
      </p:sp>
      <p:sp>
        <p:nvSpPr>
          <p:cNvPr id="116739" name="Rectangle 3"/>
          <p:cNvSpPr>
            <a:spLocks noChangeArrowheads="1"/>
          </p:cNvSpPr>
          <p:nvPr/>
        </p:nvSpPr>
        <p:spPr bwMode="auto">
          <a:xfrm>
            <a:off x="622300" y="890588"/>
            <a:ext cx="3081338" cy="579437"/>
          </a:xfrm>
          <a:prstGeom prst="rect">
            <a:avLst/>
          </a:prstGeom>
          <a:noFill/>
          <a:ln w="9525">
            <a:noFill/>
            <a:miter lim="800000"/>
            <a:headEnd/>
            <a:tailEnd/>
          </a:ln>
          <a:effectLst/>
        </p:spPr>
        <p:txBody>
          <a:bodyPr wrap="none">
            <a:spAutoFit/>
          </a:bodyPr>
          <a:lstStyle/>
          <a:p>
            <a:r>
              <a:rPr lang="en-US" sz="3200" b="1">
                <a:latin typeface="Verdana" pitchFamily="34" charset="0"/>
              </a:rPr>
              <a:t>pthread_self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42C60D-5D76-44A0-9514-B8AB7B07B12A}" type="slidenum">
              <a:rPr lang="en-US"/>
              <a:pPr/>
              <a:t>12</a:t>
            </a:fld>
            <a:endParaRPr lang="en-US"/>
          </a:p>
        </p:txBody>
      </p:sp>
      <p:sp>
        <p:nvSpPr>
          <p:cNvPr id="118786" name="Text Box 2"/>
          <p:cNvSpPr txBox="1">
            <a:spLocks noChangeArrowheads="1"/>
          </p:cNvSpPr>
          <p:nvPr/>
        </p:nvSpPr>
        <p:spPr bwMode="auto">
          <a:xfrm>
            <a:off x="574675" y="1574800"/>
            <a:ext cx="7589838" cy="3743325"/>
          </a:xfrm>
          <a:prstGeom prst="rect">
            <a:avLst/>
          </a:prstGeom>
          <a:noFill/>
          <a:ln w="9525">
            <a:noFill/>
            <a:miter lim="800000"/>
            <a:headEnd/>
            <a:tailEnd/>
          </a:ln>
          <a:effectLst/>
        </p:spPr>
        <p:txBody>
          <a:bodyPr wrap="none">
            <a:spAutoFit/>
          </a:bodyPr>
          <a:lstStyle/>
          <a:p>
            <a:r>
              <a:rPr lang="en-US" sz="2400">
                <a:latin typeface="Times New Roman" pitchFamily="18" charset="0"/>
              </a:rPr>
              <a:t>One way for a thread to terminate is to call pthread_exit.</a:t>
            </a:r>
          </a:p>
          <a:p>
            <a:endParaRPr lang="en-US" sz="2400">
              <a:latin typeface="Times New Roman" pitchFamily="18" charset="0"/>
            </a:endParaRPr>
          </a:p>
          <a:p>
            <a:r>
              <a:rPr lang="en-US" sz="2400">
                <a:latin typeface="Times New Roman" pitchFamily="18" charset="0"/>
              </a:rPr>
              <a:t>	</a:t>
            </a:r>
            <a:r>
              <a:rPr lang="en-US" sz="2400" b="1">
                <a:latin typeface="Times New Roman" pitchFamily="18" charset="0"/>
              </a:rPr>
              <a:t>#include &lt;pthread.h&gt;</a:t>
            </a:r>
          </a:p>
          <a:p>
            <a:r>
              <a:rPr lang="en-US" sz="2400" b="1">
                <a:latin typeface="Times New Roman" pitchFamily="18" charset="0"/>
              </a:rPr>
              <a:t>	void pthread_exit(void *status);</a:t>
            </a:r>
          </a:p>
          <a:p>
            <a:r>
              <a:rPr lang="en-US" sz="2400">
                <a:latin typeface="Times New Roman" pitchFamily="18" charset="0"/>
              </a:rPr>
              <a:t>					</a:t>
            </a:r>
          </a:p>
          <a:p>
            <a:r>
              <a:rPr lang="en-US" sz="2400">
                <a:latin typeface="Times New Roman" pitchFamily="18" charset="0"/>
              </a:rPr>
              <a:t>	Does not return to caller</a:t>
            </a:r>
          </a:p>
          <a:p>
            <a:endParaRPr lang="en-US" sz="2400">
              <a:latin typeface="Times New Roman" pitchFamily="18" charset="0"/>
            </a:endParaRPr>
          </a:p>
          <a:p>
            <a:r>
              <a:rPr lang="en-US" sz="2400">
                <a:latin typeface="Times New Roman" pitchFamily="18" charset="0"/>
              </a:rPr>
              <a:t>If the thread is not detached, its thread ID and exit status are </a:t>
            </a:r>
          </a:p>
          <a:p>
            <a:r>
              <a:rPr lang="en-US" sz="2400">
                <a:latin typeface="Times New Roman" pitchFamily="18" charset="0"/>
              </a:rPr>
              <a:t>Retained for a later pthread_join by some other thread </a:t>
            </a:r>
          </a:p>
          <a:p>
            <a:r>
              <a:rPr lang="en-US" sz="2400">
                <a:latin typeface="Times New Roman" pitchFamily="18" charset="0"/>
              </a:rPr>
              <a:t>in the calling process.</a:t>
            </a:r>
          </a:p>
        </p:txBody>
      </p:sp>
      <p:sp>
        <p:nvSpPr>
          <p:cNvPr id="118787" name="Rectangle 3"/>
          <p:cNvSpPr>
            <a:spLocks noChangeArrowheads="1"/>
          </p:cNvSpPr>
          <p:nvPr/>
        </p:nvSpPr>
        <p:spPr bwMode="auto">
          <a:xfrm>
            <a:off x="533400" y="966788"/>
            <a:ext cx="3125788" cy="579437"/>
          </a:xfrm>
          <a:prstGeom prst="rect">
            <a:avLst/>
          </a:prstGeom>
          <a:noFill/>
          <a:ln w="9525">
            <a:noFill/>
            <a:miter lim="800000"/>
            <a:headEnd/>
            <a:tailEnd/>
          </a:ln>
          <a:effectLst/>
        </p:spPr>
        <p:txBody>
          <a:bodyPr wrap="none">
            <a:spAutoFit/>
          </a:bodyPr>
          <a:lstStyle/>
          <a:p>
            <a:r>
              <a:rPr lang="en-US" sz="3200" b="1">
                <a:latin typeface="Verdana" pitchFamily="34" charset="0"/>
              </a:rPr>
              <a:t>pthread_exit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2F9507-57BE-4980-89D4-6DA251991A02}" type="slidenum">
              <a:rPr lang="en-US"/>
              <a:pPr/>
              <a:t>13</a:t>
            </a:fld>
            <a:endParaRPr lang="en-US"/>
          </a:p>
        </p:txBody>
      </p:sp>
      <p:sp>
        <p:nvSpPr>
          <p:cNvPr id="33794" name="Text Box 2"/>
          <p:cNvSpPr txBox="1">
            <a:spLocks noChangeArrowheads="1"/>
          </p:cNvSpPr>
          <p:nvPr/>
        </p:nvSpPr>
        <p:spPr bwMode="auto">
          <a:xfrm>
            <a:off x="496888" y="1654175"/>
            <a:ext cx="8423275" cy="4202113"/>
          </a:xfrm>
          <a:prstGeom prst="rect">
            <a:avLst/>
          </a:prstGeom>
          <a:noFill/>
          <a:ln w="9525">
            <a:noFill/>
            <a:miter lim="800000"/>
            <a:headEnd/>
            <a:tailEnd/>
          </a:ln>
          <a:effectLst/>
        </p:spPr>
        <p:txBody>
          <a:bodyPr wrap="none">
            <a:spAutoFit/>
          </a:bodyPr>
          <a:lstStyle/>
          <a:p>
            <a:r>
              <a:rPr lang="en-US" sz="2400">
                <a:latin typeface="Times New Roman" pitchFamily="18" charset="0"/>
              </a:rPr>
              <a:t>Thread attributes provide a mechanism for fine-tuning the behavior</a:t>
            </a:r>
          </a:p>
          <a:p>
            <a:r>
              <a:rPr lang="en-US" sz="2400">
                <a:latin typeface="Times New Roman" pitchFamily="18" charset="0"/>
              </a:rPr>
              <a:t>of individual threads.</a:t>
            </a:r>
          </a:p>
          <a:p>
            <a:endParaRPr lang="en-US" sz="2400">
              <a:latin typeface="Times New Roman" pitchFamily="18" charset="0"/>
            </a:endParaRPr>
          </a:p>
          <a:p>
            <a:r>
              <a:rPr lang="en-US" sz="2200" b="1">
                <a:latin typeface="Times New Roman" pitchFamily="18" charset="0"/>
              </a:rPr>
              <a:t>int pthread_attr_init ( pthread_attr_t   *attr ) ;</a:t>
            </a:r>
          </a:p>
          <a:p>
            <a:r>
              <a:rPr lang="en-US" sz="2200" b="1">
                <a:latin typeface="Times New Roman" pitchFamily="18" charset="0"/>
              </a:rPr>
              <a:t>int pthread_attr_destroy ( pthread_attr_t  *attr) ;</a:t>
            </a:r>
          </a:p>
          <a:p>
            <a:r>
              <a:rPr lang="en-US" sz="2200" b="1">
                <a:latin typeface="Times New Roman" pitchFamily="18" charset="0"/>
              </a:rPr>
              <a:t>int pthread_attr_setdetachstate ( pthread_attr_t  *attr, </a:t>
            </a:r>
          </a:p>
          <a:p>
            <a:r>
              <a:rPr lang="en-US" sz="2200" b="1">
                <a:latin typeface="Times New Roman" pitchFamily="18" charset="0"/>
              </a:rPr>
              <a:t>                                                        int   detachstate ) ;</a:t>
            </a:r>
          </a:p>
          <a:p>
            <a:r>
              <a:rPr lang="en-US" sz="2200" b="1">
                <a:latin typeface="Times New Roman" pitchFamily="18" charset="0"/>
              </a:rPr>
              <a:t> int pthread_attr_setschedpolicy (pthread_attr_t  *attr, int  policy ) ;</a:t>
            </a:r>
          </a:p>
          <a:p>
            <a:r>
              <a:rPr lang="en-US" sz="2200" b="1">
                <a:latin typeface="Times New Roman" pitchFamily="18" charset="0"/>
              </a:rPr>
              <a:t>int pthread_attr_setschedparam ( pthread_attr_t  *attr,</a:t>
            </a:r>
          </a:p>
          <a:p>
            <a:r>
              <a:rPr lang="en-US" sz="2200" b="1">
                <a:latin typeface="Times New Roman" pitchFamily="18" charset="0"/>
              </a:rPr>
              <a:t>                                                             struct sched_param *param); </a:t>
            </a:r>
          </a:p>
          <a:p>
            <a:r>
              <a:rPr lang="en-US" sz="2200" b="1">
                <a:latin typeface="Times New Roman" pitchFamily="18" charset="0"/>
              </a:rPr>
              <a:t>int pthread_attr_setinheritsched ( pthread_attr_t *attr, int  inherit );</a:t>
            </a:r>
          </a:p>
          <a:p>
            <a:r>
              <a:rPr lang="en-US" sz="2200" b="1">
                <a:latin typeface="Times New Roman" pitchFamily="18" charset="0"/>
              </a:rPr>
              <a:t>Int pthread_attr_setscope ( pthread_attr_t  *attr , int  scope );            </a:t>
            </a:r>
          </a:p>
        </p:txBody>
      </p:sp>
      <p:sp>
        <p:nvSpPr>
          <p:cNvPr id="33795" name="Rectangle 3"/>
          <p:cNvSpPr>
            <a:spLocks noChangeArrowheads="1"/>
          </p:cNvSpPr>
          <p:nvPr/>
        </p:nvSpPr>
        <p:spPr bwMode="auto">
          <a:xfrm>
            <a:off x="685800" y="914400"/>
            <a:ext cx="3355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Thread Attributes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AD878C-74F1-48D2-8A96-EB5FE5F35CCD}" type="slidenum">
              <a:rPr lang="en-US"/>
              <a:pPr/>
              <a:t>14</a:t>
            </a:fld>
            <a:endParaRPr lang="en-US"/>
          </a:p>
        </p:txBody>
      </p:sp>
      <p:sp>
        <p:nvSpPr>
          <p:cNvPr id="49154" name="Text Box 1026"/>
          <p:cNvSpPr txBox="1">
            <a:spLocks noChangeArrowheads="1"/>
          </p:cNvSpPr>
          <p:nvPr/>
        </p:nvSpPr>
        <p:spPr bwMode="auto">
          <a:xfrm>
            <a:off x="746125" y="944563"/>
            <a:ext cx="2378075" cy="579437"/>
          </a:xfrm>
          <a:prstGeom prst="rect">
            <a:avLst/>
          </a:prstGeom>
          <a:noFill/>
          <a:ln w="9525">
            <a:noFill/>
            <a:miter lim="800000"/>
            <a:headEnd/>
            <a:tailEnd/>
          </a:ln>
          <a:effectLst/>
        </p:spPr>
        <p:txBody>
          <a:bodyPr>
            <a:spAutoFit/>
          </a:bodyPr>
          <a:lstStyle/>
          <a:p>
            <a:r>
              <a:rPr lang="en-US" sz="3200" b="1">
                <a:latin typeface="Times New Roman" pitchFamily="18" charset="0"/>
              </a:rPr>
              <a:t>Cancellation</a:t>
            </a:r>
          </a:p>
        </p:txBody>
      </p:sp>
      <p:sp>
        <p:nvSpPr>
          <p:cNvPr id="49155" name="Text Box 1027"/>
          <p:cNvSpPr txBox="1">
            <a:spLocks noChangeArrowheads="1"/>
          </p:cNvSpPr>
          <p:nvPr/>
        </p:nvSpPr>
        <p:spPr bwMode="auto">
          <a:xfrm>
            <a:off x="547688" y="1577975"/>
            <a:ext cx="8215312" cy="4473575"/>
          </a:xfrm>
          <a:prstGeom prst="rect">
            <a:avLst/>
          </a:prstGeom>
          <a:noFill/>
          <a:ln w="9525">
            <a:noFill/>
            <a:miter lim="800000"/>
            <a:headEnd/>
            <a:tailEnd/>
          </a:ln>
          <a:effectLst/>
        </p:spPr>
        <p:txBody>
          <a:bodyPr wrap="none">
            <a:spAutoFit/>
          </a:bodyPr>
          <a:lstStyle/>
          <a:p>
            <a:r>
              <a:rPr lang="en-US" sz="2400">
                <a:latin typeface="Times New Roman" pitchFamily="18" charset="0"/>
              </a:rPr>
              <a:t>int  pthread_cancel ( pthread_t  thread ) ;</a:t>
            </a:r>
          </a:p>
          <a:p>
            <a:r>
              <a:rPr lang="en-US" sz="2400">
                <a:latin typeface="Times New Roman" pitchFamily="18" charset="0"/>
              </a:rPr>
              <a:t>int  pthread_setcancelstate ( int state , int *oldstate ) ;</a:t>
            </a:r>
          </a:p>
          <a:p>
            <a:r>
              <a:rPr lang="en-US" sz="2400">
                <a:latin typeface="Times New Roman" pitchFamily="18" charset="0"/>
              </a:rPr>
              <a:t>int  pthread_setcanceltype ( int  type , int *oldtype ) ;</a:t>
            </a:r>
          </a:p>
          <a:p>
            <a:r>
              <a:rPr lang="en-US" sz="2400">
                <a:latin typeface="Times New Roman" pitchFamily="18" charset="0"/>
              </a:rPr>
              <a:t>void pthread_testcancel ( void ) ;</a:t>
            </a:r>
          </a:p>
          <a:p>
            <a:r>
              <a:rPr lang="en-US" sz="2400">
                <a:latin typeface="Times New Roman" pitchFamily="18" charset="0"/>
              </a:rPr>
              <a:t>Cancellation is the mechanism by which a thread can terminate</a:t>
            </a:r>
          </a:p>
          <a:p>
            <a:r>
              <a:rPr lang="en-US" sz="2400">
                <a:latin typeface="Times New Roman" pitchFamily="18" charset="0"/>
              </a:rPr>
              <a:t>the execution of another thread . More precisely a thread can send</a:t>
            </a:r>
          </a:p>
          <a:p>
            <a:r>
              <a:rPr lang="en-US" sz="2400">
                <a:latin typeface="Times New Roman" pitchFamily="18" charset="0"/>
              </a:rPr>
              <a:t>cancellation request to another thread.  Depending on its setting</a:t>
            </a:r>
          </a:p>
          <a:p>
            <a:r>
              <a:rPr lang="en-US" sz="2400">
                <a:latin typeface="Times New Roman" pitchFamily="18" charset="0"/>
              </a:rPr>
              <a:t>the target thread can then either  ignore the request , honor</a:t>
            </a:r>
          </a:p>
          <a:p>
            <a:r>
              <a:rPr lang="en-US" sz="2400">
                <a:latin typeface="Times New Roman" pitchFamily="18" charset="0"/>
              </a:rPr>
              <a:t>it immediately or defer it till it reaches a cancellation point.</a:t>
            </a:r>
          </a:p>
          <a:p>
            <a:r>
              <a:rPr lang="en-US" sz="2400">
                <a:latin typeface="Times New Roman" pitchFamily="18" charset="0"/>
              </a:rPr>
              <a:t>When a thread eventually honors a cancellation request ,</a:t>
            </a:r>
          </a:p>
          <a:p>
            <a:r>
              <a:rPr lang="en-US" sz="2400">
                <a:latin typeface="Times New Roman" pitchFamily="18" charset="0"/>
              </a:rPr>
              <a:t>it performs as if  pthread_exit( PTHREAD_CANCEL ) has been</a:t>
            </a:r>
          </a:p>
          <a:p>
            <a:r>
              <a:rPr lang="en-US" sz="2400">
                <a:latin typeface="Times New Roman" pitchFamily="18" charset="0"/>
              </a:rPr>
              <a:t>called at that point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273296-4D9D-43F0-86C2-63E69B0B3892}" type="slidenum">
              <a:rPr lang="en-US"/>
              <a:pPr/>
              <a:t>15</a:t>
            </a:fld>
            <a:endParaRPr lang="en-US"/>
          </a:p>
        </p:txBody>
      </p:sp>
      <p:sp>
        <p:nvSpPr>
          <p:cNvPr id="73730" name="Text Box 2"/>
          <p:cNvSpPr txBox="1">
            <a:spLocks noChangeArrowheads="1"/>
          </p:cNvSpPr>
          <p:nvPr/>
        </p:nvSpPr>
        <p:spPr bwMode="auto">
          <a:xfrm>
            <a:off x="492125" y="1651000"/>
            <a:ext cx="8575675" cy="3378200"/>
          </a:xfrm>
          <a:prstGeom prst="rect">
            <a:avLst/>
          </a:prstGeom>
          <a:noFill/>
          <a:ln w="9525">
            <a:noFill/>
            <a:miter lim="800000"/>
            <a:headEnd/>
            <a:tailEnd/>
          </a:ln>
          <a:effectLst/>
        </p:spPr>
        <p:txBody>
          <a:bodyPr wrap="none">
            <a:spAutoFit/>
          </a:bodyPr>
          <a:lstStyle/>
          <a:p>
            <a:r>
              <a:rPr lang="en-US" sz="2400">
                <a:latin typeface="Times New Roman" pitchFamily="18" charset="0"/>
              </a:rPr>
              <a:t>Multi-threaded programs are concurrent and share the same process</a:t>
            </a:r>
          </a:p>
          <a:p>
            <a:r>
              <a:rPr lang="en-US" sz="2400">
                <a:latin typeface="Times New Roman" pitchFamily="18" charset="0"/>
              </a:rPr>
              <a:t>space and can access the same data structures.</a:t>
            </a:r>
          </a:p>
          <a:p>
            <a:r>
              <a:rPr lang="en-US" sz="2400">
                <a:latin typeface="Times New Roman" pitchFamily="18" charset="0"/>
              </a:rPr>
              <a:t>Threads are scheduled by OS and are executed at random. </a:t>
            </a:r>
            <a:r>
              <a:rPr lang="en-US" sz="2400">
                <a:solidFill>
                  <a:srgbClr val="000000"/>
                </a:solidFill>
                <a:latin typeface="Times New Roman" pitchFamily="18" charset="0"/>
              </a:rPr>
              <a:t>When</a:t>
            </a:r>
          </a:p>
          <a:p>
            <a:r>
              <a:rPr lang="en-US" sz="2400">
                <a:solidFill>
                  <a:srgbClr val="000000"/>
                </a:solidFill>
                <a:latin typeface="Times New Roman" pitchFamily="18" charset="0"/>
              </a:rPr>
              <a:t>threads are executing (racing to complete) they may give unexpected</a:t>
            </a:r>
          </a:p>
          <a:p>
            <a:r>
              <a:rPr lang="en-US" sz="2400">
                <a:solidFill>
                  <a:srgbClr val="000000"/>
                </a:solidFill>
                <a:latin typeface="Times New Roman" pitchFamily="18" charset="0"/>
              </a:rPr>
              <a:t>results (race condition). </a:t>
            </a:r>
          </a:p>
          <a:p>
            <a:endParaRPr lang="en-US" sz="2400">
              <a:latin typeface="Times New Roman" pitchFamily="18" charset="0"/>
            </a:endParaRPr>
          </a:p>
          <a:p>
            <a:pPr eaLnBrk="0" hangingPunct="0"/>
            <a:r>
              <a:rPr lang="en-US" sz="2400" u="sng">
                <a:latin typeface="Times New Roman" pitchFamily="18" charset="0"/>
              </a:rPr>
              <a:t>Race Condition</a:t>
            </a:r>
            <a:r>
              <a:rPr lang="en-US" sz="2400">
                <a:latin typeface="Times New Roman" pitchFamily="18" charset="0"/>
              </a:rPr>
              <a:t> is a situation in which an unfortunate order of</a:t>
            </a:r>
          </a:p>
          <a:p>
            <a:pPr eaLnBrk="0" hangingPunct="0"/>
            <a:r>
              <a:rPr lang="en-US" sz="2400">
                <a:latin typeface="Times New Roman" pitchFamily="18" charset="0"/>
              </a:rPr>
              <a:t>execution causes undesirable behavior .</a:t>
            </a:r>
            <a:endParaRPr lang="en-US" sz="2400" u="sng">
              <a:latin typeface="Times New Roman" pitchFamily="18" charset="0"/>
            </a:endParaRPr>
          </a:p>
          <a:p>
            <a:endParaRPr lang="en-US" sz="2400">
              <a:latin typeface="Times New Roman" pitchFamily="18" charset="0"/>
            </a:endParaRPr>
          </a:p>
        </p:txBody>
      </p:sp>
      <p:sp>
        <p:nvSpPr>
          <p:cNvPr id="73731" name="Rectangle 3"/>
          <p:cNvSpPr>
            <a:spLocks noChangeArrowheads="1"/>
          </p:cNvSpPr>
          <p:nvPr/>
        </p:nvSpPr>
        <p:spPr bwMode="auto">
          <a:xfrm>
            <a:off x="684213" y="914400"/>
            <a:ext cx="6707187"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Synchronization and Critical-sections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C7B08C-92E5-4970-9FC9-B69E356A6AF0}" type="slidenum">
              <a:rPr lang="en-US"/>
              <a:pPr/>
              <a:t>16</a:t>
            </a:fld>
            <a:endParaRPr lang="en-US"/>
          </a:p>
        </p:txBody>
      </p:sp>
      <p:sp>
        <p:nvSpPr>
          <p:cNvPr id="71682" name="Rectangle 2"/>
          <p:cNvSpPr>
            <a:spLocks noChangeArrowheads="1"/>
          </p:cNvSpPr>
          <p:nvPr/>
        </p:nvSpPr>
        <p:spPr bwMode="auto">
          <a:xfrm>
            <a:off x="457200" y="1727200"/>
            <a:ext cx="8534400" cy="3744913"/>
          </a:xfrm>
          <a:prstGeom prst="rect">
            <a:avLst/>
          </a:prstGeom>
          <a:noFill/>
          <a:ln w="9525">
            <a:noFill/>
            <a:miter lim="800000"/>
            <a:headEnd/>
            <a:tailEnd/>
          </a:ln>
          <a:effectLst/>
        </p:spPr>
        <p:txBody>
          <a:bodyPr>
            <a:spAutoFit/>
          </a:bodyPr>
          <a:lstStyle/>
          <a:p>
            <a:pPr>
              <a:spcBef>
                <a:spcPct val="50000"/>
              </a:spcBef>
            </a:pPr>
            <a:r>
              <a:rPr lang="en-US" sz="2400">
                <a:solidFill>
                  <a:srgbClr val="000000"/>
                </a:solidFill>
                <a:latin typeface="Times New Roman" pitchFamily="18" charset="0"/>
              </a:rPr>
              <a:t>The threads library provides three synchronization mechanisms: </a:t>
            </a:r>
          </a:p>
          <a:p>
            <a:pPr lvl="1" eaLnBrk="0" hangingPunct="0">
              <a:spcBef>
                <a:spcPct val="50000"/>
              </a:spcBef>
              <a:buFontTx/>
              <a:buChar char="•"/>
            </a:pPr>
            <a:r>
              <a:rPr lang="en-US" sz="2400">
                <a:solidFill>
                  <a:srgbClr val="000000"/>
                </a:solidFill>
                <a:latin typeface="Times New Roman" pitchFamily="18" charset="0"/>
              </a:rPr>
              <a:t>mutexes - Mutual exclusion lock: Block access to variables by other threads. This enforces exclusive access by a thread to a variable or set of variables. </a:t>
            </a:r>
          </a:p>
          <a:p>
            <a:pPr lvl="1" eaLnBrk="0" hangingPunct="0">
              <a:spcBef>
                <a:spcPct val="50000"/>
              </a:spcBef>
              <a:buFontTx/>
              <a:buChar char="•"/>
            </a:pPr>
            <a:r>
              <a:rPr lang="en-US" sz="2400">
                <a:solidFill>
                  <a:srgbClr val="000000"/>
                </a:solidFill>
                <a:latin typeface="Times New Roman" pitchFamily="18" charset="0"/>
              </a:rPr>
              <a:t>joins - Make a thread wait till others are complete (terminated). </a:t>
            </a:r>
          </a:p>
          <a:p>
            <a:pPr lvl="1" eaLnBrk="0" hangingPunct="0">
              <a:spcBef>
                <a:spcPct val="50000"/>
              </a:spcBef>
              <a:buFontTx/>
              <a:buChar char="•"/>
            </a:pPr>
            <a:r>
              <a:rPr lang="en-US" sz="2400">
                <a:solidFill>
                  <a:srgbClr val="000000"/>
                </a:solidFill>
                <a:latin typeface="Times New Roman" pitchFamily="18" charset="0"/>
              </a:rPr>
              <a:t>condition variables - data type pthread_cond_t </a:t>
            </a:r>
          </a:p>
          <a:p>
            <a:pPr lvl="1" eaLnBrk="0" hangingPunct="0">
              <a:spcBef>
                <a:spcPct val="50000"/>
              </a:spcBef>
              <a:buFontTx/>
              <a:buChar char="•"/>
            </a:pPr>
            <a:r>
              <a:rPr lang="en-US" sz="2000" b="1">
                <a:latin typeface="Verdana" pitchFamily="34" charset="0"/>
              </a:rPr>
              <a:t>Waking and Suspending threads (RTL)</a:t>
            </a:r>
            <a:endParaRPr lang="en-US" sz="2000">
              <a:solidFill>
                <a:srgbClr val="000000"/>
              </a:solidFill>
              <a:latin typeface="Times New Roman" pitchFamily="18" charset="0"/>
            </a:endParaRPr>
          </a:p>
          <a:p>
            <a:pPr eaLnBrk="0" hangingPunct="0">
              <a:spcBef>
                <a:spcPct val="50000"/>
              </a:spcBef>
            </a:pPr>
            <a:endParaRPr lang="en-US" sz="2000">
              <a:latin typeface="Times New Roman" pitchFamily="18" charset="0"/>
            </a:endParaRPr>
          </a:p>
        </p:txBody>
      </p:sp>
      <p:sp>
        <p:nvSpPr>
          <p:cNvPr id="71683" name="Rectangle 3"/>
          <p:cNvSpPr>
            <a:spLocks noChangeArrowheads="1"/>
          </p:cNvSpPr>
          <p:nvPr/>
        </p:nvSpPr>
        <p:spPr bwMode="auto">
          <a:xfrm>
            <a:off x="685800" y="914400"/>
            <a:ext cx="4416425" cy="579438"/>
          </a:xfrm>
          <a:prstGeom prst="rect">
            <a:avLst/>
          </a:prstGeom>
          <a:noFill/>
          <a:ln w="9525">
            <a:noFill/>
            <a:miter lim="800000"/>
            <a:headEnd/>
            <a:tailEnd/>
          </a:ln>
          <a:effectLst/>
        </p:spPr>
        <p:txBody>
          <a:bodyPr wrap="none">
            <a:spAutoFit/>
          </a:bodyPr>
          <a:lstStyle/>
          <a:p>
            <a:r>
              <a:rPr lang="en-US" sz="3200" b="1">
                <a:solidFill>
                  <a:srgbClr val="000000"/>
                </a:solidFill>
                <a:latin typeface="Times New Roman" pitchFamily="18" charset="0"/>
                <a:cs typeface="Times New Roman" pitchFamily="18" charset="0"/>
              </a:rPr>
              <a:t>Thread Synchronization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87F246-9B86-4536-BD28-A0802F91493E}" type="slidenum">
              <a:rPr lang="en-US"/>
              <a:pPr/>
              <a:t>17</a:t>
            </a:fld>
            <a:endParaRPr lang="en-US"/>
          </a:p>
        </p:txBody>
      </p:sp>
      <p:sp>
        <p:nvSpPr>
          <p:cNvPr id="77827" name="Text Box 3"/>
          <p:cNvSpPr txBox="1">
            <a:spLocks noChangeArrowheads="1"/>
          </p:cNvSpPr>
          <p:nvPr/>
        </p:nvSpPr>
        <p:spPr bwMode="auto">
          <a:xfrm>
            <a:off x="598488" y="1752600"/>
            <a:ext cx="8316912" cy="3013075"/>
          </a:xfrm>
          <a:prstGeom prst="rect">
            <a:avLst/>
          </a:prstGeom>
          <a:noFill/>
          <a:ln w="9525">
            <a:noFill/>
            <a:miter lim="800000"/>
            <a:headEnd/>
            <a:tailEnd/>
          </a:ln>
          <a:effectLst/>
        </p:spPr>
        <p:txBody>
          <a:bodyPr wrap="none">
            <a:spAutoFit/>
          </a:bodyPr>
          <a:lstStyle/>
          <a:p>
            <a:r>
              <a:rPr lang="en-US" sz="2400">
                <a:solidFill>
                  <a:srgbClr val="000000"/>
                </a:solidFill>
                <a:latin typeface="Times New Roman" pitchFamily="18" charset="0"/>
              </a:rPr>
              <a:t>A join is performed when one wants to wait for a thread to finish.</a:t>
            </a:r>
          </a:p>
          <a:p>
            <a:endParaRPr lang="en-US" sz="2400">
              <a:solidFill>
                <a:srgbClr val="000000"/>
              </a:solidFill>
              <a:latin typeface="Times New Roman" pitchFamily="18" charset="0"/>
            </a:endParaRPr>
          </a:p>
          <a:p>
            <a:r>
              <a:rPr lang="en-US" sz="2400">
                <a:solidFill>
                  <a:srgbClr val="000000"/>
                </a:solidFill>
                <a:latin typeface="Times New Roman" pitchFamily="18" charset="0"/>
              </a:rPr>
              <a:t>A thread calling routine may launch multiple threads then wait for</a:t>
            </a:r>
          </a:p>
          <a:p>
            <a:r>
              <a:rPr lang="en-US" sz="2400">
                <a:solidFill>
                  <a:srgbClr val="000000"/>
                </a:solidFill>
                <a:latin typeface="Times New Roman" pitchFamily="18" charset="0"/>
              </a:rPr>
              <a:t>them to finish to get the results. One wait for the completion of the</a:t>
            </a:r>
          </a:p>
          <a:p>
            <a:r>
              <a:rPr lang="en-US" sz="2400">
                <a:solidFill>
                  <a:srgbClr val="000000"/>
                </a:solidFill>
                <a:latin typeface="Times New Roman" pitchFamily="18" charset="0"/>
              </a:rPr>
              <a:t>threads with a join. </a:t>
            </a:r>
          </a:p>
          <a:p>
            <a:endParaRPr lang="en-US" sz="2400">
              <a:latin typeface="Times New Roman" pitchFamily="18" charset="0"/>
            </a:endParaRPr>
          </a:p>
          <a:p>
            <a:r>
              <a:rPr lang="en-US" sz="2400" b="1">
                <a:latin typeface="Times New Roman" pitchFamily="18" charset="0"/>
              </a:rPr>
              <a:t>int   pthread_join ( pthread  th , void **thread_return ) ;</a:t>
            </a:r>
          </a:p>
          <a:p>
            <a:endParaRPr lang="en-US" sz="2400" b="1">
              <a:latin typeface="Times New Roman" pitchFamily="18" charset="0"/>
            </a:endParaRPr>
          </a:p>
        </p:txBody>
      </p:sp>
      <p:sp>
        <p:nvSpPr>
          <p:cNvPr id="77828" name="Rectangle 4"/>
          <p:cNvSpPr>
            <a:spLocks noChangeArrowheads="1"/>
          </p:cNvSpPr>
          <p:nvPr/>
        </p:nvSpPr>
        <p:spPr bwMode="auto">
          <a:xfrm>
            <a:off x="762000" y="914400"/>
            <a:ext cx="1087438" cy="579438"/>
          </a:xfrm>
          <a:prstGeom prst="rect">
            <a:avLst/>
          </a:prstGeom>
          <a:noFill/>
          <a:ln w="9525">
            <a:noFill/>
            <a:miter lim="800000"/>
            <a:headEnd/>
            <a:tailEnd/>
          </a:ln>
          <a:effectLst/>
        </p:spPr>
        <p:txBody>
          <a:bodyPr wrap="none">
            <a:spAutoFit/>
          </a:bodyPr>
          <a:lstStyle/>
          <a:p>
            <a:r>
              <a:rPr lang="en-US" sz="3200" b="1">
                <a:solidFill>
                  <a:srgbClr val="000000"/>
                </a:solidFill>
                <a:latin typeface="Times New Roman" pitchFamily="18" charset="0"/>
                <a:cs typeface="Times New Roman" pitchFamily="18" charset="0"/>
              </a:rPr>
              <a:t>Joins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CAE3-35CE-42E3-AB8F-E2EF9BFBC2F8}" type="slidenum">
              <a:rPr lang="en-US"/>
              <a:pPr/>
              <a:t>18</a:t>
            </a:fld>
            <a:endParaRPr lang="en-US"/>
          </a:p>
        </p:txBody>
      </p:sp>
      <p:sp>
        <p:nvSpPr>
          <p:cNvPr id="76803" name="Text Box 3"/>
          <p:cNvSpPr txBox="1">
            <a:spLocks noChangeArrowheads="1"/>
          </p:cNvSpPr>
          <p:nvPr/>
        </p:nvSpPr>
        <p:spPr bwMode="auto">
          <a:xfrm>
            <a:off x="488950" y="1600200"/>
            <a:ext cx="8655050" cy="3743325"/>
          </a:xfrm>
          <a:prstGeom prst="rect">
            <a:avLst/>
          </a:prstGeom>
          <a:noFill/>
          <a:ln w="9525">
            <a:noFill/>
            <a:miter lim="800000"/>
            <a:headEnd/>
            <a:tailEnd/>
          </a:ln>
          <a:effectLst/>
        </p:spPr>
        <p:txBody>
          <a:bodyPr wrap="none">
            <a:spAutoFit/>
          </a:bodyPr>
          <a:lstStyle/>
          <a:p>
            <a:r>
              <a:rPr lang="en-US" sz="2400">
                <a:latin typeface="Times New Roman" pitchFamily="18" charset="0"/>
              </a:rPr>
              <a:t>A semaphore is a counter that can be used to synchronize multiple</a:t>
            </a:r>
          </a:p>
          <a:p>
            <a:r>
              <a:rPr lang="en-US" sz="2400">
                <a:latin typeface="Times New Roman" pitchFamily="18" charset="0"/>
              </a:rPr>
              <a:t>threads. Linux guarantees that checking or modifying the value of</a:t>
            </a:r>
          </a:p>
          <a:p>
            <a:r>
              <a:rPr lang="en-US" sz="2400">
                <a:latin typeface="Times New Roman" pitchFamily="18" charset="0"/>
              </a:rPr>
              <a:t>a semaphore can be done safely, without creating a race condition.</a:t>
            </a:r>
          </a:p>
          <a:p>
            <a:r>
              <a:rPr lang="en-US" sz="2400">
                <a:latin typeface="Times New Roman" pitchFamily="18" charset="0"/>
              </a:rPr>
              <a:t>Each semaphore has a counter value, which is a non-negative integer.</a:t>
            </a:r>
          </a:p>
          <a:p>
            <a:endParaRPr lang="en-US" sz="2400">
              <a:latin typeface="Times New Roman" pitchFamily="18" charset="0"/>
            </a:endParaRPr>
          </a:p>
          <a:p>
            <a:r>
              <a:rPr lang="en-US" sz="2400">
                <a:latin typeface="Times New Roman" pitchFamily="18" charset="0"/>
              </a:rPr>
              <a:t>A semaphore supports two basic operations:</a:t>
            </a:r>
          </a:p>
          <a:p>
            <a:r>
              <a:rPr lang="en-US" sz="2400">
                <a:latin typeface="Times New Roman" pitchFamily="18" charset="0"/>
              </a:rPr>
              <a:t>A </a:t>
            </a:r>
            <a:r>
              <a:rPr lang="en-US" sz="2400" b="1" i="1">
                <a:latin typeface="Times New Roman" pitchFamily="18" charset="0"/>
              </a:rPr>
              <a:t>wait</a:t>
            </a:r>
            <a:r>
              <a:rPr lang="en-US" sz="2400" i="1">
                <a:latin typeface="Times New Roman" pitchFamily="18" charset="0"/>
              </a:rPr>
              <a:t> </a:t>
            </a:r>
            <a:r>
              <a:rPr lang="en-US" sz="2400">
                <a:latin typeface="Times New Roman" pitchFamily="18" charset="0"/>
              </a:rPr>
              <a:t>operation decrements the value of the semaphore by 1. If</a:t>
            </a:r>
          </a:p>
          <a:p>
            <a:r>
              <a:rPr lang="en-US" sz="2400">
                <a:latin typeface="Times New Roman" pitchFamily="18" charset="0"/>
              </a:rPr>
              <a:t>the value is already zero, the operation blocks until the value of the</a:t>
            </a:r>
          </a:p>
          <a:p>
            <a:r>
              <a:rPr lang="en-US" sz="2400">
                <a:latin typeface="Times New Roman" pitchFamily="18" charset="0"/>
              </a:rPr>
              <a:t>semaphore becomes positive.When the semaphore’s value becomes</a:t>
            </a:r>
          </a:p>
          <a:p>
            <a:r>
              <a:rPr lang="en-US" sz="2400">
                <a:latin typeface="Times New Roman" pitchFamily="18" charset="0"/>
              </a:rPr>
              <a:t>positive, it is decremented by 1 and the wait operation returns.</a:t>
            </a:r>
          </a:p>
        </p:txBody>
      </p:sp>
      <p:sp>
        <p:nvSpPr>
          <p:cNvPr id="76804" name="Rectangle 4"/>
          <p:cNvSpPr>
            <a:spLocks noChangeArrowheads="1"/>
          </p:cNvSpPr>
          <p:nvPr/>
        </p:nvSpPr>
        <p:spPr bwMode="auto">
          <a:xfrm>
            <a:off x="685800" y="914400"/>
            <a:ext cx="4371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SEMAPHORES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E8ADB5-A135-4F2C-BE87-55927D7DD591}" type="slidenum">
              <a:rPr lang="en-US"/>
              <a:pPr/>
              <a:t>19</a:t>
            </a:fld>
            <a:endParaRPr lang="en-US"/>
          </a:p>
        </p:txBody>
      </p:sp>
      <p:sp>
        <p:nvSpPr>
          <p:cNvPr id="94212" name="Text Box 4"/>
          <p:cNvSpPr txBox="1">
            <a:spLocks noChangeArrowheads="1"/>
          </p:cNvSpPr>
          <p:nvPr/>
        </p:nvSpPr>
        <p:spPr bwMode="auto">
          <a:xfrm>
            <a:off x="488950" y="1600200"/>
            <a:ext cx="8462963" cy="1552575"/>
          </a:xfrm>
          <a:prstGeom prst="rect">
            <a:avLst/>
          </a:prstGeom>
          <a:noFill/>
          <a:ln w="9525">
            <a:noFill/>
            <a:miter lim="800000"/>
            <a:headEnd/>
            <a:tailEnd/>
          </a:ln>
          <a:effectLst/>
        </p:spPr>
        <p:txBody>
          <a:bodyPr wrap="none">
            <a:spAutoFit/>
          </a:bodyPr>
          <a:lstStyle/>
          <a:p>
            <a:r>
              <a:rPr lang="en-US" sz="2400">
                <a:latin typeface="Times New Roman" pitchFamily="18" charset="0"/>
              </a:rPr>
              <a:t>A </a:t>
            </a:r>
            <a:r>
              <a:rPr lang="en-US" sz="2400" b="1" i="1">
                <a:latin typeface="Times New Roman" pitchFamily="18" charset="0"/>
              </a:rPr>
              <a:t>post</a:t>
            </a:r>
            <a:r>
              <a:rPr lang="en-US" sz="2400" i="1">
                <a:latin typeface="Times New Roman" pitchFamily="18" charset="0"/>
              </a:rPr>
              <a:t> </a:t>
            </a:r>
            <a:r>
              <a:rPr lang="en-US" sz="2400">
                <a:latin typeface="Times New Roman" pitchFamily="18" charset="0"/>
              </a:rPr>
              <a:t>operation increments the value of the semaphore by 1. If the</a:t>
            </a:r>
          </a:p>
          <a:p>
            <a:r>
              <a:rPr lang="en-US" sz="2400">
                <a:latin typeface="Times New Roman" pitchFamily="18" charset="0"/>
              </a:rPr>
              <a:t>semaphore was previously zero and other threads are blocked in a</a:t>
            </a:r>
          </a:p>
          <a:p>
            <a:r>
              <a:rPr lang="en-US" sz="2400">
                <a:latin typeface="Times New Roman" pitchFamily="18" charset="0"/>
              </a:rPr>
              <a:t>wait operation on that semaphore, one of those threads is unblocked</a:t>
            </a:r>
          </a:p>
          <a:p>
            <a:r>
              <a:rPr lang="en-US" sz="2400">
                <a:latin typeface="Times New Roman" pitchFamily="18" charset="0"/>
              </a:rPr>
              <a:t>and its wait operation completes.</a:t>
            </a:r>
          </a:p>
        </p:txBody>
      </p:sp>
      <p:sp>
        <p:nvSpPr>
          <p:cNvPr id="94213" name="Rectangle 5"/>
          <p:cNvSpPr>
            <a:spLocks noChangeArrowheads="1"/>
          </p:cNvSpPr>
          <p:nvPr/>
        </p:nvSpPr>
        <p:spPr bwMode="auto">
          <a:xfrm>
            <a:off x="685800" y="914400"/>
            <a:ext cx="4879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SEMAPHORES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p:cNvSpPr>
            <a:spLocks noGrp="1" noChangeArrowheads="1"/>
          </p:cNvSpPr>
          <p:nvPr>
            <p:ph type="sldNum" sz="quarter" idx="4"/>
          </p:nvPr>
        </p:nvSpPr>
        <p:spPr/>
        <p:txBody>
          <a:bodyPr/>
          <a:lstStyle/>
          <a:p>
            <a:fld id="{F0389D3D-5C18-4471-A8F3-3AFA470EC698}" type="slidenum">
              <a:rPr lang="en-US"/>
              <a:pPr/>
              <a:t>2</a:t>
            </a:fld>
            <a:endParaRPr lang="en-US"/>
          </a:p>
        </p:txBody>
      </p:sp>
      <p:sp>
        <p:nvSpPr>
          <p:cNvPr id="107522" name="Rectangle 2"/>
          <p:cNvSpPr>
            <a:spLocks noGrp="1" noChangeArrowheads="1"/>
          </p:cNvSpPr>
          <p:nvPr>
            <p:ph type="ctrTitle"/>
          </p:nvPr>
        </p:nvSpPr>
        <p:spPr/>
        <p:txBody>
          <a:bodyPr/>
          <a:lstStyle/>
          <a:p>
            <a:pPr algn="ctr"/>
            <a:r>
              <a:rPr lang="en-US"/>
              <a:t>Threads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1DDF42DD-0ECC-4BB1-AC95-F049647FDAC3}" type="slidenum">
              <a:rPr lang="en-US"/>
              <a:pPr/>
              <a:t>20</a:t>
            </a:fld>
            <a:endParaRPr lang="en-US"/>
          </a:p>
        </p:txBody>
      </p:sp>
      <p:sp>
        <p:nvSpPr>
          <p:cNvPr id="104452" name="Rectangle 4"/>
          <p:cNvSpPr>
            <a:spLocks noGrp="1" noChangeArrowheads="1"/>
          </p:cNvSpPr>
          <p:nvPr>
            <p:ph type="title"/>
          </p:nvPr>
        </p:nvSpPr>
        <p:spPr/>
        <p:txBody>
          <a:bodyPr/>
          <a:lstStyle/>
          <a:p>
            <a:r>
              <a:rPr lang="en-US" b="1">
                <a:solidFill>
                  <a:schemeClr val="tx1"/>
                </a:solidFill>
              </a:rPr>
              <a:t>SEMAPHORES</a:t>
            </a:r>
          </a:p>
        </p:txBody>
      </p:sp>
      <p:graphicFrame>
        <p:nvGraphicFramePr>
          <p:cNvPr id="104453" name="Object 5"/>
          <p:cNvGraphicFramePr>
            <a:graphicFrameLocks noChangeAspect="1"/>
          </p:cNvGraphicFramePr>
          <p:nvPr>
            <p:ph sz="half" idx="1"/>
          </p:nvPr>
        </p:nvGraphicFramePr>
        <p:xfrm>
          <a:off x="457200" y="1924050"/>
          <a:ext cx="3806825" cy="3235325"/>
        </p:xfrm>
        <a:graphic>
          <a:graphicData uri="http://schemas.openxmlformats.org/presentationml/2006/ole">
            <p:oleObj spid="_x0000_s104453" name="Bitmap Image" r:id="rId3" imgW="3333333" imgH="1133633" progId="Paint.Picture">
              <p:embed/>
            </p:oleObj>
          </a:graphicData>
        </a:graphic>
      </p:graphicFrame>
      <p:graphicFrame>
        <p:nvGraphicFramePr>
          <p:cNvPr id="104454" name="Object 6"/>
          <p:cNvGraphicFramePr>
            <a:graphicFrameLocks noChangeAspect="1"/>
          </p:cNvGraphicFramePr>
          <p:nvPr>
            <p:ph sz="half" idx="2"/>
          </p:nvPr>
        </p:nvGraphicFramePr>
        <p:xfrm>
          <a:off x="4651375" y="1924050"/>
          <a:ext cx="4035425" cy="3235325"/>
        </p:xfrm>
        <a:graphic>
          <a:graphicData uri="http://schemas.openxmlformats.org/presentationml/2006/ole">
            <p:oleObj spid="_x0000_s104454" name="Bitmap Image" r:id="rId4" imgW="3333333" imgH="1504762" progId="Paint.Picture">
              <p:embed/>
            </p:oleObj>
          </a:graphicData>
        </a:graphic>
      </p:graphicFrame>
      <p:sp>
        <p:nvSpPr>
          <p:cNvPr id="104456" name="AutoShape 8" descr="Click To expand">
            <a:hlinkClick r:id="rId5"/>
          </p:cNvPr>
          <p:cNvSpPr>
            <a:spLocks noChangeAspect="1" noChangeArrowheads="1"/>
          </p:cNvSpPr>
          <p:nvPr/>
        </p:nvSpPr>
        <p:spPr bwMode="auto">
          <a:xfrm>
            <a:off x="168275" y="46038"/>
            <a:ext cx="3333750" cy="1133475"/>
          </a:xfrm>
          <a:prstGeom prst="rect">
            <a:avLst/>
          </a:prstGeom>
          <a:noFill/>
        </p:spPr>
        <p:txBody>
          <a:bodyPr/>
          <a:lstStyle/>
          <a:p>
            <a:endParaRPr lang="en-US"/>
          </a:p>
        </p:txBody>
      </p:sp>
      <p:sp>
        <p:nvSpPr>
          <p:cNvPr id="104457" name="Rectangle 9"/>
          <p:cNvSpPr>
            <a:spLocks noChangeArrowheads="1"/>
          </p:cNvSpPr>
          <p:nvPr/>
        </p:nvSpPr>
        <p:spPr bwMode="auto">
          <a:xfrm>
            <a:off x="0" y="5562600"/>
            <a:ext cx="4540250" cy="274638"/>
          </a:xfrm>
          <a:prstGeom prst="rect">
            <a:avLst/>
          </a:prstGeom>
          <a:noFill/>
          <a:ln w="9525">
            <a:noFill/>
            <a:miter lim="800000"/>
            <a:headEnd/>
            <a:tailEnd/>
          </a:ln>
          <a:effectLst/>
        </p:spPr>
        <p:txBody>
          <a:bodyPr anchor="ctr">
            <a:spAutoFit/>
          </a:bodyPr>
          <a:lstStyle/>
          <a:p>
            <a:pPr algn="ctr"/>
            <a:r>
              <a:rPr lang="en-US" sz="1200">
                <a:latin typeface="Verdana" pitchFamily="34" charset="0"/>
              </a:rPr>
              <a:t>The state diagram of a binary semaphore. </a:t>
            </a:r>
          </a:p>
        </p:txBody>
      </p:sp>
      <p:sp>
        <p:nvSpPr>
          <p:cNvPr id="104460" name="Rectangle 12"/>
          <p:cNvSpPr>
            <a:spLocks noChangeArrowheads="1"/>
          </p:cNvSpPr>
          <p:nvPr/>
        </p:nvSpPr>
        <p:spPr bwMode="auto">
          <a:xfrm>
            <a:off x="4876800" y="5334000"/>
            <a:ext cx="3689350" cy="579438"/>
          </a:xfrm>
          <a:prstGeom prst="rect">
            <a:avLst/>
          </a:prstGeom>
          <a:noFill/>
          <a:ln w="9525">
            <a:noFill/>
            <a:miter lim="800000"/>
            <a:headEnd/>
            <a:tailEnd/>
          </a:ln>
          <a:effectLst/>
        </p:spPr>
        <p:txBody>
          <a:bodyPr wrap="none" anchor="ctr">
            <a:spAutoFit/>
          </a:bodyPr>
          <a:lstStyle/>
          <a:p>
            <a:r>
              <a:rPr lang="en-US" sz="1200">
                <a:latin typeface="Verdana" pitchFamily="34" charset="0"/>
              </a:rPr>
              <a:t>The state diagram of a counting semaphore</a:t>
            </a:r>
            <a:r>
              <a:rPr lang="en-US" sz="3200">
                <a:latin typeface="Verdana" pitchFamily="34"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B3E805-0EA9-4A54-ADB8-9C336B91F17A}" type="slidenum">
              <a:rPr lang="en-US"/>
              <a:pPr/>
              <a:t>21</a:t>
            </a:fld>
            <a:endParaRPr lang="en-US"/>
          </a:p>
        </p:txBody>
      </p:sp>
      <p:sp>
        <p:nvSpPr>
          <p:cNvPr id="81923" name="Text Box 3"/>
          <p:cNvSpPr txBox="1">
            <a:spLocks noChangeArrowheads="1"/>
          </p:cNvSpPr>
          <p:nvPr/>
        </p:nvSpPr>
        <p:spPr bwMode="auto">
          <a:xfrm>
            <a:off x="461963" y="1749425"/>
            <a:ext cx="8529637" cy="3203575"/>
          </a:xfrm>
          <a:prstGeom prst="rect">
            <a:avLst/>
          </a:prstGeom>
          <a:noFill/>
          <a:ln w="9525">
            <a:noFill/>
            <a:miter lim="800000"/>
            <a:headEnd/>
            <a:tailEnd/>
          </a:ln>
          <a:effectLst/>
        </p:spPr>
        <p:txBody>
          <a:bodyPr wrap="none">
            <a:spAutoFit/>
          </a:bodyPr>
          <a:lstStyle/>
          <a:p>
            <a:r>
              <a:rPr lang="en-US" sz="3600">
                <a:latin typeface="Times New Roman" pitchFamily="18" charset="0"/>
              </a:rPr>
              <a:t>#</a:t>
            </a:r>
            <a:r>
              <a:rPr lang="en-US" sz="2800">
                <a:latin typeface="Times New Roman" pitchFamily="18" charset="0"/>
              </a:rPr>
              <a:t>include &lt; semaphore .h &gt;</a:t>
            </a:r>
          </a:p>
          <a:p>
            <a:r>
              <a:rPr lang="en-US" sz="2800">
                <a:latin typeface="Times New Roman" pitchFamily="18" charset="0"/>
              </a:rPr>
              <a:t>int sem_init ( sem_t *sem , int pshared, unsigned int val ) ;</a:t>
            </a:r>
          </a:p>
          <a:p>
            <a:r>
              <a:rPr lang="en-US" sz="2800">
                <a:latin typeface="Times New Roman" pitchFamily="18" charset="0"/>
              </a:rPr>
              <a:t>int sem_wait ( sem_t *sem ) ;</a:t>
            </a:r>
          </a:p>
          <a:p>
            <a:r>
              <a:rPr lang="en-US" sz="2800">
                <a:latin typeface="Times New Roman" pitchFamily="18" charset="0"/>
              </a:rPr>
              <a:t>int sem_trywait ( sem_t *sem ) ;</a:t>
            </a:r>
          </a:p>
          <a:p>
            <a:r>
              <a:rPr lang="en-US" sz="2800">
                <a:latin typeface="Times New Roman" pitchFamily="18" charset="0"/>
              </a:rPr>
              <a:t>int sem_post ( sem_t *sem ) ;</a:t>
            </a:r>
          </a:p>
          <a:p>
            <a:r>
              <a:rPr lang="en-US" sz="2800">
                <a:latin typeface="Times New Roman" pitchFamily="18" charset="0"/>
              </a:rPr>
              <a:t>int sem_getvalue ( sem_t *sem , int *sval ) ;</a:t>
            </a:r>
          </a:p>
          <a:p>
            <a:r>
              <a:rPr lang="en-US" sz="2800">
                <a:latin typeface="Times New Roman" pitchFamily="18" charset="0"/>
              </a:rPr>
              <a:t>int sem_destroy ( sem_t *sem ) ; </a:t>
            </a:r>
          </a:p>
        </p:txBody>
      </p:sp>
      <p:sp>
        <p:nvSpPr>
          <p:cNvPr id="81924" name="Rectangle 4"/>
          <p:cNvSpPr>
            <a:spLocks noChangeArrowheads="1"/>
          </p:cNvSpPr>
          <p:nvPr/>
        </p:nvSpPr>
        <p:spPr bwMode="auto">
          <a:xfrm>
            <a:off x="685800" y="914400"/>
            <a:ext cx="4879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SEMAPHORES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0D6FC6-793F-4658-BC53-9A34C84D55E2}" type="slidenum">
              <a:rPr lang="en-US"/>
              <a:pPr/>
              <a:t>22</a:t>
            </a:fld>
            <a:endParaRPr lang="en-US"/>
          </a:p>
        </p:txBody>
      </p:sp>
      <p:sp>
        <p:nvSpPr>
          <p:cNvPr id="44035" name="Text Box 3"/>
          <p:cNvSpPr txBox="1">
            <a:spLocks noChangeArrowheads="1"/>
          </p:cNvSpPr>
          <p:nvPr/>
        </p:nvSpPr>
        <p:spPr bwMode="auto">
          <a:xfrm>
            <a:off x="530225" y="1600200"/>
            <a:ext cx="8080375" cy="4473575"/>
          </a:xfrm>
          <a:prstGeom prst="rect">
            <a:avLst/>
          </a:prstGeom>
          <a:noFill/>
          <a:ln w="9525">
            <a:noFill/>
            <a:miter lim="800000"/>
            <a:headEnd/>
            <a:tailEnd/>
          </a:ln>
          <a:effectLst/>
        </p:spPr>
        <p:txBody>
          <a:bodyPr wrap="none">
            <a:spAutoFit/>
          </a:bodyPr>
          <a:lstStyle/>
          <a:p>
            <a:r>
              <a:rPr lang="en-US" sz="2400">
                <a:latin typeface="Times New Roman" pitchFamily="18" charset="0"/>
              </a:rPr>
              <a:t>A mutex is a MUTual EXclusion device, and  is  useful  for</a:t>
            </a:r>
          </a:p>
          <a:p>
            <a:r>
              <a:rPr lang="en-US" sz="2400">
                <a:latin typeface="Times New Roman" pitchFamily="18" charset="0"/>
              </a:rPr>
              <a:t>protecting  shared data structures from concurrent modifications,</a:t>
            </a:r>
          </a:p>
          <a:p>
            <a:r>
              <a:rPr lang="en-US" sz="2400">
                <a:latin typeface="Times New Roman" pitchFamily="18" charset="0"/>
              </a:rPr>
              <a:t>and implementing critical sections.</a:t>
            </a:r>
          </a:p>
          <a:p>
            <a:r>
              <a:rPr lang="en-US" sz="2400">
                <a:latin typeface="Times New Roman" pitchFamily="18" charset="0"/>
              </a:rPr>
              <a:t>A mutex has  two possible states: unlocked (not owned by any </a:t>
            </a:r>
          </a:p>
          <a:p>
            <a:r>
              <a:rPr lang="en-US" sz="2400">
                <a:latin typeface="Times New Roman" pitchFamily="18" charset="0"/>
              </a:rPr>
              <a:t>thread), and locked (owned by one thread).</a:t>
            </a:r>
          </a:p>
          <a:p>
            <a:r>
              <a:rPr lang="en-US" sz="2400" b="1">
                <a:latin typeface="Times New Roman" pitchFamily="18" charset="0"/>
              </a:rPr>
              <a:t>#include &lt; pthread .h &gt;</a:t>
            </a:r>
          </a:p>
          <a:p>
            <a:r>
              <a:rPr lang="en-US" sz="2400" b="1">
                <a:latin typeface="Times New Roman" pitchFamily="18" charset="0"/>
              </a:rPr>
              <a:t>int pthread_mutex_init ( pthread_mutex_t *mutex, </a:t>
            </a:r>
          </a:p>
          <a:p>
            <a:r>
              <a:rPr lang="en-US" sz="2400" b="1">
                <a:latin typeface="Times New Roman" pitchFamily="18" charset="0"/>
              </a:rPr>
              <a:t>       const pthread_mutex  attr_t *mutexattr ) ;</a:t>
            </a:r>
          </a:p>
          <a:p>
            <a:r>
              <a:rPr lang="en-US" sz="2400" b="1">
                <a:latin typeface="Times New Roman" pitchFamily="18" charset="0"/>
              </a:rPr>
              <a:t>int pthread_mutex_lock ( pthread_mutex_t  *mutex );</a:t>
            </a:r>
          </a:p>
          <a:p>
            <a:r>
              <a:rPr lang="en-US" sz="2400" b="1">
                <a:latin typeface="Times New Roman" pitchFamily="18" charset="0"/>
              </a:rPr>
              <a:t>int pthread_mutex_unlock (pthread_mutex_t  *mutex);</a:t>
            </a:r>
          </a:p>
          <a:p>
            <a:r>
              <a:rPr lang="en-US" sz="2400" b="1">
                <a:latin typeface="Times New Roman" pitchFamily="18" charset="0"/>
              </a:rPr>
              <a:t>int pthread_mutex_destroy (pthread_mutex_t  *mutex);</a:t>
            </a:r>
          </a:p>
          <a:p>
            <a:r>
              <a:rPr lang="en-US" sz="2400" b="1">
                <a:latin typeface="Times New Roman" pitchFamily="18" charset="0"/>
              </a:rPr>
              <a:t>int pthread_trylock ( pthread_mutex_t  *mutex ) ;</a:t>
            </a:r>
          </a:p>
        </p:txBody>
      </p:sp>
      <p:sp>
        <p:nvSpPr>
          <p:cNvPr id="44036" name="Rectangle 4"/>
          <p:cNvSpPr>
            <a:spLocks noChangeArrowheads="1"/>
          </p:cNvSpPr>
          <p:nvPr/>
        </p:nvSpPr>
        <p:spPr bwMode="auto">
          <a:xfrm>
            <a:off x="762000" y="914400"/>
            <a:ext cx="3097213"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Mutexes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9EBC48-D447-4A5E-8937-9D299616BEDB}" type="slidenum">
              <a:rPr lang="en-US"/>
              <a:pPr/>
              <a:t>23</a:t>
            </a:fld>
            <a:endParaRPr lang="en-US"/>
          </a:p>
        </p:txBody>
      </p:sp>
      <p:sp>
        <p:nvSpPr>
          <p:cNvPr id="100361" name="Rectangle 9"/>
          <p:cNvSpPr>
            <a:spLocks noGrp="1" noChangeArrowheads="1"/>
          </p:cNvSpPr>
          <p:nvPr>
            <p:ph type="title"/>
          </p:nvPr>
        </p:nvSpPr>
        <p:spPr>
          <a:xfrm>
            <a:off x="609600" y="762000"/>
            <a:ext cx="8001000" cy="1216025"/>
          </a:xfrm>
        </p:spPr>
        <p:txBody>
          <a:bodyPr/>
          <a:lstStyle/>
          <a:p>
            <a:r>
              <a:rPr lang="en-US" sz="3400" b="1">
                <a:solidFill>
                  <a:schemeClr val="tx1"/>
                </a:solidFill>
              </a:rPr>
              <a:t>POSIX  Mutexes</a:t>
            </a:r>
            <a:br>
              <a:rPr lang="en-US" sz="3400" b="1">
                <a:solidFill>
                  <a:schemeClr val="tx1"/>
                </a:solidFill>
              </a:rPr>
            </a:br>
            <a:endParaRPr lang="en-US" sz="3400" b="1">
              <a:solidFill>
                <a:schemeClr val="tx1"/>
              </a:solidFill>
            </a:endParaRPr>
          </a:p>
        </p:txBody>
      </p:sp>
      <p:sp>
        <p:nvSpPr>
          <p:cNvPr id="100357" name="AutoShape 5" descr="0604_0"/>
          <p:cNvSpPr>
            <a:spLocks noChangeAspect="1" noChangeArrowheads="1"/>
          </p:cNvSpPr>
          <p:nvPr/>
        </p:nvSpPr>
        <p:spPr bwMode="auto">
          <a:xfrm>
            <a:off x="168275" y="46038"/>
            <a:ext cx="304800" cy="304800"/>
          </a:xfrm>
          <a:prstGeom prst="rect">
            <a:avLst/>
          </a:prstGeom>
          <a:noFill/>
        </p:spPr>
        <p:txBody>
          <a:bodyPr/>
          <a:lstStyle/>
          <a:p>
            <a:endParaRPr lang="en-US"/>
          </a:p>
        </p:txBody>
      </p:sp>
      <p:sp>
        <p:nvSpPr>
          <p:cNvPr id="100359" name="AutoShape 7" descr="Click To expand">
            <a:hlinkClick r:id="rId3"/>
          </p:cNvPr>
          <p:cNvSpPr>
            <a:spLocks noChangeAspect="1" noChangeArrowheads="1"/>
          </p:cNvSpPr>
          <p:nvPr/>
        </p:nvSpPr>
        <p:spPr bwMode="auto">
          <a:xfrm>
            <a:off x="3124200" y="2590800"/>
            <a:ext cx="3333750" cy="2209800"/>
          </a:xfrm>
          <a:prstGeom prst="rect">
            <a:avLst/>
          </a:prstGeom>
          <a:noFill/>
        </p:spPr>
        <p:txBody>
          <a:bodyPr/>
          <a:lstStyle/>
          <a:p>
            <a:endParaRPr lang="en-US"/>
          </a:p>
        </p:txBody>
      </p:sp>
      <p:graphicFrame>
        <p:nvGraphicFramePr>
          <p:cNvPr id="100360" name="Object 8"/>
          <p:cNvGraphicFramePr>
            <a:graphicFrameLocks noChangeAspect="1"/>
          </p:cNvGraphicFramePr>
          <p:nvPr>
            <p:ph idx="1"/>
          </p:nvPr>
        </p:nvGraphicFramePr>
        <p:xfrm>
          <a:off x="1676400" y="2166938"/>
          <a:ext cx="6192838" cy="3479800"/>
        </p:xfrm>
        <a:graphic>
          <a:graphicData uri="http://schemas.openxmlformats.org/presentationml/2006/ole">
            <p:oleObj spid="_x0000_s100360" name="Bitmap Image" r:id="rId4" imgW="3734321" imgH="1943371" progId="Paint.Picture">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CEB87D-249E-46DD-9D6C-A40A7CB2BB8A}" type="slidenum">
              <a:rPr lang="en-US"/>
              <a:pPr/>
              <a:t>24</a:t>
            </a:fld>
            <a:endParaRPr lang="en-US"/>
          </a:p>
        </p:txBody>
      </p:sp>
      <p:sp>
        <p:nvSpPr>
          <p:cNvPr id="83972" name="Text Box 4"/>
          <p:cNvSpPr txBox="1">
            <a:spLocks noChangeArrowheads="1"/>
          </p:cNvSpPr>
          <p:nvPr/>
        </p:nvSpPr>
        <p:spPr bwMode="auto">
          <a:xfrm>
            <a:off x="381000" y="1828800"/>
            <a:ext cx="8405813" cy="4108450"/>
          </a:xfrm>
          <a:prstGeom prst="rect">
            <a:avLst/>
          </a:prstGeom>
          <a:noFill/>
          <a:ln w="9525">
            <a:noFill/>
            <a:miter lim="800000"/>
            <a:headEnd/>
            <a:tailEnd/>
          </a:ln>
          <a:effectLst/>
        </p:spPr>
        <p:txBody>
          <a:bodyPr wrap="none">
            <a:spAutoFit/>
          </a:bodyPr>
          <a:lstStyle/>
          <a:p>
            <a:r>
              <a:rPr lang="en-US" sz="2400">
                <a:latin typeface="Times New Roman" pitchFamily="18" charset="0"/>
              </a:rPr>
              <a:t>The mutex variable should be declared and initialized only once as</a:t>
            </a:r>
          </a:p>
          <a:p>
            <a:r>
              <a:rPr lang="en-US" sz="2400">
                <a:latin typeface="Times New Roman" pitchFamily="18" charset="0"/>
              </a:rPr>
              <a:t>given below:</a:t>
            </a:r>
          </a:p>
          <a:p>
            <a:r>
              <a:rPr lang="en-US" sz="2400">
                <a:latin typeface="Times New Roman" pitchFamily="18" charset="0"/>
              </a:rPr>
              <a:t>pthread_mutex_t mutex;</a:t>
            </a:r>
          </a:p>
          <a:p>
            <a:r>
              <a:rPr lang="en-US" sz="2400">
                <a:latin typeface="Times New Roman" pitchFamily="18" charset="0"/>
              </a:rPr>
              <a:t>pthread_mutex_init (&amp;mutex, NULL);</a:t>
            </a:r>
          </a:p>
          <a:p>
            <a:endParaRPr lang="en-US" sz="2400">
              <a:latin typeface="Times New Roman" pitchFamily="18" charset="0"/>
            </a:endParaRPr>
          </a:p>
          <a:p>
            <a:r>
              <a:rPr lang="en-US" sz="2400">
                <a:latin typeface="Times New Roman" pitchFamily="18" charset="0"/>
              </a:rPr>
              <a:t>Another way to create a mutex with default attributes is to initialize</a:t>
            </a:r>
          </a:p>
          <a:p>
            <a:r>
              <a:rPr lang="en-US" sz="2400">
                <a:latin typeface="Times New Roman" pitchFamily="18" charset="0"/>
              </a:rPr>
              <a:t>it with the special value PTHREAD_MUTEX_INITIALIZER.</a:t>
            </a:r>
          </a:p>
          <a:p>
            <a:r>
              <a:rPr lang="en-US" sz="2400">
                <a:latin typeface="Times New Roman" pitchFamily="18" charset="0"/>
              </a:rPr>
              <a:t>No additional call to pthread_mutex_init is necessary. </a:t>
            </a:r>
          </a:p>
          <a:p>
            <a:endParaRPr lang="en-US" sz="2400">
              <a:latin typeface="Times New Roman" pitchFamily="18" charset="0"/>
            </a:endParaRPr>
          </a:p>
          <a:p>
            <a:r>
              <a:rPr lang="en-US" sz="2400">
                <a:latin typeface="Times New Roman" pitchFamily="18" charset="0"/>
              </a:rPr>
              <a:t>pthread_mutex_t mutex = PTHREAD_MUTEX_INITIALIZER;</a:t>
            </a:r>
          </a:p>
          <a:p>
            <a:endParaRPr lang="en-US" sz="2400">
              <a:latin typeface="Times New Roman" pitchFamily="18" charset="0"/>
            </a:endParaRPr>
          </a:p>
        </p:txBody>
      </p:sp>
      <p:sp>
        <p:nvSpPr>
          <p:cNvPr id="83973" name="Rectangle 5"/>
          <p:cNvSpPr>
            <a:spLocks noChangeArrowheads="1"/>
          </p:cNvSpPr>
          <p:nvPr/>
        </p:nvSpPr>
        <p:spPr bwMode="auto">
          <a:xfrm>
            <a:off x="685800" y="914400"/>
            <a:ext cx="4572000" cy="579438"/>
          </a:xfrm>
          <a:prstGeom prst="rect">
            <a:avLst/>
          </a:prstGeom>
          <a:noFill/>
          <a:ln w="9525">
            <a:noFill/>
            <a:miter lim="800000"/>
            <a:headEnd/>
            <a:tailEnd/>
          </a:ln>
          <a:effectLst/>
        </p:spPr>
        <p:txBody>
          <a:bodyPr>
            <a:spAutoFit/>
          </a:bodyPr>
          <a:lstStyle/>
          <a:p>
            <a:pPr>
              <a:spcBef>
                <a:spcPct val="50000"/>
              </a:spcBef>
            </a:pPr>
            <a:r>
              <a:rPr lang="en-US" sz="3200" b="1">
                <a:latin typeface="Times New Roman" pitchFamily="18" charset="0"/>
                <a:cs typeface="Times New Roman" pitchFamily="18" charset="0"/>
              </a:rPr>
              <a:t>pthread_mutex_init()</a:t>
            </a:r>
            <a:endParaRPr lang="en-US" sz="3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6C4B0-6B81-4E24-B422-AFA278513044}" type="slidenum">
              <a:rPr lang="en-US"/>
              <a:pPr/>
              <a:t>25</a:t>
            </a:fld>
            <a:endParaRPr lang="en-US"/>
          </a:p>
        </p:txBody>
      </p:sp>
      <p:sp>
        <p:nvSpPr>
          <p:cNvPr id="84994" name="Text Box 2"/>
          <p:cNvSpPr txBox="1">
            <a:spLocks noChangeArrowheads="1"/>
          </p:cNvSpPr>
          <p:nvPr/>
        </p:nvSpPr>
        <p:spPr bwMode="auto">
          <a:xfrm>
            <a:off x="492125" y="1666875"/>
            <a:ext cx="8347075" cy="3743325"/>
          </a:xfrm>
          <a:prstGeom prst="rect">
            <a:avLst/>
          </a:prstGeom>
          <a:noFill/>
          <a:ln w="9525">
            <a:noFill/>
            <a:miter lim="800000"/>
            <a:headEnd/>
            <a:tailEnd/>
          </a:ln>
          <a:effectLst/>
        </p:spPr>
        <p:txBody>
          <a:bodyPr wrap="none">
            <a:spAutoFit/>
          </a:bodyPr>
          <a:lstStyle/>
          <a:p>
            <a:r>
              <a:rPr lang="en-US" sz="2400">
                <a:latin typeface="Times New Roman" pitchFamily="18" charset="0"/>
              </a:rPr>
              <a:t>A shared global variable x can be protected by a mutex as follows:</a:t>
            </a:r>
          </a:p>
          <a:p>
            <a:r>
              <a:rPr lang="en-US" sz="2400" b="1">
                <a:latin typeface="Times New Roman" pitchFamily="18" charset="0"/>
              </a:rPr>
              <a:t>int</a:t>
            </a:r>
            <a:r>
              <a:rPr lang="en-US" sz="2400">
                <a:latin typeface="Times New Roman" pitchFamily="18" charset="0"/>
              </a:rPr>
              <a:t> </a:t>
            </a:r>
            <a:r>
              <a:rPr lang="en-US" sz="2400" b="1">
                <a:latin typeface="Times New Roman" pitchFamily="18" charset="0"/>
              </a:rPr>
              <a:t>x;</a:t>
            </a:r>
            <a:r>
              <a:rPr lang="en-US" sz="2400">
                <a:latin typeface="Times New Roman" pitchFamily="18" charset="0"/>
              </a:rPr>
              <a:t> </a:t>
            </a:r>
          </a:p>
          <a:p>
            <a:r>
              <a:rPr lang="en-US" sz="2400" b="1">
                <a:latin typeface="Times New Roman" pitchFamily="18" charset="0"/>
              </a:rPr>
              <a:t>pthread_mutex_t</a:t>
            </a:r>
            <a:r>
              <a:rPr lang="en-US" sz="2400">
                <a:latin typeface="Times New Roman" pitchFamily="18" charset="0"/>
              </a:rPr>
              <a:t> </a:t>
            </a:r>
            <a:r>
              <a:rPr lang="en-US" sz="2400" b="1">
                <a:latin typeface="Times New Roman" pitchFamily="18" charset="0"/>
              </a:rPr>
              <a:t>mut</a:t>
            </a:r>
            <a:r>
              <a:rPr lang="en-US" sz="2400">
                <a:latin typeface="Times New Roman" pitchFamily="18" charset="0"/>
              </a:rPr>
              <a:t> </a:t>
            </a:r>
            <a:r>
              <a:rPr lang="en-US" sz="2400" b="1">
                <a:latin typeface="Times New Roman" pitchFamily="18" charset="0"/>
              </a:rPr>
              <a:t>=</a:t>
            </a:r>
            <a:r>
              <a:rPr lang="en-US" sz="2400">
                <a:latin typeface="Times New Roman" pitchFamily="18" charset="0"/>
              </a:rPr>
              <a:t> </a:t>
            </a:r>
            <a:r>
              <a:rPr lang="en-US" sz="2400" b="1">
                <a:latin typeface="Times New Roman" pitchFamily="18" charset="0"/>
              </a:rPr>
              <a:t>PTHREAD_MUTEX_INITIALIZER;</a:t>
            </a:r>
          </a:p>
          <a:p>
            <a:endParaRPr lang="en-US" sz="2400" b="1">
              <a:latin typeface="Times New Roman" pitchFamily="18" charset="0"/>
            </a:endParaRPr>
          </a:p>
          <a:p>
            <a:r>
              <a:rPr lang="en-US" sz="2400">
                <a:latin typeface="Times New Roman" pitchFamily="18" charset="0"/>
              </a:rPr>
              <a:t>All accesses and modifications to </a:t>
            </a:r>
            <a:r>
              <a:rPr lang="en-US" sz="2400" i="1">
                <a:latin typeface="Times New Roman" pitchFamily="18" charset="0"/>
              </a:rPr>
              <a:t>x</a:t>
            </a:r>
            <a:r>
              <a:rPr lang="en-US" sz="2400">
                <a:latin typeface="Times New Roman" pitchFamily="18" charset="0"/>
              </a:rPr>
              <a:t> should be bracketed by calls to</a:t>
            </a:r>
          </a:p>
          <a:p>
            <a:r>
              <a:rPr lang="en-US" sz="2400" b="1">
                <a:latin typeface="Times New Roman" pitchFamily="18" charset="0"/>
              </a:rPr>
              <a:t>pthread_mutex_lock</a:t>
            </a:r>
            <a:r>
              <a:rPr lang="en-US" sz="2400">
                <a:latin typeface="Times New Roman" pitchFamily="18" charset="0"/>
              </a:rPr>
              <a:t> and </a:t>
            </a:r>
            <a:r>
              <a:rPr lang="en-US" sz="2400" b="1">
                <a:latin typeface="Times New Roman" pitchFamily="18" charset="0"/>
              </a:rPr>
              <a:t>pthread_mutex_unlock</a:t>
            </a:r>
            <a:r>
              <a:rPr lang="en-US" sz="2400">
                <a:latin typeface="Times New Roman" pitchFamily="18" charset="0"/>
              </a:rPr>
              <a:t> as follows:</a:t>
            </a:r>
          </a:p>
          <a:p>
            <a:endParaRPr lang="en-US" sz="2400">
              <a:latin typeface="Times New Roman" pitchFamily="18" charset="0"/>
            </a:endParaRPr>
          </a:p>
          <a:p>
            <a:r>
              <a:rPr lang="en-US" sz="2400" b="1">
                <a:latin typeface="Times New Roman" pitchFamily="18" charset="0"/>
              </a:rPr>
              <a:t>pthread_mutex_lock(&amp;mut);</a:t>
            </a:r>
          </a:p>
          <a:p>
            <a:r>
              <a:rPr lang="en-US" sz="2400">
                <a:latin typeface="Times New Roman" pitchFamily="18" charset="0"/>
              </a:rPr>
              <a:t> </a:t>
            </a:r>
            <a:r>
              <a:rPr lang="en-US" sz="2400" b="1">
                <a:latin typeface="Times New Roman" pitchFamily="18" charset="0"/>
              </a:rPr>
              <a:t>/*</a:t>
            </a:r>
            <a:r>
              <a:rPr lang="en-US" sz="2400">
                <a:latin typeface="Times New Roman" pitchFamily="18" charset="0"/>
              </a:rPr>
              <a:t> </a:t>
            </a:r>
            <a:r>
              <a:rPr lang="en-US" sz="2400" b="1">
                <a:latin typeface="Times New Roman" pitchFamily="18" charset="0"/>
              </a:rPr>
              <a:t>operate</a:t>
            </a:r>
            <a:r>
              <a:rPr lang="en-US" sz="2400">
                <a:latin typeface="Times New Roman" pitchFamily="18" charset="0"/>
              </a:rPr>
              <a:t> </a:t>
            </a:r>
            <a:r>
              <a:rPr lang="en-US" sz="2400" b="1">
                <a:latin typeface="Times New Roman" pitchFamily="18" charset="0"/>
              </a:rPr>
              <a:t>on</a:t>
            </a:r>
            <a:r>
              <a:rPr lang="en-US" sz="2400">
                <a:latin typeface="Times New Roman" pitchFamily="18" charset="0"/>
              </a:rPr>
              <a:t> </a:t>
            </a:r>
            <a:r>
              <a:rPr lang="en-US" sz="2400" b="1">
                <a:latin typeface="Times New Roman" pitchFamily="18" charset="0"/>
              </a:rPr>
              <a:t>x</a:t>
            </a:r>
            <a:r>
              <a:rPr lang="en-US" sz="2400">
                <a:latin typeface="Times New Roman" pitchFamily="18" charset="0"/>
              </a:rPr>
              <a:t> </a:t>
            </a:r>
            <a:r>
              <a:rPr lang="en-US" sz="2400" b="1">
                <a:latin typeface="Times New Roman" pitchFamily="18" charset="0"/>
              </a:rPr>
              <a:t>*/</a:t>
            </a:r>
          </a:p>
          <a:p>
            <a:r>
              <a:rPr lang="en-US" sz="2400" b="1">
                <a:latin typeface="Times New Roman" pitchFamily="18" charset="0"/>
              </a:rPr>
              <a:t>pthread_mutex_unlock(&amp;mut);</a:t>
            </a:r>
            <a:r>
              <a:rPr lang="en-US" sz="2400">
                <a:latin typeface="Times New Roman" pitchFamily="18" charset="0"/>
              </a:rPr>
              <a:t> </a:t>
            </a:r>
          </a:p>
        </p:txBody>
      </p:sp>
      <p:sp>
        <p:nvSpPr>
          <p:cNvPr id="84995" name="Rectangle 3"/>
          <p:cNvSpPr>
            <a:spLocks noChangeArrowheads="1"/>
          </p:cNvSpPr>
          <p:nvPr/>
        </p:nvSpPr>
        <p:spPr bwMode="auto">
          <a:xfrm>
            <a:off x="685800" y="914400"/>
            <a:ext cx="4572000" cy="579438"/>
          </a:xfrm>
          <a:prstGeom prst="rect">
            <a:avLst/>
          </a:prstGeom>
          <a:noFill/>
          <a:ln w="9525">
            <a:noFill/>
            <a:miter lim="800000"/>
            <a:headEnd/>
            <a:tailEnd/>
          </a:ln>
          <a:effectLst/>
        </p:spPr>
        <p:txBody>
          <a:bodyPr>
            <a:spAutoFit/>
          </a:bodyPr>
          <a:lstStyle/>
          <a:p>
            <a:pPr>
              <a:spcBef>
                <a:spcPct val="50000"/>
              </a:spcBef>
            </a:pPr>
            <a:r>
              <a:rPr lang="en-US" sz="3200" b="1">
                <a:latin typeface="Times New Roman" pitchFamily="18" charset="0"/>
                <a:cs typeface="Times New Roman" pitchFamily="18" charset="0"/>
              </a:rPr>
              <a:t>pthread_mutex_lock()</a:t>
            </a:r>
            <a:endParaRPr lang="en-US" sz="3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9281790-952A-412F-8D26-BEF7DA537338}" type="slidenum">
              <a:rPr lang="en-US"/>
              <a:pPr/>
              <a:t>26</a:t>
            </a:fld>
            <a:endParaRPr lang="en-US"/>
          </a:p>
        </p:txBody>
      </p:sp>
      <p:sp>
        <p:nvSpPr>
          <p:cNvPr id="95234" name="Text Box 2"/>
          <p:cNvSpPr txBox="1">
            <a:spLocks noChangeArrowheads="1"/>
          </p:cNvSpPr>
          <p:nvPr/>
        </p:nvSpPr>
        <p:spPr bwMode="auto">
          <a:xfrm>
            <a:off x="403225" y="525463"/>
            <a:ext cx="184150" cy="457200"/>
          </a:xfrm>
          <a:prstGeom prst="rect">
            <a:avLst/>
          </a:prstGeom>
          <a:noFill/>
          <a:ln w="9525">
            <a:noFill/>
            <a:miter lim="800000"/>
            <a:headEnd/>
            <a:tailEnd/>
          </a:ln>
          <a:effectLst/>
        </p:spPr>
        <p:txBody>
          <a:bodyPr>
            <a:spAutoFit/>
          </a:bodyPr>
          <a:lstStyle/>
          <a:p>
            <a:pPr>
              <a:spcBef>
                <a:spcPct val="50000"/>
              </a:spcBef>
            </a:pPr>
            <a:endParaRPr lang="en-US" sz="2400">
              <a:latin typeface="Times New Roman" pitchFamily="18" charset="0"/>
            </a:endParaRPr>
          </a:p>
        </p:txBody>
      </p:sp>
      <p:sp>
        <p:nvSpPr>
          <p:cNvPr id="95235" name="Text Box 3"/>
          <p:cNvSpPr txBox="1">
            <a:spLocks noChangeArrowheads="1"/>
          </p:cNvSpPr>
          <p:nvPr/>
        </p:nvSpPr>
        <p:spPr bwMode="auto">
          <a:xfrm>
            <a:off x="536575" y="1682750"/>
            <a:ext cx="8378825" cy="4108450"/>
          </a:xfrm>
          <a:prstGeom prst="rect">
            <a:avLst/>
          </a:prstGeom>
          <a:noFill/>
          <a:ln w="9525">
            <a:noFill/>
            <a:miter lim="800000"/>
            <a:headEnd/>
            <a:tailEnd/>
          </a:ln>
          <a:effectLst/>
        </p:spPr>
        <p:txBody>
          <a:bodyPr wrap="none">
            <a:spAutoFit/>
          </a:bodyPr>
          <a:lstStyle/>
          <a:p>
            <a:r>
              <a:rPr lang="en-US" sz="2400">
                <a:latin typeface="Times New Roman" pitchFamily="18" charset="0"/>
              </a:rPr>
              <a:t>Deadlocks can occur when two (or more) threads are each blocked,</a:t>
            </a:r>
          </a:p>
          <a:p>
            <a:r>
              <a:rPr lang="en-US" sz="2400">
                <a:latin typeface="Times New Roman" pitchFamily="18" charset="0"/>
              </a:rPr>
              <a:t>waiting for a condition to occur that only the other one can cause.</a:t>
            </a:r>
          </a:p>
          <a:p>
            <a:endParaRPr lang="en-US" sz="2400">
              <a:latin typeface="Times New Roman" pitchFamily="18" charset="0"/>
            </a:endParaRPr>
          </a:p>
          <a:p>
            <a:r>
              <a:rPr lang="en-US" sz="2400">
                <a:latin typeface="Times New Roman" pitchFamily="18" charset="0"/>
              </a:rPr>
              <a:t>For instance, if thread A is blocked on a condition variable waiting</a:t>
            </a:r>
          </a:p>
          <a:p>
            <a:r>
              <a:rPr lang="en-US" sz="2400">
                <a:latin typeface="Times New Roman" pitchFamily="18" charset="0"/>
              </a:rPr>
              <a:t>for thread B to signal it, and thread B is blocked on a condition</a:t>
            </a:r>
          </a:p>
          <a:p>
            <a:r>
              <a:rPr lang="en-US" sz="2400">
                <a:latin typeface="Times New Roman" pitchFamily="18" charset="0"/>
              </a:rPr>
              <a:t>variable waiting for thread A to signal it, a deadlock has occurred</a:t>
            </a:r>
          </a:p>
          <a:p>
            <a:r>
              <a:rPr lang="en-US" sz="2400">
                <a:latin typeface="Times New Roman" pitchFamily="18" charset="0"/>
              </a:rPr>
              <a:t>Because neither thread will ever signal the other.</a:t>
            </a:r>
          </a:p>
          <a:p>
            <a:endParaRPr lang="en-US" sz="2400">
              <a:latin typeface="Times New Roman" pitchFamily="18" charset="0"/>
            </a:endParaRPr>
          </a:p>
          <a:p>
            <a:r>
              <a:rPr lang="en-US" sz="2400">
                <a:latin typeface="Times New Roman" pitchFamily="18" charset="0"/>
              </a:rPr>
              <a:t>You should take care to avoid the possibility of such situations</a:t>
            </a:r>
          </a:p>
          <a:p>
            <a:r>
              <a:rPr lang="en-US" sz="2400">
                <a:latin typeface="Times New Roman" pitchFamily="18" charset="0"/>
              </a:rPr>
              <a:t>because they are quite difficult to detect.</a:t>
            </a:r>
          </a:p>
          <a:p>
            <a:endParaRPr lang="en-US" sz="2400">
              <a:latin typeface="Times New Roman" pitchFamily="18" charset="0"/>
            </a:endParaRPr>
          </a:p>
        </p:txBody>
      </p:sp>
      <p:sp>
        <p:nvSpPr>
          <p:cNvPr id="95236" name="Rectangle 4"/>
          <p:cNvSpPr>
            <a:spLocks noChangeArrowheads="1"/>
          </p:cNvSpPr>
          <p:nvPr/>
        </p:nvSpPr>
        <p:spPr bwMode="auto">
          <a:xfrm>
            <a:off x="676275" y="914400"/>
            <a:ext cx="2070100"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Deadlocks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1A87BEC-56E6-4FAA-A16A-96813107DDA8}" type="slidenum">
              <a:rPr lang="en-US"/>
              <a:pPr/>
              <a:t>27</a:t>
            </a:fld>
            <a:endParaRPr lang="en-US"/>
          </a:p>
        </p:txBody>
      </p:sp>
      <p:sp>
        <p:nvSpPr>
          <p:cNvPr id="96258" name="Rectangle 2"/>
          <p:cNvSpPr>
            <a:spLocks noChangeArrowheads="1"/>
          </p:cNvSpPr>
          <p:nvPr/>
        </p:nvSpPr>
        <p:spPr bwMode="auto">
          <a:xfrm>
            <a:off x="442913" y="1638300"/>
            <a:ext cx="8548687" cy="4302125"/>
          </a:xfrm>
          <a:prstGeom prst="rect">
            <a:avLst/>
          </a:prstGeom>
          <a:noFill/>
          <a:ln w="9525">
            <a:noFill/>
            <a:miter lim="800000"/>
            <a:headEnd/>
            <a:tailEnd/>
          </a:ln>
          <a:effectLst/>
        </p:spPr>
        <p:txBody>
          <a:bodyPr>
            <a:spAutoFit/>
          </a:bodyPr>
          <a:lstStyle/>
          <a:p>
            <a:pPr eaLnBrk="0" hangingPunct="0"/>
            <a:r>
              <a:rPr lang="en-US" sz="2300">
                <a:latin typeface="Times New Roman" pitchFamily="18" charset="0"/>
              </a:rPr>
              <a:t>Semaphores can also result in deadlocks. Assume two tasks share</a:t>
            </a:r>
          </a:p>
          <a:p>
            <a:pPr eaLnBrk="0" hangingPunct="0"/>
            <a:r>
              <a:rPr lang="en-US" sz="2300">
                <a:latin typeface="Times New Roman" pitchFamily="18" charset="0"/>
              </a:rPr>
              <a:t>two resources and lock them in different orders. One task (Task B)</a:t>
            </a:r>
          </a:p>
          <a:p>
            <a:pPr eaLnBrk="0" hangingPunct="0"/>
            <a:r>
              <a:rPr lang="en-US" sz="2300">
                <a:latin typeface="Times New Roman" pitchFamily="18" charset="0"/>
              </a:rPr>
              <a:t>locks the first resource using semaphore S1. Then, in the ordinary</a:t>
            </a:r>
          </a:p>
          <a:p>
            <a:pPr eaLnBrk="0" hangingPunct="0"/>
            <a:r>
              <a:rPr lang="en-US" sz="2300">
                <a:latin typeface="Times New Roman" pitchFamily="18" charset="0"/>
              </a:rPr>
              <a:t>course of events a second task (Task A) runs and locks the second</a:t>
            </a:r>
          </a:p>
          <a:p>
            <a:pPr eaLnBrk="0" hangingPunct="0"/>
            <a:r>
              <a:rPr lang="en-US" sz="2300">
                <a:latin typeface="Times New Roman" pitchFamily="18" charset="0"/>
              </a:rPr>
              <a:t>resource with semaphore S2. It needs to use the first resource (S1),</a:t>
            </a:r>
          </a:p>
          <a:p>
            <a:pPr eaLnBrk="0" hangingPunct="0"/>
            <a:r>
              <a:rPr lang="en-US" sz="2300">
                <a:latin typeface="Times New Roman" pitchFamily="18" charset="0"/>
              </a:rPr>
              <a:t>but cannot because it is locked by the first task (Task B). All it can do is pass control back to the first task (Task B), which then attempts to use the second resource (S2). It cannot use it because the second task (Task A) has locked it, so it passes control back to the second resource. But the second resource cannot run, so it passes control back to the first task, endlessly. The two tasks are deadlocked because each is waiting on a semaphore locked by the other task.</a:t>
            </a:r>
          </a:p>
        </p:txBody>
      </p:sp>
      <p:sp>
        <p:nvSpPr>
          <p:cNvPr id="96259" name="Rectangle 3"/>
          <p:cNvSpPr>
            <a:spLocks noChangeArrowheads="1"/>
          </p:cNvSpPr>
          <p:nvPr/>
        </p:nvSpPr>
        <p:spPr bwMode="auto">
          <a:xfrm>
            <a:off x="685800" y="914400"/>
            <a:ext cx="1968500" cy="579438"/>
          </a:xfrm>
          <a:prstGeom prst="rect">
            <a:avLst/>
          </a:prstGeom>
          <a:noFill/>
          <a:ln w="9525">
            <a:noFill/>
            <a:miter lim="800000"/>
            <a:headEnd/>
            <a:tailEnd/>
          </a:ln>
          <a:effectLst/>
        </p:spPr>
        <p:txBody>
          <a:bodyPr wrap="none">
            <a:spAutoFit/>
          </a:bodyPr>
          <a:lstStyle/>
          <a:p>
            <a:pPr eaLnBrk="0" hangingPunct="0"/>
            <a:r>
              <a:rPr lang="en-US" sz="3200" b="1">
                <a:latin typeface="Times New Roman" pitchFamily="18" charset="0"/>
                <a:cs typeface="Times New Roman" pitchFamily="18" charset="0"/>
              </a:rPr>
              <a:t>Deadlocks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43AF62-96CF-4678-ADFC-F3EDE1293FF5}" type="slidenum">
              <a:rPr lang="en-US"/>
              <a:pPr/>
              <a:t>28</a:t>
            </a:fld>
            <a:endParaRPr lang="en-US"/>
          </a:p>
        </p:txBody>
      </p:sp>
      <p:sp>
        <p:nvSpPr>
          <p:cNvPr id="97282" name="Rectangle 2"/>
          <p:cNvSpPr>
            <a:spLocks noChangeArrowheads="1"/>
          </p:cNvSpPr>
          <p:nvPr/>
        </p:nvSpPr>
        <p:spPr bwMode="auto">
          <a:xfrm>
            <a:off x="685800" y="990600"/>
            <a:ext cx="4579938" cy="519113"/>
          </a:xfrm>
          <a:prstGeom prst="rect">
            <a:avLst/>
          </a:prstGeom>
          <a:noFill/>
          <a:ln w="9525">
            <a:noFill/>
            <a:miter lim="800000"/>
            <a:headEnd/>
            <a:tailEnd/>
          </a:ln>
          <a:effectLst/>
        </p:spPr>
        <p:txBody>
          <a:bodyPr wrap="none">
            <a:spAutoFit/>
          </a:bodyPr>
          <a:lstStyle/>
          <a:p>
            <a:pPr eaLnBrk="0" hangingPunct="0"/>
            <a:r>
              <a:rPr lang="en-US" sz="2800" b="1">
                <a:latin typeface="Times New Roman" pitchFamily="18" charset="0"/>
              </a:rPr>
              <a:t>Two tasks reaching deadlock</a:t>
            </a:r>
          </a:p>
        </p:txBody>
      </p:sp>
      <p:graphicFrame>
        <p:nvGraphicFramePr>
          <p:cNvPr id="97283" name="Object 3"/>
          <p:cNvGraphicFramePr>
            <a:graphicFrameLocks noChangeAspect="1"/>
          </p:cNvGraphicFramePr>
          <p:nvPr/>
        </p:nvGraphicFramePr>
        <p:xfrm>
          <a:off x="152400" y="1989138"/>
          <a:ext cx="8839200" cy="3954462"/>
        </p:xfrm>
        <a:graphic>
          <a:graphicData uri="http://schemas.openxmlformats.org/presentationml/2006/ole">
            <p:oleObj spid="_x0000_s97283" name="Photo Editor Photo" r:id="rId3" imgW="5896798" imgH="2638095" progId="MSPhotoEd.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81DB6A2-12EC-4A01-9F6A-65E5BD48A96D}" type="slidenum">
              <a:rPr lang="en-US"/>
              <a:pPr/>
              <a:t>3</a:t>
            </a:fld>
            <a:endParaRPr lang="en-US"/>
          </a:p>
        </p:txBody>
      </p:sp>
      <p:sp>
        <p:nvSpPr>
          <p:cNvPr id="108546" name="Text Box 2"/>
          <p:cNvSpPr txBox="1">
            <a:spLocks noChangeArrowheads="1"/>
          </p:cNvSpPr>
          <p:nvPr/>
        </p:nvSpPr>
        <p:spPr bwMode="auto">
          <a:xfrm>
            <a:off x="533400" y="928688"/>
            <a:ext cx="2122488" cy="519112"/>
          </a:xfrm>
          <a:prstGeom prst="rect">
            <a:avLst/>
          </a:prstGeom>
          <a:noFill/>
          <a:ln w="9525">
            <a:noFill/>
            <a:miter lim="800000"/>
            <a:headEnd/>
            <a:tailEnd/>
          </a:ln>
          <a:effectLst/>
        </p:spPr>
        <p:txBody>
          <a:bodyPr wrap="none">
            <a:spAutoFit/>
          </a:bodyPr>
          <a:lstStyle/>
          <a:p>
            <a:r>
              <a:rPr lang="en-US" sz="2800" b="1">
                <a:latin typeface="Times New Roman" pitchFamily="18" charset="0"/>
              </a:rPr>
              <a:t>Introduction</a:t>
            </a:r>
            <a:endParaRPr lang="en-US" sz="2800">
              <a:latin typeface="Times New Roman" pitchFamily="18" charset="0"/>
            </a:endParaRPr>
          </a:p>
        </p:txBody>
      </p:sp>
      <p:sp>
        <p:nvSpPr>
          <p:cNvPr id="108547" name="Text Box 3"/>
          <p:cNvSpPr txBox="1">
            <a:spLocks noChangeArrowheads="1"/>
          </p:cNvSpPr>
          <p:nvPr/>
        </p:nvSpPr>
        <p:spPr bwMode="auto">
          <a:xfrm>
            <a:off x="304800" y="1550988"/>
            <a:ext cx="7294563" cy="4359275"/>
          </a:xfrm>
          <a:prstGeom prst="rect">
            <a:avLst/>
          </a:prstGeom>
          <a:noFill/>
          <a:ln w="9525">
            <a:noFill/>
            <a:miter lim="800000"/>
            <a:headEnd/>
            <a:tailEnd/>
          </a:ln>
          <a:effectLst/>
        </p:spPr>
        <p:txBody>
          <a:bodyPr wrap="none">
            <a:spAutoFit/>
          </a:bodyPr>
          <a:lstStyle/>
          <a:p>
            <a:pPr marL="457200" indent="-457200">
              <a:buFontTx/>
              <a:buAutoNum type="arabicPeriod"/>
            </a:pPr>
            <a:r>
              <a:rPr lang="en-US" sz="2000">
                <a:latin typeface="Times New Roman" pitchFamily="18" charset="0"/>
              </a:rPr>
              <a:t>In the traditional Unix model, when a process needs something</a:t>
            </a:r>
          </a:p>
          <a:p>
            <a:pPr marL="457200" indent="-457200"/>
            <a:r>
              <a:rPr lang="en-US" sz="2000">
                <a:latin typeface="Times New Roman" pitchFamily="18" charset="0"/>
              </a:rPr>
              <a:t>performed by another entity, it forks a child process. There are</a:t>
            </a:r>
          </a:p>
          <a:p>
            <a:pPr marL="457200" indent="-457200"/>
            <a:r>
              <a:rPr lang="en-US" sz="2000">
                <a:latin typeface="Times New Roman" pitchFamily="18" charset="0"/>
              </a:rPr>
              <a:t>problems with a fork:</a:t>
            </a:r>
          </a:p>
          <a:p>
            <a:pPr marL="457200" indent="-457200">
              <a:buFont typeface="Wingdings" pitchFamily="2" charset="2"/>
              <a:buChar char="Ø"/>
            </a:pPr>
            <a:r>
              <a:rPr lang="en-US" sz="2000">
                <a:latin typeface="Times New Roman" pitchFamily="18" charset="0"/>
              </a:rPr>
              <a:t>Fork is expensive. Memory is copied from the parent to the child,</a:t>
            </a:r>
          </a:p>
          <a:p>
            <a:pPr marL="457200" indent="-457200"/>
            <a:r>
              <a:rPr lang="en-US" sz="2000">
                <a:latin typeface="Times New Roman" pitchFamily="18" charset="0"/>
              </a:rPr>
              <a:t>all the descriptors are duplicated in the child. Current implementation</a:t>
            </a:r>
          </a:p>
          <a:p>
            <a:pPr marL="457200" indent="-457200"/>
            <a:r>
              <a:rPr lang="en-US" sz="2000">
                <a:latin typeface="Times New Roman" pitchFamily="18" charset="0"/>
              </a:rPr>
              <a:t>use a technique called copy-on-write, which avoids a copy of the</a:t>
            </a:r>
          </a:p>
          <a:p>
            <a:pPr marL="457200" indent="-457200"/>
            <a:r>
              <a:rPr lang="en-US" sz="2000">
                <a:latin typeface="Times New Roman" pitchFamily="18" charset="0"/>
              </a:rPr>
              <a:t>parent’s data space to the child until the child needs its own copy.</a:t>
            </a:r>
          </a:p>
          <a:p>
            <a:pPr marL="457200" indent="-457200"/>
            <a:endParaRPr lang="en-US" sz="2000">
              <a:latin typeface="Times New Roman" pitchFamily="18" charset="0"/>
            </a:endParaRPr>
          </a:p>
          <a:p>
            <a:pPr marL="457200" indent="-457200">
              <a:buFont typeface="Wingdings" pitchFamily="2" charset="2"/>
              <a:buChar char="Ø"/>
            </a:pPr>
            <a:r>
              <a:rPr lang="en-US" sz="2000">
                <a:latin typeface="Times New Roman" pitchFamily="18" charset="0"/>
              </a:rPr>
              <a:t>Inter process communication is required to pass information</a:t>
            </a:r>
          </a:p>
          <a:p>
            <a:pPr marL="457200" indent="-457200">
              <a:buFont typeface="Wingdings" pitchFamily="2" charset="2"/>
              <a:buNone/>
            </a:pPr>
            <a:r>
              <a:rPr lang="en-US" sz="2000">
                <a:latin typeface="Times New Roman" pitchFamily="18" charset="0"/>
              </a:rPr>
              <a:t>between the parent and child after the fork.</a:t>
            </a:r>
          </a:p>
          <a:p>
            <a:pPr marL="457200" indent="-457200"/>
            <a:endParaRPr lang="en-US" sz="2000">
              <a:latin typeface="Times New Roman" pitchFamily="18" charset="0"/>
            </a:endParaRPr>
          </a:p>
          <a:p>
            <a:pPr marL="457200" indent="-457200"/>
            <a:r>
              <a:rPr lang="en-US" sz="2000">
                <a:latin typeface="Times New Roman" pitchFamily="18" charset="0"/>
              </a:rPr>
              <a:t>2.	Threads help with both problems. Threads are sometimes called</a:t>
            </a:r>
          </a:p>
          <a:p>
            <a:pPr marL="457200" indent="-457200"/>
            <a:r>
              <a:rPr lang="en-US" sz="2000">
                <a:latin typeface="Times New Roman" pitchFamily="18" charset="0"/>
              </a:rPr>
              <a:t>lightweight processes. That is a thread creation can be 10-100 times</a:t>
            </a:r>
          </a:p>
          <a:p>
            <a:pPr marL="457200" indent="-457200"/>
            <a:r>
              <a:rPr lang="en-US" sz="2000">
                <a:latin typeface="Times New Roman" pitchFamily="18" charset="0"/>
              </a:rPr>
              <a:t>faster than process creation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E1EF72A-DAC2-458B-BC4F-45F230F05E04}" type="slidenum">
              <a:rPr lang="en-US"/>
              <a:pPr/>
              <a:t>4</a:t>
            </a:fld>
            <a:endParaRPr lang="en-US"/>
          </a:p>
        </p:txBody>
      </p:sp>
      <p:sp>
        <p:nvSpPr>
          <p:cNvPr id="109570" name="Text Box 2"/>
          <p:cNvSpPr txBox="1">
            <a:spLocks noChangeArrowheads="1"/>
          </p:cNvSpPr>
          <p:nvPr/>
        </p:nvSpPr>
        <p:spPr bwMode="auto">
          <a:xfrm>
            <a:off x="504825" y="1835150"/>
            <a:ext cx="8105775" cy="4108450"/>
          </a:xfrm>
          <a:prstGeom prst="rect">
            <a:avLst/>
          </a:prstGeom>
          <a:noFill/>
          <a:ln w="9525">
            <a:noFill/>
            <a:miter lim="800000"/>
            <a:headEnd/>
            <a:tailEnd/>
          </a:ln>
          <a:effectLst/>
        </p:spPr>
        <p:txBody>
          <a:bodyPr wrap="none">
            <a:spAutoFit/>
          </a:bodyPr>
          <a:lstStyle/>
          <a:p>
            <a:r>
              <a:rPr lang="en-US" sz="2400">
                <a:latin typeface="Times New Roman" pitchFamily="18" charset="0"/>
              </a:rPr>
              <a:t>All threads within a process share the same global memory. This</a:t>
            </a:r>
          </a:p>
          <a:p>
            <a:r>
              <a:rPr lang="en-US" sz="2400">
                <a:latin typeface="Times New Roman" pitchFamily="18" charset="0"/>
              </a:rPr>
              <a:t>makes the sharing of information easy between the threads, but</a:t>
            </a:r>
          </a:p>
          <a:p>
            <a:r>
              <a:rPr lang="en-US" sz="2400">
                <a:latin typeface="Times New Roman" pitchFamily="18" charset="0"/>
              </a:rPr>
              <a:t>along with this simplicity comes the problem of synchronization.</a:t>
            </a:r>
          </a:p>
          <a:p>
            <a:endParaRPr lang="en-US" sz="2400">
              <a:latin typeface="Times New Roman" pitchFamily="18" charset="0"/>
            </a:endParaRPr>
          </a:p>
          <a:p>
            <a:r>
              <a:rPr lang="en-US" sz="2400">
                <a:latin typeface="Times New Roman" pitchFamily="18" charset="0"/>
              </a:rPr>
              <a:t>All threads within a process share:</a:t>
            </a:r>
          </a:p>
          <a:p>
            <a:pPr>
              <a:buFontTx/>
              <a:buChar char="•"/>
            </a:pPr>
            <a:r>
              <a:rPr lang="en-US" sz="2400">
                <a:latin typeface="Times New Roman" pitchFamily="18" charset="0"/>
              </a:rPr>
              <a:t>Process instructions</a:t>
            </a:r>
          </a:p>
          <a:p>
            <a:pPr>
              <a:buFontTx/>
              <a:buChar char="•"/>
            </a:pPr>
            <a:r>
              <a:rPr lang="en-US" sz="2400">
                <a:latin typeface="Times New Roman" pitchFamily="18" charset="0"/>
              </a:rPr>
              <a:t>Most data</a:t>
            </a:r>
          </a:p>
          <a:p>
            <a:pPr>
              <a:buFontTx/>
              <a:buChar char="•"/>
            </a:pPr>
            <a:r>
              <a:rPr lang="en-US" sz="2400">
                <a:latin typeface="Times New Roman" pitchFamily="18" charset="0"/>
              </a:rPr>
              <a:t>Open files (e.g. descriptors)</a:t>
            </a:r>
          </a:p>
          <a:p>
            <a:pPr>
              <a:buFontTx/>
              <a:buChar char="•"/>
            </a:pPr>
            <a:r>
              <a:rPr lang="en-US" sz="2400">
                <a:latin typeface="Times New Roman" pitchFamily="18" charset="0"/>
              </a:rPr>
              <a:t>Signal handlers</a:t>
            </a:r>
          </a:p>
          <a:p>
            <a:pPr>
              <a:buFontTx/>
              <a:buChar char="•"/>
            </a:pPr>
            <a:r>
              <a:rPr lang="en-US" sz="2400">
                <a:latin typeface="Times New Roman" pitchFamily="18" charset="0"/>
              </a:rPr>
              <a:t>Current working directory</a:t>
            </a:r>
          </a:p>
          <a:p>
            <a:pPr>
              <a:buFontTx/>
              <a:buChar char="•"/>
            </a:pPr>
            <a:r>
              <a:rPr lang="en-US" sz="2400">
                <a:latin typeface="Times New Roman" pitchFamily="18" charset="0"/>
              </a:rPr>
              <a:t>User and group Ids</a:t>
            </a:r>
          </a:p>
        </p:txBody>
      </p:sp>
      <p:sp>
        <p:nvSpPr>
          <p:cNvPr id="109571" name="Text Box 3"/>
          <p:cNvSpPr txBox="1">
            <a:spLocks noChangeArrowheads="1"/>
          </p:cNvSpPr>
          <p:nvPr/>
        </p:nvSpPr>
        <p:spPr bwMode="auto">
          <a:xfrm>
            <a:off x="685800" y="1004888"/>
            <a:ext cx="5715000" cy="366712"/>
          </a:xfrm>
          <a:prstGeom prst="rect">
            <a:avLst/>
          </a:prstGeom>
          <a:noFill/>
          <a:ln w="9525">
            <a:noFill/>
            <a:miter lim="800000"/>
            <a:headEnd/>
            <a:tailEnd/>
          </a:ln>
          <a:effectLst/>
        </p:spPr>
        <p:txBody>
          <a:bodyPr>
            <a:spAutoFit/>
          </a:bodyPr>
          <a:lstStyle/>
          <a:p>
            <a:pPr>
              <a:spcBef>
                <a:spcPct val="50000"/>
              </a:spcBef>
            </a:pPr>
            <a:endParaRPr lang="en-US">
              <a:latin typeface="Verdana" pitchFamily="34" charset="0"/>
            </a:endParaRPr>
          </a:p>
        </p:txBody>
      </p:sp>
      <p:sp>
        <p:nvSpPr>
          <p:cNvPr id="109572" name="Text Box 4"/>
          <p:cNvSpPr txBox="1">
            <a:spLocks noChangeArrowheads="1"/>
          </p:cNvSpPr>
          <p:nvPr/>
        </p:nvSpPr>
        <p:spPr bwMode="auto">
          <a:xfrm>
            <a:off x="685800" y="1004888"/>
            <a:ext cx="5791200" cy="519112"/>
          </a:xfrm>
          <a:prstGeom prst="rect">
            <a:avLst/>
          </a:prstGeom>
          <a:noFill/>
          <a:ln w="9525">
            <a:noFill/>
            <a:miter lim="800000"/>
            <a:headEnd/>
            <a:tailEnd/>
          </a:ln>
          <a:effectLst/>
        </p:spPr>
        <p:txBody>
          <a:bodyPr>
            <a:spAutoFit/>
          </a:bodyPr>
          <a:lstStyle/>
          <a:p>
            <a:pPr>
              <a:spcBef>
                <a:spcPct val="50000"/>
              </a:spcBef>
            </a:pPr>
            <a:r>
              <a:rPr lang="en-US" sz="2800" b="1">
                <a:latin typeface="Verdana" pitchFamily="34" charset="0"/>
              </a:rPr>
              <a:t>Threads and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EB13B8-C2F5-4A77-974E-B09788D77A7C}" type="slidenum">
              <a:rPr lang="en-US"/>
              <a:pPr/>
              <a:t>5</a:t>
            </a:fld>
            <a:endParaRPr lang="en-US"/>
          </a:p>
        </p:txBody>
      </p:sp>
      <p:sp>
        <p:nvSpPr>
          <p:cNvPr id="110594" name="Text Box 2"/>
          <p:cNvSpPr txBox="1">
            <a:spLocks noChangeArrowheads="1"/>
          </p:cNvSpPr>
          <p:nvPr/>
        </p:nvSpPr>
        <p:spPr bwMode="auto">
          <a:xfrm>
            <a:off x="557213" y="1847850"/>
            <a:ext cx="7672387" cy="2647950"/>
          </a:xfrm>
          <a:prstGeom prst="rect">
            <a:avLst/>
          </a:prstGeom>
          <a:noFill/>
          <a:ln w="9525">
            <a:noFill/>
            <a:miter lim="800000"/>
            <a:headEnd/>
            <a:tailEnd/>
          </a:ln>
          <a:effectLst/>
        </p:spPr>
        <p:txBody>
          <a:bodyPr wrap="none">
            <a:spAutoFit/>
          </a:bodyPr>
          <a:lstStyle/>
          <a:p>
            <a:r>
              <a:rPr lang="en-US" sz="2400">
                <a:latin typeface="Times New Roman" pitchFamily="18" charset="0"/>
              </a:rPr>
              <a:t>But each thread has its own:</a:t>
            </a:r>
          </a:p>
          <a:p>
            <a:pPr>
              <a:buFontTx/>
              <a:buChar char="•"/>
            </a:pPr>
            <a:r>
              <a:rPr lang="en-US" sz="2400">
                <a:latin typeface="Times New Roman" pitchFamily="18" charset="0"/>
              </a:rPr>
              <a:t>Thread ID</a:t>
            </a:r>
          </a:p>
          <a:p>
            <a:pPr>
              <a:buFontTx/>
              <a:buChar char="•"/>
            </a:pPr>
            <a:r>
              <a:rPr lang="en-US" sz="2400">
                <a:latin typeface="Times New Roman" pitchFamily="18" charset="0"/>
              </a:rPr>
              <a:t>Set of registers, including program counter and stack pointer</a:t>
            </a:r>
          </a:p>
          <a:p>
            <a:pPr>
              <a:buFontTx/>
              <a:buChar char="•"/>
            </a:pPr>
            <a:r>
              <a:rPr lang="en-US" sz="2400">
                <a:latin typeface="Times New Roman" pitchFamily="18" charset="0"/>
              </a:rPr>
              <a:t>Stack (for local variables and return addresses)</a:t>
            </a:r>
          </a:p>
          <a:p>
            <a:pPr>
              <a:buFontTx/>
              <a:buChar char="•"/>
            </a:pPr>
            <a:r>
              <a:rPr lang="en-US" sz="2400">
                <a:latin typeface="Times New Roman" pitchFamily="18" charset="0"/>
              </a:rPr>
              <a:t>Errno</a:t>
            </a:r>
          </a:p>
          <a:p>
            <a:pPr>
              <a:buFontTx/>
              <a:buChar char="•"/>
            </a:pPr>
            <a:r>
              <a:rPr lang="en-US" sz="2400">
                <a:latin typeface="Times New Roman" pitchFamily="18" charset="0"/>
              </a:rPr>
              <a:t>Signal mask</a:t>
            </a:r>
          </a:p>
          <a:p>
            <a:pPr>
              <a:buFontTx/>
              <a:buChar char="•"/>
            </a:pPr>
            <a:r>
              <a:rPr lang="en-US" sz="2400">
                <a:latin typeface="Times New Roman" pitchFamily="18" charset="0"/>
              </a:rPr>
              <a:t>Priority</a:t>
            </a:r>
          </a:p>
        </p:txBody>
      </p:sp>
      <p:sp>
        <p:nvSpPr>
          <p:cNvPr id="110595" name="Text Box 3"/>
          <p:cNvSpPr txBox="1">
            <a:spLocks noChangeArrowheads="1"/>
          </p:cNvSpPr>
          <p:nvPr/>
        </p:nvSpPr>
        <p:spPr bwMode="auto">
          <a:xfrm>
            <a:off x="609600" y="928688"/>
            <a:ext cx="5029200" cy="519112"/>
          </a:xfrm>
          <a:prstGeom prst="rect">
            <a:avLst/>
          </a:prstGeom>
          <a:noFill/>
          <a:ln w="9525">
            <a:noFill/>
            <a:miter lim="800000"/>
            <a:headEnd/>
            <a:tailEnd/>
          </a:ln>
          <a:effectLst/>
        </p:spPr>
        <p:txBody>
          <a:bodyPr>
            <a:spAutoFit/>
          </a:bodyPr>
          <a:lstStyle/>
          <a:p>
            <a:pPr>
              <a:spcBef>
                <a:spcPct val="50000"/>
              </a:spcBef>
            </a:pPr>
            <a:r>
              <a:rPr lang="en-US" sz="2800" b="1">
                <a:latin typeface="Verdana" pitchFamily="34" charset="0"/>
              </a:rPr>
              <a:t>Threads and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3C7BD1-6F5A-4BF6-AB2F-D9177654492B}" type="slidenum">
              <a:rPr lang="en-US"/>
              <a:pPr/>
              <a:t>6</a:t>
            </a:fld>
            <a:endParaRPr lang="en-US"/>
          </a:p>
        </p:txBody>
      </p:sp>
      <p:sp>
        <p:nvSpPr>
          <p:cNvPr id="111618" name="Rectangle 2"/>
          <p:cNvSpPr>
            <a:spLocks noGrp="1" noChangeArrowheads="1"/>
          </p:cNvSpPr>
          <p:nvPr>
            <p:ph type="title"/>
          </p:nvPr>
        </p:nvSpPr>
        <p:spPr/>
        <p:txBody>
          <a:bodyPr/>
          <a:lstStyle/>
          <a:p>
            <a:r>
              <a:rPr lang="en-US" b="1"/>
              <a:t>Thread Usage Reasons</a:t>
            </a:r>
          </a:p>
        </p:txBody>
      </p:sp>
      <p:sp>
        <p:nvSpPr>
          <p:cNvPr id="111619" name="Rectangle 3"/>
          <p:cNvSpPr>
            <a:spLocks noGrp="1" noChangeArrowheads="1"/>
          </p:cNvSpPr>
          <p:nvPr>
            <p:ph type="body" idx="1"/>
          </p:nvPr>
        </p:nvSpPr>
        <p:spPr/>
        <p:txBody>
          <a:bodyPr/>
          <a:lstStyle/>
          <a:p>
            <a:pPr marL="495300" indent="-495300">
              <a:lnSpc>
                <a:spcPct val="90000"/>
              </a:lnSpc>
              <a:buFont typeface="Wingdings" pitchFamily="2" charset="2"/>
              <a:buAutoNum type="arabicPeriod"/>
            </a:pPr>
            <a:r>
              <a:rPr lang="en-US" sz="2800"/>
              <a:t>Simplifying programming model by decomposing application into quasi-parallel threads.</a:t>
            </a:r>
          </a:p>
          <a:p>
            <a:pPr marL="495300" indent="-495300">
              <a:lnSpc>
                <a:spcPct val="90000"/>
              </a:lnSpc>
              <a:buFont typeface="Wingdings" pitchFamily="2" charset="2"/>
              <a:buAutoNum type="arabicPeriod"/>
            </a:pPr>
            <a:r>
              <a:rPr lang="en-US" sz="2800"/>
              <a:t>Thread creation is up to 100 times faster than process creation.</a:t>
            </a:r>
          </a:p>
          <a:p>
            <a:pPr marL="495300" indent="-495300">
              <a:lnSpc>
                <a:spcPct val="90000"/>
              </a:lnSpc>
              <a:buFont typeface="Wingdings" pitchFamily="2" charset="2"/>
              <a:buAutoNum type="arabicPeriod"/>
            </a:pPr>
            <a:r>
              <a:rPr lang="en-US" sz="2800"/>
              <a:t>Performance is better when there is I/O besides CPU bursts. Overlapping those activities speed up application.</a:t>
            </a:r>
          </a:p>
          <a:p>
            <a:pPr marL="495300" indent="-495300">
              <a:lnSpc>
                <a:spcPct val="90000"/>
              </a:lnSpc>
              <a:buFont typeface="Wingdings" pitchFamily="2" charset="2"/>
              <a:buAutoNum type="arabicPeriod"/>
            </a:pPr>
            <a:r>
              <a:rPr lang="en-US" sz="2800"/>
              <a:t>Threads are useful on multiple CPUs systems, where real parallelism is possible.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07C324C-8851-400B-B608-28216DDAE062}" type="slidenum">
              <a:rPr lang="en-US"/>
              <a:pPr/>
              <a:t>7</a:t>
            </a:fld>
            <a:endParaRPr lang="en-US"/>
          </a:p>
        </p:txBody>
      </p:sp>
      <p:sp>
        <p:nvSpPr>
          <p:cNvPr id="112642" name="Text Box 2"/>
          <p:cNvSpPr txBox="1">
            <a:spLocks noChangeArrowheads="1"/>
          </p:cNvSpPr>
          <p:nvPr/>
        </p:nvSpPr>
        <p:spPr bwMode="auto">
          <a:xfrm>
            <a:off x="655638" y="1749425"/>
            <a:ext cx="8183562" cy="3508375"/>
          </a:xfrm>
          <a:prstGeom prst="rect">
            <a:avLst/>
          </a:prstGeom>
          <a:noFill/>
          <a:ln w="9525">
            <a:noFill/>
            <a:miter lim="800000"/>
            <a:headEnd/>
            <a:tailEnd/>
          </a:ln>
          <a:effectLst/>
        </p:spPr>
        <p:txBody>
          <a:bodyPr>
            <a:spAutoFit/>
          </a:bodyPr>
          <a:lstStyle/>
          <a:p>
            <a:r>
              <a:rPr lang="en-US" sz="2800">
                <a:latin typeface="Times New Roman" pitchFamily="18" charset="0"/>
              </a:rPr>
              <a:t>Linux implements the POSIX standard thread API (known as </a:t>
            </a:r>
            <a:r>
              <a:rPr lang="en-US" sz="2800" i="1">
                <a:latin typeface="Times New Roman" pitchFamily="18" charset="0"/>
              </a:rPr>
              <a:t>pthreads</a:t>
            </a:r>
            <a:r>
              <a:rPr lang="en-US" sz="2800">
                <a:latin typeface="Times New Roman" pitchFamily="18" charset="0"/>
              </a:rPr>
              <a:t>). All thread functions and data types are declared in the header file &lt;pthread.h&gt;.</a:t>
            </a:r>
          </a:p>
          <a:p>
            <a:endParaRPr lang="en-US" sz="2800">
              <a:latin typeface="Times New Roman" pitchFamily="18" charset="0"/>
            </a:endParaRPr>
          </a:p>
          <a:p>
            <a:r>
              <a:rPr lang="en-US" sz="2800">
                <a:latin typeface="Times New Roman" pitchFamily="18" charset="0"/>
              </a:rPr>
              <a:t>The pthread functions are not included in the standard C library. Instead, they are in </a:t>
            </a:r>
            <a:r>
              <a:rPr lang="en-US" sz="2800" b="1">
                <a:latin typeface="Times New Roman" pitchFamily="18" charset="0"/>
              </a:rPr>
              <a:t>libpthread</a:t>
            </a:r>
            <a:r>
              <a:rPr lang="en-US" sz="2800">
                <a:latin typeface="Times New Roman" pitchFamily="18" charset="0"/>
              </a:rPr>
              <a:t>, so you should add </a:t>
            </a:r>
            <a:r>
              <a:rPr lang="en-US" sz="2800" b="1">
                <a:latin typeface="Times New Roman" pitchFamily="18" charset="0"/>
              </a:rPr>
              <a:t>-lpthread</a:t>
            </a:r>
            <a:r>
              <a:rPr lang="en-US" sz="2800">
                <a:latin typeface="Times New Roman" pitchFamily="18" charset="0"/>
              </a:rPr>
              <a:t> to the command line when you link your program.</a:t>
            </a:r>
          </a:p>
        </p:txBody>
      </p:sp>
      <p:sp>
        <p:nvSpPr>
          <p:cNvPr id="112643" name="Rectangle 3"/>
          <p:cNvSpPr>
            <a:spLocks noChangeArrowheads="1"/>
          </p:cNvSpPr>
          <p:nvPr/>
        </p:nvSpPr>
        <p:spPr bwMode="auto">
          <a:xfrm>
            <a:off x="609600" y="954088"/>
            <a:ext cx="3292475" cy="519112"/>
          </a:xfrm>
          <a:prstGeom prst="rect">
            <a:avLst/>
          </a:prstGeom>
          <a:noFill/>
          <a:ln w="9525">
            <a:noFill/>
            <a:miter lim="800000"/>
            <a:headEnd/>
            <a:tailEnd/>
          </a:ln>
          <a:effectLst/>
        </p:spPr>
        <p:txBody>
          <a:bodyPr wrap="none">
            <a:spAutoFit/>
          </a:bodyPr>
          <a:lstStyle/>
          <a:p>
            <a:r>
              <a:rPr lang="en-US" sz="2800" b="1">
                <a:latin typeface="Verdana" pitchFamily="34" charset="0"/>
              </a:rPr>
              <a:t>pthread Library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078508-7DC3-4C30-A8ED-DCD41527C0F8}" type="slidenum">
              <a:rPr lang="en-US"/>
              <a:pPr/>
              <a:t>8</a:t>
            </a:fld>
            <a:endParaRPr lang="en-US"/>
          </a:p>
        </p:txBody>
      </p:sp>
      <p:sp>
        <p:nvSpPr>
          <p:cNvPr id="113666" name="Text Box 2"/>
          <p:cNvSpPr txBox="1">
            <a:spLocks noChangeArrowheads="1"/>
          </p:cNvSpPr>
          <p:nvPr/>
        </p:nvSpPr>
        <p:spPr bwMode="auto">
          <a:xfrm>
            <a:off x="304800" y="1835150"/>
            <a:ext cx="8721725" cy="4108450"/>
          </a:xfrm>
          <a:prstGeom prst="rect">
            <a:avLst/>
          </a:prstGeom>
          <a:noFill/>
          <a:ln w="9525">
            <a:noFill/>
            <a:miter lim="800000"/>
            <a:headEnd/>
            <a:tailEnd/>
          </a:ln>
          <a:effectLst/>
        </p:spPr>
        <p:txBody>
          <a:bodyPr wrap="none">
            <a:spAutoFit/>
          </a:bodyPr>
          <a:lstStyle/>
          <a:p>
            <a:pPr>
              <a:buClr>
                <a:schemeClr val="accent2"/>
              </a:buClr>
              <a:buFont typeface="Wingdings" pitchFamily="2" charset="2"/>
              <a:buChar char="q"/>
            </a:pPr>
            <a:r>
              <a:rPr lang="en-US" sz="2400">
                <a:latin typeface="Times New Roman" pitchFamily="18" charset="0"/>
              </a:rPr>
              <a:t>When a program is started by exec, a single thread is created, called</a:t>
            </a:r>
          </a:p>
          <a:p>
            <a:pPr>
              <a:buClr>
                <a:schemeClr val="accent2"/>
              </a:buClr>
              <a:buFont typeface="Wingdings" pitchFamily="2" charset="2"/>
              <a:buNone/>
            </a:pPr>
            <a:r>
              <a:rPr lang="en-US" sz="2400">
                <a:latin typeface="Times New Roman" pitchFamily="18" charset="0"/>
              </a:rPr>
              <a:t>the initial thread or main thread. Additional threads are created by</a:t>
            </a:r>
          </a:p>
          <a:p>
            <a:pPr>
              <a:buClr>
                <a:schemeClr val="accent2"/>
              </a:buClr>
              <a:buFont typeface="Wingdings" pitchFamily="2" charset="2"/>
              <a:buNone/>
            </a:pPr>
            <a:r>
              <a:rPr lang="en-US" sz="2400" b="1">
                <a:latin typeface="Times New Roman" pitchFamily="18" charset="0"/>
              </a:rPr>
              <a:t>pthread_create</a:t>
            </a:r>
            <a:r>
              <a:rPr lang="en-US" sz="2400">
                <a:latin typeface="Times New Roman" pitchFamily="18" charset="0"/>
              </a:rPr>
              <a:t>.</a:t>
            </a:r>
          </a:p>
          <a:p>
            <a:pPr>
              <a:buClr>
                <a:schemeClr val="accent2"/>
              </a:buClr>
              <a:buFont typeface="Wingdings" pitchFamily="2" charset="2"/>
              <a:buChar char="q"/>
            </a:pPr>
            <a:endParaRPr lang="en-US" sz="2400">
              <a:latin typeface="Times New Roman" pitchFamily="18" charset="0"/>
            </a:endParaRPr>
          </a:p>
          <a:p>
            <a:pPr>
              <a:buClr>
                <a:schemeClr val="accent2"/>
              </a:buClr>
              <a:buFont typeface="Wingdings" pitchFamily="2" charset="2"/>
              <a:buNone/>
            </a:pPr>
            <a:r>
              <a:rPr lang="en-US" sz="2400">
                <a:latin typeface="Times New Roman" pitchFamily="18" charset="0"/>
              </a:rPr>
              <a:t>      </a:t>
            </a:r>
            <a:r>
              <a:rPr lang="en-US" sz="2400" b="1">
                <a:latin typeface="Times New Roman" pitchFamily="18" charset="0"/>
              </a:rPr>
              <a:t>#include &lt;pthread.h&gt;</a:t>
            </a:r>
          </a:p>
          <a:p>
            <a:pPr>
              <a:buClr>
                <a:schemeClr val="accent2"/>
              </a:buClr>
              <a:buFont typeface="Wingdings" pitchFamily="2" charset="2"/>
              <a:buNone/>
            </a:pPr>
            <a:r>
              <a:rPr lang="en-US" sz="2400" b="1">
                <a:latin typeface="Times New Roman" pitchFamily="18" charset="0"/>
              </a:rPr>
              <a:t>      int pthread_create(pthread_t *tid, const pthread_attr_t *attr,</a:t>
            </a:r>
          </a:p>
          <a:p>
            <a:pPr>
              <a:buClr>
                <a:schemeClr val="accent2"/>
              </a:buClr>
              <a:buFont typeface="Wingdings" pitchFamily="2" charset="2"/>
              <a:buNone/>
            </a:pPr>
            <a:r>
              <a:rPr lang="en-US" sz="2400" b="1">
                <a:latin typeface="Times New Roman" pitchFamily="18" charset="0"/>
              </a:rPr>
              <a:t>				void *(*func) (void *), void *arg);</a:t>
            </a:r>
          </a:p>
          <a:p>
            <a:pPr>
              <a:buClr>
                <a:schemeClr val="accent2"/>
              </a:buClr>
              <a:buFont typeface="Wingdings" pitchFamily="2" charset="2"/>
              <a:buNone/>
            </a:pPr>
            <a:r>
              <a:rPr lang="en-US" sz="2400">
                <a:latin typeface="Times New Roman" pitchFamily="18" charset="0"/>
              </a:rPr>
              <a:t>        Returns 0 if OK, positive Exxx value on Error</a:t>
            </a:r>
          </a:p>
          <a:p>
            <a:pPr>
              <a:buClr>
                <a:schemeClr val="accent2"/>
              </a:buClr>
              <a:buFont typeface="Wingdings" pitchFamily="2" charset="2"/>
              <a:buChar char="q"/>
            </a:pPr>
            <a:r>
              <a:rPr lang="en-US" sz="2400">
                <a:latin typeface="Times New Roman" pitchFamily="18" charset="0"/>
              </a:rPr>
              <a:t>Each thread within a process is identified by a thread ID, whose</a:t>
            </a:r>
          </a:p>
          <a:p>
            <a:r>
              <a:rPr lang="en-US" sz="2400">
                <a:latin typeface="Times New Roman" pitchFamily="18" charset="0"/>
              </a:rPr>
              <a:t>data type is  pthread_t. On successful creation of a new thread, its ID </a:t>
            </a:r>
          </a:p>
          <a:p>
            <a:r>
              <a:rPr lang="en-US" sz="2400">
                <a:latin typeface="Times New Roman" pitchFamily="18" charset="0"/>
              </a:rPr>
              <a:t>is returned through the pointer tid.</a:t>
            </a:r>
          </a:p>
        </p:txBody>
      </p:sp>
      <p:sp>
        <p:nvSpPr>
          <p:cNvPr id="113667" name="Rectangle 3"/>
          <p:cNvSpPr>
            <a:spLocks noChangeArrowheads="1"/>
          </p:cNvSpPr>
          <p:nvPr/>
        </p:nvSpPr>
        <p:spPr bwMode="auto">
          <a:xfrm>
            <a:off x="609600" y="828675"/>
            <a:ext cx="3697288" cy="579438"/>
          </a:xfrm>
          <a:prstGeom prst="rect">
            <a:avLst/>
          </a:prstGeom>
          <a:noFill/>
          <a:ln w="9525">
            <a:noFill/>
            <a:miter lim="800000"/>
            <a:headEnd/>
            <a:tailEnd/>
          </a:ln>
          <a:effectLst/>
        </p:spPr>
        <p:txBody>
          <a:bodyPr wrap="none">
            <a:spAutoFit/>
          </a:bodyPr>
          <a:lstStyle/>
          <a:p>
            <a:r>
              <a:rPr lang="en-US" sz="3200" b="1">
                <a:latin typeface="Verdana" pitchFamily="34" charset="0"/>
              </a:rPr>
              <a:t>pthread_create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10AFA-B90D-49CB-8D55-91C933D40B7F}" type="slidenum">
              <a:rPr lang="en-US"/>
              <a:pPr/>
              <a:t>9</a:t>
            </a:fld>
            <a:endParaRPr lang="en-US"/>
          </a:p>
        </p:txBody>
      </p:sp>
      <p:sp>
        <p:nvSpPr>
          <p:cNvPr id="114690" name="Text Box 2"/>
          <p:cNvSpPr txBox="1">
            <a:spLocks noChangeArrowheads="1"/>
          </p:cNvSpPr>
          <p:nvPr/>
        </p:nvSpPr>
        <p:spPr bwMode="auto">
          <a:xfrm>
            <a:off x="455613" y="1649413"/>
            <a:ext cx="8383587" cy="4446587"/>
          </a:xfrm>
          <a:prstGeom prst="rect">
            <a:avLst/>
          </a:prstGeom>
          <a:noFill/>
          <a:ln w="9525">
            <a:noFill/>
            <a:miter lim="800000"/>
            <a:headEnd/>
            <a:tailEnd/>
          </a:ln>
          <a:effectLst/>
        </p:spPr>
        <p:txBody>
          <a:bodyPr>
            <a:spAutoFit/>
          </a:bodyPr>
          <a:lstStyle/>
          <a:p>
            <a:r>
              <a:rPr lang="en-US" sz="2200">
                <a:latin typeface="Times New Roman" pitchFamily="18" charset="0"/>
              </a:rPr>
              <a:t>Each thread has numerous attributes: its </a:t>
            </a:r>
            <a:r>
              <a:rPr lang="en-US" sz="2200" b="1">
                <a:latin typeface="Times New Roman" pitchFamily="18" charset="0"/>
              </a:rPr>
              <a:t>priority</a:t>
            </a:r>
            <a:r>
              <a:rPr lang="en-US" sz="2200">
                <a:latin typeface="Times New Roman" pitchFamily="18" charset="0"/>
              </a:rPr>
              <a:t>, its initial </a:t>
            </a:r>
            <a:r>
              <a:rPr lang="en-US" sz="2200" b="1">
                <a:latin typeface="Times New Roman" pitchFamily="18" charset="0"/>
              </a:rPr>
              <a:t>stack size</a:t>
            </a:r>
            <a:r>
              <a:rPr lang="en-US" sz="2200">
                <a:latin typeface="Times New Roman" pitchFamily="18" charset="0"/>
              </a:rPr>
              <a:t>,</a:t>
            </a:r>
          </a:p>
          <a:p>
            <a:r>
              <a:rPr lang="en-US" sz="2200">
                <a:latin typeface="Times New Roman" pitchFamily="18" charset="0"/>
              </a:rPr>
              <a:t>whether it should be </a:t>
            </a:r>
            <a:r>
              <a:rPr lang="en-US" sz="2200" b="1">
                <a:latin typeface="Times New Roman" pitchFamily="18" charset="0"/>
              </a:rPr>
              <a:t>daemon</a:t>
            </a:r>
            <a:r>
              <a:rPr lang="en-US" sz="2200">
                <a:latin typeface="Times New Roman" pitchFamily="18" charset="0"/>
              </a:rPr>
              <a:t> thread or not, and so on. When a thread</a:t>
            </a:r>
          </a:p>
          <a:p>
            <a:r>
              <a:rPr lang="en-US" sz="2200">
                <a:latin typeface="Times New Roman" pitchFamily="18" charset="0"/>
              </a:rPr>
              <a:t>is created, we can specify these attributes by initializing a</a:t>
            </a:r>
          </a:p>
          <a:p>
            <a:r>
              <a:rPr lang="en-US" sz="2200" b="1">
                <a:latin typeface="Times New Roman" pitchFamily="18" charset="0"/>
              </a:rPr>
              <a:t>pthread_attr_t</a:t>
            </a:r>
            <a:r>
              <a:rPr lang="en-US" sz="2200">
                <a:latin typeface="Times New Roman" pitchFamily="18" charset="0"/>
              </a:rPr>
              <a:t> variable that overrides the default. We normally take</a:t>
            </a:r>
          </a:p>
          <a:p>
            <a:r>
              <a:rPr lang="en-US" sz="2200">
                <a:latin typeface="Times New Roman" pitchFamily="18" charset="0"/>
              </a:rPr>
              <a:t>the default, we specify the </a:t>
            </a:r>
            <a:r>
              <a:rPr lang="en-US" sz="2200" b="1">
                <a:latin typeface="Times New Roman" pitchFamily="18" charset="0"/>
              </a:rPr>
              <a:t>attr</a:t>
            </a:r>
            <a:r>
              <a:rPr lang="en-US" sz="2200">
                <a:latin typeface="Times New Roman" pitchFamily="18" charset="0"/>
              </a:rPr>
              <a:t> argument as a </a:t>
            </a:r>
            <a:r>
              <a:rPr lang="en-US" sz="2200" b="1">
                <a:latin typeface="Times New Roman" pitchFamily="18" charset="0"/>
              </a:rPr>
              <a:t>null</a:t>
            </a:r>
            <a:r>
              <a:rPr lang="en-US" sz="2200">
                <a:latin typeface="Times New Roman" pitchFamily="18" charset="0"/>
              </a:rPr>
              <a:t> pointer.</a:t>
            </a:r>
          </a:p>
          <a:p>
            <a:endParaRPr lang="en-US" sz="2200">
              <a:latin typeface="Times New Roman" pitchFamily="18" charset="0"/>
            </a:endParaRPr>
          </a:p>
          <a:p>
            <a:r>
              <a:rPr lang="en-US" sz="2200">
                <a:latin typeface="Times New Roman" pitchFamily="18" charset="0"/>
              </a:rPr>
              <a:t>When we create a thread, we specify a function for it to execute,</a:t>
            </a:r>
          </a:p>
          <a:p>
            <a:r>
              <a:rPr lang="en-US" sz="2200">
                <a:latin typeface="Times New Roman" pitchFamily="18" charset="0"/>
              </a:rPr>
              <a:t>called its thread start function. The thread starts by calling this</a:t>
            </a:r>
          </a:p>
          <a:p>
            <a:r>
              <a:rPr lang="en-US" sz="2200">
                <a:latin typeface="Times New Roman" pitchFamily="18" charset="0"/>
              </a:rPr>
              <a:t>function and then terminates either explicitly (by calling</a:t>
            </a:r>
          </a:p>
          <a:p>
            <a:r>
              <a:rPr lang="en-US" sz="2200" b="1">
                <a:latin typeface="Times New Roman" pitchFamily="18" charset="0"/>
              </a:rPr>
              <a:t>pthread_exit</a:t>
            </a:r>
            <a:r>
              <a:rPr lang="en-US" sz="2200">
                <a:latin typeface="Times New Roman" pitchFamily="18" charset="0"/>
              </a:rPr>
              <a:t>) or implicitly (by letting this function return).</a:t>
            </a:r>
          </a:p>
          <a:p>
            <a:endParaRPr lang="en-US" sz="2200">
              <a:latin typeface="Times New Roman" pitchFamily="18" charset="0"/>
            </a:endParaRPr>
          </a:p>
          <a:p>
            <a:r>
              <a:rPr lang="en-US" sz="2200">
                <a:latin typeface="Times New Roman" pitchFamily="18" charset="0"/>
              </a:rPr>
              <a:t>The address of the function is specified as the </a:t>
            </a:r>
            <a:r>
              <a:rPr lang="en-US" sz="2200" b="1">
                <a:latin typeface="Times New Roman" pitchFamily="18" charset="0"/>
              </a:rPr>
              <a:t>func</a:t>
            </a:r>
            <a:r>
              <a:rPr lang="en-US" sz="2200">
                <a:latin typeface="Times New Roman" pitchFamily="18" charset="0"/>
              </a:rPr>
              <a:t> argument, and</a:t>
            </a:r>
          </a:p>
          <a:p>
            <a:r>
              <a:rPr lang="en-US" sz="2200">
                <a:latin typeface="Times New Roman" pitchFamily="18" charset="0"/>
              </a:rPr>
              <a:t>this function is called with a single pointer argument, </a:t>
            </a:r>
            <a:r>
              <a:rPr lang="en-US" sz="2200" b="1">
                <a:latin typeface="Times New Roman" pitchFamily="18" charset="0"/>
              </a:rPr>
              <a:t>arg</a:t>
            </a:r>
            <a:r>
              <a:rPr lang="en-US" sz="2200">
                <a:latin typeface="Times New Roman" pitchFamily="18" charset="0"/>
              </a:rPr>
              <a:t>.</a:t>
            </a:r>
          </a:p>
        </p:txBody>
      </p:sp>
      <p:sp>
        <p:nvSpPr>
          <p:cNvPr id="114691" name="Text Box 3"/>
          <p:cNvSpPr txBox="1">
            <a:spLocks noChangeArrowheads="1"/>
          </p:cNvSpPr>
          <p:nvPr/>
        </p:nvSpPr>
        <p:spPr bwMode="auto">
          <a:xfrm>
            <a:off x="609600" y="868363"/>
            <a:ext cx="5181600" cy="579437"/>
          </a:xfrm>
          <a:prstGeom prst="rect">
            <a:avLst/>
          </a:prstGeom>
          <a:noFill/>
          <a:ln w="9525">
            <a:noFill/>
            <a:miter lim="800000"/>
            <a:headEnd/>
            <a:tailEnd/>
          </a:ln>
          <a:effectLst/>
        </p:spPr>
        <p:txBody>
          <a:bodyPr>
            <a:spAutoFit/>
          </a:bodyPr>
          <a:lstStyle/>
          <a:p>
            <a:pPr>
              <a:spcBef>
                <a:spcPct val="50000"/>
              </a:spcBef>
            </a:pPr>
            <a:r>
              <a:rPr lang="en-US" sz="3200" b="1">
                <a:latin typeface="Verdana" pitchFamily="34" charset="0"/>
              </a:rPr>
              <a:t>Thread Creation</a:t>
            </a:r>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903</TotalTime>
  <Words>1737</Words>
  <Application>Microsoft Office PowerPoint</Application>
  <PresentationFormat>On-screen Show (4:3)</PresentationFormat>
  <Paragraphs>260</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8" baseType="lpstr">
      <vt:lpstr>Times New Roman</vt:lpstr>
      <vt:lpstr>Arial</vt:lpstr>
      <vt:lpstr>Wingdings</vt:lpstr>
      <vt:lpstr>Verdana</vt:lpstr>
      <vt:lpstr>Times</vt:lpstr>
      <vt:lpstr>Helvetica</vt:lpstr>
      <vt:lpstr>Courier New</vt:lpstr>
      <vt:lpstr>Watermark</vt:lpstr>
      <vt:lpstr>Microsoft Photo Editor 3.0 Photo</vt:lpstr>
      <vt:lpstr>Bitmap Image</vt:lpstr>
      <vt:lpstr>Threads, MUTEX &amp;semaphore  </vt:lpstr>
      <vt:lpstr>Threads</vt:lpstr>
      <vt:lpstr>Slide 3</vt:lpstr>
      <vt:lpstr>Slide 4</vt:lpstr>
      <vt:lpstr>Slide 5</vt:lpstr>
      <vt:lpstr>Thread Usage Reasons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SEMAPHORES</vt:lpstr>
      <vt:lpstr>Slide 21</vt:lpstr>
      <vt:lpstr>Slide 22</vt:lpstr>
      <vt:lpstr>POSIX  Mutexes </vt:lpstr>
      <vt:lpstr>Slide 24</vt:lpstr>
      <vt:lpstr>Slide 25</vt:lpstr>
      <vt:lpstr>Slide 26</vt:lpstr>
      <vt:lpstr>Slide 27</vt:lpstr>
      <vt:lpstr>Slide 28</vt:lpstr>
    </vt:vector>
  </TitlesOfParts>
  <Company>Park Controls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afnan</cp:lastModifiedBy>
  <cp:revision>46</cp:revision>
  <cp:lastPrinted>2001-08-31T13:04:41Z</cp:lastPrinted>
  <dcterms:created xsi:type="dcterms:W3CDTF">2001-08-29T06:24:33Z</dcterms:created>
  <dcterms:modified xsi:type="dcterms:W3CDTF">2015-10-18T18:57:11Z</dcterms:modified>
</cp:coreProperties>
</file>