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BCE769-27A0-4641-A06F-2E5E4F5C487E}"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169652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BCE769-27A0-4641-A06F-2E5E4F5C487E}"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187316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BCE769-27A0-4641-A06F-2E5E4F5C487E}"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267866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BCE769-27A0-4641-A06F-2E5E4F5C487E}"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1341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BCE769-27A0-4641-A06F-2E5E4F5C487E}"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256760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BCE769-27A0-4641-A06F-2E5E4F5C487E}"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204520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BCE769-27A0-4641-A06F-2E5E4F5C487E}" type="datetimeFigureOut">
              <a:rPr lang="en-US" smtClean="0"/>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303218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BCE769-27A0-4641-A06F-2E5E4F5C487E}"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214928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CE769-27A0-4641-A06F-2E5E4F5C487E}" type="datetimeFigureOut">
              <a:rPr lang="en-US" smtClean="0"/>
              <a:t>3/29/2016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85430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CE769-27A0-4641-A06F-2E5E4F5C487E}"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371045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CE769-27A0-4641-A06F-2E5E4F5C487E}"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FE1C7-BF4B-4E99-865F-BC8D74632ABE}" type="slidenum">
              <a:rPr lang="en-US" smtClean="0"/>
              <a:t>‹#›</a:t>
            </a:fld>
            <a:endParaRPr lang="en-US"/>
          </a:p>
        </p:txBody>
      </p:sp>
    </p:spTree>
    <p:extLst>
      <p:ext uri="{BB962C8B-B14F-4D97-AF65-F5344CB8AC3E}">
        <p14:creationId xmlns:p14="http://schemas.microsoft.com/office/powerpoint/2010/main" val="139050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CE769-27A0-4641-A06F-2E5E4F5C487E}" type="datetimeFigureOut">
              <a:rPr lang="en-US" smtClean="0"/>
              <a:t>3/29/2016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FE1C7-BF4B-4E99-865F-BC8D74632ABE}" type="slidenum">
              <a:rPr lang="en-US" smtClean="0"/>
              <a:t>‹#›</a:t>
            </a:fld>
            <a:endParaRPr lang="en-US"/>
          </a:p>
        </p:txBody>
      </p:sp>
    </p:spTree>
    <p:extLst>
      <p:ext uri="{BB962C8B-B14F-4D97-AF65-F5344CB8AC3E}">
        <p14:creationId xmlns:p14="http://schemas.microsoft.com/office/powerpoint/2010/main" val="327702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Gaming and Games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813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 result</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bit of effort but in the grand scheme allows for the manipulation of the results of the equation.</a:t>
            </a:r>
          </a:p>
          <a:p>
            <a:r>
              <a:rPr lang="en-US" dirty="0"/>
              <a:t>More flexibility. Don’t use the straight list index: store the x and y in a structure. There will be a list  of these elements. Define </a:t>
            </a:r>
            <a:r>
              <a:rPr lang="en-US" dirty="0" smtClean="0"/>
              <a:t>ELEMENT. </a:t>
            </a:r>
            <a:r>
              <a:rPr lang="en-US" dirty="0"/>
              <a:t>Make a list of these called </a:t>
            </a:r>
            <a:r>
              <a:rPr lang="en-US" dirty="0" err="1"/>
              <a:t>elementList</a:t>
            </a:r>
            <a:r>
              <a:rPr lang="en-US" dirty="0"/>
              <a:t>.</a:t>
            </a:r>
          </a:p>
          <a:p>
            <a:r>
              <a:rPr lang="en-US" dirty="0"/>
              <a:t>But now how do you get the value out? Brute force is fine for a small number of values. It can be better to use an </a:t>
            </a:r>
            <a:r>
              <a:rPr lang="en-US" dirty="0" smtClean="0"/>
              <a:t>offset. It provides improvement </a:t>
            </a:r>
            <a:r>
              <a:rPr lang="en-US" dirty="0"/>
              <a:t>but </a:t>
            </a:r>
            <a:r>
              <a:rPr lang="en-US" dirty="0" smtClean="0"/>
              <a:t>it is </a:t>
            </a:r>
            <a:r>
              <a:rPr lang="en-US" dirty="0"/>
              <a:t>not abstract or flexible. Having run into this sort of scenario many times, you know the answer! Binary search.</a:t>
            </a:r>
          </a:p>
        </p:txBody>
      </p:sp>
    </p:spTree>
    <p:extLst>
      <p:ext uri="{BB962C8B-B14F-4D97-AF65-F5344CB8AC3E}">
        <p14:creationId xmlns:p14="http://schemas.microsoft.com/office/powerpoint/2010/main" val="71264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a:t>getYbyBinarySearch</a:t>
            </a:r>
            <a:r>
              <a:rPr lang="en-US" dirty="0"/>
              <a:t>( </a:t>
            </a:r>
            <a:r>
              <a:rPr lang="en-US" dirty="0" err="1"/>
              <a:t>int</a:t>
            </a:r>
            <a:r>
              <a:rPr lang="en-US" dirty="0"/>
              <a:t> x ) </a:t>
            </a:r>
          </a:p>
          <a:p>
            <a:pPr marL="0" indent="0">
              <a:buNone/>
            </a:pPr>
            <a:r>
              <a:rPr lang="en-US" dirty="0"/>
              <a:t>{ </a:t>
            </a:r>
          </a:p>
          <a:p>
            <a:pPr marL="0" indent="0">
              <a:buNone/>
            </a:pPr>
            <a:r>
              <a:rPr lang="en-US" dirty="0"/>
              <a:t>Get number of elements in the </a:t>
            </a:r>
            <a:r>
              <a:rPr lang="en-US" dirty="0" smtClean="0"/>
              <a:t>list. </a:t>
            </a:r>
            <a:r>
              <a:rPr lang="en-US" dirty="0" err="1" smtClean="0"/>
              <a:t>iCount</a:t>
            </a:r>
            <a:r>
              <a:rPr lang="en-US" dirty="0" smtClean="0"/>
              <a:t> </a:t>
            </a:r>
            <a:r>
              <a:rPr lang="en-US" dirty="0"/>
              <a:t>is </a:t>
            </a:r>
            <a:r>
              <a:rPr lang="en-US" dirty="0" err="1"/>
              <a:t>elementList.size</a:t>
            </a:r>
            <a:r>
              <a:rPr lang="en-US" dirty="0"/>
              <a:t>(); </a:t>
            </a:r>
          </a:p>
          <a:p>
            <a:pPr marL="0" indent="0">
              <a:buNone/>
            </a:pPr>
            <a:r>
              <a:rPr lang="en-US" dirty="0"/>
              <a:t>Set the boundaries of the search range to the first and last </a:t>
            </a:r>
            <a:r>
              <a:rPr lang="en-US" dirty="0" smtClean="0"/>
              <a:t>elements. So let </a:t>
            </a:r>
            <a:r>
              <a:rPr lang="en-US" dirty="0" err="1"/>
              <a:t>iLow</a:t>
            </a:r>
            <a:r>
              <a:rPr lang="en-US" dirty="0"/>
              <a:t> = </a:t>
            </a:r>
            <a:r>
              <a:rPr lang="en-US" dirty="0" smtClean="0"/>
              <a:t>0  </a:t>
            </a:r>
            <a:r>
              <a:rPr lang="en-US" dirty="0" err="1"/>
              <a:t>iHigh</a:t>
            </a:r>
            <a:r>
              <a:rPr lang="en-US" dirty="0"/>
              <a:t> = </a:t>
            </a:r>
            <a:r>
              <a:rPr lang="en-US" dirty="0" err="1"/>
              <a:t>iCount</a:t>
            </a:r>
            <a:r>
              <a:rPr lang="en-US" dirty="0"/>
              <a:t> - </a:t>
            </a:r>
            <a:r>
              <a:rPr lang="en-US" dirty="0" smtClean="0"/>
              <a:t>1  </a:t>
            </a:r>
            <a:r>
              <a:rPr lang="en-US" dirty="0" smtClean="0"/>
              <a:t>and found </a:t>
            </a:r>
            <a:r>
              <a:rPr lang="en-US" dirty="0"/>
              <a:t>= false; </a:t>
            </a:r>
          </a:p>
          <a:p>
            <a:pPr marL="0" indent="0">
              <a:buNone/>
            </a:pPr>
            <a:r>
              <a:rPr lang="en-US" dirty="0"/>
              <a:t>initialize </a:t>
            </a:r>
            <a:r>
              <a:rPr lang="en-US" dirty="0" err="1"/>
              <a:t>i</a:t>
            </a:r>
            <a:r>
              <a:rPr lang="en-US" dirty="0"/>
              <a:t> = 0; // the list index</a:t>
            </a:r>
          </a:p>
          <a:p>
            <a:pPr marL="0" indent="0">
              <a:buNone/>
            </a:pPr>
            <a:r>
              <a:rPr lang="en-US" dirty="0"/>
              <a:t>while ( !found ) { </a:t>
            </a:r>
          </a:p>
          <a:p>
            <a:pPr marL="0" indent="0">
              <a:buNone/>
            </a:pPr>
            <a:r>
              <a:rPr lang="en-US" dirty="0"/>
              <a:t>Use the mid-way point as </a:t>
            </a:r>
            <a:r>
              <a:rPr lang="en-US" dirty="0" smtClean="0"/>
              <a:t>the index </a:t>
            </a:r>
            <a:r>
              <a:rPr lang="en-US" dirty="0"/>
              <a:t>guess </a:t>
            </a:r>
            <a:r>
              <a:rPr lang="en-US" dirty="0" err="1" smtClean="0"/>
              <a:t>i</a:t>
            </a:r>
            <a:r>
              <a:rPr lang="en-US" dirty="0" smtClean="0"/>
              <a:t> </a:t>
            </a:r>
            <a:r>
              <a:rPr lang="en-US" dirty="0"/>
              <a:t>= </a:t>
            </a:r>
            <a:r>
              <a:rPr lang="en-US" dirty="0" err="1"/>
              <a:t>iLow</a:t>
            </a:r>
            <a:r>
              <a:rPr lang="en-US" dirty="0"/>
              <a:t> + ( ( </a:t>
            </a:r>
            <a:r>
              <a:rPr lang="en-US" dirty="0" err="1"/>
              <a:t>iHigh</a:t>
            </a:r>
            <a:r>
              <a:rPr lang="en-US" dirty="0"/>
              <a:t> - </a:t>
            </a:r>
            <a:r>
              <a:rPr lang="en-US" dirty="0" err="1"/>
              <a:t>iLow</a:t>
            </a:r>
            <a:r>
              <a:rPr lang="en-US" dirty="0"/>
              <a:t> ) / 2 ); </a:t>
            </a:r>
          </a:p>
          <a:p>
            <a:pPr marL="0" indent="0">
              <a:buNone/>
            </a:pPr>
            <a:r>
              <a:rPr lang="en-US" dirty="0"/>
              <a:t>if ( x = </a:t>
            </a:r>
            <a:r>
              <a:rPr lang="en-US" dirty="0" err="1"/>
              <a:t>elementList</a:t>
            </a:r>
            <a:r>
              <a:rPr lang="en-US" dirty="0"/>
              <a:t>[</a:t>
            </a:r>
            <a:r>
              <a:rPr lang="en-US" dirty="0" err="1"/>
              <a:t>i</a:t>
            </a:r>
            <a:r>
              <a:rPr lang="en-US" dirty="0"/>
              <a:t>].x ) { </a:t>
            </a:r>
          </a:p>
          <a:p>
            <a:pPr marL="0" indent="0">
              <a:buNone/>
            </a:pPr>
            <a:r>
              <a:rPr lang="en-US" dirty="0"/>
              <a:t>T</a:t>
            </a:r>
            <a:r>
              <a:rPr lang="en-US" dirty="0" smtClean="0"/>
              <a:t>he </a:t>
            </a:r>
            <a:r>
              <a:rPr lang="en-US" dirty="0"/>
              <a:t>guess is </a:t>
            </a:r>
            <a:r>
              <a:rPr lang="en-US" dirty="0" smtClean="0"/>
              <a:t>correct, so </a:t>
            </a:r>
            <a:r>
              <a:rPr lang="en-US" dirty="0" smtClean="0"/>
              <a:t>found is true and return </a:t>
            </a:r>
            <a:r>
              <a:rPr lang="en-US" dirty="0" err="1"/>
              <a:t>elementList</a:t>
            </a:r>
            <a:r>
              <a:rPr lang="en-US" dirty="0"/>
              <a:t>[</a:t>
            </a:r>
            <a:r>
              <a:rPr lang="en-US" dirty="0" err="1"/>
              <a:t>i</a:t>
            </a:r>
            <a:r>
              <a:rPr lang="en-US" dirty="0"/>
              <a:t>].y; </a:t>
            </a:r>
            <a:r>
              <a:rPr lang="en-US" dirty="0" smtClean="0"/>
              <a:t>}</a:t>
            </a:r>
            <a:endParaRPr lang="en-US" dirty="0"/>
          </a:p>
          <a:p>
            <a:pPr marL="0" indent="0">
              <a:buNone/>
            </a:pPr>
            <a:r>
              <a:rPr lang="en-US" dirty="0" smtClean="0"/>
              <a:t>if </a:t>
            </a:r>
            <a:r>
              <a:rPr lang="en-US" dirty="0"/>
              <a:t>( x &lt; </a:t>
            </a:r>
            <a:r>
              <a:rPr lang="en-US" dirty="0" err="1"/>
              <a:t>elementList</a:t>
            </a:r>
            <a:r>
              <a:rPr lang="en-US" dirty="0"/>
              <a:t>[</a:t>
            </a:r>
            <a:r>
              <a:rPr lang="en-US" dirty="0" err="1"/>
              <a:t>i</a:t>
            </a:r>
            <a:r>
              <a:rPr lang="en-US" dirty="0"/>
              <a:t>].x ) { </a:t>
            </a:r>
            <a:r>
              <a:rPr lang="en-US" dirty="0" smtClean="0"/>
              <a:t>Need </a:t>
            </a:r>
            <a:r>
              <a:rPr lang="en-US" dirty="0"/>
              <a:t>to lower the high boundary to the current guess </a:t>
            </a:r>
            <a:r>
              <a:rPr lang="en-US" dirty="0" smtClean="0"/>
              <a:t>so </a:t>
            </a:r>
            <a:r>
              <a:rPr lang="en-US" dirty="0" err="1" smtClean="0"/>
              <a:t>iHigh</a:t>
            </a:r>
            <a:r>
              <a:rPr lang="en-US" dirty="0" smtClean="0"/>
              <a:t> </a:t>
            </a:r>
            <a:r>
              <a:rPr lang="en-US" dirty="0"/>
              <a:t>= </a:t>
            </a:r>
            <a:r>
              <a:rPr lang="en-US" dirty="0" err="1"/>
              <a:t>i</a:t>
            </a:r>
            <a:r>
              <a:rPr lang="en-US" dirty="0"/>
              <a:t> - 1; </a:t>
            </a:r>
          </a:p>
          <a:p>
            <a:pPr marL="0" indent="0">
              <a:buNone/>
            </a:pPr>
            <a:r>
              <a:rPr lang="en-US" dirty="0"/>
              <a:t>} else { </a:t>
            </a:r>
            <a:r>
              <a:rPr lang="en-US" dirty="0" smtClean="0"/>
              <a:t>raise </a:t>
            </a:r>
            <a:r>
              <a:rPr lang="en-US" dirty="0"/>
              <a:t>the low boundary to the current guess </a:t>
            </a:r>
            <a:r>
              <a:rPr lang="en-US" dirty="0" smtClean="0"/>
              <a:t> so </a:t>
            </a:r>
            <a:r>
              <a:rPr lang="en-US" dirty="0" err="1" smtClean="0"/>
              <a:t>iLow</a:t>
            </a:r>
            <a:r>
              <a:rPr lang="en-US" dirty="0" smtClean="0"/>
              <a:t> </a:t>
            </a:r>
            <a:r>
              <a:rPr lang="en-US" dirty="0"/>
              <a:t>= </a:t>
            </a:r>
            <a:r>
              <a:rPr lang="en-US" dirty="0" err="1"/>
              <a:t>i</a:t>
            </a:r>
            <a:r>
              <a:rPr lang="en-US" dirty="0"/>
              <a:t> + 1; </a:t>
            </a:r>
            <a:r>
              <a:rPr lang="en-US" dirty="0" smtClean="0"/>
              <a:t>} </a:t>
            </a:r>
            <a:endParaRPr lang="en-US" dirty="0"/>
          </a:p>
          <a:p>
            <a:pPr marL="0" indent="0">
              <a:buNone/>
            </a:pPr>
            <a:r>
              <a:rPr lang="en-US" dirty="0"/>
              <a:t>} </a:t>
            </a:r>
            <a:r>
              <a:rPr lang="en-US" dirty="0" smtClean="0"/>
              <a:t> </a:t>
            </a:r>
            <a:endParaRPr lang="en-US" dirty="0"/>
          </a:p>
          <a:p>
            <a:pPr marL="0" indent="0">
              <a:buNone/>
            </a:pPr>
            <a:r>
              <a:rPr lang="en-US" dirty="0"/>
              <a:t>return </a:t>
            </a:r>
            <a:r>
              <a:rPr lang="en-US" dirty="0" err="1"/>
              <a:t>elementList</a:t>
            </a:r>
            <a:r>
              <a:rPr lang="en-US" dirty="0"/>
              <a:t>[</a:t>
            </a:r>
            <a:r>
              <a:rPr lang="en-US" dirty="0" err="1"/>
              <a:t>i</a:t>
            </a:r>
            <a:r>
              <a:rPr lang="en-US" dirty="0"/>
              <a:t>].y; </a:t>
            </a:r>
          </a:p>
          <a:p>
            <a:pPr marL="0" indent="0">
              <a:buNone/>
            </a:pPr>
            <a:r>
              <a:rPr lang="en-US" dirty="0"/>
              <a:t>} </a:t>
            </a:r>
          </a:p>
        </p:txBody>
      </p:sp>
    </p:spTree>
    <p:extLst>
      <p:ext uri="{BB962C8B-B14F-4D97-AF65-F5344CB8AC3E}">
        <p14:creationId xmlns:p14="http://schemas.microsoft.com/office/powerpoint/2010/main" val="313738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considerations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 far so good but notice that what is really at stake is some sort of choice and not the actual value.</a:t>
            </a:r>
          </a:p>
          <a:p>
            <a:r>
              <a:rPr lang="en-US" dirty="0"/>
              <a:t>Build another data structure that maps the choices to the numbers via the size of the bucket and the edge. Size is the surrogate for the probability of the choice. Need to modify the add bucket notion to automatically take care of the edge by way of the size.</a:t>
            </a:r>
          </a:p>
          <a:p>
            <a:r>
              <a:rPr lang="en-US" dirty="0" smtClean="0"/>
              <a:t>Note also the application to utility rather than raw numbers.</a:t>
            </a:r>
            <a:endParaRPr lang="en-US" dirty="0"/>
          </a:p>
        </p:txBody>
      </p:sp>
    </p:spTree>
    <p:extLst>
      <p:ext uri="{BB962C8B-B14F-4D97-AF65-F5344CB8AC3E}">
        <p14:creationId xmlns:p14="http://schemas.microsoft.com/office/powerpoint/2010/main" val="380935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Content Placeholder 3" descr="http://what-when-how.com/Tutorial/topic-101/Behavioral-Mathematics-for-Game-AI_images/img-gen62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187" y="2239169"/>
            <a:ext cx="6905625" cy="3248025"/>
          </a:xfrm>
          <a:prstGeom prst="rect">
            <a:avLst/>
          </a:prstGeom>
          <a:noFill/>
          <a:ln>
            <a:noFill/>
          </a:ln>
        </p:spPr>
      </p:pic>
    </p:spTree>
    <p:extLst>
      <p:ext uri="{BB962C8B-B14F-4D97-AF65-F5344CB8AC3E}">
        <p14:creationId xmlns:p14="http://schemas.microsoft.com/office/powerpoint/2010/main" val="62861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can be done</a:t>
            </a:r>
            <a:endParaRPr lang="en-US" dirty="0"/>
          </a:p>
        </p:txBody>
      </p:sp>
      <p:sp>
        <p:nvSpPr>
          <p:cNvPr id="3" name="Content Placeholder 2"/>
          <p:cNvSpPr>
            <a:spLocks noGrp="1"/>
          </p:cNvSpPr>
          <p:nvPr>
            <p:ph idx="1"/>
          </p:nvPr>
        </p:nvSpPr>
        <p:spPr/>
        <p:txBody>
          <a:bodyPr>
            <a:normAutofit fontScale="85000" lnSpcReduction="10000"/>
          </a:bodyPr>
          <a:lstStyle/>
          <a:p>
            <a:r>
              <a:rPr lang="en-US" dirty="0"/>
              <a:t>Modify the function or method to get result as needed so that it looks at a range rather than a point.</a:t>
            </a:r>
          </a:p>
          <a:p>
            <a:r>
              <a:rPr lang="en-US" dirty="0"/>
              <a:t>For more fun build methods that allow the adjustment of the sizes and edges.</a:t>
            </a:r>
          </a:p>
          <a:p>
            <a:r>
              <a:rPr lang="en-US" dirty="0"/>
              <a:t>This approach allows dynamic changes to the response curve. Abstraction really is your friend. Does it really matter whether your boss tells you to adjust the curve or the situational awareness does</a:t>
            </a:r>
            <a:r>
              <a:rPr lang="en-US" dirty="0" smtClean="0"/>
              <a:t>?</a:t>
            </a:r>
          </a:p>
          <a:p>
            <a:r>
              <a:rPr lang="en-US" dirty="0" smtClean="0"/>
              <a:t>Make sure that we can uses utility as well as raw numbers.</a:t>
            </a:r>
            <a:endParaRPr lang="en-US" dirty="0"/>
          </a:p>
          <a:p>
            <a:endParaRPr lang="en-US" dirty="0"/>
          </a:p>
        </p:txBody>
      </p:sp>
    </p:spTree>
    <p:extLst>
      <p:ext uri="{BB962C8B-B14F-4D97-AF65-F5344CB8AC3E}">
        <p14:creationId xmlns:p14="http://schemas.microsoft.com/office/powerpoint/2010/main" val="895025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weighting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Need to analyze “</a:t>
            </a:r>
            <a:r>
              <a:rPr lang="en-US" dirty="0" smtClean="0">
                <a:effectLst/>
              </a:rPr>
              <a:t>the approach that we use to generate our utility scores. To do that, we need to take into account a number of different components. We need to delve into what makes a score not only relevant, but usable. With that in mind, we can tailor our system to make it useable and meaningful without opening ourselves to pitfalls..”</a:t>
            </a:r>
          </a:p>
          <a:p>
            <a:endParaRPr lang="en-US" dirty="0"/>
          </a:p>
        </p:txBody>
      </p:sp>
    </p:spTree>
    <p:extLst>
      <p:ext uri="{BB962C8B-B14F-4D97-AF65-F5344CB8AC3E}">
        <p14:creationId xmlns:p14="http://schemas.microsoft.com/office/powerpoint/2010/main" val="36344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come in many forms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CATEGORICAL vs. NUMERICAL (quantitative vs. qualitative)</a:t>
            </a:r>
            <a:r>
              <a:rPr lang="en-US" dirty="0" smtClean="0"/>
              <a:t> </a:t>
            </a:r>
            <a:br>
              <a:rPr lang="en-US" dirty="0" smtClean="0"/>
            </a:br>
            <a:r>
              <a:rPr lang="en-US" dirty="0" smtClean="0"/>
              <a:t>Data that represent categories, such as dichotomous (two categories) and nominal (more than two categories) observations, are collectively called categorical (qualitative). Data that are counted or measured using a numerically defined method are called numerical (quantitative).</a:t>
            </a:r>
          </a:p>
          <a:p>
            <a:r>
              <a:rPr lang="en-US" b="1" dirty="0" smtClean="0"/>
              <a:t>DISCRETE vs. ORDERED CATEGORICAL</a:t>
            </a:r>
            <a:r>
              <a:rPr lang="en-US" dirty="0" smtClean="0"/>
              <a:t> </a:t>
            </a:r>
            <a:br>
              <a:rPr lang="en-US" dirty="0" smtClean="0"/>
            </a:br>
            <a:r>
              <a:rPr lang="en-US" dirty="0" smtClean="0"/>
              <a:t>Discrete data arise from observations that can only take certain numerical values, usually counts such as the number things. </a:t>
            </a:r>
            <a:r>
              <a:rPr lang="en-US" dirty="0"/>
              <a:t>O</a:t>
            </a:r>
            <a:r>
              <a:rPr lang="en-US" dirty="0" smtClean="0"/>
              <a:t>rdered categorical data should not be treated as discrete data for statistical analysis. Discrete data may be treated as ordered categorical data in statistical analysis, but some information is lost in doing so.</a:t>
            </a:r>
          </a:p>
          <a:p>
            <a:r>
              <a:rPr lang="en-US" b="1" dirty="0" smtClean="0"/>
              <a:t>CONTINUOUS</a:t>
            </a:r>
            <a:r>
              <a:rPr lang="en-US" dirty="0" smtClean="0"/>
              <a:t> </a:t>
            </a:r>
            <a:br>
              <a:rPr lang="en-US" dirty="0" smtClean="0"/>
            </a:br>
            <a:r>
              <a:rPr lang="en-US" dirty="0" err="1" smtClean="0"/>
              <a:t>Continuous</a:t>
            </a:r>
            <a:r>
              <a:rPr lang="en-US" dirty="0" smtClean="0"/>
              <a:t> data are numerical data that can theoretically be measured in infinitely small units. The interval measurement scale is intended for continuous data. Sometimes continuous data are given discrete values at certain thresholds. </a:t>
            </a:r>
            <a:r>
              <a:rPr lang="en-US" dirty="0"/>
              <a:t>I</a:t>
            </a:r>
            <a:r>
              <a:rPr lang="en-US" dirty="0" smtClean="0"/>
              <a:t>nformation is lost when continuous data are recorded only in ranges (ordered categories), and the statistical analysis of continuous data is more powerful than that of categorical data.</a:t>
            </a:r>
          </a:p>
          <a:p>
            <a:r>
              <a:rPr lang="en-US" b="1" dirty="0" smtClean="0"/>
              <a:t>PERCENTAGES and RATIOS</a:t>
            </a:r>
            <a:r>
              <a:rPr lang="en-US" dirty="0" smtClean="0"/>
              <a:t> </a:t>
            </a:r>
            <a:br>
              <a:rPr lang="en-US" dirty="0" smtClean="0"/>
            </a:br>
            <a:r>
              <a:rPr lang="en-US" dirty="0" smtClean="0"/>
              <a:t>Percentages or ratios summarize two pieces of information. Simple ratios (0 to 1, i.e. the denominator is the maximum possible value that the numerator can take) can be treated as continuous data. More difficult to analyze data arise when the ratio represents a change, and the value can be negative. Ratios of observations compared with reference values, are difficult to handle as values may fall either side of 1 (100%).</a:t>
            </a:r>
          </a:p>
        </p:txBody>
      </p:sp>
    </p:spTree>
    <p:extLst>
      <p:ext uri="{BB962C8B-B14F-4D97-AF65-F5344CB8AC3E}">
        <p14:creationId xmlns:p14="http://schemas.microsoft.com/office/powerpoint/2010/main" val="140708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scales too.</a:t>
            </a:r>
            <a:endParaRPr lang="en-US" dirty="0"/>
          </a:p>
        </p:txBody>
      </p:sp>
      <p:sp>
        <p:nvSpPr>
          <p:cNvPr id="3" name="Content Placeholder 2"/>
          <p:cNvSpPr>
            <a:spLocks noGrp="1"/>
          </p:cNvSpPr>
          <p:nvPr>
            <p:ph idx="1"/>
          </p:nvPr>
        </p:nvSpPr>
        <p:spPr>
          <a:xfrm>
            <a:off x="457200" y="1447800"/>
            <a:ext cx="8229600" cy="4724400"/>
          </a:xfrm>
        </p:spPr>
        <p:txBody>
          <a:bodyPr>
            <a:noAutofit/>
          </a:bodyPr>
          <a:lstStyle/>
          <a:p>
            <a:r>
              <a:rPr lang="en-US" sz="1800" b="1" dirty="0" smtClean="0"/>
              <a:t>Properties of scales</a:t>
            </a:r>
          </a:p>
          <a:p>
            <a:pPr lvl="1"/>
            <a:r>
              <a:rPr lang="en-US" sz="1800" dirty="0" smtClean="0"/>
              <a:t>Identity. Each value on the measurement scale has a unique meaning.</a:t>
            </a:r>
          </a:p>
          <a:p>
            <a:pPr lvl="1"/>
            <a:r>
              <a:rPr lang="en-US" sz="1800" dirty="0" smtClean="0"/>
              <a:t>Magnitude. Values on the measurement scale have an ordered relationship to one another. That is, some values are larger and some are smaller.</a:t>
            </a:r>
          </a:p>
          <a:p>
            <a:pPr lvl="1"/>
            <a:r>
              <a:rPr lang="en-US" sz="1800" dirty="0" smtClean="0"/>
              <a:t>Equal intervals. Scale units along the scale are equal to one another. </a:t>
            </a:r>
          </a:p>
          <a:p>
            <a:pPr lvl="1"/>
            <a:r>
              <a:rPr lang="en-US" sz="1800" dirty="0" smtClean="0"/>
              <a:t>A minimum value of zero. The scale has a true zero point, below which no values exist.</a:t>
            </a:r>
          </a:p>
          <a:p>
            <a:r>
              <a:rPr lang="en-US" sz="1800" b="1" dirty="0" smtClean="0"/>
              <a:t>Four scales</a:t>
            </a:r>
          </a:p>
          <a:p>
            <a:pPr lvl="1"/>
            <a:r>
              <a:rPr lang="en-US" sz="1800" dirty="0" smtClean="0"/>
              <a:t>The nominal scale of measurement only satisfies the identity property of measurement. Values assigned to variables represent a descriptive category, but have no inherent numerical value with respect to magnitude.</a:t>
            </a:r>
          </a:p>
          <a:p>
            <a:pPr lvl="1"/>
            <a:r>
              <a:rPr lang="en-US" sz="1800" dirty="0" smtClean="0"/>
              <a:t>The ordinal scale has the property of both identity and magnitude. Each value has a unique meaning, and has an ordered relationship to every other value.</a:t>
            </a:r>
          </a:p>
          <a:p>
            <a:pPr lvl="1"/>
            <a:r>
              <a:rPr lang="en-US" sz="1800" dirty="0" smtClean="0"/>
              <a:t>The interval scale of measurement has the properties of identity, magnitude, and equal intervals.</a:t>
            </a:r>
          </a:p>
          <a:p>
            <a:pPr lvl="1"/>
            <a:r>
              <a:rPr lang="en-US" sz="1800" dirty="0" smtClean="0"/>
              <a:t>The ratio scale of measurement satisfies all four of the properties of measurement.</a:t>
            </a:r>
          </a:p>
        </p:txBody>
      </p:sp>
    </p:spTree>
    <p:extLst>
      <p:ext uri="{BB962C8B-B14F-4D97-AF65-F5344CB8AC3E}">
        <p14:creationId xmlns:p14="http://schemas.microsoft.com/office/powerpoint/2010/main" val="162570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slightly different approach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038350"/>
            <a:ext cx="68389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873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effectLst/>
              </a:rPr>
              <a:t>Absolute Weights </a:t>
            </a:r>
          </a:p>
          <a:p>
            <a:pPr marL="0" indent="0">
              <a:buNone/>
            </a:pPr>
            <a:r>
              <a:rPr lang="en-US" dirty="0" smtClean="0">
                <a:effectLst/>
              </a:rPr>
              <a:t>Assign a concrete value to each bar but no context in which to judge a given score.</a:t>
            </a:r>
          </a:p>
          <a:p>
            <a:r>
              <a:rPr lang="en-US" b="1" dirty="0" smtClean="0">
                <a:effectLst/>
              </a:rPr>
              <a:t>Weights Relative to a Maximum </a:t>
            </a:r>
          </a:p>
          <a:p>
            <a:pPr marL="0" indent="0">
              <a:buNone/>
            </a:pPr>
            <a:r>
              <a:rPr lang="en-US" dirty="0"/>
              <a:t>A</a:t>
            </a:r>
            <a:r>
              <a:rPr lang="en-US" dirty="0" smtClean="0">
                <a:effectLst/>
              </a:rPr>
              <a:t>ssign values to a score in order to compare the absolute weight of what is being measured to a different value that is specified as the maximum possible value.</a:t>
            </a:r>
          </a:p>
          <a:p>
            <a:r>
              <a:rPr lang="en-US" b="1" dirty="0" smtClean="0">
                <a:effectLst/>
              </a:rPr>
              <a:t>Weights Relative to Each Other </a:t>
            </a:r>
          </a:p>
          <a:p>
            <a:pPr marL="0" indent="0">
              <a:buNone/>
            </a:pPr>
            <a:r>
              <a:rPr lang="en-US" dirty="0"/>
              <a:t>C</a:t>
            </a:r>
            <a:r>
              <a:rPr lang="en-US" dirty="0" smtClean="0">
                <a:effectLst/>
              </a:rPr>
              <a:t>ompare all the scores to whichever score is the greatest. The maximum is not a specified value. This provides for automatic scaling where the relative differences between scores yield important information.</a:t>
            </a:r>
          </a:p>
          <a:p>
            <a:pPr marL="0" indent="0">
              <a:buNone/>
            </a:pPr>
            <a:endParaRPr lang="en-US" dirty="0" smtClean="0">
              <a:effectLst/>
            </a:endParaRPr>
          </a:p>
          <a:p>
            <a:endParaRPr lang="en-US" dirty="0" smtClean="0">
              <a:effectLst/>
            </a:endParaRPr>
          </a:p>
          <a:p>
            <a:endParaRPr lang="en-US" dirty="0" smtClean="0">
              <a:effectLst/>
            </a:endParaRPr>
          </a:p>
          <a:p>
            <a:endParaRPr lang="en-US" dirty="0" smtClean="0">
              <a:effectLst/>
            </a:endParaRPr>
          </a:p>
          <a:p>
            <a:endParaRPr lang="en-US" dirty="0"/>
          </a:p>
        </p:txBody>
      </p:sp>
    </p:spTree>
    <p:extLst>
      <p:ext uri="{BB962C8B-B14F-4D97-AF65-F5344CB8AC3E}">
        <p14:creationId xmlns:p14="http://schemas.microsoft.com/office/powerpoint/2010/main" val="40021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curves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dirty="0" smtClean="0">
                <a:effectLst/>
              </a:rPr>
              <a:t>need to introduce a new method of dealing with functional data. To solve the problem of customizability, we need a way to store the results of a function, tweaking those results at will, and extract what we need out of it. To solve the problem of extracting a random number x , y % of the time as determined by a continuous probability distribution function, we need to do something very similar: store the results in a data structure that allows for retrieval in the appropriate proportion of occurrences. Response curves handle both of these situations admirably.”</a:t>
            </a:r>
          </a:p>
          <a:p>
            <a:endParaRPr lang="en-US" dirty="0"/>
          </a:p>
        </p:txBody>
      </p:sp>
    </p:spTree>
    <p:extLst>
      <p:ext uri="{BB962C8B-B14F-4D97-AF65-F5344CB8AC3E}">
        <p14:creationId xmlns:p14="http://schemas.microsoft.com/office/powerpoint/2010/main" val="291332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effectLst/>
              </a:rPr>
              <a:t>Granularity </a:t>
            </a:r>
          </a:p>
          <a:p>
            <a:pPr marL="0" indent="0">
              <a:buNone/>
            </a:pPr>
            <a:r>
              <a:rPr lang="en-US" dirty="0"/>
              <a:t>W</a:t>
            </a:r>
            <a:r>
              <a:rPr lang="en-US" dirty="0" smtClean="0">
                <a:effectLst/>
              </a:rPr>
              <a:t>hen scaling weight scores, granularity is important. </a:t>
            </a:r>
            <a:r>
              <a:rPr lang="en-US" dirty="0"/>
              <a:t>T</a:t>
            </a:r>
            <a:r>
              <a:rPr lang="en-US" dirty="0" smtClean="0">
                <a:effectLst/>
              </a:rPr>
              <a:t>hink of it in terms of the accuracy to which we need to either calculate or keep track of something. </a:t>
            </a:r>
          </a:p>
          <a:p>
            <a:r>
              <a:rPr lang="en-US" b="1" dirty="0" smtClean="0">
                <a:effectLst/>
              </a:rPr>
              <a:t>Accuracy </a:t>
            </a:r>
          </a:p>
          <a:p>
            <a:pPr marL="0" indent="0">
              <a:buNone/>
            </a:pPr>
            <a:r>
              <a:rPr lang="en-US" dirty="0" smtClean="0">
                <a:effectLst/>
              </a:rPr>
              <a:t>A main considerations for establishing a correct level of granularity is the accuracy of differentiation. This is the level at which differences between adjacent measurements can be concerned. Too many or not enough?</a:t>
            </a:r>
          </a:p>
          <a:p>
            <a:endParaRPr lang="en-US" dirty="0"/>
          </a:p>
        </p:txBody>
      </p:sp>
    </p:spTree>
    <p:extLst>
      <p:ext uri="{BB962C8B-B14F-4D97-AF65-F5344CB8AC3E}">
        <p14:creationId xmlns:p14="http://schemas.microsoft.com/office/powerpoint/2010/main" val="212930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effectLst/>
              </a:rPr>
              <a:t>Concrete numbers</a:t>
            </a:r>
          </a:p>
          <a:p>
            <a:pPr marL="0" indent="0">
              <a:buNone/>
            </a:pPr>
            <a:r>
              <a:rPr lang="en-US" dirty="0" smtClean="0"/>
              <a:t>One can </a:t>
            </a:r>
            <a:r>
              <a:rPr lang="en-US" dirty="0" smtClean="0">
                <a:effectLst/>
              </a:rPr>
              <a:t>count and measure plenty of things in games: units, buildings, numbers of bullets in a gun, damage dealt over time, health, and how much money items cost. </a:t>
            </a:r>
          </a:p>
          <a:p>
            <a:pPr marL="0" indent="0">
              <a:buNone/>
            </a:pPr>
            <a:r>
              <a:rPr lang="en-US" dirty="0"/>
              <a:t>T</a:t>
            </a:r>
            <a:r>
              <a:rPr lang="en-US" dirty="0" smtClean="0">
                <a:effectLst/>
              </a:rPr>
              <a:t>hese concrete numbers can be used in making a decision and provide the data for decision making. </a:t>
            </a:r>
            <a:r>
              <a:rPr lang="en-US" dirty="0" smtClean="0"/>
              <a:t>But how can these be compared?</a:t>
            </a:r>
          </a:p>
          <a:p>
            <a:r>
              <a:rPr lang="en-US" b="1" dirty="0" smtClean="0">
                <a:effectLst/>
              </a:rPr>
              <a:t>Abstract ratings</a:t>
            </a:r>
          </a:p>
          <a:p>
            <a:pPr marL="0" indent="0">
              <a:buNone/>
            </a:pPr>
            <a:r>
              <a:rPr lang="en-US" dirty="0"/>
              <a:t>C</a:t>
            </a:r>
            <a:r>
              <a:rPr lang="en-US" dirty="0" smtClean="0">
                <a:effectLst/>
              </a:rPr>
              <a:t>oncrete counts and measurements don't necessarily correspond equally to </a:t>
            </a:r>
            <a:r>
              <a:rPr lang="en-US" dirty="0" smtClean="0">
                <a:effectLst/>
              </a:rPr>
              <a:t>utility, and by themselves do not </a:t>
            </a:r>
            <a:r>
              <a:rPr lang="en-US" dirty="0" smtClean="0">
                <a:effectLst/>
              </a:rPr>
              <a:t>deliver the notions of value and importance.</a:t>
            </a:r>
          </a:p>
          <a:p>
            <a:pPr marL="0" indent="0">
              <a:buNone/>
            </a:pPr>
            <a:r>
              <a:rPr lang="en-US" dirty="0" smtClean="0">
                <a:effectLst/>
              </a:rPr>
              <a:t>The abstract concept of utility is different from the concrete count. </a:t>
            </a:r>
          </a:p>
          <a:p>
            <a:endParaRPr lang="en-US" dirty="0" smtClean="0">
              <a:effectLst/>
            </a:endParaRPr>
          </a:p>
          <a:p>
            <a:endParaRPr lang="en-US" dirty="0"/>
          </a:p>
        </p:txBody>
      </p:sp>
    </p:spTree>
    <p:extLst>
      <p:ext uri="{BB962C8B-B14F-4D97-AF65-F5344CB8AC3E}">
        <p14:creationId xmlns:p14="http://schemas.microsoft.com/office/powerpoint/2010/main" val="233326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criteria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effectLst/>
              </a:rPr>
              <a:t>If the only concern is </a:t>
            </a:r>
            <a:r>
              <a:rPr lang="en-US" dirty="0" smtClean="0">
                <a:effectLst/>
              </a:rPr>
              <a:t>a single criterion, </a:t>
            </a:r>
            <a:r>
              <a:rPr lang="en-US" dirty="0" smtClean="0">
                <a:effectLst/>
              </a:rPr>
              <a:t>there is ample flexibility </a:t>
            </a:r>
            <a:r>
              <a:rPr lang="en-US" dirty="0" smtClean="0">
                <a:effectLst/>
              </a:rPr>
              <a:t>in how to decide on the range </a:t>
            </a:r>
            <a:r>
              <a:rPr lang="en-US" dirty="0" smtClean="0">
                <a:effectLst/>
              </a:rPr>
              <a:t>and</a:t>
            </a:r>
            <a:r>
              <a:rPr lang="en-US" dirty="0" smtClean="0">
                <a:effectLst/>
              </a:rPr>
              <a:t>, by association, the </a:t>
            </a:r>
            <a:r>
              <a:rPr lang="en-US" dirty="0" smtClean="0">
                <a:effectLst/>
              </a:rPr>
              <a:t>granularity.  It is also easy to </a:t>
            </a:r>
            <a:r>
              <a:rPr lang="en-US" dirty="0" smtClean="0">
                <a:effectLst/>
              </a:rPr>
              <a:t>score </a:t>
            </a:r>
            <a:r>
              <a:rPr lang="en-US" dirty="0" smtClean="0">
                <a:effectLst/>
              </a:rPr>
              <a:t>the criterion</a:t>
            </a:r>
            <a:r>
              <a:rPr lang="en-US" dirty="0" smtClean="0">
                <a:effectLst/>
              </a:rPr>
              <a:t>. However, when </a:t>
            </a:r>
            <a:r>
              <a:rPr lang="en-US" dirty="0" smtClean="0">
                <a:effectLst/>
              </a:rPr>
              <a:t>using </a:t>
            </a:r>
            <a:r>
              <a:rPr lang="en-US" dirty="0" smtClean="0">
                <a:effectLst/>
              </a:rPr>
              <a:t>one utility score in conjunction with others, the whole picture  must be kept in mind. </a:t>
            </a:r>
          </a:p>
          <a:p>
            <a:r>
              <a:rPr lang="en-US" b="1" dirty="0" smtClean="0">
                <a:effectLst/>
              </a:rPr>
              <a:t>Normalizing</a:t>
            </a:r>
          </a:p>
          <a:p>
            <a:pPr marL="0" indent="0">
              <a:buNone/>
            </a:pPr>
            <a:r>
              <a:rPr lang="en-US" dirty="0" smtClean="0">
                <a:effectLst/>
              </a:rPr>
              <a:t>One way to make the comparing, contrasting, and combining </a:t>
            </a:r>
            <a:r>
              <a:rPr lang="en-US" dirty="0" smtClean="0">
                <a:effectLst/>
              </a:rPr>
              <a:t>of disparate </a:t>
            </a:r>
            <a:r>
              <a:rPr lang="en-US" dirty="0" smtClean="0">
                <a:effectLst/>
              </a:rPr>
              <a:t>numbers meaningful (and easier) is to use the same scale for all of them. </a:t>
            </a:r>
          </a:p>
          <a:p>
            <a:pPr marL="0" indent="0">
              <a:buNone/>
            </a:pPr>
            <a:r>
              <a:rPr lang="en-US" dirty="0" smtClean="0">
                <a:effectLst/>
              </a:rPr>
              <a:t>By normalizing utility values, </a:t>
            </a:r>
            <a:r>
              <a:rPr lang="en-US" dirty="0" smtClean="0"/>
              <a:t>it is easier</a:t>
            </a:r>
            <a:r>
              <a:rPr lang="en-US" dirty="0"/>
              <a:t> </a:t>
            </a:r>
            <a:r>
              <a:rPr lang="en-US" dirty="0" smtClean="0"/>
              <a:t>to</a:t>
            </a:r>
            <a:r>
              <a:rPr lang="en-US" dirty="0" smtClean="0">
                <a:effectLst/>
              </a:rPr>
              <a:t> </a:t>
            </a:r>
            <a:r>
              <a:rPr lang="en-US" dirty="0" smtClean="0">
                <a:effectLst/>
              </a:rPr>
              <a:t>use the resulting </a:t>
            </a:r>
            <a:r>
              <a:rPr lang="en-US" dirty="0" smtClean="0">
                <a:effectLst/>
              </a:rPr>
              <a:t>value in </a:t>
            </a:r>
            <a:r>
              <a:rPr lang="en-US" dirty="0" smtClean="0">
                <a:effectLst/>
              </a:rPr>
              <a:t>a variety of comparisons and calculations that are not directly dependent on the potentially variable components that make up the utility. </a:t>
            </a:r>
          </a:p>
          <a:p>
            <a:endParaRPr lang="en-US" dirty="0"/>
          </a:p>
        </p:txBody>
      </p:sp>
    </p:spTree>
    <p:extLst>
      <p:ext uri="{BB962C8B-B14F-4D97-AF65-F5344CB8AC3E}">
        <p14:creationId xmlns:p14="http://schemas.microsoft.com/office/powerpoint/2010/main" val="1009523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sums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effectLst/>
              </a:rPr>
              <a:t>Weighted sums</a:t>
            </a:r>
          </a:p>
          <a:p>
            <a:pPr marL="0" indent="0">
              <a:buNone/>
            </a:pPr>
            <a:r>
              <a:rPr lang="en-US" dirty="0" smtClean="0">
                <a:effectLst/>
              </a:rPr>
              <a:t>Most of the time, a single criterion is not enough to make a meaningful and interesting decision. </a:t>
            </a:r>
          </a:p>
          <a:p>
            <a:pPr marL="0" indent="0">
              <a:buNone/>
            </a:pPr>
            <a:r>
              <a:rPr lang="en-US" dirty="0" smtClean="0">
                <a:effectLst/>
              </a:rPr>
              <a:t>Most decisions result from a combination of criteria. Except for rare circumstances, the weights that factors have in the decision are </a:t>
            </a:r>
            <a:r>
              <a:rPr lang="en-US" dirty="0" smtClean="0">
                <a:effectLst/>
              </a:rPr>
              <a:t>not </a:t>
            </a:r>
            <a:r>
              <a:rPr lang="en-US" dirty="0" smtClean="0">
                <a:effectLst/>
              </a:rPr>
              <a:t>equal. One factor is typically more important than another. As the number of factors to consider in a decision increase, the likelihood that they all have the same importance decreases. </a:t>
            </a:r>
          </a:p>
          <a:p>
            <a:pPr marL="0" indent="0">
              <a:buNone/>
            </a:pPr>
            <a:r>
              <a:rPr lang="en-US" dirty="0" smtClean="0">
                <a:effectLst/>
              </a:rPr>
              <a:t>The most common method of balancing the significance of each factor is through the process known as weighted sums . </a:t>
            </a:r>
            <a:r>
              <a:rPr lang="en-US" dirty="0"/>
              <a:t>W</a:t>
            </a:r>
            <a:r>
              <a:rPr lang="en-US" dirty="0" smtClean="0">
                <a:effectLst/>
              </a:rPr>
              <a:t>eighted </a:t>
            </a:r>
            <a:r>
              <a:rPr lang="en-US" dirty="0" smtClean="0">
                <a:effectLst/>
              </a:rPr>
              <a:t>sums, </a:t>
            </a:r>
            <a:r>
              <a:rPr lang="en-US" dirty="0" smtClean="0">
                <a:effectLst/>
              </a:rPr>
              <a:t>allow for the construction of a </a:t>
            </a:r>
            <a:r>
              <a:rPr lang="en-US" dirty="0" smtClean="0">
                <a:effectLst/>
              </a:rPr>
              <a:t>single value from multiple </a:t>
            </a:r>
            <a:r>
              <a:rPr lang="en-US" dirty="0" smtClean="0">
                <a:effectLst/>
              </a:rPr>
              <a:t>factors - each </a:t>
            </a:r>
            <a:r>
              <a:rPr lang="en-US" dirty="0" smtClean="0">
                <a:effectLst/>
              </a:rPr>
              <a:t>with their own value. </a:t>
            </a:r>
            <a:r>
              <a:rPr lang="en-US" dirty="0" smtClean="0"/>
              <a:t>To do this p</a:t>
            </a:r>
            <a:r>
              <a:rPr lang="en-US" dirty="0" smtClean="0">
                <a:effectLst/>
              </a:rPr>
              <a:t>air </a:t>
            </a:r>
            <a:r>
              <a:rPr lang="en-US" dirty="0" smtClean="0">
                <a:effectLst/>
              </a:rPr>
              <a:t>each component value with a coefficient that represents its weight in the overall decision.</a:t>
            </a:r>
          </a:p>
          <a:p>
            <a:endParaRPr lang="en-US" dirty="0"/>
          </a:p>
        </p:txBody>
      </p:sp>
    </p:spTree>
    <p:extLst>
      <p:ext uri="{BB962C8B-B14F-4D97-AF65-F5344CB8AC3E}">
        <p14:creationId xmlns:p14="http://schemas.microsoft.com/office/powerpoint/2010/main" val="1968799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Layering</a:t>
            </a:r>
            <a:endParaRPr lang="en-US" dirty="0"/>
          </a:p>
        </p:txBody>
      </p:sp>
      <p:sp>
        <p:nvSpPr>
          <p:cNvPr id="3" name="Content Placeholder 2"/>
          <p:cNvSpPr>
            <a:spLocks noGrp="1"/>
          </p:cNvSpPr>
          <p:nvPr>
            <p:ph idx="1"/>
          </p:nvPr>
        </p:nvSpPr>
        <p:spPr>
          <a:xfrm>
            <a:off x="457200" y="1447800"/>
            <a:ext cx="4191000" cy="4876799"/>
          </a:xfrm>
        </p:spPr>
        <p:txBody>
          <a:bodyPr>
            <a:normAutofit fontScale="32500" lnSpcReduction="20000"/>
          </a:bodyPr>
          <a:lstStyle/>
          <a:p>
            <a:r>
              <a:rPr lang="en-US" sz="5200" dirty="0" smtClean="0">
                <a:effectLst/>
              </a:rPr>
              <a:t>Even after </a:t>
            </a:r>
            <a:r>
              <a:rPr lang="en-US" sz="5200" dirty="0" smtClean="0">
                <a:effectLst/>
              </a:rPr>
              <a:t>calculating and combining factors </a:t>
            </a:r>
            <a:r>
              <a:rPr lang="en-US" sz="5200" dirty="0" smtClean="0">
                <a:effectLst/>
              </a:rPr>
              <a:t>to arrive at a utility function, </a:t>
            </a:r>
            <a:r>
              <a:rPr lang="en-US" sz="5200" dirty="0" smtClean="0">
                <a:effectLst/>
              </a:rPr>
              <a:t>there still may </a:t>
            </a:r>
            <a:r>
              <a:rPr lang="en-US" sz="5200" dirty="0" smtClean="0">
                <a:effectLst/>
              </a:rPr>
              <a:t>not </a:t>
            </a:r>
            <a:r>
              <a:rPr lang="en-US" sz="5200" dirty="0" smtClean="0">
                <a:effectLst/>
              </a:rPr>
              <a:t>be enough </a:t>
            </a:r>
            <a:r>
              <a:rPr lang="en-US" sz="5200" dirty="0" smtClean="0">
                <a:effectLst/>
              </a:rPr>
              <a:t>information to process a decision. </a:t>
            </a:r>
            <a:r>
              <a:rPr lang="en-US" sz="5200" dirty="0" smtClean="0">
                <a:effectLst/>
              </a:rPr>
              <a:t>Weighted </a:t>
            </a:r>
            <a:r>
              <a:rPr lang="en-US" sz="5200" dirty="0" smtClean="0">
                <a:effectLst/>
              </a:rPr>
              <a:t>sums </a:t>
            </a:r>
            <a:r>
              <a:rPr lang="en-US" sz="5200" dirty="0" smtClean="0">
                <a:effectLst/>
              </a:rPr>
              <a:t>allow the combination and </a:t>
            </a:r>
            <a:r>
              <a:rPr lang="en-US" sz="5200" dirty="0" smtClean="0"/>
              <a:t>normalization of </a:t>
            </a:r>
            <a:r>
              <a:rPr lang="en-US" sz="5200" dirty="0" smtClean="0">
                <a:effectLst/>
              </a:rPr>
              <a:t>similar information. </a:t>
            </a:r>
            <a:r>
              <a:rPr lang="en-US" sz="5200" dirty="0" smtClean="0"/>
              <a:t>This</a:t>
            </a:r>
            <a:r>
              <a:rPr lang="en-US" sz="5200" dirty="0" smtClean="0">
                <a:effectLst/>
              </a:rPr>
              <a:t> allows the decision process to take </a:t>
            </a:r>
            <a:r>
              <a:rPr lang="en-US" sz="5200" dirty="0" smtClean="0">
                <a:effectLst/>
              </a:rPr>
              <a:t>disparate pieces of information into account. It is usually simpler to combine </a:t>
            </a:r>
            <a:r>
              <a:rPr lang="en-US" sz="5200" dirty="0" smtClean="0">
                <a:effectLst/>
              </a:rPr>
              <a:t>similar </a:t>
            </a:r>
            <a:r>
              <a:rPr lang="en-US" sz="5200" dirty="0" smtClean="0">
                <a:effectLst/>
              </a:rPr>
              <a:t>items together first to arrive at an aggregate value. </a:t>
            </a:r>
            <a:endParaRPr lang="en-US" sz="5200" dirty="0" smtClean="0">
              <a:effectLst/>
            </a:endParaRPr>
          </a:p>
          <a:p>
            <a:pPr lvl="1"/>
            <a:r>
              <a:rPr lang="en-US" sz="4800" dirty="0" smtClean="0">
                <a:effectLst/>
              </a:rPr>
              <a:t>For </a:t>
            </a:r>
            <a:r>
              <a:rPr lang="en-US" sz="4800" dirty="0" smtClean="0">
                <a:effectLst/>
              </a:rPr>
              <a:t>example, </a:t>
            </a:r>
            <a:r>
              <a:rPr lang="en-US" sz="4800" dirty="0" smtClean="0">
                <a:effectLst/>
              </a:rPr>
              <a:t>in the text the author combined </a:t>
            </a:r>
            <a:r>
              <a:rPr lang="en-US" sz="4800" dirty="0" smtClean="0">
                <a:effectLst/>
              </a:rPr>
              <a:t>the two sets of dinner preferences into one combined dinner preference </a:t>
            </a:r>
            <a:r>
              <a:rPr lang="en-US" sz="4800" dirty="0" smtClean="0">
                <a:effectLst/>
              </a:rPr>
              <a:t>value</a:t>
            </a:r>
            <a:r>
              <a:rPr lang="en-US" sz="4800" dirty="0" smtClean="0">
                <a:effectLst/>
              </a:rPr>
              <a:t>. </a:t>
            </a:r>
            <a:endParaRPr lang="en-US" sz="4800" dirty="0" smtClean="0">
              <a:effectLst/>
            </a:endParaRPr>
          </a:p>
          <a:p>
            <a:r>
              <a:rPr lang="en-US" sz="5200" dirty="0" smtClean="0">
                <a:effectLst/>
              </a:rPr>
              <a:t>Once there are these </a:t>
            </a:r>
            <a:r>
              <a:rPr lang="en-US" sz="5200" dirty="0" smtClean="0">
                <a:effectLst/>
              </a:rPr>
              <a:t>combined </a:t>
            </a:r>
            <a:r>
              <a:rPr lang="en-US" sz="5200" dirty="0" smtClean="0">
                <a:effectLst/>
              </a:rPr>
              <a:t>values, they can be combined with other values in </a:t>
            </a:r>
            <a:r>
              <a:rPr lang="en-US" sz="5200" dirty="0" smtClean="0">
                <a:effectLst/>
              </a:rPr>
              <a:t>another step of the process. </a:t>
            </a:r>
            <a:r>
              <a:rPr lang="en-US" sz="5200" dirty="0" smtClean="0"/>
              <a:t>T</a:t>
            </a:r>
            <a:r>
              <a:rPr lang="en-US" sz="5200" dirty="0" smtClean="0">
                <a:effectLst/>
              </a:rPr>
              <a:t>his creates a </a:t>
            </a:r>
            <a:r>
              <a:rPr lang="en-US" sz="5200" dirty="0" smtClean="0">
                <a:effectLst/>
              </a:rPr>
              <a:t>layered </a:t>
            </a:r>
            <a:r>
              <a:rPr lang="en-US" sz="5200" dirty="0" smtClean="0">
                <a:effectLst/>
              </a:rPr>
              <a:t>weighting model. </a:t>
            </a:r>
            <a:r>
              <a:rPr lang="en-US" sz="5200" dirty="0" smtClean="0">
                <a:effectLst/>
              </a:rPr>
              <a:t>In essence, </a:t>
            </a:r>
            <a:r>
              <a:rPr lang="en-US" sz="5200" dirty="0" smtClean="0">
                <a:effectLst/>
              </a:rPr>
              <a:t>the decision is built in tiers.</a:t>
            </a:r>
            <a:endParaRPr lang="en-US" sz="5200" dirty="0" smtClean="0">
              <a:effectLst/>
            </a:endParaRPr>
          </a:p>
          <a:p>
            <a:endParaRPr lang="en-US" dirty="0"/>
          </a:p>
        </p:txBody>
      </p:sp>
      <p:pic>
        <p:nvPicPr>
          <p:cNvPr id="2050" name="Picture 2" descr="http://what-when-how.com/Tutorial/topic-101/Behavioral-Mathematics-for-Game-AI_images/img-gen6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362200"/>
            <a:ext cx="41148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13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point</a:t>
            </a:r>
            <a:endParaRPr lang="en-US" dirty="0"/>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r>
              <a:rPr lang="en-US" sz="4200" dirty="0"/>
              <a:t>We want to make a choice from specified options according to a distribution. Not just a random guess</a:t>
            </a:r>
            <a:r>
              <a:rPr lang="en-US" sz="4200" dirty="0" smtClean="0"/>
              <a:t>.</a:t>
            </a:r>
          </a:p>
          <a:p>
            <a:pPr marL="400050" lvl="1" indent="0">
              <a:buNone/>
            </a:pPr>
            <a:r>
              <a:rPr lang="en-US" sz="3800" dirty="0" err="1">
                <a:latin typeface="Courier New" panose="02070309020205020404" pitchFamily="49" charset="0"/>
                <a:cs typeface="Courier New" panose="02070309020205020404" pitchFamily="49" charset="0"/>
              </a:rPr>
              <a:t>getChoiceType</a:t>
            </a:r>
            <a:r>
              <a:rPr lang="en-US" sz="3800" dirty="0">
                <a:latin typeface="Courier New" panose="02070309020205020404" pitchFamily="49" charset="0"/>
                <a:cs typeface="Courier New" panose="02070309020205020404" pitchFamily="49" charset="0"/>
              </a:rPr>
              <a:t>() </a:t>
            </a:r>
          </a:p>
          <a:p>
            <a:pPr marL="400050" lvl="1" indent="0">
              <a:buNone/>
            </a:pPr>
            <a:r>
              <a:rPr lang="en-US" sz="3800" dirty="0">
                <a:latin typeface="Courier New" panose="02070309020205020404" pitchFamily="49" charset="0"/>
                <a:cs typeface="Courier New" panose="02070309020205020404" pitchFamily="49" charset="0"/>
              </a:rPr>
              <a:t>{</a:t>
            </a:r>
          </a:p>
          <a:p>
            <a:pPr marL="400050" lvl="1" indent="0">
              <a:buNone/>
            </a:pPr>
            <a:r>
              <a:rPr lang="en-US" sz="3800" dirty="0">
                <a:latin typeface="Courier New" panose="02070309020205020404" pitchFamily="49" charset="0"/>
                <a:cs typeface="Courier New" panose="02070309020205020404" pitchFamily="49" charset="0"/>
              </a:rPr>
              <a:t>Roll a die to get a value. Here the whole set of options take up all of the space, or the sum of the percentages </a:t>
            </a:r>
            <a:r>
              <a:rPr lang="en-US" sz="3800" dirty="0" smtClean="0">
                <a:latin typeface="Courier New" panose="02070309020205020404" pitchFamily="49" charset="0"/>
                <a:cs typeface="Courier New" panose="02070309020205020404" pitchFamily="49" charset="0"/>
              </a:rPr>
              <a:t>= 100 </a:t>
            </a:r>
            <a:endParaRPr lang="en-US" sz="3800" dirty="0">
              <a:latin typeface="Courier New" panose="02070309020205020404" pitchFamily="49" charset="0"/>
              <a:cs typeface="Courier New" panose="02070309020205020404" pitchFamily="49" charset="0"/>
            </a:endParaRPr>
          </a:p>
          <a:p>
            <a:pPr marL="400050" lvl="1" indent="0">
              <a:buNone/>
            </a:pPr>
            <a:r>
              <a:rPr lang="en-US" sz="3800" dirty="0">
                <a:latin typeface="Courier New" panose="02070309020205020404" pitchFamily="49" charset="0"/>
                <a:cs typeface="Courier New" panose="02070309020205020404" pitchFamily="49" charset="0"/>
              </a:rPr>
              <a:t>Call the value of the dice </a:t>
            </a:r>
            <a:r>
              <a:rPr lang="en-US" sz="3800" dirty="0" smtClean="0">
                <a:latin typeface="Courier New" panose="02070309020205020404" pitchFamily="49" charset="0"/>
                <a:cs typeface="Courier New" panose="02070309020205020404" pitchFamily="49" charset="0"/>
              </a:rPr>
              <a:t>roll as </a:t>
            </a:r>
            <a:r>
              <a:rPr lang="en-US" sz="3800" dirty="0">
                <a:latin typeface="Courier New" panose="02070309020205020404" pitchFamily="49" charset="0"/>
                <a:cs typeface="Courier New" panose="02070309020205020404" pitchFamily="49" charset="0"/>
              </a:rPr>
              <a:t>index</a:t>
            </a:r>
          </a:p>
          <a:p>
            <a:pPr marL="400050" lvl="1" indent="0">
              <a:buNone/>
            </a:pPr>
            <a:r>
              <a:rPr lang="en-US" sz="3800" dirty="0">
                <a:latin typeface="Courier New" panose="02070309020205020404" pitchFamily="49" charset="0"/>
                <a:cs typeface="Courier New" panose="02070309020205020404" pitchFamily="49" charset="0"/>
              </a:rPr>
              <a:t>Now break out the </a:t>
            </a:r>
            <a:r>
              <a:rPr lang="en-US" sz="3800" dirty="0" smtClean="0">
                <a:latin typeface="Courier New" panose="02070309020205020404" pitchFamily="49" charset="0"/>
                <a:cs typeface="Courier New" panose="02070309020205020404" pitchFamily="49" charset="0"/>
              </a:rPr>
              <a:t>pieces</a:t>
            </a:r>
          </a:p>
          <a:p>
            <a:pPr marL="400050" lvl="1" indent="0">
              <a:buNone/>
            </a:pPr>
            <a:r>
              <a:rPr lang="en-US" sz="3800" dirty="0" smtClean="0">
                <a:latin typeface="Courier New" panose="02070309020205020404" pitchFamily="49" charset="0"/>
                <a:cs typeface="Courier New" panose="02070309020205020404" pitchFamily="49" charset="0"/>
              </a:rPr>
              <a:t>From </a:t>
            </a:r>
            <a:r>
              <a:rPr lang="en-US" sz="3800" dirty="0">
                <a:latin typeface="Courier New" panose="02070309020205020404" pitchFamily="49" charset="0"/>
                <a:cs typeface="Courier New" panose="02070309020205020404" pitchFamily="49" charset="0"/>
              </a:rPr>
              <a:t>1..4 = 4 </a:t>
            </a:r>
          </a:p>
          <a:p>
            <a:pPr marL="400050" lvl="1" indent="0">
              <a:buNone/>
            </a:pPr>
            <a:r>
              <a:rPr lang="en-US" sz="3800" dirty="0">
                <a:latin typeface="Courier New" panose="02070309020205020404" pitchFamily="49" charset="0"/>
                <a:cs typeface="Courier New" panose="02070309020205020404" pitchFamily="49" charset="0"/>
              </a:rPr>
              <a:t>if ( index &lt;= 4 ) return CHOICE_A; </a:t>
            </a:r>
          </a:p>
          <a:p>
            <a:pPr marL="400050" lvl="1" indent="0">
              <a:buNone/>
            </a:pPr>
            <a:r>
              <a:rPr lang="en-US" sz="3800" dirty="0" smtClean="0">
                <a:latin typeface="Courier New" panose="02070309020205020404" pitchFamily="49" charset="0"/>
                <a:cs typeface="Courier New" panose="02070309020205020404" pitchFamily="49" charset="0"/>
              </a:rPr>
              <a:t>From </a:t>
            </a:r>
            <a:r>
              <a:rPr lang="en-US" sz="3800" dirty="0">
                <a:latin typeface="Courier New" panose="02070309020205020404" pitchFamily="49" charset="0"/>
                <a:cs typeface="Courier New" panose="02070309020205020404" pitchFamily="49" charset="0"/>
              </a:rPr>
              <a:t>5..7 = 3 </a:t>
            </a:r>
          </a:p>
          <a:p>
            <a:pPr marL="400050" lvl="1" indent="0">
              <a:buNone/>
            </a:pPr>
            <a:r>
              <a:rPr lang="en-US" sz="3800" dirty="0">
                <a:latin typeface="Courier New" panose="02070309020205020404" pitchFamily="49" charset="0"/>
                <a:cs typeface="Courier New" panose="02070309020205020404" pitchFamily="49" charset="0"/>
              </a:rPr>
              <a:t>if ( index &lt;= 7 ) return CHOICE _B; </a:t>
            </a:r>
          </a:p>
          <a:p>
            <a:pPr marL="400050" lvl="1" indent="0">
              <a:buNone/>
            </a:pPr>
            <a:r>
              <a:rPr lang="en-US" sz="3800" dirty="0" smtClean="0">
                <a:latin typeface="Courier New" panose="02070309020205020404" pitchFamily="49" charset="0"/>
                <a:cs typeface="Courier New" panose="02070309020205020404" pitchFamily="49" charset="0"/>
              </a:rPr>
              <a:t>From </a:t>
            </a:r>
            <a:r>
              <a:rPr lang="en-US" sz="3800" dirty="0">
                <a:latin typeface="Courier New" panose="02070309020205020404" pitchFamily="49" charset="0"/>
                <a:cs typeface="Courier New" panose="02070309020205020404" pitchFamily="49" charset="0"/>
              </a:rPr>
              <a:t>8..37 = 30 </a:t>
            </a:r>
          </a:p>
          <a:p>
            <a:pPr marL="400050" lvl="1" indent="0">
              <a:buNone/>
            </a:pPr>
            <a:r>
              <a:rPr lang="en-US" sz="3800" dirty="0">
                <a:latin typeface="Courier New" panose="02070309020205020404" pitchFamily="49" charset="0"/>
                <a:cs typeface="Courier New" panose="02070309020205020404" pitchFamily="49" charset="0"/>
              </a:rPr>
              <a:t>if ( index &lt;= 37 ) return CHOICE _C; </a:t>
            </a:r>
          </a:p>
          <a:p>
            <a:pPr marL="400050" lvl="1" indent="0">
              <a:buNone/>
            </a:pPr>
            <a:r>
              <a:rPr lang="en-US" sz="3800" dirty="0" smtClean="0">
                <a:latin typeface="Courier New" panose="02070309020205020404" pitchFamily="49" charset="0"/>
                <a:cs typeface="Courier New" panose="02070309020205020404" pitchFamily="49" charset="0"/>
              </a:rPr>
              <a:t>From </a:t>
            </a:r>
            <a:r>
              <a:rPr lang="en-US" sz="3800" dirty="0">
                <a:latin typeface="Courier New" panose="02070309020205020404" pitchFamily="49" charset="0"/>
                <a:cs typeface="Courier New" panose="02070309020205020404" pitchFamily="49" charset="0"/>
              </a:rPr>
              <a:t>38..100 = 63 </a:t>
            </a:r>
          </a:p>
          <a:p>
            <a:pPr marL="400050" lvl="1" indent="0">
              <a:buNone/>
            </a:pPr>
            <a:r>
              <a:rPr lang="en-US" sz="3800" dirty="0">
                <a:latin typeface="Courier New" panose="02070309020205020404" pitchFamily="49" charset="0"/>
                <a:cs typeface="Courier New" panose="02070309020205020404" pitchFamily="49" charset="0"/>
              </a:rPr>
              <a:t>return CHOICE _D; </a:t>
            </a:r>
          </a:p>
          <a:p>
            <a:pPr marL="400050" lvl="1" indent="0">
              <a:buNone/>
            </a:pPr>
            <a:r>
              <a:rPr lang="en-US" sz="3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6413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works!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Clean, </a:t>
            </a:r>
            <a:r>
              <a:rPr lang="en-US" dirty="0" smtClean="0"/>
              <a:t>simple </a:t>
            </a:r>
            <a:r>
              <a:rPr lang="en-US" dirty="0"/>
              <a:t>and </a:t>
            </a:r>
            <a:r>
              <a:rPr lang="en-US" dirty="0" smtClean="0"/>
              <a:t>fast, </a:t>
            </a:r>
            <a:r>
              <a:rPr lang="en-US" dirty="0"/>
              <a:t>but not very flexible</a:t>
            </a:r>
            <a:r>
              <a:rPr lang="en-US" dirty="0" smtClean="0"/>
              <a:t>. Need greater abstraction and generality to be effective. A </a:t>
            </a:r>
            <a:r>
              <a:rPr lang="en-US" dirty="0"/>
              <a:t>partial solution to this problem is </a:t>
            </a:r>
            <a:r>
              <a:rPr lang="en-US" dirty="0" smtClean="0"/>
              <a:t>to define </a:t>
            </a:r>
            <a:r>
              <a:rPr lang="en-US" dirty="0"/>
              <a:t>some enumerated type or develop a special </a:t>
            </a:r>
            <a:r>
              <a:rPr lang="en-US" dirty="0" smtClean="0"/>
              <a:t>class.</a:t>
            </a:r>
          </a:p>
          <a:p>
            <a:pPr marL="400050" lvl="1" indent="0">
              <a:buNone/>
            </a:pPr>
            <a:r>
              <a:rPr lang="en-US" dirty="0">
                <a:latin typeface="Courier New" panose="02070309020205020404" pitchFamily="49" charset="0"/>
                <a:cs typeface="Courier New" panose="02070309020205020404" pitchFamily="49" charset="0"/>
              </a:rPr>
              <a:t>CHOICE_TYPE </a:t>
            </a:r>
            <a:r>
              <a:rPr lang="en-US" dirty="0" err="1">
                <a:latin typeface="Courier New" panose="02070309020205020404" pitchFamily="49" charset="0"/>
                <a:cs typeface="Courier New" panose="02070309020205020404" pitchFamily="49" charset="0"/>
              </a:rPr>
              <a:t>enum</a:t>
            </a:r>
            <a:r>
              <a:rPr lang="en-US" dirty="0">
                <a:latin typeface="Courier New" panose="02070309020205020404" pitchFamily="49" charset="0"/>
                <a:cs typeface="Courier New" panose="02070309020205020404" pitchFamily="49" charset="0"/>
              </a:rPr>
              <a:t> { </a:t>
            </a:r>
          </a:p>
          <a:p>
            <a:pPr marL="400050" lvl="1" indent="0">
              <a:buNone/>
            </a:pPr>
            <a:r>
              <a:rPr lang="en-US" dirty="0">
                <a:latin typeface="Courier New" panose="02070309020205020404" pitchFamily="49" charset="0"/>
                <a:cs typeface="Courier New" panose="02070309020205020404" pitchFamily="49" charset="0"/>
              </a:rPr>
              <a:t>CHOICE _A, </a:t>
            </a:r>
          </a:p>
          <a:p>
            <a:pPr marL="400050" lvl="1" indent="0">
              <a:buNone/>
            </a:pPr>
            <a:r>
              <a:rPr lang="en-US" dirty="0">
                <a:latin typeface="Courier New" panose="02070309020205020404" pitchFamily="49" charset="0"/>
                <a:cs typeface="Courier New" panose="02070309020205020404" pitchFamily="49" charset="0"/>
              </a:rPr>
              <a:t>CHOICE _B, </a:t>
            </a:r>
          </a:p>
          <a:p>
            <a:pPr marL="400050" lvl="1" indent="0">
              <a:buNone/>
            </a:pPr>
            <a:r>
              <a:rPr lang="en-US" dirty="0">
                <a:latin typeface="Courier New" panose="02070309020205020404" pitchFamily="49" charset="0"/>
                <a:cs typeface="Courier New" panose="02070309020205020404" pitchFamily="49" charset="0"/>
              </a:rPr>
              <a:t>CHOICE _C, </a:t>
            </a:r>
          </a:p>
          <a:p>
            <a:pPr marL="400050" lvl="1" indent="0">
              <a:buNone/>
            </a:pPr>
            <a:r>
              <a:rPr lang="en-US" dirty="0">
                <a:latin typeface="Courier New" panose="02070309020205020404" pitchFamily="49" charset="0"/>
                <a:cs typeface="Courier New" panose="02070309020205020404" pitchFamily="49" charset="0"/>
              </a:rPr>
              <a:t>CHOICE _D, </a:t>
            </a:r>
          </a:p>
          <a:p>
            <a:pPr marL="400050" lvl="1" indent="0">
              <a:buNone/>
            </a:pPr>
            <a:r>
              <a:rPr lang="en-US" dirty="0" smtClean="0">
                <a:latin typeface="Courier New" panose="02070309020205020404" pitchFamily="49" charset="0"/>
                <a:cs typeface="Courier New" panose="02070309020205020404" pitchFamily="49" charset="0"/>
              </a:rPr>
              <a:t>} </a:t>
            </a:r>
          </a:p>
          <a:p>
            <a:r>
              <a:rPr lang="en-US" dirty="0" smtClean="0"/>
              <a:t>Amend as needed for more choices or get and set methods or functions</a:t>
            </a:r>
            <a:endParaRPr lang="en-US" dirty="0"/>
          </a:p>
          <a:p>
            <a:endParaRPr lang="en-US" dirty="0"/>
          </a:p>
        </p:txBody>
      </p:sp>
    </p:spTree>
    <p:extLst>
      <p:ext uri="{BB962C8B-B14F-4D97-AF65-F5344CB8AC3E}">
        <p14:creationId xmlns:p14="http://schemas.microsoft.com/office/powerpoint/2010/main" val="55435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more!</a:t>
            </a:r>
            <a:endParaRPr lang="en-US" dirty="0"/>
          </a:p>
        </p:txBody>
      </p:sp>
      <p:sp>
        <p:nvSpPr>
          <p:cNvPr id="3" name="Content Placeholder 2"/>
          <p:cNvSpPr>
            <a:spLocks noGrp="1"/>
          </p:cNvSpPr>
          <p:nvPr>
            <p:ph idx="1"/>
          </p:nvPr>
        </p:nvSpPr>
        <p:spPr/>
        <p:txBody>
          <a:bodyPr>
            <a:normAutofit fontScale="70000" lnSpcReduction="20000"/>
          </a:bodyPr>
          <a:lstStyle/>
          <a:p>
            <a:r>
              <a:rPr lang="en-US" dirty="0"/>
              <a:t>Build a structure (class or </a:t>
            </a:r>
            <a:r>
              <a:rPr lang="en-US" dirty="0" err="1"/>
              <a:t>struct</a:t>
            </a:r>
            <a:r>
              <a:rPr lang="en-US" dirty="0"/>
              <a:t>) for a CHOICE_BUCKET</a:t>
            </a:r>
          </a:p>
          <a:p>
            <a:pPr marL="0" indent="0">
              <a:buNone/>
            </a:pPr>
            <a:r>
              <a:rPr lang="en-US" dirty="0">
                <a:latin typeface="Courier New" panose="02070309020205020404" pitchFamily="49" charset="0"/>
                <a:cs typeface="Courier New" panose="02070309020205020404" pitchFamily="49" charset="0"/>
              </a:rPr>
              <a:t>CHOICE_BUCKET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width is the actual width of the bucket </a:t>
            </a:r>
          </a:p>
          <a:p>
            <a:pPr marL="0" indent="0">
              <a:buNone/>
            </a:pPr>
            <a:r>
              <a:rPr lang="en-US" dirty="0">
                <a:latin typeface="Courier New" panose="02070309020205020404" pitchFamily="49" charset="0"/>
                <a:cs typeface="Courier New" panose="02070309020205020404" pitchFamily="49" charset="0"/>
              </a:rPr>
              <a:t>edge is the calculated edge of the bucket </a:t>
            </a:r>
          </a:p>
          <a:p>
            <a:pPr marL="0" indent="0">
              <a:buNone/>
            </a:pPr>
            <a:r>
              <a:rPr lang="en-US" dirty="0" err="1">
                <a:latin typeface="Courier New" panose="02070309020205020404" pitchFamily="49" charset="0"/>
                <a:cs typeface="Courier New" panose="02070309020205020404" pitchFamily="49" charset="0"/>
              </a:rPr>
              <a:t>choiceType</a:t>
            </a:r>
            <a:r>
              <a:rPr lang="en-US" dirty="0">
                <a:latin typeface="Courier New" panose="02070309020205020404" pitchFamily="49" charset="0"/>
                <a:cs typeface="Courier New" panose="02070309020205020404" pitchFamily="49" charset="0"/>
              </a:rPr>
              <a:t> is the choice type this bucket represents </a:t>
            </a:r>
          </a:p>
          <a:p>
            <a:pPr marL="0" indent="0">
              <a:buNone/>
            </a:pPr>
            <a:r>
              <a:rPr lang="en-US" dirty="0">
                <a:latin typeface="Courier New" panose="02070309020205020404" pitchFamily="49" charset="0"/>
                <a:cs typeface="Courier New" panose="02070309020205020404" pitchFamily="49" charset="0"/>
              </a:rPr>
              <a:t>} </a:t>
            </a:r>
          </a:p>
          <a:p>
            <a:r>
              <a:rPr lang="en-US" dirty="0" smtClean="0"/>
              <a:t>Assemble </a:t>
            </a:r>
            <a:r>
              <a:rPr lang="en-US" dirty="0"/>
              <a:t>an ordered collection (list) of buckets</a:t>
            </a:r>
          </a:p>
          <a:p>
            <a:pPr marL="0" indent="0">
              <a:buNone/>
            </a:pPr>
            <a:r>
              <a:rPr lang="en-US" dirty="0">
                <a:latin typeface="Courier New" panose="02070309020205020404" pitchFamily="49" charset="0"/>
                <a:cs typeface="Courier New" panose="02070309020205020404" pitchFamily="49" charset="0"/>
              </a:rPr>
              <a:t>CHOICE_TYPE_LIST is a list of CHOICE_BUCKET; </a:t>
            </a:r>
          </a:p>
          <a:p>
            <a:pPr marL="0" indent="0">
              <a:buNone/>
            </a:pPr>
            <a:r>
              <a:rPr lang="en-US" dirty="0">
                <a:latin typeface="Courier New" panose="02070309020205020404" pitchFamily="49" charset="0"/>
                <a:cs typeface="Courier New" panose="02070309020205020404" pitchFamily="49" charset="0"/>
              </a:rPr>
              <a:t>This CHOICE_TYPE_LIST is held in the variable </a:t>
            </a:r>
            <a:r>
              <a:rPr lang="en-US" dirty="0" err="1">
                <a:latin typeface="Courier New" panose="02070309020205020404" pitchFamily="49" charset="0"/>
                <a:cs typeface="Courier New" panose="02070309020205020404" pitchFamily="49" charset="0"/>
              </a:rPr>
              <a:t>choiceTypeList</a:t>
            </a: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286951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things together</a:t>
            </a:r>
            <a:endParaRPr lang="en-US" dirty="0"/>
          </a:p>
        </p:txBody>
      </p:sp>
      <p:sp>
        <p:nvSpPr>
          <p:cNvPr id="3" name="Content Placeholder 2"/>
          <p:cNvSpPr>
            <a:spLocks noGrp="1"/>
          </p:cNvSpPr>
          <p:nvPr>
            <p:ph idx="1"/>
          </p:nvPr>
        </p:nvSpPr>
        <p:spPr/>
        <p:txBody>
          <a:bodyPr>
            <a:normAutofit fontScale="85000" lnSpcReduction="10000"/>
          </a:bodyPr>
          <a:lstStyle/>
          <a:p>
            <a:r>
              <a:rPr lang="en-US" dirty="0"/>
              <a:t>Build the buckets!</a:t>
            </a:r>
          </a:p>
          <a:p>
            <a:pPr marL="400050" lvl="1" indent="0">
              <a:buNone/>
            </a:pPr>
            <a:r>
              <a:rPr lang="en-US" dirty="0" err="1">
                <a:latin typeface="Courier New" panose="02070309020205020404" pitchFamily="49" charset="0"/>
                <a:cs typeface="Courier New" panose="02070309020205020404" pitchFamily="49" charset="0"/>
              </a:rPr>
              <a:t>addBucket</a:t>
            </a:r>
            <a:r>
              <a:rPr lang="en-US" dirty="0">
                <a:latin typeface="Courier New" panose="02070309020205020404" pitchFamily="49" charset="0"/>
                <a:cs typeface="Courier New" panose="02070309020205020404" pitchFamily="49" charset="0"/>
              </a:rPr>
              <a:t>(CHOICE_TYPE </a:t>
            </a:r>
            <a:r>
              <a:rPr lang="en-US" dirty="0" err="1">
                <a:latin typeface="Courier New" panose="02070309020205020404" pitchFamily="49" charset="0"/>
                <a:cs typeface="Courier New" panose="02070309020205020404" pitchFamily="49" charset="0"/>
              </a:rPr>
              <a:t>choiceType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width)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err="1" smtClean="0">
                <a:latin typeface="Courier New" panose="02070309020205020404" pitchFamily="49" charset="0"/>
                <a:cs typeface="Courier New" panose="02070309020205020404" pitchFamily="49" charset="0"/>
              </a:rPr>
              <a:t>currentBucket</a:t>
            </a:r>
            <a:r>
              <a:rPr lang="en-US" dirty="0">
                <a:latin typeface="Courier New" panose="02070309020205020404" pitchFamily="49" charset="0"/>
                <a:cs typeface="Courier New" panose="02070309020205020404" pitchFamily="49" charset="0"/>
              </a:rPr>
              <a:t> as a </a:t>
            </a:r>
            <a:r>
              <a:rPr lang="en-US" dirty="0" smtClean="0">
                <a:latin typeface="Courier New" panose="02070309020205020404" pitchFamily="49" charset="0"/>
                <a:cs typeface="Courier New" panose="02070309020205020404" pitchFamily="49" charset="0"/>
              </a:rPr>
              <a:t>CHOICE_BUCKET; </a:t>
            </a:r>
            <a:endParaRPr lang="en-US" dirty="0">
              <a:latin typeface="Courier New" panose="02070309020205020404" pitchFamily="49" charset="0"/>
              <a:cs typeface="Courier New" panose="02070309020205020404" pitchFamily="49" charset="0"/>
            </a:endParaRPr>
          </a:p>
          <a:p>
            <a:pPr marL="400050" lvl="1" indent="0">
              <a:buNone/>
            </a:pPr>
            <a:r>
              <a:rPr lang="en-US" dirty="0" err="1">
                <a:latin typeface="Courier New" panose="02070309020205020404" pitchFamily="49" charset="0"/>
                <a:cs typeface="Courier New" panose="02070309020205020404" pitchFamily="49" charset="0"/>
              </a:rPr>
              <a:t>maxIndex</a:t>
            </a:r>
            <a:r>
              <a:rPr lang="en-US" dirty="0">
                <a:latin typeface="Courier New" panose="02070309020205020404" pitchFamily="49" charset="0"/>
                <a:cs typeface="Courier New" panose="02070309020205020404" pitchFamily="49" charset="0"/>
              </a:rPr>
              <a:t> += width; </a:t>
            </a:r>
          </a:p>
          <a:p>
            <a:pPr marL="400050" lvl="1" indent="0">
              <a:buNone/>
            </a:pPr>
            <a:r>
              <a:rPr lang="en-US" dirty="0" err="1">
                <a:latin typeface="Courier New" panose="02070309020205020404" pitchFamily="49" charset="0"/>
                <a:cs typeface="Courier New" panose="02070309020205020404" pitchFamily="49" charset="0"/>
              </a:rPr>
              <a:t>currentBucket.choiceType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choiceType</a:t>
            </a:r>
            <a:r>
              <a:rPr lang="en-US" dirty="0">
                <a:latin typeface="Courier New" panose="02070309020205020404" pitchFamily="49" charset="0"/>
                <a:cs typeface="Courier New" panose="02070309020205020404" pitchFamily="49" charset="0"/>
              </a:rPr>
              <a:t>; </a:t>
            </a:r>
          </a:p>
          <a:p>
            <a:pPr marL="400050" lvl="1" indent="0">
              <a:buNone/>
            </a:pPr>
            <a:r>
              <a:rPr lang="en-US" dirty="0" err="1">
                <a:latin typeface="Courier New" panose="02070309020205020404" pitchFamily="49" charset="0"/>
                <a:cs typeface="Courier New" panose="02070309020205020404" pitchFamily="49" charset="0"/>
              </a:rPr>
              <a:t>currentBucket.width</a:t>
            </a:r>
            <a:r>
              <a:rPr lang="en-US" dirty="0">
                <a:latin typeface="Courier New" panose="02070309020205020404" pitchFamily="49" charset="0"/>
                <a:cs typeface="Courier New" panose="02070309020205020404" pitchFamily="49" charset="0"/>
              </a:rPr>
              <a:t> = width; </a:t>
            </a:r>
          </a:p>
          <a:p>
            <a:pPr marL="400050" lvl="1" indent="0">
              <a:buNone/>
            </a:pPr>
            <a:r>
              <a:rPr lang="en-US" dirty="0" err="1">
                <a:latin typeface="Courier New" panose="02070309020205020404" pitchFamily="49" charset="0"/>
                <a:cs typeface="Courier New" panose="02070309020205020404" pitchFamily="49" charset="0"/>
              </a:rPr>
              <a:t>currentBucket.edge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maxIndex</a:t>
            </a:r>
            <a:r>
              <a:rPr lang="en-US" dirty="0">
                <a:latin typeface="Courier New" panose="02070309020205020404" pitchFamily="49" charset="0"/>
                <a:cs typeface="Courier New" panose="02070309020205020404" pitchFamily="49" charset="0"/>
              </a:rPr>
              <a:t>; </a:t>
            </a:r>
          </a:p>
          <a:p>
            <a:pPr marL="400050" lvl="1" indent="0">
              <a:buNone/>
            </a:pPr>
            <a:r>
              <a:rPr lang="en-US" dirty="0" err="1">
                <a:latin typeface="Courier New" panose="02070309020205020404" pitchFamily="49" charset="0"/>
                <a:cs typeface="Courier New" panose="02070309020205020404" pitchFamily="49" charset="0"/>
              </a:rPr>
              <a:t>choiceTypeList.append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currentBucket</a:t>
            </a:r>
            <a:r>
              <a:rPr lang="en-US" dirty="0">
                <a:latin typeface="Courier New" panose="02070309020205020404" pitchFamily="49" charset="0"/>
                <a:cs typeface="Courier New" panose="02070309020205020404" pitchFamily="49" charset="0"/>
              </a:rPr>
              <a:t> ); </a:t>
            </a:r>
          </a:p>
          <a:p>
            <a:pPr marL="400050" lvl="1"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415435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Initialize the buckets with some values. Note that these are hard coded values. Think of alternatives for flexibility.</a:t>
            </a:r>
          </a:p>
          <a:p>
            <a:pPr marL="400050" lvl="1" indent="0">
              <a:buNone/>
            </a:pPr>
            <a:r>
              <a:rPr lang="en-US" dirty="0" err="1" smtClean="0">
                <a:latin typeface="Courier New" panose="02070309020205020404" pitchFamily="49" charset="0"/>
                <a:cs typeface="Courier New" panose="02070309020205020404" pitchFamily="49" charset="0"/>
              </a:rPr>
              <a:t>initBuckets</a:t>
            </a: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err="1" smtClean="0">
                <a:latin typeface="Courier New" panose="02070309020205020404" pitchFamily="49" charset="0"/>
                <a:cs typeface="Courier New" panose="02070309020205020404" pitchFamily="49" charset="0"/>
              </a:rPr>
              <a:t>addBucket</a:t>
            </a:r>
            <a:r>
              <a:rPr lang="en-US" dirty="0">
                <a:latin typeface="Courier New" panose="02070309020205020404" pitchFamily="49" charset="0"/>
                <a:cs typeface="Courier New" panose="02070309020205020404" pitchFamily="49" charset="0"/>
              </a:rPr>
              <a:t>( CHOICE_A, 4 ); </a:t>
            </a:r>
          </a:p>
          <a:p>
            <a:pPr marL="400050" lvl="1" indent="0">
              <a:buNone/>
            </a:pPr>
            <a:r>
              <a:rPr lang="en-US" dirty="0" err="1" smtClean="0">
                <a:latin typeface="Courier New" panose="02070309020205020404" pitchFamily="49" charset="0"/>
                <a:cs typeface="Courier New" panose="02070309020205020404" pitchFamily="49" charset="0"/>
              </a:rPr>
              <a:t>addBucket</a:t>
            </a:r>
            <a:r>
              <a:rPr lang="en-US" dirty="0" smtClean="0">
                <a:latin typeface="Courier New" panose="02070309020205020404" pitchFamily="49" charset="0"/>
                <a:cs typeface="Courier New" panose="02070309020205020404" pitchFamily="49" charset="0"/>
              </a:rPr>
              <a:t>(CHOICE_B</a:t>
            </a:r>
            <a:r>
              <a:rPr lang="en-US" dirty="0">
                <a:latin typeface="Courier New" panose="02070309020205020404" pitchFamily="49" charset="0"/>
                <a:cs typeface="Courier New" panose="02070309020205020404" pitchFamily="49" charset="0"/>
              </a:rPr>
              <a:t>, 3 ); </a:t>
            </a:r>
          </a:p>
          <a:p>
            <a:pPr marL="400050" lvl="1" indent="0">
              <a:buNone/>
            </a:pPr>
            <a:r>
              <a:rPr lang="en-US" dirty="0" err="1" smtClean="0">
                <a:latin typeface="Courier New" panose="02070309020205020404" pitchFamily="49" charset="0"/>
                <a:cs typeface="Courier New" panose="02070309020205020404" pitchFamily="49" charset="0"/>
              </a:rPr>
              <a:t>addBucket</a:t>
            </a:r>
            <a:r>
              <a:rPr lang="en-US" dirty="0" smtClean="0">
                <a:latin typeface="Courier New" panose="02070309020205020404" pitchFamily="49" charset="0"/>
                <a:cs typeface="Courier New" panose="02070309020205020404" pitchFamily="49" charset="0"/>
              </a:rPr>
              <a:t>(CHOICE_C</a:t>
            </a:r>
            <a:r>
              <a:rPr lang="en-US" dirty="0">
                <a:latin typeface="Courier New" panose="02070309020205020404" pitchFamily="49" charset="0"/>
                <a:cs typeface="Courier New" panose="02070309020205020404" pitchFamily="49" charset="0"/>
              </a:rPr>
              <a:t>, 30 ); </a:t>
            </a:r>
          </a:p>
          <a:p>
            <a:pPr marL="400050" lvl="1" indent="0">
              <a:buNone/>
            </a:pPr>
            <a:r>
              <a:rPr lang="en-US" dirty="0" err="1" smtClean="0">
                <a:latin typeface="Courier New" panose="02070309020205020404" pitchFamily="49" charset="0"/>
                <a:cs typeface="Courier New" panose="02070309020205020404" pitchFamily="49" charset="0"/>
              </a:rPr>
              <a:t>addBucket</a:t>
            </a:r>
            <a:r>
              <a:rPr lang="en-US" dirty="0" smtClean="0">
                <a:latin typeface="Courier New" panose="02070309020205020404" pitchFamily="49" charset="0"/>
                <a:cs typeface="Courier New" panose="02070309020205020404" pitchFamily="49" charset="0"/>
              </a:rPr>
              <a:t>(CHOICE_D</a:t>
            </a:r>
            <a:r>
              <a:rPr lang="en-US" dirty="0">
                <a:latin typeface="Courier New" panose="02070309020205020404" pitchFamily="49" charset="0"/>
                <a:cs typeface="Courier New" panose="02070309020205020404" pitchFamily="49" charset="0"/>
              </a:rPr>
              <a:t>, 63 ); </a:t>
            </a:r>
          </a:p>
          <a:p>
            <a:pPr marL="400050" lvl="1"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32244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 choice</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dirty="0"/>
              <a:t>Now to get a choice from the defined response curve</a:t>
            </a:r>
          </a:p>
          <a:p>
            <a:pPr marL="0" indent="0">
              <a:buNone/>
            </a:pPr>
            <a:r>
              <a:rPr lang="en-US" dirty="0" err="1" smtClean="0">
                <a:latin typeface="Courier New" panose="02070309020205020404" pitchFamily="49" charset="0"/>
                <a:cs typeface="Courier New" panose="02070309020205020404" pitchFamily="49" charset="0"/>
              </a:rPr>
              <a:t>getChoiceType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Generate a random number between 1 and </a:t>
            </a:r>
            <a:r>
              <a:rPr lang="en-US" dirty="0" err="1">
                <a:latin typeface="Courier New" panose="02070309020205020404" pitchFamily="49" charset="0"/>
                <a:cs typeface="Courier New" panose="02070309020205020404" pitchFamily="49" charset="0"/>
              </a:rPr>
              <a:t>maxIndex</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Roll the die. The index = rolls </a:t>
            </a:r>
            <a:r>
              <a:rPr lang="en-US" dirty="0" smtClean="0">
                <a:latin typeface="Courier New" panose="02070309020205020404" pitchFamily="49" charset="0"/>
                <a:cs typeface="Courier New" panose="02070309020205020404" pitchFamily="49" charset="0"/>
              </a:rPr>
              <a:t>of the </a:t>
            </a:r>
            <a:r>
              <a:rPr lang="en-US" dirty="0">
                <a:latin typeface="Courier New" panose="02070309020205020404" pitchFamily="49" charset="0"/>
                <a:cs typeface="Courier New" panose="02070309020205020404" pitchFamily="49" charset="0"/>
              </a:rPr>
              <a:t>die for 1 to  </a:t>
            </a:r>
            <a:r>
              <a:rPr lang="en-US" dirty="0" err="1">
                <a:latin typeface="Courier New" panose="02070309020205020404" pitchFamily="49" charset="0"/>
                <a:cs typeface="Courier New" panose="02070309020205020404" pitchFamily="49" charset="0"/>
              </a:rPr>
              <a:t>maxInt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Count the number of buckets </a:t>
            </a:r>
          </a:p>
          <a:p>
            <a:pPr marL="0" indent="0">
              <a:buNone/>
            </a:pPr>
            <a:r>
              <a:rPr lang="en-US" dirty="0" err="1">
                <a:latin typeface="Courier New" panose="02070309020205020404" pitchFamily="49" charset="0"/>
                <a:cs typeface="Courier New" panose="02070309020205020404" pitchFamily="49" charset="0"/>
              </a:rPr>
              <a:t>numBuckets</a:t>
            </a:r>
            <a:r>
              <a:rPr lang="en-US" dirty="0">
                <a:latin typeface="Courier New" panose="02070309020205020404" pitchFamily="49" charset="0"/>
                <a:cs typeface="Courier New" panose="02070309020205020404" pitchFamily="49" charset="0"/>
              </a:rPr>
              <a:t> is the size of </a:t>
            </a:r>
            <a:r>
              <a:rPr lang="en-US" dirty="0" err="1" smtClean="0">
                <a:latin typeface="Courier New" panose="02070309020205020404" pitchFamily="49" charset="0"/>
                <a:cs typeface="Courier New" panose="02070309020205020404" pitchFamily="49" charset="0"/>
              </a:rPr>
              <a:t>choiceTypeList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Loop through all the buckets while less than </a:t>
            </a:r>
            <a:r>
              <a:rPr lang="en-US" dirty="0" err="1">
                <a:latin typeface="Courier New" panose="02070309020205020404" pitchFamily="49" charset="0"/>
                <a:cs typeface="Courier New" panose="02070309020205020404" pitchFamily="49" charset="0"/>
              </a:rPr>
              <a:t>numBuckets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Loop to see if index fits in the bucket</a:t>
            </a:r>
          </a:p>
          <a:p>
            <a:pPr marL="400050" lvl="1" indent="0">
              <a:buNone/>
            </a:pPr>
            <a:r>
              <a:rPr lang="en-US" dirty="0">
                <a:latin typeface="Courier New" panose="02070309020205020404" pitchFamily="49" charset="0"/>
                <a:cs typeface="Courier New" panose="02070309020205020404" pitchFamily="49" charset="0"/>
              </a:rPr>
              <a:t>if ( index &lt;= </a:t>
            </a:r>
            <a:r>
              <a:rPr lang="en-US" dirty="0" err="1">
                <a:latin typeface="Courier New" panose="02070309020205020404" pitchFamily="49" charset="0"/>
                <a:cs typeface="Courier New" panose="02070309020205020404" pitchFamily="49" charset="0"/>
              </a:rPr>
              <a:t>choiceTypeList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loop_index</a:t>
            </a:r>
            <a:r>
              <a:rPr lang="en-US" dirty="0">
                <a:latin typeface="Courier New" panose="02070309020205020404" pitchFamily="49" charset="0"/>
                <a:cs typeface="Courier New" panose="02070309020205020404" pitchFamily="49" charset="0"/>
              </a:rPr>
              <a:t>].edge ) { </a:t>
            </a:r>
          </a:p>
          <a:p>
            <a:pPr marL="400050" lvl="1" indent="0">
              <a:buNone/>
            </a:pP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choiceTypeList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loop_index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choiceType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If the index didn't land in a </a:t>
            </a:r>
            <a:r>
              <a:rPr lang="en-US" dirty="0" smtClean="0">
                <a:latin typeface="Courier New" panose="02070309020205020404" pitchFamily="49" charset="0"/>
                <a:cs typeface="Courier New" panose="02070309020205020404" pitchFamily="49" charset="0"/>
              </a:rPr>
              <a:t>bucket, do </a:t>
            </a:r>
            <a:r>
              <a:rPr lang="en-US" dirty="0">
                <a:latin typeface="Courier New" panose="02070309020205020404" pitchFamily="49" charset="0"/>
                <a:cs typeface="Courier New" panose="02070309020205020404" pitchFamily="49" charset="0"/>
              </a:rPr>
              <a:t>something to indicate index </a:t>
            </a:r>
            <a:r>
              <a:rPr lang="en-US" dirty="0" smtClean="0">
                <a:latin typeface="Courier New" panose="02070309020205020404" pitchFamily="49" charset="0"/>
                <a:cs typeface="Courier New" panose="02070309020205020404" pitchFamily="49" charset="0"/>
              </a:rPr>
              <a:t>is out </a:t>
            </a:r>
            <a:r>
              <a:rPr lang="en-US" dirty="0">
                <a:latin typeface="Courier New" panose="02070309020205020404" pitchFamily="49" charset="0"/>
                <a:cs typeface="Courier New" panose="02070309020205020404" pitchFamily="49" charset="0"/>
              </a:rPr>
              <a:t>of range! As a default, you might select one of the choices.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328365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response curve</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Fill </a:t>
            </a:r>
            <a:r>
              <a:rPr lang="en-US" dirty="0" smtClean="0"/>
              <a:t>an </a:t>
            </a:r>
            <a:r>
              <a:rPr lang="en-US" dirty="0"/>
              <a:t>ordered structure, list, by some </a:t>
            </a:r>
            <a:r>
              <a:rPr lang="en-US" dirty="0" smtClean="0"/>
              <a:t>equation.</a:t>
            </a:r>
            <a:endParaRPr lang="en-US" dirty="0"/>
          </a:p>
          <a:p>
            <a:pPr marL="0" indent="0">
              <a:buNone/>
            </a:pPr>
            <a:r>
              <a:rPr lang="en-US" dirty="0">
                <a:latin typeface="Courier New" panose="02070309020205020404" pitchFamily="49" charset="0"/>
                <a:cs typeface="Courier New" panose="02070309020205020404" pitchFamily="49" charset="0"/>
              </a:rPr>
              <a:t>CURVE_LIST is a list of appropriate values; </a:t>
            </a:r>
          </a:p>
          <a:p>
            <a:pPr marL="0" indent="0">
              <a:buNone/>
            </a:pPr>
            <a:r>
              <a:rPr lang="en-US" dirty="0">
                <a:latin typeface="Courier New" panose="02070309020205020404" pitchFamily="49" charset="0"/>
                <a:cs typeface="Courier New" panose="02070309020205020404" pitchFamily="49" charset="0"/>
              </a:rPr>
              <a:t>This CURVE_LIST is held in the variable </a:t>
            </a:r>
            <a:r>
              <a:rPr lang="en-US" dirty="0" err="1">
                <a:latin typeface="Courier New" panose="02070309020205020404" pitchFamily="49" charset="0"/>
                <a:cs typeface="Courier New" panose="02070309020205020404" pitchFamily="49" charset="0"/>
              </a:rPr>
              <a:t>equationResults</a:t>
            </a:r>
            <a:r>
              <a:rPr lang="en-US" dirty="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fillList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size )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double y; </a:t>
            </a:r>
          </a:p>
          <a:p>
            <a:pPr marL="0" indent="0">
              <a:buNone/>
            </a:pPr>
            <a:r>
              <a:rPr lang="en-US" dirty="0">
                <a:latin typeface="Courier New" panose="02070309020205020404" pitchFamily="49" charset="0"/>
                <a:cs typeface="Courier New" panose="02070309020205020404" pitchFamily="49" charset="0"/>
              </a:rPr>
              <a:t>for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0; x &lt;= size; x++ ) { </a:t>
            </a:r>
          </a:p>
          <a:p>
            <a:pPr marL="0" indent="0">
              <a:buNone/>
            </a:pPr>
            <a:r>
              <a:rPr lang="en-US" dirty="0">
                <a:latin typeface="Courier New" panose="02070309020205020404" pitchFamily="49" charset="0"/>
                <a:cs typeface="Courier New" panose="02070309020205020404" pitchFamily="49" charset="0"/>
              </a:rPr>
              <a:t>Put the equation for y here. Text uses y = ( -2 * x ) + 100; </a:t>
            </a:r>
          </a:p>
          <a:p>
            <a:pPr marL="0" indent="0">
              <a:buNone/>
            </a:pPr>
            <a:r>
              <a:rPr lang="en-US" dirty="0" err="1">
                <a:latin typeface="Courier New" panose="02070309020205020404" pitchFamily="49" charset="0"/>
                <a:cs typeface="Courier New" panose="02070309020205020404" pitchFamily="49" charset="0"/>
              </a:rPr>
              <a:t>equationResults.append</a:t>
            </a:r>
            <a:r>
              <a:rPr lang="en-US" dirty="0">
                <a:latin typeface="Courier New" panose="02070309020205020404" pitchFamily="49" charset="0"/>
                <a:cs typeface="Courier New" panose="02070309020205020404" pitchFamily="49" charset="0"/>
              </a:rPr>
              <a:t>( y );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3376445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2052</Words>
  <Application>Microsoft Office PowerPoint</Application>
  <PresentationFormat>On-screen Show (4:3)</PresentationFormat>
  <Paragraphs>169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Gaming and Games</vt:lpstr>
      <vt:lpstr>Response curves</vt:lpstr>
      <vt:lpstr>Starting point</vt:lpstr>
      <vt:lpstr>That works!</vt:lpstr>
      <vt:lpstr>Add more!</vt:lpstr>
      <vt:lpstr>Putting things together</vt:lpstr>
      <vt:lpstr>Initialize</vt:lpstr>
      <vt:lpstr>Get a choice</vt:lpstr>
      <vt:lpstr>Building a response curve</vt:lpstr>
      <vt:lpstr>Getting a result</vt:lpstr>
      <vt:lpstr>Binary search</vt:lpstr>
      <vt:lpstr>More considerations</vt:lpstr>
      <vt:lpstr>The big picture</vt:lpstr>
      <vt:lpstr>More can be done</vt:lpstr>
      <vt:lpstr>Factor weighting</vt:lpstr>
      <vt:lpstr>Data come in many forms</vt:lpstr>
      <vt:lpstr>And scales too.</vt:lpstr>
      <vt:lpstr>A slightly different approach</vt:lpstr>
      <vt:lpstr>Weighting</vt:lpstr>
      <vt:lpstr>Issues</vt:lpstr>
      <vt:lpstr>Issues</vt:lpstr>
      <vt:lpstr>Combining criteria</vt:lpstr>
      <vt:lpstr>Weighted sums</vt:lpstr>
      <vt:lpstr>Layering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and Games</dc:title>
  <dc:creator>Dan Rochowiak</dc:creator>
  <cp:lastModifiedBy>Dan Rochowiak</cp:lastModifiedBy>
  <cp:revision>25</cp:revision>
  <dcterms:created xsi:type="dcterms:W3CDTF">2016-03-28T15:39:40Z</dcterms:created>
  <dcterms:modified xsi:type="dcterms:W3CDTF">2016-03-29T14:07:13Z</dcterms:modified>
</cp:coreProperties>
</file>