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0DBC4F-01A8-4383-8D27-B261F158E68B}"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388719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DBC4F-01A8-4383-8D27-B261F158E68B}"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259001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DBC4F-01A8-4383-8D27-B261F158E68B}"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14204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DBC4F-01A8-4383-8D27-B261F158E68B}"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118228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DBC4F-01A8-4383-8D27-B261F158E68B}"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371684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0DBC4F-01A8-4383-8D27-B261F158E68B}"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29044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0DBC4F-01A8-4383-8D27-B261F158E68B}"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42376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0DBC4F-01A8-4383-8D27-B261F158E68B}"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42149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DBC4F-01A8-4383-8D27-B261F158E68B}"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10046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DBC4F-01A8-4383-8D27-B261F158E68B}"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277321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DBC4F-01A8-4383-8D27-B261F158E68B}"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A62CF-D90A-4CF6-99F8-3E3342B0F37C}" type="slidenum">
              <a:rPr lang="en-US" smtClean="0"/>
              <a:t>‹#›</a:t>
            </a:fld>
            <a:endParaRPr lang="en-US"/>
          </a:p>
        </p:txBody>
      </p:sp>
    </p:spTree>
    <p:extLst>
      <p:ext uri="{BB962C8B-B14F-4D97-AF65-F5344CB8AC3E}">
        <p14:creationId xmlns:p14="http://schemas.microsoft.com/office/powerpoint/2010/main" val="108477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DBC4F-01A8-4383-8D27-B261F158E68B}" type="datetimeFigureOut">
              <a:rPr lang="en-US" smtClean="0"/>
              <a:t>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A62CF-D90A-4CF6-99F8-3E3342B0F37C}" type="slidenum">
              <a:rPr lang="en-US" smtClean="0"/>
              <a:t>‹#›</a:t>
            </a:fld>
            <a:endParaRPr lang="en-US"/>
          </a:p>
        </p:txBody>
      </p:sp>
    </p:spTree>
    <p:extLst>
      <p:ext uri="{BB962C8B-B14F-4D97-AF65-F5344CB8AC3E}">
        <p14:creationId xmlns:p14="http://schemas.microsoft.com/office/powerpoint/2010/main" val="206758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twothirdsofaverage.creativitygames.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and gaming - 3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61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can reason backwards!</a:t>
            </a:r>
            <a:endParaRPr lang="en-US" dirty="0"/>
          </a:p>
        </p:txBody>
      </p:sp>
      <p:sp>
        <p:nvSpPr>
          <p:cNvPr id="3" name="Content Placeholder 2"/>
          <p:cNvSpPr>
            <a:spLocks noGrp="1"/>
          </p:cNvSpPr>
          <p:nvPr>
            <p:ph idx="1"/>
          </p:nvPr>
        </p:nvSpPr>
        <p:spPr/>
        <p:txBody>
          <a:bodyPr/>
          <a:lstStyle/>
          <a:p>
            <a:r>
              <a:rPr lang="en-US" dirty="0" smtClean="0"/>
              <a:t>But why not be nice and give E a coin? E would vote for this since even if B is thrown overboard he can’t get more than one coin.</a:t>
            </a:r>
          </a:p>
          <a:p>
            <a:r>
              <a:rPr lang="en-US" dirty="0" smtClean="0"/>
              <a:t>But pirates are nasty! Remember characteristic D. So E would not go for it since he could both get a coin and cause B to be thrown overboard. A two-</a:t>
            </a:r>
            <a:r>
              <a:rPr lang="en-US" dirty="0" err="1" smtClean="0"/>
              <a:t>fer</a:t>
            </a:r>
            <a:r>
              <a:rPr lang="en-US" dirty="0" smtClean="0"/>
              <a:t>!</a:t>
            </a:r>
            <a:endParaRPr lang="en-US" dirty="0"/>
          </a:p>
        </p:txBody>
      </p:sp>
    </p:spTree>
    <p:extLst>
      <p:ext uri="{BB962C8B-B14F-4D97-AF65-F5344CB8AC3E}">
        <p14:creationId xmlns:p14="http://schemas.microsoft.com/office/powerpoint/2010/main" val="394174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can reason backwards!</a:t>
            </a:r>
            <a:endParaRPr lang="en-US" dirty="0"/>
          </a:p>
        </p:txBody>
      </p:sp>
      <p:sp>
        <p:nvSpPr>
          <p:cNvPr id="3" name="Content Placeholder 2"/>
          <p:cNvSpPr>
            <a:spLocks noGrp="1"/>
          </p:cNvSpPr>
          <p:nvPr>
            <p:ph idx="1"/>
          </p:nvPr>
        </p:nvSpPr>
        <p:spPr/>
        <p:txBody>
          <a:bodyPr>
            <a:normAutofit fontScale="92500"/>
          </a:bodyPr>
          <a:lstStyle/>
          <a:p>
            <a:r>
              <a:rPr lang="en-US" dirty="0" smtClean="0"/>
              <a:t>So now we come to pirate A. Being perfectly rational he know the previous possibilities.</a:t>
            </a:r>
          </a:p>
          <a:p>
            <a:r>
              <a:rPr lang="en-US" dirty="0" smtClean="0"/>
              <a:t>If B were in charge C an E would get nothing and A needs their votes. So if each gets a </a:t>
            </a:r>
            <a:r>
              <a:rPr lang="en-US" dirty="0" err="1" smtClean="0"/>
              <a:t>pice</a:t>
            </a:r>
            <a:r>
              <a:rPr lang="en-US" dirty="0" smtClean="0"/>
              <a:t> of gold they would be satisfied by getting something and C would not risk being thrown overboard.</a:t>
            </a:r>
          </a:p>
          <a:p>
            <a:r>
              <a:rPr lang="en-US" dirty="0" smtClean="0"/>
              <a:t>The proposal then is that C and E each get one piece of gold and A gets the rest! The proposal wins!</a:t>
            </a:r>
            <a:endParaRPr lang="en-US" dirty="0"/>
          </a:p>
        </p:txBody>
      </p:sp>
    </p:spTree>
    <p:extLst>
      <p:ext uri="{BB962C8B-B14F-4D97-AF65-F5344CB8AC3E}">
        <p14:creationId xmlns:p14="http://schemas.microsoft.com/office/powerpoint/2010/main" val="336152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happen?</a:t>
            </a:r>
            <a:endParaRPr lang="en-US" dirty="0"/>
          </a:p>
        </p:txBody>
      </p:sp>
      <p:sp>
        <p:nvSpPr>
          <p:cNvPr id="3" name="Content Placeholder 2"/>
          <p:cNvSpPr>
            <a:spLocks noGrp="1"/>
          </p:cNvSpPr>
          <p:nvPr>
            <p:ph idx="1"/>
          </p:nvPr>
        </p:nvSpPr>
        <p:spPr/>
        <p:txBody>
          <a:bodyPr/>
          <a:lstStyle/>
          <a:p>
            <a:r>
              <a:rPr lang="en-US" dirty="0" smtClean="0"/>
              <a:t>A had to take into account what the other rational pirates (playing by the rules) would do. In particular what D, C and B would do.</a:t>
            </a:r>
          </a:p>
          <a:p>
            <a:r>
              <a:rPr lang="en-US" dirty="0" smtClean="0"/>
              <a:t>This is a normative account of what pirates should/ought to do. So the initial proposal is really very wrong</a:t>
            </a:r>
            <a:endParaRPr lang="en-US" dirty="0"/>
          </a:p>
        </p:txBody>
      </p:sp>
    </p:spTree>
    <p:extLst>
      <p:ext uri="{BB962C8B-B14F-4D97-AF65-F5344CB8AC3E}">
        <p14:creationId xmlns:p14="http://schemas.microsoft.com/office/powerpoint/2010/main" val="181947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Super-rationality </a:t>
            </a:r>
            <a:endParaRPr lang="en-US" dirty="0"/>
          </a:p>
        </p:txBody>
      </p:sp>
      <p:sp>
        <p:nvSpPr>
          <p:cNvPr id="3" name="Content Placeholder 2"/>
          <p:cNvSpPr>
            <a:spLocks noGrp="1"/>
          </p:cNvSpPr>
          <p:nvPr>
            <p:ph idx="1"/>
          </p:nvPr>
        </p:nvSpPr>
        <p:spPr/>
        <p:txBody>
          <a:bodyPr>
            <a:normAutofit fontScale="92500"/>
          </a:bodyPr>
          <a:lstStyle/>
          <a:p>
            <a:r>
              <a:rPr lang="en-US" dirty="0" smtClean="0"/>
              <a:t>It is not just that we are perfectly rational but all players are perfectly rational. </a:t>
            </a:r>
          </a:p>
          <a:p>
            <a:r>
              <a:rPr lang="en-US" dirty="0" smtClean="0"/>
              <a:t>Now this connects rather nicely to the four requirements for normative decision theory. Each individual</a:t>
            </a:r>
          </a:p>
          <a:p>
            <a:pPr lvl="1"/>
            <a:r>
              <a:rPr lang="en-US" dirty="0" smtClean="0"/>
              <a:t>Has all of the relevant information</a:t>
            </a:r>
          </a:p>
          <a:p>
            <a:pPr lvl="1"/>
            <a:r>
              <a:rPr lang="en-US" dirty="0" smtClean="0"/>
              <a:t>Is able to accurately perceive the information</a:t>
            </a:r>
          </a:p>
          <a:p>
            <a:pPr lvl="1"/>
            <a:r>
              <a:rPr lang="en-US" dirty="0" smtClean="0"/>
              <a:t>Is able to perfectly perform all relevant calculations</a:t>
            </a:r>
          </a:p>
          <a:p>
            <a:pPr lvl="1"/>
            <a:r>
              <a:rPr lang="en-US" dirty="0" smtClean="0"/>
              <a:t>Is perfectly rational</a:t>
            </a:r>
          </a:p>
        </p:txBody>
      </p:sp>
    </p:spTree>
    <p:extLst>
      <p:ext uri="{BB962C8B-B14F-4D97-AF65-F5344CB8AC3E}">
        <p14:creationId xmlns:p14="http://schemas.microsoft.com/office/powerpoint/2010/main" val="420191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would a survey say?</a:t>
            </a:r>
            <a:endParaRPr lang="en-US" dirty="0"/>
          </a:p>
        </p:txBody>
      </p:sp>
      <p:sp>
        <p:nvSpPr>
          <p:cNvPr id="3" name="Content Placeholder 2"/>
          <p:cNvSpPr>
            <a:spLocks noGrp="1"/>
          </p:cNvSpPr>
          <p:nvPr>
            <p:ph idx="1"/>
          </p:nvPr>
        </p:nvSpPr>
        <p:spPr/>
        <p:txBody>
          <a:bodyPr/>
          <a:lstStyle/>
          <a:p>
            <a:r>
              <a:rPr lang="en-US" dirty="0" smtClean="0"/>
              <a:t>Survey all of the pirate population or sample the pirate population.</a:t>
            </a:r>
          </a:p>
          <a:p>
            <a:r>
              <a:rPr lang="en-US" dirty="0" smtClean="0"/>
              <a:t>Do this even if you are perfectly rational.</a:t>
            </a:r>
          </a:p>
          <a:p>
            <a:r>
              <a:rPr lang="en-US" dirty="0" smtClean="0"/>
              <a:t>Maybe the key is to model pirate behavior.</a:t>
            </a:r>
          </a:p>
          <a:p>
            <a:r>
              <a:rPr lang="en-US" dirty="0" smtClean="0"/>
              <a:t>So maybe the first proposal was ‘correct’ in the actual world but ‘wrong’ in the normative world. (That may take a bit of mental digestion.)</a:t>
            </a:r>
            <a:endParaRPr lang="en-US" dirty="0"/>
          </a:p>
        </p:txBody>
      </p:sp>
    </p:spTree>
    <p:extLst>
      <p:ext uri="{BB962C8B-B14F-4D97-AF65-F5344CB8AC3E}">
        <p14:creationId xmlns:p14="http://schemas.microsoft.com/office/powerpoint/2010/main" val="213283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thirds of the average game</a:t>
            </a:r>
            <a:endParaRPr lang="en-US" dirty="0"/>
          </a:p>
        </p:txBody>
      </p:sp>
      <p:sp>
        <p:nvSpPr>
          <p:cNvPr id="3" name="Content Placeholder 2"/>
          <p:cNvSpPr>
            <a:spLocks noGrp="1"/>
          </p:cNvSpPr>
          <p:nvPr>
            <p:ph idx="1"/>
          </p:nvPr>
        </p:nvSpPr>
        <p:spPr/>
        <p:txBody>
          <a:bodyPr>
            <a:normAutofit/>
          </a:bodyPr>
          <a:lstStyle/>
          <a:p>
            <a:r>
              <a:rPr lang="en-US" dirty="0"/>
              <a:t>Rules:</a:t>
            </a:r>
          </a:p>
          <a:p>
            <a:pPr marL="0" indent="0">
              <a:buNone/>
            </a:pPr>
            <a:r>
              <a:rPr lang="en-US" dirty="0" smtClean="0"/>
              <a:t>1. Every </a:t>
            </a:r>
            <a:r>
              <a:rPr lang="en-US" dirty="0"/>
              <a:t>player must write a whole number between 0 and 100 on this sheet.</a:t>
            </a:r>
          </a:p>
          <a:p>
            <a:pPr marL="0" indent="0">
              <a:buNone/>
            </a:pPr>
            <a:r>
              <a:rPr lang="en-US" dirty="0" smtClean="0"/>
              <a:t>2. The </a:t>
            </a:r>
            <a:r>
              <a:rPr lang="en-US" dirty="0"/>
              <a:t>winner of the game will be the player whose number is closet to </a:t>
            </a:r>
            <a:r>
              <a:rPr lang="en-US" dirty="0" smtClean="0"/>
              <a:t>2/3 of </a:t>
            </a:r>
            <a:r>
              <a:rPr lang="en-US" dirty="0"/>
              <a:t>the average of all the numbers written by all the players.</a:t>
            </a:r>
          </a:p>
          <a:p>
            <a:endParaRPr lang="en-US" dirty="0" smtClean="0">
              <a:hlinkClick r:id="rId2"/>
            </a:endParaRPr>
          </a:p>
          <a:p>
            <a:pPr lvl="1"/>
            <a:r>
              <a:rPr lang="en-US" dirty="0" smtClean="0">
                <a:hlinkClick r:id="rId2"/>
              </a:rPr>
              <a:t>http://twothirdsofaverage.creativitygames.net/</a:t>
            </a:r>
            <a:r>
              <a:rPr lang="en-US" dirty="0" smtClean="0"/>
              <a:t> </a:t>
            </a:r>
          </a:p>
          <a:p>
            <a:endParaRPr lang="en-US" dirty="0"/>
          </a:p>
        </p:txBody>
      </p:sp>
    </p:spTree>
    <p:extLst>
      <p:ext uri="{BB962C8B-B14F-4D97-AF65-F5344CB8AC3E}">
        <p14:creationId xmlns:p14="http://schemas.microsoft.com/office/powerpoint/2010/main" val="429377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fun result</a:t>
            </a:r>
            <a:endParaRPr lang="en-US" dirty="0"/>
          </a:p>
        </p:txBody>
      </p:sp>
      <p:pic>
        <p:nvPicPr>
          <p:cNvPr id="1026" name="Picture 2" descr="http://vknight.org/unpeudemath/assets/images/histogram_of_guess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905000"/>
            <a:ext cx="8382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799" y="6216134"/>
            <a:ext cx="6994543" cy="276999"/>
          </a:xfrm>
          <a:prstGeom prst="rect">
            <a:avLst/>
          </a:prstGeom>
          <a:noFill/>
        </p:spPr>
        <p:txBody>
          <a:bodyPr wrap="none" rtlCol="0">
            <a:spAutoFit/>
          </a:bodyPr>
          <a:lstStyle/>
          <a:p>
            <a:r>
              <a:rPr lang="en-US" sz="1200" dirty="0" smtClean="0"/>
              <a:t>http://vknight.org/unpeudemath/pedagogy/2015/07/23/Using-the-two-thirds-of-the-average-game-in-class/</a:t>
            </a:r>
            <a:endParaRPr lang="en-US" sz="1200" dirty="0"/>
          </a:p>
        </p:txBody>
      </p:sp>
    </p:spTree>
    <p:extLst>
      <p:ext uri="{BB962C8B-B14F-4D97-AF65-F5344CB8AC3E}">
        <p14:creationId xmlns:p14="http://schemas.microsoft.com/office/powerpoint/2010/main" val="365340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Intuitively, the winning answer will not be 100. Why? Because the average of numbers no greater than 100 cannot be greater than 100. Now, 2/3 of the average of numbers no greater than 100 cannot be greater than 66.666… Therefore, it is irrational to select a number higher than 66.666… </a:t>
            </a:r>
          </a:p>
          <a:p>
            <a:r>
              <a:rPr lang="en-US" dirty="0" smtClean="0"/>
              <a:t>If you are rational, you will not select a number greater than 66.666…. If you assume everyone else is rational, then all of them will also eliminate numbers above 66.666… . This reduces the puzzle to selecting a number between 1 and 66.666… trying to get closest to 2/3 of the average.</a:t>
            </a:r>
          </a:p>
          <a:p>
            <a:r>
              <a:rPr lang="en-US" dirty="0" smtClean="0"/>
              <a:t>The same reasoning applies to the compressed range [0, 66.666…]. If  all players are rational, then it is clear that nobody would select a number greater than 44.444… because it is impossible for 2/3 of the average of numbers between 1 and 66.666… to be any larger than 44.444… </a:t>
            </a:r>
          </a:p>
          <a:p>
            <a:r>
              <a:rPr lang="en-US" dirty="0" smtClean="0"/>
              <a:t>Uh OH!</a:t>
            </a:r>
          </a:p>
          <a:p>
            <a:r>
              <a:rPr lang="en-US" dirty="0"/>
              <a:t>D</a:t>
            </a:r>
            <a:r>
              <a:rPr lang="en-US" dirty="0" smtClean="0"/>
              <a:t>oing this an infinite number of times, every player ought to select zero.</a:t>
            </a:r>
          </a:p>
        </p:txBody>
      </p:sp>
    </p:spTree>
    <p:extLst>
      <p:ext uri="{BB962C8B-B14F-4D97-AF65-F5344CB8AC3E}">
        <p14:creationId xmlns:p14="http://schemas.microsoft.com/office/powerpoint/2010/main" val="32961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en-US" dirty="0"/>
          </a:p>
        </p:txBody>
      </p:sp>
      <p:sp>
        <p:nvSpPr>
          <p:cNvPr id="3" name="Content Placeholder 2"/>
          <p:cNvSpPr>
            <a:spLocks noGrp="1"/>
          </p:cNvSpPr>
          <p:nvPr>
            <p:ph idx="1"/>
          </p:nvPr>
        </p:nvSpPr>
        <p:spPr/>
        <p:txBody>
          <a:bodyPr>
            <a:normAutofit lnSpcReduction="10000"/>
          </a:bodyPr>
          <a:lstStyle/>
          <a:p>
            <a:r>
              <a:rPr lang="en-US" i="1" dirty="0" smtClean="0">
                <a:effectLst/>
              </a:rPr>
              <a:t>Perfect Rationality Is Flawed</a:t>
            </a:r>
            <a:r>
              <a:rPr lang="en-US" dirty="0" smtClean="0">
                <a:effectLst/>
              </a:rPr>
              <a:t>: While acting under perfect rationality leads to decisions that are “right” in a theoretical sense, this often fail to yield realistic-looking decisions. </a:t>
            </a:r>
          </a:p>
          <a:p>
            <a:r>
              <a:rPr lang="en-US" i="1" dirty="0" smtClean="0">
                <a:effectLst/>
              </a:rPr>
              <a:t>Not Everyone Is Rational</a:t>
            </a:r>
            <a:r>
              <a:rPr lang="en-US" dirty="0" smtClean="0">
                <a:effectLst/>
              </a:rPr>
              <a:t>: The reason acting perfectly rational often does not yield good results is that we cannot expect super-rationality — the perfect rationality of all other players. </a:t>
            </a:r>
          </a:p>
          <a:p>
            <a:endParaRPr lang="en-US" dirty="0"/>
          </a:p>
        </p:txBody>
      </p:sp>
    </p:spTree>
    <p:extLst>
      <p:ext uri="{BB962C8B-B14F-4D97-AF65-F5344CB8AC3E}">
        <p14:creationId xmlns:p14="http://schemas.microsoft.com/office/powerpoint/2010/main" val="153609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effectLst/>
              </a:rPr>
              <a:t>Not Everyone Is Irrational</a:t>
            </a:r>
            <a:r>
              <a:rPr lang="en-US" dirty="0" smtClean="0">
                <a:effectLst/>
              </a:rPr>
              <a:t>: We cannot expect super-rationality, but we  can expect that at least some players will act in a rational fashion at least some  of the time. </a:t>
            </a:r>
          </a:p>
          <a:p>
            <a:r>
              <a:rPr lang="en-US" i="1" dirty="0" smtClean="0">
                <a:effectLst/>
              </a:rPr>
              <a:t>Pursuing Rationality Has Limits</a:t>
            </a:r>
            <a:r>
              <a:rPr lang="en-US" dirty="0" smtClean="0">
                <a:effectLst/>
              </a:rPr>
              <a:t>: When people are attempting to be rational, they are often limited in their ability or desire to do so. This results in </a:t>
            </a:r>
            <a:r>
              <a:rPr lang="en-US" dirty="0" smtClean="0">
                <a:effectLst/>
              </a:rPr>
              <a:t>varying degrees </a:t>
            </a:r>
            <a:r>
              <a:rPr lang="en-US" dirty="0" smtClean="0">
                <a:effectLst/>
              </a:rPr>
              <a:t>of partially rationally behavior. </a:t>
            </a:r>
          </a:p>
          <a:p>
            <a:r>
              <a:rPr lang="en-US" i="1" dirty="0" smtClean="0">
                <a:effectLst/>
              </a:rPr>
              <a:t>Acting Irrationally Can Be Logical</a:t>
            </a:r>
            <a:r>
              <a:rPr lang="en-US" dirty="0" smtClean="0">
                <a:effectLst/>
              </a:rPr>
              <a:t>: Since we cannot expect everyone to act either perfectly or even partially rationally, it is sometimes logical to act in a fashion that is not perfectly rational. </a:t>
            </a:r>
          </a:p>
          <a:p>
            <a:endParaRPr lang="en-US" dirty="0"/>
          </a:p>
        </p:txBody>
      </p:sp>
    </p:spTree>
    <p:extLst>
      <p:ext uri="{BB962C8B-B14F-4D97-AF65-F5344CB8AC3E}">
        <p14:creationId xmlns:p14="http://schemas.microsoft.com/office/powerpoint/2010/main" val="130491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Rationality and irrationality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point about traditional game theory is that it is based on all players being rational. The good side of this is that one can say what a player ought to do. It is normative.</a:t>
            </a:r>
          </a:p>
          <a:p>
            <a:r>
              <a:rPr lang="en-US" dirty="0" smtClean="0"/>
              <a:t>On the other hand we don’t believe that players are rational all of the time. This is so much so that we can build general patterns for irrational activity. This is descriptive of what people actually do.</a:t>
            </a:r>
            <a:endParaRPr lang="en-US" dirty="0"/>
          </a:p>
        </p:txBody>
      </p:sp>
    </p:spTree>
    <p:extLst>
      <p:ext uri="{BB962C8B-B14F-4D97-AF65-F5344CB8AC3E}">
        <p14:creationId xmlns:p14="http://schemas.microsoft.com/office/powerpoint/2010/main" val="166461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en-US" dirty="0"/>
          </a:p>
        </p:txBody>
      </p:sp>
      <p:sp>
        <p:nvSpPr>
          <p:cNvPr id="3" name="Content Placeholder 2"/>
          <p:cNvSpPr>
            <a:spLocks noGrp="1"/>
          </p:cNvSpPr>
          <p:nvPr>
            <p:ph idx="1"/>
          </p:nvPr>
        </p:nvSpPr>
        <p:spPr/>
        <p:txBody>
          <a:bodyPr>
            <a:normAutofit lnSpcReduction="10000"/>
          </a:bodyPr>
          <a:lstStyle/>
          <a:p>
            <a:r>
              <a:rPr lang="en-US" i="1" dirty="0" smtClean="0">
                <a:effectLst/>
              </a:rPr>
              <a:t>People Exhibit Bounded Rationality</a:t>
            </a:r>
            <a:r>
              <a:rPr lang="en-US" dirty="0" smtClean="0">
                <a:effectLst/>
              </a:rPr>
              <a:t>: People are not perfectly rational because they often fail in their abilities to perceive and calculate the information correctly. </a:t>
            </a:r>
          </a:p>
          <a:p>
            <a:r>
              <a:rPr lang="en-US" i="1" dirty="0" smtClean="0">
                <a:effectLst/>
              </a:rPr>
              <a:t>Pursuing Rationality Can Be Prohibitive: </a:t>
            </a:r>
            <a:r>
              <a:rPr lang="en-US" dirty="0"/>
              <a:t>T</a:t>
            </a:r>
            <a:r>
              <a:rPr lang="en-US" dirty="0" smtClean="0">
                <a:effectLst/>
              </a:rPr>
              <a:t>he costs of attempting perfect rationality can be so high compared to the benefits that we can justify remaining in rational ignorance of the information. </a:t>
            </a:r>
          </a:p>
          <a:p>
            <a:endParaRPr lang="en-US" dirty="0"/>
          </a:p>
        </p:txBody>
      </p:sp>
    </p:spTree>
    <p:extLst>
      <p:ext uri="{BB962C8B-B14F-4D97-AF65-F5344CB8AC3E}">
        <p14:creationId xmlns:p14="http://schemas.microsoft.com/office/powerpoint/2010/main" val="273419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pirates’ game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Five pirates find 100 gold coins and trying to decide how to distribute. The rules of pirate distribution are:</a:t>
            </a:r>
          </a:p>
          <a:p>
            <a:pPr marL="971550" lvl="1" indent="-514350">
              <a:buFont typeface="+mj-lt"/>
              <a:buAutoNum type="arabicPeriod"/>
            </a:pPr>
            <a:r>
              <a:rPr lang="en-US" dirty="0" smtClean="0"/>
              <a:t>The most senior pirate proposes a distribution</a:t>
            </a:r>
          </a:p>
          <a:p>
            <a:pPr marL="971550" lvl="1" indent="-514350">
              <a:buFont typeface="+mj-lt"/>
              <a:buAutoNum type="arabicPeriod"/>
            </a:pPr>
            <a:r>
              <a:rPr lang="en-US" dirty="0" smtClean="0"/>
              <a:t>The pirates vote on whether to accept it.</a:t>
            </a:r>
          </a:p>
          <a:p>
            <a:pPr marL="971550" lvl="1" indent="-514350">
              <a:buFont typeface="+mj-lt"/>
              <a:buAutoNum type="arabicPeriod"/>
            </a:pPr>
            <a:r>
              <a:rPr lang="en-US" dirty="0" smtClean="0"/>
              <a:t>The proposer can vote</a:t>
            </a:r>
          </a:p>
          <a:p>
            <a:pPr marL="971550" lvl="1" indent="-514350">
              <a:buFont typeface="+mj-lt"/>
              <a:buAutoNum type="arabicPeriod"/>
            </a:pPr>
            <a:r>
              <a:rPr lang="en-US" dirty="0" smtClean="0"/>
              <a:t>The proposer has the casting vote if there is a tie</a:t>
            </a:r>
          </a:p>
          <a:p>
            <a:pPr marL="971550" lvl="1" indent="-514350">
              <a:buFont typeface="+mj-lt"/>
              <a:buAutoNum type="arabicPeriod"/>
            </a:pPr>
            <a:r>
              <a:rPr lang="en-US" dirty="0" smtClean="0"/>
              <a:t>If the proposal is approved, the proposal goes into effect.</a:t>
            </a:r>
          </a:p>
          <a:p>
            <a:pPr marL="971550" lvl="1" indent="-514350">
              <a:buFont typeface="+mj-lt"/>
              <a:buAutoNum type="arabicPeriod"/>
            </a:pPr>
            <a:r>
              <a:rPr lang="en-US" dirty="0" smtClean="0"/>
              <a:t>If the vote fails, the proposer is thrown overboard and dies.</a:t>
            </a:r>
          </a:p>
          <a:p>
            <a:pPr marL="971550" lvl="1" indent="-514350">
              <a:buFont typeface="+mj-lt"/>
              <a:buAutoNum type="arabicPeriod"/>
            </a:pPr>
            <a:r>
              <a:rPr lang="en-US" dirty="0" smtClean="0"/>
              <a:t>The next most senior pirate becomes the proposer and the process begins again.</a:t>
            </a:r>
            <a:endParaRPr lang="en-US" dirty="0"/>
          </a:p>
        </p:txBody>
      </p:sp>
    </p:spTree>
    <p:extLst>
      <p:ext uri="{BB962C8B-B14F-4D97-AF65-F5344CB8AC3E}">
        <p14:creationId xmlns:p14="http://schemas.microsoft.com/office/powerpoint/2010/main" val="38636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pirates’ game</a:t>
            </a:r>
            <a:endParaRPr lang="en-US" dirty="0"/>
          </a:p>
        </p:txBody>
      </p:sp>
      <p:sp>
        <p:nvSpPr>
          <p:cNvPr id="3" name="Content Placeholder 2"/>
          <p:cNvSpPr>
            <a:spLocks noGrp="1"/>
          </p:cNvSpPr>
          <p:nvPr>
            <p:ph idx="1"/>
          </p:nvPr>
        </p:nvSpPr>
        <p:spPr/>
        <p:txBody>
          <a:bodyPr/>
          <a:lstStyle/>
          <a:p>
            <a:r>
              <a:rPr lang="en-US" dirty="0" smtClean="0"/>
              <a:t>There are four pirate characteristics. Each pirate:</a:t>
            </a:r>
          </a:p>
          <a:p>
            <a:pPr marL="971550" lvl="1" indent="-514350">
              <a:buFont typeface="+mj-lt"/>
              <a:buAutoNum type="alphaUcPeriod"/>
            </a:pPr>
            <a:r>
              <a:rPr lang="en-US" dirty="0" smtClean="0"/>
              <a:t>Is entirely rational</a:t>
            </a:r>
          </a:p>
          <a:p>
            <a:pPr marL="971550" lvl="1" indent="-514350">
              <a:buFont typeface="+mj-lt"/>
              <a:buAutoNum type="alphaUcPeriod"/>
            </a:pPr>
            <a:r>
              <a:rPr lang="en-US" dirty="0" smtClean="0"/>
              <a:t>Wants to survive</a:t>
            </a:r>
          </a:p>
          <a:p>
            <a:pPr marL="971550" lvl="1" indent="-514350">
              <a:buFont typeface="+mj-lt"/>
              <a:buAutoNum type="alphaUcPeriod"/>
            </a:pPr>
            <a:r>
              <a:rPr lang="en-US" dirty="0" smtClean="0"/>
              <a:t>Wants to maximize the amount of gold he receives.</a:t>
            </a:r>
          </a:p>
          <a:p>
            <a:pPr marL="971550" lvl="1" indent="-514350">
              <a:buFont typeface="+mj-lt"/>
              <a:buAutoNum type="alphaUcPeriod"/>
            </a:pPr>
            <a:r>
              <a:rPr lang="en-US" dirty="0" smtClean="0"/>
              <a:t>Would prefer to throw another overboard, if all other results would otherwise be equal.</a:t>
            </a:r>
          </a:p>
        </p:txBody>
      </p:sp>
    </p:spTree>
    <p:extLst>
      <p:ext uri="{BB962C8B-B14F-4D97-AF65-F5344CB8AC3E}">
        <p14:creationId xmlns:p14="http://schemas.microsoft.com/office/powerpoint/2010/main" val="337174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pirates’ game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Take a moment to discuss the game and then tell me your decision about what the senior proposing pirate should do.</a:t>
            </a:r>
            <a:endParaRPr lang="en-US" sz="4000" dirty="0"/>
          </a:p>
        </p:txBody>
      </p:sp>
    </p:spTree>
    <p:extLst>
      <p:ext uri="{BB962C8B-B14F-4D97-AF65-F5344CB8AC3E}">
        <p14:creationId xmlns:p14="http://schemas.microsoft.com/office/powerpoint/2010/main" val="253069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and their reasoning</a:t>
            </a:r>
            <a:endParaRPr lang="en-US" dirty="0"/>
          </a:p>
        </p:txBody>
      </p:sp>
      <p:sp>
        <p:nvSpPr>
          <p:cNvPr id="3" name="Content Placeholder 2"/>
          <p:cNvSpPr>
            <a:spLocks noGrp="1"/>
          </p:cNvSpPr>
          <p:nvPr>
            <p:ph idx="1"/>
          </p:nvPr>
        </p:nvSpPr>
        <p:spPr/>
        <p:txBody>
          <a:bodyPr/>
          <a:lstStyle/>
          <a:p>
            <a:r>
              <a:rPr lang="en-US" dirty="0" smtClean="0"/>
              <a:t>The senior pirate should be generous to the others (minimize his share) since the other would throw him off the ship otherwise.</a:t>
            </a:r>
          </a:p>
          <a:p>
            <a:r>
              <a:rPr lang="en-US" dirty="0" smtClean="0"/>
              <a:t>If the other pirates think that he is taking too much, they would throw the senior pirate off the ship. This would be to their advantage since there would now be only four pirates to share the 100 coins.</a:t>
            </a:r>
            <a:endParaRPr lang="en-US" dirty="0"/>
          </a:p>
        </p:txBody>
      </p:sp>
    </p:spTree>
    <p:extLst>
      <p:ext uri="{BB962C8B-B14F-4D97-AF65-F5344CB8AC3E}">
        <p14:creationId xmlns:p14="http://schemas.microsoft.com/office/powerpoint/2010/main" val="175696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can reason backwards!</a:t>
            </a:r>
            <a:endParaRPr lang="en-US" dirty="0"/>
          </a:p>
        </p:txBody>
      </p:sp>
      <p:sp>
        <p:nvSpPr>
          <p:cNvPr id="3" name="Content Placeholder 2"/>
          <p:cNvSpPr>
            <a:spLocks noGrp="1"/>
          </p:cNvSpPr>
          <p:nvPr>
            <p:ph idx="1"/>
          </p:nvPr>
        </p:nvSpPr>
        <p:spPr/>
        <p:txBody>
          <a:bodyPr/>
          <a:lstStyle/>
          <a:p>
            <a:r>
              <a:rPr lang="en-US" dirty="0" smtClean="0"/>
              <a:t>The two last pirates, D and E. D is senior proposer.</a:t>
            </a:r>
          </a:p>
          <a:p>
            <a:r>
              <a:rPr lang="en-US" dirty="0" smtClean="0"/>
              <a:t>D proposes 100 for himself!</a:t>
            </a:r>
          </a:p>
          <a:p>
            <a:r>
              <a:rPr lang="en-US" dirty="0" smtClean="0"/>
              <a:t>Since D has the deciding vote then by 3, 4 and 5 he wins and E can do nothing.</a:t>
            </a:r>
            <a:endParaRPr lang="en-US" dirty="0"/>
          </a:p>
        </p:txBody>
      </p:sp>
    </p:spTree>
    <p:extLst>
      <p:ext uri="{BB962C8B-B14F-4D97-AF65-F5344CB8AC3E}">
        <p14:creationId xmlns:p14="http://schemas.microsoft.com/office/powerpoint/2010/main" val="340515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can reason backwards!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 suppose that there are three pirates left, C, D and E. C is the senior pirate.</a:t>
            </a:r>
          </a:p>
          <a:p>
            <a:r>
              <a:rPr lang="en-US" dirty="0" smtClean="0"/>
              <a:t>By characteristic A, </a:t>
            </a:r>
            <a:r>
              <a:rPr lang="en-US" dirty="0"/>
              <a:t>p</a:t>
            </a:r>
            <a:r>
              <a:rPr lang="en-US" dirty="0" smtClean="0"/>
              <a:t>irate C knows what pirate D would do if there were only two pirates. Of course E would also know what D would do if it was down to two pirates.</a:t>
            </a:r>
          </a:p>
          <a:p>
            <a:r>
              <a:rPr lang="en-US" dirty="0" smtClean="0"/>
              <a:t>So pirate C propose that pirate E gets one coin, pirate D gets no coins and he keeps the rest!</a:t>
            </a:r>
          </a:p>
          <a:p>
            <a:r>
              <a:rPr lang="en-US" dirty="0" smtClean="0"/>
              <a:t>Why? By characteristic C pirate E would vote with pirate C and by rules 2, 3, and 5, C wins.</a:t>
            </a:r>
            <a:endParaRPr lang="en-US" dirty="0"/>
          </a:p>
        </p:txBody>
      </p:sp>
    </p:spTree>
    <p:extLst>
      <p:ext uri="{BB962C8B-B14F-4D97-AF65-F5344CB8AC3E}">
        <p14:creationId xmlns:p14="http://schemas.microsoft.com/office/powerpoint/2010/main" val="190749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Pirates can reason backwards!</a:t>
            </a:r>
            <a:endParaRPr lang="en-US" dirty="0"/>
          </a:p>
        </p:txBody>
      </p:sp>
      <p:sp>
        <p:nvSpPr>
          <p:cNvPr id="3" name="Content Placeholder 2"/>
          <p:cNvSpPr>
            <a:spLocks noGrp="1"/>
          </p:cNvSpPr>
          <p:nvPr>
            <p:ph idx="1"/>
          </p:nvPr>
        </p:nvSpPr>
        <p:spPr/>
        <p:txBody>
          <a:bodyPr>
            <a:normAutofit fontScale="92500"/>
          </a:bodyPr>
          <a:lstStyle/>
          <a:p>
            <a:r>
              <a:rPr lang="en-US" dirty="0" smtClean="0"/>
              <a:t>So now for four: B, C, D, E. B is senior.</a:t>
            </a:r>
          </a:p>
          <a:p>
            <a:r>
              <a:rPr lang="en-US" dirty="0" smtClean="0"/>
              <a:t>Now B, being perfectly rational, would know the three pirate solution. Now B would know that things don’t go well for D.</a:t>
            </a:r>
          </a:p>
          <a:p>
            <a:r>
              <a:rPr lang="en-US" dirty="0" smtClean="0"/>
              <a:t>So B offers D one coin (better than nothing and characteristic C). B offers nothing to C and nothing to E. B keeps the rest for himself.</a:t>
            </a:r>
          </a:p>
          <a:p>
            <a:r>
              <a:rPr lang="en-US" dirty="0" smtClean="0"/>
              <a:t>B wins since the vote would be a tie and under the rules of voting his vote is the deciding vote.</a:t>
            </a:r>
            <a:endParaRPr lang="en-US" dirty="0"/>
          </a:p>
        </p:txBody>
      </p:sp>
    </p:spTree>
    <p:extLst>
      <p:ext uri="{BB962C8B-B14F-4D97-AF65-F5344CB8AC3E}">
        <p14:creationId xmlns:p14="http://schemas.microsoft.com/office/powerpoint/2010/main" val="413680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1346</Words>
  <Application>Microsoft Office PowerPoint</Application>
  <PresentationFormat>On-screen Show (4:3)</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Games and gaming - 3</vt:lpstr>
      <vt:lpstr>Rationality and irrationality</vt:lpstr>
      <vt:lpstr>The pirates’ game</vt:lpstr>
      <vt:lpstr>The pirates’ game</vt:lpstr>
      <vt:lpstr>The pirates’ game</vt:lpstr>
      <vt:lpstr>Pirates and their reasoning</vt:lpstr>
      <vt:lpstr>Pirates can reason backwards!</vt:lpstr>
      <vt:lpstr>Pirates can reason backwards!</vt:lpstr>
      <vt:lpstr>Pirates can reason backwards!</vt:lpstr>
      <vt:lpstr>Pirates can reason backwards!</vt:lpstr>
      <vt:lpstr>Pirates can reason backwards!</vt:lpstr>
      <vt:lpstr>How did this happen?</vt:lpstr>
      <vt:lpstr>Super-rationality </vt:lpstr>
      <vt:lpstr>But what would a survey say?</vt:lpstr>
      <vt:lpstr>Two thirds of the average game</vt:lpstr>
      <vt:lpstr>A fun result</vt:lpstr>
      <vt:lpstr>But wait!</vt:lpstr>
      <vt:lpstr>So?</vt:lpstr>
      <vt:lpstr>So?</vt:lpstr>
      <vt:lpstr>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gaming - 3</dc:title>
  <dc:creator>Dan Rochowiak</dc:creator>
  <cp:lastModifiedBy>Dan Rochowiak</cp:lastModifiedBy>
  <cp:revision>10</cp:revision>
  <dcterms:created xsi:type="dcterms:W3CDTF">2016-03-01T14:45:40Z</dcterms:created>
  <dcterms:modified xsi:type="dcterms:W3CDTF">2016-03-01T16:35:49Z</dcterms:modified>
</cp:coreProperties>
</file>