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5" r:id="rId5"/>
    <p:sldId id="266" r:id="rId6"/>
    <p:sldId id="267" r:id="rId7"/>
    <p:sldId id="258" r:id="rId8"/>
    <p:sldId id="268" r:id="rId9"/>
    <p:sldId id="259" r:id="rId10"/>
    <p:sldId id="270" r:id="rId11"/>
    <p:sldId id="271" r:id="rId12"/>
    <p:sldId id="269" r:id="rId13"/>
    <p:sldId id="272" r:id="rId14"/>
    <p:sldId id="260" r:id="rId15"/>
    <p:sldId id="273" r:id="rId16"/>
    <p:sldId id="261" r:id="rId17"/>
    <p:sldId id="274" r:id="rId18"/>
    <p:sldId id="275" r:id="rId19"/>
    <p:sldId id="276" r:id="rId20"/>
    <p:sldId id="262" r:id="rId21"/>
    <p:sldId id="277" r:id="rId22"/>
    <p:sldId id="263"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21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6FD0F0-D276-456A-AF73-EFF64615B0C8}"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B8307-7E22-4606-9418-BCB96482F7AF}" type="slidenum">
              <a:rPr lang="en-US" smtClean="0"/>
              <a:t>‹#›</a:t>
            </a:fld>
            <a:endParaRPr lang="en-US"/>
          </a:p>
        </p:txBody>
      </p:sp>
    </p:spTree>
    <p:extLst>
      <p:ext uri="{BB962C8B-B14F-4D97-AF65-F5344CB8AC3E}">
        <p14:creationId xmlns:p14="http://schemas.microsoft.com/office/powerpoint/2010/main" val="312149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6FD0F0-D276-456A-AF73-EFF64615B0C8}"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B8307-7E22-4606-9418-BCB96482F7AF}" type="slidenum">
              <a:rPr lang="en-US" smtClean="0"/>
              <a:t>‹#›</a:t>
            </a:fld>
            <a:endParaRPr lang="en-US"/>
          </a:p>
        </p:txBody>
      </p:sp>
    </p:spTree>
    <p:extLst>
      <p:ext uri="{BB962C8B-B14F-4D97-AF65-F5344CB8AC3E}">
        <p14:creationId xmlns:p14="http://schemas.microsoft.com/office/powerpoint/2010/main" val="1199799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6FD0F0-D276-456A-AF73-EFF64615B0C8}"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B8307-7E22-4606-9418-BCB96482F7AF}" type="slidenum">
              <a:rPr lang="en-US" smtClean="0"/>
              <a:t>‹#›</a:t>
            </a:fld>
            <a:endParaRPr lang="en-US"/>
          </a:p>
        </p:txBody>
      </p:sp>
    </p:spTree>
    <p:extLst>
      <p:ext uri="{BB962C8B-B14F-4D97-AF65-F5344CB8AC3E}">
        <p14:creationId xmlns:p14="http://schemas.microsoft.com/office/powerpoint/2010/main" val="77080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6FD0F0-D276-456A-AF73-EFF64615B0C8}"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B8307-7E22-4606-9418-BCB96482F7AF}" type="slidenum">
              <a:rPr lang="en-US" smtClean="0"/>
              <a:t>‹#›</a:t>
            </a:fld>
            <a:endParaRPr lang="en-US"/>
          </a:p>
        </p:txBody>
      </p:sp>
    </p:spTree>
    <p:extLst>
      <p:ext uri="{BB962C8B-B14F-4D97-AF65-F5344CB8AC3E}">
        <p14:creationId xmlns:p14="http://schemas.microsoft.com/office/powerpoint/2010/main" val="1273917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6FD0F0-D276-456A-AF73-EFF64615B0C8}"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4B8307-7E22-4606-9418-BCB96482F7AF}" type="slidenum">
              <a:rPr lang="en-US" smtClean="0"/>
              <a:t>‹#›</a:t>
            </a:fld>
            <a:endParaRPr lang="en-US"/>
          </a:p>
        </p:txBody>
      </p:sp>
    </p:spTree>
    <p:extLst>
      <p:ext uri="{BB962C8B-B14F-4D97-AF65-F5344CB8AC3E}">
        <p14:creationId xmlns:p14="http://schemas.microsoft.com/office/powerpoint/2010/main" val="263917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6FD0F0-D276-456A-AF73-EFF64615B0C8}" type="datetimeFigureOut">
              <a:rPr lang="en-US" smtClean="0"/>
              <a:t>3/8/2016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B8307-7E22-4606-9418-BCB96482F7AF}" type="slidenum">
              <a:rPr lang="en-US" smtClean="0"/>
              <a:t>‹#›</a:t>
            </a:fld>
            <a:endParaRPr lang="en-US"/>
          </a:p>
        </p:txBody>
      </p:sp>
    </p:spTree>
    <p:extLst>
      <p:ext uri="{BB962C8B-B14F-4D97-AF65-F5344CB8AC3E}">
        <p14:creationId xmlns:p14="http://schemas.microsoft.com/office/powerpoint/2010/main" val="3926129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6FD0F0-D276-456A-AF73-EFF64615B0C8}" type="datetimeFigureOut">
              <a:rPr lang="en-US" smtClean="0"/>
              <a:t>3/8/2016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4B8307-7E22-4606-9418-BCB96482F7AF}" type="slidenum">
              <a:rPr lang="en-US" smtClean="0"/>
              <a:t>‹#›</a:t>
            </a:fld>
            <a:endParaRPr lang="en-US"/>
          </a:p>
        </p:txBody>
      </p:sp>
    </p:spTree>
    <p:extLst>
      <p:ext uri="{BB962C8B-B14F-4D97-AF65-F5344CB8AC3E}">
        <p14:creationId xmlns:p14="http://schemas.microsoft.com/office/powerpoint/2010/main" val="3833492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6FD0F0-D276-456A-AF73-EFF64615B0C8}" type="datetimeFigureOut">
              <a:rPr lang="en-US" smtClean="0"/>
              <a:t>3/8/2016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4B8307-7E22-4606-9418-BCB96482F7AF}" type="slidenum">
              <a:rPr lang="en-US" smtClean="0"/>
              <a:t>‹#›</a:t>
            </a:fld>
            <a:endParaRPr lang="en-US"/>
          </a:p>
        </p:txBody>
      </p:sp>
    </p:spTree>
    <p:extLst>
      <p:ext uri="{BB962C8B-B14F-4D97-AF65-F5344CB8AC3E}">
        <p14:creationId xmlns:p14="http://schemas.microsoft.com/office/powerpoint/2010/main" val="1817621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6FD0F0-D276-456A-AF73-EFF64615B0C8}" type="datetimeFigureOut">
              <a:rPr lang="en-US" smtClean="0"/>
              <a:t>3/8/2016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4B8307-7E22-4606-9418-BCB96482F7AF}" type="slidenum">
              <a:rPr lang="en-US" smtClean="0"/>
              <a:t>‹#›</a:t>
            </a:fld>
            <a:endParaRPr lang="en-US"/>
          </a:p>
        </p:txBody>
      </p:sp>
    </p:spTree>
    <p:extLst>
      <p:ext uri="{BB962C8B-B14F-4D97-AF65-F5344CB8AC3E}">
        <p14:creationId xmlns:p14="http://schemas.microsoft.com/office/powerpoint/2010/main" val="3398525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6FD0F0-D276-456A-AF73-EFF64615B0C8}" type="datetimeFigureOut">
              <a:rPr lang="en-US" smtClean="0"/>
              <a:t>3/8/2016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B8307-7E22-4606-9418-BCB96482F7AF}" type="slidenum">
              <a:rPr lang="en-US" smtClean="0"/>
              <a:t>‹#›</a:t>
            </a:fld>
            <a:endParaRPr lang="en-US"/>
          </a:p>
        </p:txBody>
      </p:sp>
    </p:spTree>
    <p:extLst>
      <p:ext uri="{BB962C8B-B14F-4D97-AF65-F5344CB8AC3E}">
        <p14:creationId xmlns:p14="http://schemas.microsoft.com/office/powerpoint/2010/main" val="2685571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6FD0F0-D276-456A-AF73-EFF64615B0C8}" type="datetimeFigureOut">
              <a:rPr lang="en-US" smtClean="0"/>
              <a:t>3/8/2016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4B8307-7E22-4606-9418-BCB96482F7AF}" type="slidenum">
              <a:rPr lang="en-US" smtClean="0"/>
              <a:t>‹#›</a:t>
            </a:fld>
            <a:endParaRPr lang="en-US"/>
          </a:p>
        </p:txBody>
      </p:sp>
    </p:spTree>
    <p:extLst>
      <p:ext uri="{BB962C8B-B14F-4D97-AF65-F5344CB8AC3E}">
        <p14:creationId xmlns:p14="http://schemas.microsoft.com/office/powerpoint/2010/main" val="324512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6FD0F0-D276-456A-AF73-EFF64615B0C8}" type="datetimeFigureOut">
              <a:rPr lang="en-US" smtClean="0"/>
              <a:t>3/8/2016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B8307-7E22-4606-9418-BCB96482F7AF}" type="slidenum">
              <a:rPr lang="en-US" smtClean="0"/>
              <a:t>‹#›</a:t>
            </a:fld>
            <a:endParaRPr lang="en-US"/>
          </a:p>
        </p:txBody>
      </p:sp>
    </p:spTree>
    <p:extLst>
      <p:ext uri="{BB962C8B-B14F-4D97-AF65-F5344CB8AC3E}">
        <p14:creationId xmlns:p14="http://schemas.microsoft.com/office/powerpoint/2010/main" val="1968608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civilization.com/en/hom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Games and Gaming -5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0673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and civilization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Consider a Civilization-like strategy game</a:t>
            </a:r>
          </a:p>
          <a:p>
            <a:pPr lvl="1"/>
            <a:r>
              <a:rPr lang="en-US" dirty="0" smtClean="0">
                <a:hlinkClick r:id="rId2"/>
              </a:rPr>
              <a:t>http://www.civilization.com/en/home/</a:t>
            </a:r>
            <a:endParaRPr lang="en-US" dirty="0" smtClean="0"/>
          </a:p>
          <a:p>
            <a:pPr lvl="1"/>
            <a:r>
              <a:rPr lang="en-US" dirty="0" smtClean="0"/>
              <a:t>“A game is a series of interesting choices. “</a:t>
            </a:r>
          </a:p>
          <a:p>
            <a:r>
              <a:rPr lang="en-US" dirty="0" smtClean="0"/>
              <a:t>Highest-level manager for responsible for development of the computer player’s economy</a:t>
            </a:r>
          </a:p>
          <a:p>
            <a:r>
              <a:rPr lang="en-US" dirty="0" smtClean="0"/>
              <a:t>Responsible for coordination between the build, unit, resource, and research managers, as well as setting spending limits</a:t>
            </a:r>
          </a:p>
          <a:p>
            <a:r>
              <a:rPr lang="en-US" dirty="0" smtClean="0"/>
              <a:t>Handles computer player expansion, upgrading of buildings and units, and epoch advancement</a:t>
            </a:r>
          </a:p>
          <a:p>
            <a:endParaRPr lang="en-US" dirty="0"/>
          </a:p>
        </p:txBody>
      </p:sp>
    </p:spTree>
    <p:extLst>
      <p:ext uri="{BB962C8B-B14F-4D97-AF65-F5344CB8AC3E}">
        <p14:creationId xmlns:p14="http://schemas.microsoft.com/office/powerpoint/2010/main" val="3882917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and civilization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a build unit</a:t>
            </a:r>
          </a:p>
          <a:p>
            <a:r>
              <a:rPr lang="en-US" dirty="0" smtClean="0"/>
              <a:t>Responsible for placement of the structures and towns</a:t>
            </a:r>
          </a:p>
          <a:p>
            <a:r>
              <a:rPr lang="en-US" dirty="0" smtClean="0"/>
              <a:t>Receives requests from the unit manager for training buildings and from the civilization manager for support buildings</a:t>
            </a:r>
          </a:p>
          <a:p>
            <a:r>
              <a:rPr lang="en-US" dirty="0" smtClean="0"/>
              <a:t>All site evaluation occurs here</a:t>
            </a:r>
          </a:p>
          <a:p>
            <a:r>
              <a:rPr lang="en-US" dirty="0" smtClean="0"/>
              <a:t>Most buildings have requirements on where they can and cannot be placed</a:t>
            </a:r>
          </a:p>
        </p:txBody>
      </p:sp>
    </p:spTree>
    <p:extLst>
      <p:ext uri="{BB962C8B-B14F-4D97-AF65-F5344CB8AC3E}">
        <p14:creationId xmlns:p14="http://schemas.microsoft.com/office/powerpoint/2010/main" val="1396795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it depends on that curve.</a:t>
            </a:r>
            <a:endParaRPr lang="en-US" dirty="0"/>
          </a:p>
        </p:txBody>
      </p:sp>
      <p:sp>
        <p:nvSpPr>
          <p:cNvPr id="3" name="Content Placeholder 2"/>
          <p:cNvSpPr>
            <a:spLocks noGrp="1"/>
          </p:cNvSpPr>
          <p:nvPr>
            <p:ph idx="1"/>
          </p:nvPr>
        </p:nvSpPr>
        <p:spPr/>
        <p:txBody>
          <a:bodyPr/>
          <a:lstStyle/>
          <a:p>
            <a:r>
              <a:rPr lang="en-US" dirty="0" smtClean="0"/>
              <a:t>That brings us to marginal utility.</a:t>
            </a:r>
          </a:p>
          <a:p>
            <a:r>
              <a:rPr lang="en-US" dirty="0"/>
              <a:t> </a:t>
            </a:r>
            <a:r>
              <a:rPr lang="en-US" dirty="0" smtClean="0"/>
              <a:t>And now our decisions seem to be ‘controlled’ by the curve.</a:t>
            </a:r>
          </a:p>
          <a:p>
            <a:r>
              <a:rPr lang="en-US" dirty="0" smtClean="0"/>
              <a:t>The need is to construct a formula to express the changing marginal utility for building soldiers. Typically this would be handed to a build manager for production.</a:t>
            </a:r>
          </a:p>
          <a:p>
            <a:r>
              <a:rPr lang="en-US" dirty="0" smtClean="0"/>
              <a:t>What is the formula?</a:t>
            </a:r>
            <a:endParaRPr lang="en-US" dirty="0"/>
          </a:p>
        </p:txBody>
      </p:sp>
    </p:spTree>
    <p:extLst>
      <p:ext uri="{BB962C8B-B14F-4D97-AF65-F5344CB8AC3E}">
        <p14:creationId xmlns:p14="http://schemas.microsoft.com/office/powerpoint/2010/main" val="233952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Formulas</a:t>
            </a:r>
            <a:endParaRPr lang="en-US" dirty="0"/>
          </a:p>
        </p:txBody>
      </p:sp>
      <p:sp>
        <p:nvSpPr>
          <p:cNvPr id="3" name="Content Placeholder 2"/>
          <p:cNvSpPr>
            <a:spLocks noGrp="1"/>
          </p:cNvSpPr>
          <p:nvPr>
            <p:ph idx="1"/>
          </p:nvPr>
        </p:nvSpPr>
        <p:spPr/>
        <p:txBody>
          <a:bodyPr>
            <a:normAutofit/>
          </a:bodyPr>
          <a:lstStyle/>
          <a:p>
            <a:r>
              <a:rPr lang="en-US" dirty="0" smtClean="0"/>
              <a:t>Linear is straightforward</a:t>
            </a:r>
          </a:p>
          <a:p>
            <a:r>
              <a:rPr lang="en-US" dirty="0" smtClean="0"/>
              <a:t>Where S</a:t>
            </a:r>
            <a:r>
              <a:rPr lang="en-US" baseline="-25000" dirty="0" smtClean="0"/>
              <a:t>n</a:t>
            </a:r>
            <a:r>
              <a:rPr lang="en-US" dirty="0" smtClean="0"/>
              <a:t> is the nth soldier an U(S</a:t>
            </a:r>
            <a:r>
              <a:rPr lang="en-US" baseline="-25000" dirty="0" smtClean="0"/>
              <a:t>n</a:t>
            </a:r>
            <a:r>
              <a:rPr lang="en-US" dirty="0" smtClean="0"/>
              <a:t>) is the utility of the nth soldier</a:t>
            </a:r>
          </a:p>
          <a:p>
            <a:pPr marL="457200" lvl="1" indent="0">
              <a:buNone/>
            </a:pPr>
            <a:r>
              <a:rPr lang="en-US" dirty="0" smtClean="0"/>
              <a:t>U(S</a:t>
            </a:r>
            <a:r>
              <a:rPr lang="en-US" baseline="-25000" dirty="0" smtClean="0"/>
              <a:t>n</a:t>
            </a:r>
            <a:r>
              <a:rPr lang="en-US" dirty="0" smtClean="0"/>
              <a:t>) = ((11 – n) X 10)</a:t>
            </a:r>
          </a:p>
          <a:p>
            <a:r>
              <a:rPr lang="en-US" dirty="0" smtClean="0"/>
              <a:t>Being a bit more positive</a:t>
            </a:r>
          </a:p>
          <a:p>
            <a:pPr marL="457200" lvl="1" indent="0">
              <a:buNone/>
            </a:pPr>
            <a:r>
              <a:rPr lang="en-US" dirty="0" smtClean="0"/>
              <a:t>U(S</a:t>
            </a:r>
            <a:r>
              <a:rPr lang="en-US" baseline="-25000" dirty="0" smtClean="0"/>
              <a:t>n</a:t>
            </a:r>
            <a:r>
              <a:rPr lang="en-US" dirty="0" smtClean="0"/>
              <a:t>) = 100 / n</a:t>
            </a:r>
          </a:p>
          <a:p>
            <a:r>
              <a:rPr lang="en-US" dirty="0" smtClean="0"/>
              <a:t>Let’s be real</a:t>
            </a:r>
          </a:p>
          <a:p>
            <a:pPr marL="457200" lvl="1" indent="0">
              <a:buNone/>
            </a:pPr>
            <a:r>
              <a:rPr lang="en-US" dirty="0" smtClean="0"/>
              <a:t>U(S</a:t>
            </a:r>
            <a:r>
              <a:rPr lang="en-US" baseline="-25000" dirty="0" smtClean="0"/>
              <a:t>n</a:t>
            </a:r>
            <a:r>
              <a:rPr lang="en-US" dirty="0" smtClean="0"/>
              <a:t>) = 100 (0.95</a:t>
            </a:r>
            <a:r>
              <a:rPr lang="en-US" baseline="30000" dirty="0" smtClean="0"/>
              <a:t>3(n-)</a:t>
            </a:r>
            <a:r>
              <a:rPr lang="en-US" dirty="0" smtClean="0"/>
              <a:t>)</a:t>
            </a:r>
          </a:p>
          <a:p>
            <a:endParaRPr lang="en-US" dirty="0"/>
          </a:p>
        </p:txBody>
      </p:sp>
    </p:spTree>
    <p:extLst>
      <p:ext uri="{BB962C8B-B14F-4D97-AF65-F5344CB8AC3E}">
        <p14:creationId xmlns:p14="http://schemas.microsoft.com/office/powerpoint/2010/main" val="982774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results</a:t>
            </a:r>
            <a:endParaRPr lang="en-US" dirty="0"/>
          </a:p>
        </p:txBody>
      </p:sp>
      <p:pic>
        <p:nvPicPr>
          <p:cNvPr id="4098" name="Picture 2" descr="http://what-when-how.com/Tutorial/topic-101/Behavioral-Mathematics-for-Game-AI_images/img-gen3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0"/>
            <a:ext cx="6905625" cy="32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571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is different</a:t>
            </a:r>
            <a:endParaRPr lang="en-US" dirty="0"/>
          </a:p>
        </p:txBody>
      </p:sp>
      <p:sp>
        <p:nvSpPr>
          <p:cNvPr id="3" name="Content Placeholder 2"/>
          <p:cNvSpPr>
            <a:spLocks noGrp="1"/>
          </p:cNvSpPr>
          <p:nvPr>
            <p:ph idx="1"/>
          </p:nvPr>
        </p:nvSpPr>
        <p:spPr/>
        <p:txBody>
          <a:bodyPr>
            <a:normAutofit/>
          </a:bodyPr>
          <a:lstStyle/>
          <a:p>
            <a:r>
              <a:rPr lang="en-US" dirty="0" smtClean="0"/>
              <a:t>Health is a different notion.</a:t>
            </a:r>
          </a:p>
          <a:p>
            <a:r>
              <a:rPr lang="en-US" dirty="0" smtClean="0"/>
              <a:t>When you have it, consuming a bit is not all that important.</a:t>
            </a:r>
          </a:p>
          <a:p>
            <a:r>
              <a:rPr lang="en-US" dirty="0" smtClean="0"/>
              <a:t>When you are low on it, getting a unit of health makes a very large difference. </a:t>
            </a:r>
          </a:p>
          <a:p>
            <a:pPr lvl="1"/>
            <a:r>
              <a:rPr lang="en-US" dirty="0" smtClean="0"/>
              <a:t>Note that the rate of consumption is also important. Also go back and take a look at the </a:t>
            </a:r>
            <a:r>
              <a:rPr lang="en-US" dirty="0" err="1" smtClean="0"/>
              <a:t>Heath_Kit</a:t>
            </a:r>
            <a:r>
              <a:rPr lang="en-US" dirty="0" smtClean="0"/>
              <a:t> and Armor example beginning on page 156</a:t>
            </a:r>
            <a:endParaRPr lang="en-US" dirty="0"/>
          </a:p>
        </p:txBody>
      </p:sp>
    </p:spTree>
    <p:extLst>
      <p:ext uri="{BB962C8B-B14F-4D97-AF65-F5344CB8AC3E}">
        <p14:creationId xmlns:p14="http://schemas.microsoft.com/office/powerpoint/2010/main" val="199607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Increasing marginal utility</a:t>
            </a:r>
            <a:endParaRPr lang="en-US" dirty="0"/>
          </a:p>
        </p:txBody>
      </p:sp>
      <p:pic>
        <p:nvPicPr>
          <p:cNvPr id="5122" name="Picture 2" descr="http://what-when-how.com/Tutorial/topic-101/Behavioral-Mathematics-for-Game-AI_images/img-gen3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14600"/>
            <a:ext cx="4762500" cy="32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884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 Petersburgh paradox</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The St. Petersburg game is played by flipping a fair coin until it comes up tails, and the total number of flips, </a:t>
            </a:r>
            <a:r>
              <a:rPr lang="en-US" i="1" dirty="0" smtClean="0"/>
              <a:t>n</a:t>
            </a:r>
            <a:r>
              <a:rPr lang="en-US" dirty="0" smtClean="0"/>
              <a:t>, determines the prize, which equals $2</a:t>
            </a:r>
            <a:r>
              <a:rPr lang="en-US" i="1" baseline="30000" dirty="0" smtClean="0"/>
              <a:t>n</a:t>
            </a:r>
            <a:r>
              <a:rPr lang="en-US" dirty="0" smtClean="0"/>
              <a:t>. Thus if the coin comes up tails the first time, the prize is $2</a:t>
            </a:r>
            <a:r>
              <a:rPr lang="en-US" baseline="30000" dirty="0" smtClean="0"/>
              <a:t>1</a:t>
            </a:r>
            <a:r>
              <a:rPr lang="en-US" dirty="0" smtClean="0"/>
              <a:t> = $2, and the game ends. If the coin comes up heads the first time, it is flipped again. If it comes up tails the second time, the prize is $2</a:t>
            </a:r>
            <a:r>
              <a:rPr lang="en-US" baseline="30000" dirty="0" smtClean="0"/>
              <a:t>2</a:t>
            </a:r>
            <a:r>
              <a:rPr lang="en-US" dirty="0" smtClean="0"/>
              <a:t> = $4, and the game ends. If it comes up heads the second time, it is flipped again. And so on. There are an infinite number of possible ‘consequences’ (runs of heads followed by one tail) possible. The probability of a consequence of </a:t>
            </a:r>
            <a:r>
              <a:rPr lang="en-US" i="1" dirty="0" smtClean="0"/>
              <a:t>n</a:t>
            </a:r>
            <a:r>
              <a:rPr lang="en-US" dirty="0" smtClean="0"/>
              <a:t> flips (P(</a:t>
            </a:r>
            <a:r>
              <a:rPr lang="en-US" i="1" dirty="0" smtClean="0"/>
              <a:t>n</a:t>
            </a:r>
            <a:r>
              <a:rPr lang="en-US" dirty="0" smtClean="0"/>
              <a:t>)) is 1 divided by 2</a:t>
            </a:r>
            <a:r>
              <a:rPr lang="en-US" i="1" baseline="30000" dirty="0" smtClean="0"/>
              <a:t>n</a:t>
            </a:r>
            <a:r>
              <a:rPr lang="en-US" dirty="0" smtClean="0"/>
              <a:t>, and the ‘expected payoff’ of each consequence is the prize times its probability. The table on the next slide lists these figures for the consequences where </a:t>
            </a:r>
            <a:r>
              <a:rPr lang="en-US" i="1" dirty="0" smtClean="0"/>
              <a:t>n</a:t>
            </a:r>
            <a:r>
              <a:rPr lang="en-US" dirty="0" smtClean="0"/>
              <a:t> = 1 … 10:</a:t>
            </a:r>
            <a:endParaRPr lang="en-US" dirty="0"/>
          </a:p>
        </p:txBody>
      </p:sp>
    </p:spTree>
    <p:extLst>
      <p:ext uri="{BB962C8B-B14F-4D97-AF65-F5344CB8AC3E}">
        <p14:creationId xmlns:p14="http://schemas.microsoft.com/office/powerpoint/2010/main" val="1898254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 Petersburgh paradox</a:t>
            </a:r>
            <a:endParaRPr lang="en-US" dirty="0"/>
          </a:p>
        </p:txBody>
      </p:sp>
      <p:graphicFrame>
        <p:nvGraphicFramePr>
          <p:cNvPr id="4" name="Content Placeholder 3"/>
          <p:cNvGraphicFramePr>
            <a:graphicFrameLocks noGrp="1"/>
          </p:cNvGraphicFramePr>
          <p:nvPr>
            <p:ph idx="1"/>
          </p:nvPr>
        </p:nvGraphicFramePr>
        <p:xfrm>
          <a:off x="457200" y="1714341"/>
          <a:ext cx="8229600" cy="4297680"/>
        </p:xfrm>
        <a:graphic>
          <a:graphicData uri="http://schemas.openxmlformats.org/drawingml/2006/table">
            <a:tbl>
              <a:tblPr/>
              <a:tblGrid>
                <a:gridCol w="2057400"/>
                <a:gridCol w="2057400"/>
                <a:gridCol w="2057400"/>
                <a:gridCol w="2057400"/>
              </a:tblGrid>
              <a:tr h="0">
                <a:tc>
                  <a:txBody>
                    <a:bodyPr/>
                    <a:lstStyle/>
                    <a:p>
                      <a:r>
                        <a:rPr lang="en-US" i="1"/>
                        <a:t>n</a:t>
                      </a:r>
                      <a:endParaRPr lang="en-US"/>
                    </a:p>
                  </a:txBody>
                  <a:tcPr anchor="ctr">
                    <a:lnL>
                      <a:noFill/>
                    </a:lnL>
                    <a:lnR>
                      <a:noFill/>
                    </a:lnR>
                    <a:lnT>
                      <a:noFill/>
                    </a:lnT>
                    <a:lnB>
                      <a:noFill/>
                    </a:lnB>
                  </a:tcPr>
                </a:tc>
                <a:tc>
                  <a:txBody>
                    <a:bodyPr/>
                    <a:lstStyle/>
                    <a:p>
                      <a:r>
                        <a:rPr lang="en-US"/>
                        <a:t>P(</a:t>
                      </a:r>
                      <a:r>
                        <a:rPr lang="en-US" i="1"/>
                        <a:t>n</a:t>
                      </a:r>
                      <a:r>
                        <a:rPr lang="en-US"/>
                        <a:t>)</a:t>
                      </a:r>
                    </a:p>
                  </a:txBody>
                  <a:tcPr anchor="ctr">
                    <a:lnL>
                      <a:noFill/>
                    </a:lnL>
                    <a:lnR>
                      <a:noFill/>
                    </a:lnR>
                    <a:lnT>
                      <a:noFill/>
                    </a:lnT>
                    <a:lnB>
                      <a:noFill/>
                    </a:lnB>
                  </a:tcPr>
                </a:tc>
                <a:tc>
                  <a:txBody>
                    <a:bodyPr/>
                    <a:lstStyle/>
                    <a:p>
                      <a:r>
                        <a:rPr lang="en-US"/>
                        <a:t>Prize</a:t>
                      </a:r>
                    </a:p>
                  </a:txBody>
                  <a:tcPr anchor="ctr">
                    <a:lnL>
                      <a:noFill/>
                    </a:lnL>
                    <a:lnR>
                      <a:noFill/>
                    </a:lnR>
                    <a:lnT>
                      <a:noFill/>
                    </a:lnT>
                    <a:lnB>
                      <a:noFill/>
                    </a:lnB>
                  </a:tcPr>
                </a:tc>
                <a:tc>
                  <a:txBody>
                    <a:bodyPr/>
                    <a:lstStyle/>
                    <a:p>
                      <a:r>
                        <a:rPr lang="en-US"/>
                        <a:t>Expected</a:t>
                      </a:r>
                      <a:br>
                        <a:rPr lang="en-US"/>
                      </a:br>
                      <a:r>
                        <a:rPr lang="en-US"/>
                        <a:t>payoff</a:t>
                      </a:r>
                    </a:p>
                  </a:txBody>
                  <a:tcPr anchor="ctr">
                    <a:lnL>
                      <a:noFill/>
                    </a:lnL>
                    <a:lnR>
                      <a:noFill/>
                    </a:lnR>
                    <a:lnT>
                      <a:noFill/>
                    </a:lnT>
                    <a:lnB>
                      <a:noFill/>
                    </a:lnB>
                  </a:tcPr>
                </a:tc>
              </a:tr>
              <a:tr h="0">
                <a:tc>
                  <a:txBody>
                    <a:bodyPr/>
                    <a:lstStyle/>
                    <a:p>
                      <a:r>
                        <a:rPr lang="en-US"/>
                        <a:t>1</a:t>
                      </a:r>
                    </a:p>
                  </a:txBody>
                  <a:tcPr anchor="ctr">
                    <a:lnL>
                      <a:noFill/>
                    </a:lnL>
                    <a:lnR>
                      <a:noFill/>
                    </a:lnR>
                    <a:lnT>
                      <a:noFill/>
                    </a:lnT>
                    <a:lnB>
                      <a:noFill/>
                    </a:lnB>
                  </a:tcPr>
                </a:tc>
                <a:tc>
                  <a:txBody>
                    <a:bodyPr/>
                    <a:lstStyle/>
                    <a:p>
                      <a:r>
                        <a:rPr lang="en-US"/>
                        <a:t>1/2</a:t>
                      </a:r>
                    </a:p>
                  </a:txBody>
                  <a:tcPr anchor="ctr">
                    <a:lnL>
                      <a:noFill/>
                    </a:lnL>
                    <a:lnR>
                      <a:noFill/>
                    </a:lnR>
                    <a:lnT>
                      <a:noFill/>
                    </a:lnT>
                    <a:lnB>
                      <a:noFill/>
                    </a:lnB>
                  </a:tcPr>
                </a:tc>
                <a:tc>
                  <a:txBody>
                    <a:bodyPr/>
                    <a:lstStyle/>
                    <a:p>
                      <a:r>
                        <a:rPr lang="en-US"/>
                        <a:t>$2</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r>
              <a:tr h="0">
                <a:tc>
                  <a:txBody>
                    <a:bodyPr/>
                    <a:lstStyle/>
                    <a:p>
                      <a:r>
                        <a:rPr lang="en-US"/>
                        <a:t>2</a:t>
                      </a:r>
                    </a:p>
                  </a:txBody>
                  <a:tcPr anchor="ctr">
                    <a:lnL>
                      <a:noFill/>
                    </a:lnL>
                    <a:lnR>
                      <a:noFill/>
                    </a:lnR>
                    <a:lnT>
                      <a:noFill/>
                    </a:lnT>
                    <a:lnB>
                      <a:noFill/>
                    </a:lnB>
                  </a:tcPr>
                </a:tc>
                <a:tc>
                  <a:txBody>
                    <a:bodyPr/>
                    <a:lstStyle/>
                    <a:p>
                      <a:r>
                        <a:rPr lang="en-US"/>
                        <a:t>1/4</a:t>
                      </a:r>
                    </a:p>
                  </a:txBody>
                  <a:tcPr anchor="ctr">
                    <a:lnL>
                      <a:noFill/>
                    </a:lnL>
                    <a:lnR>
                      <a:noFill/>
                    </a:lnR>
                    <a:lnT>
                      <a:noFill/>
                    </a:lnT>
                    <a:lnB>
                      <a:noFill/>
                    </a:lnB>
                  </a:tcPr>
                </a:tc>
                <a:tc>
                  <a:txBody>
                    <a:bodyPr/>
                    <a:lstStyle/>
                    <a:p>
                      <a:r>
                        <a:rPr lang="en-US"/>
                        <a:t>$4</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r>
              <a:tr h="0">
                <a:tc>
                  <a:txBody>
                    <a:bodyPr/>
                    <a:lstStyle/>
                    <a:p>
                      <a:r>
                        <a:rPr lang="en-US"/>
                        <a:t>3</a:t>
                      </a:r>
                    </a:p>
                  </a:txBody>
                  <a:tcPr anchor="ctr">
                    <a:lnL>
                      <a:noFill/>
                    </a:lnL>
                    <a:lnR>
                      <a:noFill/>
                    </a:lnR>
                    <a:lnT>
                      <a:noFill/>
                    </a:lnT>
                    <a:lnB>
                      <a:noFill/>
                    </a:lnB>
                  </a:tcPr>
                </a:tc>
                <a:tc>
                  <a:txBody>
                    <a:bodyPr/>
                    <a:lstStyle/>
                    <a:p>
                      <a:r>
                        <a:rPr lang="en-US"/>
                        <a:t>1/8</a:t>
                      </a:r>
                    </a:p>
                  </a:txBody>
                  <a:tcPr anchor="ctr">
                    <a:lnL>
                      <a:noFill/>
                    </a:lnL>
                    <a:lnR>
                      <a:noFill/>
                    </a:lnR>
                    <a:lnT>
                      <a:noFill/>
                    </a:lnT>
                    <a:lnB>
                      <a:noFill/>
                    </a:lnB>
                  </a:tcPr>
                </a:tc>
                <a:tc>
                  <a:txBody>
                    <a:bodyPr/>
                    <a:lstStyle/>
                    <a:p>
                      <a:r>
                        <a:rPr lang="en-US"/>
                        <a:t>$8</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r>
              <a:tr h="0">
                <a:tc>
                  <a:txBody>
                    <a:bodyPr/>
                    <a:lstStyle/>
                    <a:p>
                      <a:r>
                        <a:rPr lang="en-US"/>
                        <a:t>4</a:t>
                      </a:r>
                    </a:p>
                  </a:txBody>
                  <a:tcPr anchor="ctr">
                    <a:lnL>
                      <a:noFill/>
                    </a:lnL>
                    <a:lnR>
                      <a:noFill/>
                    </a:lnR>
                    <a:lnT>
                      <a:noFill/>
                    </a:lnT>
                    <a:lnB>
                      <a:noFill/>
                    </a:lnB>
                  </a:tcPr>
                </a:tc>
                <a:tc>
                  <a:txBody>
                    <a:bodyPr/>
                    <a:lstStyle/>
                    <a:p>
                      <a:r>
                        <a:rPr lang="en-US"/>
                        <a:t>1/16</a:t>
                      </a:r>
                    </a:p>
                  </a:txBody>
                  <a:tcPr anchor="ctr">
                    <a:lnL>
                      <a:noFill/>
                    </a:lnL>
                    <a:lnR>
                      <a:noFill/>
                    </a:lnR>
                    <a:lnT>
                      <a:noFill/>
                    </a:lnT>
                    <a:lnB>
                      <a:noFill/>
                    </a:lnB>
                  </a:tcPr>
                </a:tc>
                <a:tc>
                  <a:txBody>
                    <a:bodyPr/>
                    <a:lstStyle/>
                    <a:p>
                      <a:r>
                        <a:rPr lang="en-US"/>
                        <a:t>$16</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r>
              <a:tr h="0">
                <a:tc>
                  <a:txBody>
                    <a:bodyPr/>
                    <a:lstStyle/>
                    <a:p>
                      <a:r>
                        <a:rPr lang="en-US"/>
                        <a:t>5</a:t>
                      </a:r>
                    </a:p>
                  </a:txBody>
                  <a:tcPr anchor="ctr">
                    <a:lnL>
                      <a:noFill/>
                    </a:lnL>
                    <a:lnR>
                      <a:noFill/>
                    </a:lnR>
                    <a:lnT>
                      <a:noFill/>
                    </a:lnT>
                    <a:lnB>
                      <a:noFill/>
                    </a:lnB>
                  </a:tcPr>
                </a:tc>
                <a:tc>
                  <a:txBody>
                    <a:bodyPr/>
                    <a:lstStyle/>
                    <a:p>
                      <a:r>
                        <a:rPr lang="en-US"/>
                        <a:t>1/32</a:t>
                      </a:r>
                    </a:p>
                  </a:txBody>
                  <a:tcPr anchor="ctr">
                    <a:lnL>
                      <a:noFill/>
                    </a:lnL>
                    <a:lnR>
                      <a:noFill/>
                    </a:lnR>
                    <a:lnT>
                      <a:noFill/>
                    </a:lnT>
                    <a:lnB>
                      <a:noFill/>
                    </a:lnB>
                  </a:tcPr>
                </a:tc>
                <a:tc>
                  <a:txBody>
                    <a:bodyPr/>
                    <a:lstStyle/>
                    <a:p>
                      <a:r>
                        <a:rPr lang="en-US"/>
                        <a:t>$32</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r>
              <a:tr h="0">
                <a:tc>
                  <a:txBody>
                    <a:bodyPr/>
                    <a:lstStyle/>
                    <a:p>
                      <a:r>
                        <a:rPr lang="en-US"/>
                        <a:t>6</a:t>
                      </a:r>
                    </a:p>
                  </a:txBody>
                  <a:tcPr anchor="ctr">
                    <a:lnL>
                      <a:noFill/>
                    </a:lnL>
                    <a:lnR>
                      <a:noFill/>
                    </a:lnR>
                    <a:lnT>
                      <a:noFill/>
                    </a:lnT>
                    <a:lnB>
                      <a:noFill/>
                    </a:lnB>
                  </a:tcPr>
                </a:tc>
                <a:tc>
                  <a:txBody>
                    <a:bodyPr/>
                    <a:lstStyle/>
                    <a:p>
                      <a:r>
                        <a:rPr lang="en-US"/>
                        <a:t>1/64</a:t>
                      </a:r>
                    </a:p>
                  </a:txBody>
                  <a:tcPr anchor="ctr">
                    <a:lnL>
                      <a:noFill/>
                    </a:lnL>
                    <a:lnR>
                      <a:noFill/>
                    </a:lnR>
                    <a:lnT>
                      <a:noFill/>
                    </a:lnT>
                    <a:lnB>
                      <a:noFill/>
                    </a:lnB>
                  </a:tcPr>
                </a:tc>
                <a:tc>
                  <a:txBody>
                    <a:bodyPr/>
                    <a:lstStyle/>
                    <a:p>
                      <a:r>
                        <a:rPr lang="en-US"/>
                        <a:t>$64</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r>
              <a:tr h="0">
                <a:tc>
                  <a:txBody>
                    <a:bodyPr/>
                    <a:lstStyle/>
                    <a:p>
                      <a:r>
                        <a:rPr lang="en-US"/>
                        <a:t>7</a:t>
                      </a:r>
                    </a:p>
                  </a:txBody>
                  <a:tcPr anchor="ctr">
                    <a:lnL>
                      <a:noFill/>
                    </a:lnL>
                    <a:lnR>
                      <a:noFill/>
                    </a:lnR>
                    <a:lnT>
                      <a:noFill/>
                    </a:lnT>
                    <a:lnB>
                      <a:noFill/>
                    </a:lnB>
                  </a:tcPr>
                </a:tc>
                <a:tc>
                  <a:txBody>
                    <a:bodyPr/>
                    <a:lstStyle/>
                    <a:p>
                      <a:r>
                        <a:rPr lang="en-US"/>
                        <a:t>1/128</a:t>
                      </a:r>
                    </a:p>
                  </a:txBody>
                  <a:tcPr anchor="ctr">
                    <a:lnL>
                      <a:noFill/>
                    </a:lnL>
                    <a:lnR>
                      <a:noFill/>
                    </a:lnR>
                    <a:lnT>
                      <a:noFill/>
                    </a:lnT>
                    <a:lnB>
                      <a:noFill/>
                    </a:lnB>
                  </a:tcPr>
                </a:tc>
                <a:tc>
                  <a:txBody>
                    <a:bodyPr/>
                    <a:lstStyle/>
                    <a:p>
                      <a:r>
                        <a:rPr lang="en-US"/>
                        <a:t>$128</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r>
              <a:tr h="0">
                <a:tc>
                  <a:txBody>
                    <a:bodyPr/>
                    <a:lstStyle/>
                    <a:p>
                      <a:r>
                        <a:rPr lang="en-US"/>
                        <a:t>8</a:t>
                      </a:r>
                    </a:p>
                  </a:txBody>
                  <a:tcPr anchor="ctr">
                    <a:lnL>
                      <a:noFill/>
                    </a:lnL>
                    <a:lnR>
                      <a:noFill/>
                    </a:lnR>
                    <a:lnT>
                      <a:noFill/>
                    </a:lnT>
                    <a:lnB>
                      <a:noFill/>
                    </a:lnB>
                  </a:tcPr>
                </a:tc>
                <a:tc>
                  <a:txBody>
                    <a:bodyPr/>
                    <a:lstStyle/>
                    <a:p>
                      <a:r>
                        <a:rPr lang="en-US"/>
                        <a:t>1/256</a:t>
                      </a:r>
                    </a:p>
                  </a:txBody>
                  <a:tcPr anchor="ctr">
                    <a:lnL>
                      <a:noFill/>
                    </a:lnL>
                    <a:lnR>
                      <a:noFill/>
                    </a:lnR>
                    <a:lnT>
                      <a:noFill/>
                    </a:lnT>
                    <a:lnB>
                      <a:noFill/>
                    </a:lnB>
                  </a:tcPr>
                </a:tc>
                <a:tc>
                  <a:txBody>
                    <a:bodyPr/>
                    <a:lstStyle/>
                    <a:p>
                      <a:r>
                        <a:rPr lang="en-US"/>
                        <a:t>$256</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r>
              <a:tr h="0">
                <a:tc>
                  <a:txBody>
                    <a:bodyPr/>
                    <a:lstStyle/>
                    <a:p>
                      <a:r>
                        <a:rPr lang="en-US"/>
                        <a:t>9</a:t>
                      </a:r>
                    </a:p>
                  </a:txBody>
                  <a:tcPr anchor="ctr">
                    <a:lnL>
                      <a:noFill/>
                    </a:lnL>
                    <a:lnR>
                      <a:noFill/>
                    </a:lnR>
                    <a:lnT>
                      <a:noFill/>
                    </a:lnT>
                    <a:lnB>
                      <a:noFill/>
                    </a:lnB>
                  </a:tcPr>
                </a:tc>
                <a:tc>
                  <a:txBody>
                    <a:bodyPr/>
                    <a:lstStyle/>
                    <a:p>
                      <a:r>
                        <a:rPr lang="en-US"/>
                        <a:t>1/512</a:t>
                      </a:r>
                    </a:p>
                  </a:txBody>
                  <a:tcPr anchor="ctr">
                    <a:lnL>
                      <a:noFill/>
                    </a:lnL>
                    <a:lnR>
                      <a:noFill/>
                    </a:lnR>
                    <a:lnT>
                      <a:noFill/>
                    </a:lnT>
                    <a:lnB>
                      <a:noFill/>
                    </a:lnB>
                  </a:tcPr>
                </a:tc>
                <a:tc>
                  <a:txBody>
                    <a:bodyPr/>
                    <a:lstStyle/>
                    <a:p>
                      <a:r>
                        <a:rPr lang="en-US"/>
                        <a:t>$512</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r>
              <a:tr h="0">
                <a:tc>
                  <a:txBody>
                    <a:bodyPr/>
                    <a:lstStyle/>
                    <a:p>
                      <a:r>
                        <a:rPr lang="en-US"/>
                        <a:t>10</a:t>
                      </a:r>
                    </a:p>
                  </a:txBody>
                  <a:tcPr anchor="ctr">
                    <a:lnL>
                      <a:noFill/>
                    </a:lnL>
                    <a:lnR>
                      <a:noFill/>
                    </a:lnR>
                    <a:lnT>
                      <a:noFill/>
                    </a:lnT>
                    <a:lnB>
                      <a:noFill/>
                    </a:lnB>
                  </a:tcPr>
                </a:tc>
                <a:tc>
                  <a:txBody>
                    <a:bodyPr/>
                    <a:lstStyle/>
                    <a:p>
                      <a:r>
                        <a:rPr lang="en-US"/>
                        <a:t>1/1024</a:t>
                      </a:r>
                    </a:p>
                  </a:txBody>
                  <a:tcPr anchor="ctr">
                    <a:lnL>
                      <a:noFill/>
                    </a:lnL>
                    <a:lnR>
                      <a:noFill/>
                    </a:lnR>
                    <a:lnT>
                      <a:noFill/>
                    </a:lnT>
                    <a:lnB>
                      <a:noFill/>
                    </a:lnB>
                  </a:tcPr>
                </a:tc>
                <a:tc>
                  <a:txBody>
                    <a:bodyPr/>
                    <a:lstStyle/>
                    <a:p>
                      <a:r>
                        <a:rPr lang="en-US"/>
                        <a:t>$1024</a:t>
                      </a:r>
                    </a:p>
                  </a:txBody>
                  <a:tcPr anchor="ctr">
                    <a:lnL>
                      <a:noFill/>
                    </a:lnL>
                    <a:lnR>
                      <a:noFill/>
                    </a:lnR>
                    <a:lnT>
                      <a:noFill/>
                    </a:lnT>
                    <a:lnB>
                      <a:noFill/>
                    </a:lnB>
                  </a:tcPr>
                </a:tc>
                <a:tc>
                  <a:txBody>
                    <a:bodyPr/>
                    <a:lstStyle/>
                    <a:p>
                      <a:r>
                        <a:rPr lang="en-US" dirty="0"/>
                        <a:t>$1</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071200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Wow an infinite reward</a:t>
            </a:r>
            <a:endParaRPr lang="en-US" dirty="0"/>
          </a:p>
        </p:txBody>
      </p:sp>
      <p:sp>
        <p:nvSpPr>
          <p:cNvPr id="3" name="Content Placeholder 2"/>
          <p:cNvSpPr>
            <a:spLocks noGrp="1"/>
          </p:cNvSpPr>
          <p:nvPr>
            <p:ph idx="1"/>
          </p:nvPr>
        </p:nvSpPr>
        <p:spPr/>
        <p:txBody>
          <a:bodyPr>
            <a:normAutofit lnSpcReduction="10000"/>
          </a:bodyPr>
          <a:lstStyle/>
          <a:p>
            <a:r>
              <a:rPr lang="en-US" dirty="0" smtClean="0"/>
              <a:t>You can earn a infinite amount of money?</a:t>
            </a:r>
          </a:p>
          <a:p>
            <a:r>
              <a:rPr lang="en-US" dirty="0" smtClean="0"/>
              <a:t>But</a:t>
            </a:r>
          </a:p>
          <a:p>
            <a:r>
              <a:rPr lang="en-US" dirty="0" smtClean="0"/>
              <a:t>How much are you willing to put up for that chance?</a:t>
            </a:r>
          </a:p>
          <a:p>
            <a:pPr lvl="1"/>
            <a:r>
              <a:rPr lang="en-US" dirty="0" smtClean="0"/>
              <a:t>To see what the problem may be </a:t>
            </a:r>
            <a:r>
              <a:rPr lang="en-US" dirty="0" smtClean="0"/>
              <a:t>think about replacing the doubling with some fixed amount, say $100</a:t>
            </a:r>
            <a:endParaRPr lang="en-US" dirty="0" smtClean="0"/>
          </a:p>
          <a:p>
            <a:r>
              <a:rPr lang="en-US" dirty="0" smtClean="0"/>
              <a:t>Reward and risk with a dash of marginal utility, please.</a:t>
            </a:r>
            <a:endParaRPr lang="en-US" dirty="0"/>
          </a:p>
        </p:txBody>
      </p:sp>
    </p:spTree>
    <p:extLst>
      <p:ext uri="{BB962C8B-B14F-4D97-AF65-F5344CB8AC3E}">
        <p14:creationId xmlns:p14="http://schemas.microsoft.com/office/powerpoint/2010/main" val="2621064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utility</a:t>
            </a:r>
            <a:endParaRPr lang="en-US" dirty="0"/>
          </a:p>
        </p:txBody>
      </p:sp>
      <p:sp>
        <p:nvSpPr>
          <p:cNvPr id="3" name="Content Placeholder 2"/>
          <p:cNvSpPr>
            <a:spLocks noGrp="1"/>
          </p:cNvSpPr>
          <p:nvPr>
            <p:ph idx="1"/>
          </p:nvPr>
        </p:nvSpPr>
        <p:spPr/>
        <p:txBody>
          <a:bodyPr/>
          <a:lstStyle/>
          <a:p>
            <a:r>
              <a:rPr lang="en-US" dirty="0" smtClean="0"/>
              <a:t>Same item may have a different utility to the same person at a different time.</a:t>
            </a:r>
          </a:p>
          <a:p>
            <a:pPr lvl="1"/>
            <a:r>
              <a:rPr lang="en-US" dirty="0" smtClean="0"/>
              <a:t>Context matters? How does one represent context? Or is it just time?</a:t>
            </a:r>
          </a:p>
          <a:p>
            <a:r>
              <a:rPr lang="en-US" dirty="0" smtClean="0"/>
              <a:t>Consider the case of the utility of getting the next unit of something you want.</a:t>
            </a:r>
          </a:p>
          <a:p>
            <a:r>
              <a:rPr lang="en-US" dirty="0" smtClean="0"/>
              <a:t>The first unit has the highest utility and the last the least.</a:t>
            </a:r>
            <a:endParaRPr lang="en-US" dirty="0"/>
          </a:p>
        </p:txBody>
      </p:sp>
    </p:spTree>
    <p:extLst>
      <p:ext uri="{BB962C8B-B14F-4D97-AF65-F5344CB8AC3E}">
        <p14:creationId xmlns:p14="http://schemas.microsoft.com/office/powerpoint/2010/main" val="2604389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utility of risk and reward.</a:t>
            </a:r>
            <a:endParaRPr lang="en-US" dirty="0"/>
          </a:p>
        </p:txBody>
      </p:sp>
      <p:pic>
        <p:nvPicPr>
          <p:cNvPr id="6146" name="Picture 2" descr="http://what-when-how.com/Tutorial/topic-101/Behavioral-Mathematics-for-Game-AI_images/img-gen3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67000"/>
            <a:ext cx="6905625" cy="313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333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and risk</a:t>
            </a:r>
            <a:endParaRPr lang="en-US" dirty="0"/>
          </a:p>
        </p:txBody>
      </p:sp>
      <p:sp>
        <p:nvSpPr>
          <p:cNvPr id="3" name="Content Placeholder 2"/>
          <p:cNvSpPr>
            <a:spLocks noGrp="1"/>
          </p:cNvSpPr>
          <p:nvPr>
            <p:ph idx="1"/>
          </p:nvPr>
        </p:nvSpPr>
        <p:spPr/>
        <p:txBody>
          <a:bodyPr>
            <a:normAutofit lnSpcReduction="10000"/>
          </a:bodyPr>
          <a:lstStyle/>
          <a:p>
            <a:r>
              <a:rPr lang="en-US" dirty="0" smtClean="0"/>
              <a:t>Note that on left side graph, the marginal utility of reward, as the value of the prize won increases the marginal utility of the additional prize won decreases.</a:t>
            </a:r>
          </a:p>
          <a:p>
            <a:r>
              <a:rPr lang="en-US" dirty="0" smtClean="0"/>
              <a:t>Note on the right side graph, the marginal utility of risk, as the value of the money risked increases the marginal utility of the additional risk increases.</a:t>
            </a:r>
          </a:p>
          <a:p>
            <a:r>
              <a:rPr lang="en-US" dirty="0" smtClean="0"/>
              <a:t>What to do?</a:t>
            </a:r>
            <a:endParaRPr lang="en-US" dirty="0"/>
          </a:p>
        </p:txBody>
      </p:sp>
    </p:spTree>
    <p:extLst>
      <p:ext uri="{BB962C8B-B14F-4D97-AF65-F5344CB8AC3E}">
        <p14:creationId xmlns:p14="http://schemas.microsoft.com/office/powerpoint/2010/main" val="2137990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and reward</a:t>
            </a:r>
            <a:endParaRPr lang="en-US" dirty="0"/>
          </a:p>
        </p:txBody>
      </p:sp>
      <p:pic>
        <p:nvPicPr>
          <p:cNvPr id="7170" name="Picture 2" descr="http://what-when-how.com/Tutorial/topic-101/Behavioral-Mathematics-for-Game-AI_images/img-gen3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0"/>
            <a:ext cx="6905625"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56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details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This may suggest that there are thresholds and steps.</a:t>
            </a:r>
          </a:p>
          <a:p>
            <a:r>
              <a:rPr lang="en-US" dirty="0" smtClean="0"/>
              <a:t>This is probably going to be the case.</a:t>
            </a:r>
          </a:p>
          <a:p>
            <a:r>
              <a:rPr lang="en-US" dirty="0" smtClean="0"/>
              <a:t>There will be tradeoffs</a:t>
            </a:r>
          </a:p>
          <a:p>
            <a:pPr lvl="1"/>
            <a:r>
              <a:rPr lang="en-US" dirty="0" smtClean="0"/>
              <a:t>Soldiers or walls</a:t>
            </a:r>
          </a:p>
          <a:p>
            <a:pPr lvl="1"/>
            <a:r>
              <a:rPr lang="en-US" dirty="0" smtClean="0"/>
              <a:t>Farms or soldiers</a:t>
            </a:r>
          </a:p>
          <a:p>
            <a:pPr lvl="1"/>
            <a:r>
              <a:rPr lang="en-US" dirty="0" smtClean="0"/>
              <a:t>Wealth or territory</a:t>
            </a:r>
          </a:p>
          <a:p>
            <a:pPr lvl="1"/>
            <a:r>
              <a:rPr lang="en-US" dirty="0" smtClean="0"/>
              <a:t>Builders or priests</a:t>
            </a:r>
          </a:p>
          <a:p>
            <a:pPr lvl="1"/>
            <a:r>
              <a:rPr lang="en-US" dirty="0" smtClean="0"/>
              <a:t>Priests or farms</a:t>
            </a:r>
          </a:p>
          <a:p>
            <a:pPr lvl="1"/>
            <a:r>
              <a:rPr lang="en-US" dirty="0" smtClean="0"/>
              <a:t>Rock, paper, scissors?</a:t>
            </a:r>
          </a:p>
          <a:p>
            <a:r>
              <a:rPr lang="en-US" dirty="0" smtClean="0"/>
              <a:t>Deal or no Deal? Who wants to be a millionaire?</a:t>
            </a:r>
          </a:p>
          <a:p>
            <a:r>
              <a:rPr lang="en-US" dirty="0" smtClean="0"/>
              <a:t>And it might be part of a story line: crisis, climax</a:t>
            </a:r>
            <a:r>
              <a:rPr lang="en-US" smtClean="0"/>
              <a:t>, resolution.</a:t>
            </a:r>
            <a:endParaRPr lang="en-US" dirty="0"/>
          </a:p>
        </p:txBody>
      </p:sp>
    </p:spTree>
    <p:extLst>
      <p:ext uri="{BB962C8B-B14F-4D97-AF65-F5344CB8AC3E}">
        <p14:creationId xmlns:p14="http://schemas.microsoft.com/office/powerpoint/2010/main" val="1506059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utility</a:t>
            </a:r>
            <a:endParaRPr lang="en-US" dirty="0"/>
          </a:p>
        </p:txBody>
      </p:sp>
      <p:pic>
        <p:nvPicPr>
          <p:cNvPr id="1026" name="Picture 2" descr="http://what-when-how.com/Tutorial/topic-101/Behavioral-Mathematics-for-Game-AI_images/img-gen3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6905625" cy="410527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1828800" y="5334000"/>
            <a:ext cx="0" cy="45720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051050" y="5096002"/>
            <a:ext cx="12700" cy="457200"/>
          </a:xfrm>
          <a:prstGeom prst="rect">
            <a:avLst/>
          </a:prstGeom>
          <a:noFill/>
          <a:ln w="254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05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utility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the case the marginal utility of the first consumption is high. As more acquisitions are made the amount of utility for the next consumption decreases.</a:t>
            </a:r>
          </a:p>
          <a:p>
            <a:r>
              <a:rPr lang="en-US" dirty="0" smtClean="0"/>
              <a:t>In some sense the value of the object to be consumed is not based on you. 4mg of caffeine, 0.8 lethality, 20 </a:t>
            </a:r>
            <a:r>
              <a:rPr lang="en-US" dirty="0" err="1" smtClean="0"/>
              <a:t>health_units</a:t>
            </a:r>
            <a:endParaRPr lang="en-US" dirty="0" smtClean="0"/>
          </a:p>
          <a:p>
            <a:r>
              <a:rPr lang="en-US" dirty="0" smtClean="0"/>
              <a:t>In that same sense the marginal utility of the consumption of the object depends on you. My caffeine level is low so the utility of the consumption of the next caffeine unit is high although since my </a:t>
            </a:r>
            <a:r>
              <a:rPr lang="en-US" dirty="0" err="1" smtClean="0"/>
              <a:t>health_units</a:t>
            </a:r>
            <a:r>
              <a:rPr lang="en-US" dirty="0" smtClean="0"/>
              <a:t> are high the utility of the consumption of my next </a:t>
            </a:r>
            <a:r>
              <a:rPr lang="en-US" dirty="0" err="1" smtClean="0"/>
              <a:t>helath_pack</a:t>
            </a:r>
            <a:r>
              <a:rPr lang="en-US" dirty="0" smtClean="0"/>
              <a:t> is lower. </a:t>
            </a:r>
          </a:p>
          <a:p>
            <a:r>
              <a:rPr lang="en-US" dirty="0" smtClean="0"/>
              <a:t>Note that each item in this same sense has a utility and it may even be the case that the utilities can be compared for some purposes.</a:t>
            </a:r>
          </a:p>
          <a:p>
            <a:r>
              <a:rPr lang="en-US" dirty="0" smtClean="0"/>
              <a:t>For many purposes it is assumed that marginal utility is continuously changing. Each additional consumption has a utility and that consumption changes the utility of the next consumption.</a:t>
            </a:r>
            <a:endParaRPr lang="en-US" dirty="0"/>
          </a:p>
        </p:txBody>
      </p:sp>
    </p:spTree>
    <p:extLst>
      <p:ext uri="{BB962C8B-B14F-4D97-AF65-F5344CB8AC3E}">
        <p14:creationId xmlns:p14="http://schemas.microsoft.com/office/powerpoint/2010/main" val="1081715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Decreasing marginal utility</a:t>
            </a:r>
            <a:endParaRPr lang="en-US" dirty="0"/>
          </a:p>
        </p:txBody>
      </p:sp>
      <p:sp>
        <p:nvSpPr>
          <p:cNvPr id="3" name="Content Placeholder 2"/>
          <p:cNvSpPr>
            <a:spLocks noGrp="1"/>
          </p:cNvSpPr>
          <p:nvPr>
            <p:ph idx="1"/>
          </p:nvPr>
        </p:nvSpPr>
        <p:spPr>
          <a:xfrm>
            <a:off x="457200" y="1371600"/>
            <a:ext cx="8229600" cy="1295400"/>
          </a:xfrm>
        </p:spPr>
        <p:txBody>
          <a:bodyPr/>
          <a:lstStyle/>
          <a:p>
            <a:r>
              <a:rPr lang="en-US" dirty="0" smtClean="0"/>
              <a:t>The caffeine example in the text illustrates decreasing marginal utility.</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14600"/>
            <a:ext cx="6907213" cy="410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27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Decreasing </a:t>
            </a:r>
            <a:r>
              <a:rPr lang="en-US" dirty="0"/>
              <a:t>m</a:t>
            </a:r>
            <a:r>
              <a:rPr lang="en-US" dirty="0" smtClean="0"/>
              <a:t>arginal utility</a:t>
            </a:r>
            <a:endParaRPr lang="en-US" dirty="0"/>
          </a:p>
        </p:txBody>
      </p:sp>
      <p:sp>
        <p:nvSpPr>
          <p:cNvPr id="3" name="Content Placeholder 2"/>
          <p:cNvSpPr>
            <a:spLocks noGrp="1"/>
          </p:cNvSpPr>
          <p:nvPr>
            <p:ph idx="1"/>
          </p:nvPr>
        </p:nvSpPr>
        <p:spPr/>
        <p:txBody>
          <a:bodyPr/>
          <a:lstStyle/>
          <a:p>
            <a:r>
              <a:rPr lang="en-US" dirty="0" smtClean="0"/>
              <a:t>The slope of the line between two points on the curve is an effective measure of the marginal utility.</a:t>
            </a:r>
          </a:p>
          <a:p>
            <a:r>
              <a:rPr lang="en-US" dirty="0" smtClean="0"/>
              <a:t>Allows that total utility can be increasing as marginal utility is deceasing.</a:t>
            </a:r>
            <a:endParaRPr lang="en-US" dirty="0"/>
          </a:p>
        </p:txBody>
      </p:sp>
    </p:spTree>
    <p:extLst>
      <p:ext uri="{BB962C8B-B14F-4D97-AF65-F5344CB8AC3E}">
        <p14:creationId xmlns:p14="http://schemas.microsoft.com/office/powerpoint/2010/main" val="1296501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Decreasing marginal utility</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520" y="1981200"/>
            <a:ext cx="687705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8860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a:t>
            </a:r>
            <a:endParaRPr lang="en-US" dirty="0"/>
          </a:p>
        </p:txBody>
      </p:sp>
      <p:sp>
        <p:nvSpPr>
          <p:cNvPr id="3" name="Content Placeholder 2"/>
          <p:cNvSpPr>
            <a:spLocks noGrp="1"/>
          </p:cNvSpPr>
          <p:nvPr>
            <p:ph idx="1"/>
          </p:nvPr>
        </p:nvSpPr>
        <p:spPr/>
        <p:txBody>
          <a:bodyPr/>
          <a:lstStyle/>
          <a:p>
            <a:r>
              <a:rPr lang="en-US" dirty="0" smtClean="0"/>
              <a:t>Strategy game where ‘building’ is done by a NPIC.</a:t>
            </a:r>
          </a:p>
          <a:p>
            <a:r>
              <a:rPr lang="en-US" dirty="0" smtClean="0"/>
              <a:t>A military unit has a value. Building the first unit may have a utility greater than its value. Building more units adds to the total utility but the marginal utility is decreasing.</a:t>
            </a:r>
            <a:endParaRPr lang="en-US" dirty="0"/>
          </a:p>
        </p:txBody>
      </p:sp>
    </p:spTree>
    <p:extLst>
      <p:ext uri="{BB962C8B-B14F-4D97-AF65-F5344CB8AC3E}">
        <p14:creationId xmlns:p14="http://schemas.microsoft.com/office/powerpoint/2010/main" val="736875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soldiers may be like drinking caffeine drinks.</a:t>
            </a:r>
            <a:endParaRPr lang="en-US" dirty="0"/>
          </a:p>
        </p:txBody>
      </p:sp>
      <p:pic>
        <p:nvPicPr>
          <p:cNvPr id="3074" name="Picture 2" descr="http://what-when-how.com/Tutorial/topic-101/Behavioral-Mathematics-for-Game-AI_images/img-gen3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6905625"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913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1126</Words>
  <Application>Microsoft Office PowerPoint</Application>
  <PresentationFormat>On-screen Show (4:3)</PresentationFormat>
  <Paragraphs>127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Games and Gaming -5 </vt:lpstr>
      <vt:lpstr>Marginal utility</vt:lpstr>
      <vt:lpstr>Marginal utility</vt:lpstr>
      <vt:lpstr>Marginal utility</vt:lpstr>
      <vt:lpstr>Decreasing marginal utility</vt:lpstr>
      <vt:lpstr>Decreasing marginal utility</vt:lpstr>
      <vt:lpstr>Decreasing marginal utility</vt:lpstr>
      <vt:lpstr>Strategy</vt:lpstr>
      <vt:lpstr>Building soldiers may be like drinking caffeine drinks.</vt:lpstr>
      <vt:lpstr>Strategy and civilization</vt:lpstr>
      <vt:lpstr>Strategy and civilization</vt:lpstr>
      <vt:lpstr>Now it depends on that curve.</vt:lpstr>
      <vt:lpstr>Formulas</vt:lpstr>
      <vt:lpstr>The results</vt:lpstr>
      <vt:lpstr>Health is different</vt:lpstr>
      <vt:lpstr>Increasing marginal utility</vt:lpstr>
      <vt:lpstr>St. Petersburgh paradox</vt:lpstr>
      <vt:lpstr>St. Petersburgh paradox</vt:lpstr>
      <vt:lpstr>Wow an infinite reward</vt:lpstr>
      <vt:lpstr>Marginal utility of risk and reward.</vt:lpstr>
      <vt:lpstr>Reward and risk</vt:lpstr>
      <vt:lpstr>Risk and reward</vt:lpstr>
      <vt:lpstr>More details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and Gaming -5</dc:title>
  <dc:creator>Dan Rochowiak</dc:creator>
  <cp:lastModifiedBy>Dan Rochowiak</cp:lastModifiedBy>
  <cp:revision>15</cp:revision>
  <dcterms:created xsi:type="dcterms:W3CDTF">2016-03-08T14:44:21Z</dcterms:created>
  <dcterms:modified xsi:type="dcterms:W3CDTF">2016-03-08T17:05:13Z</dcterms:modified>
</cp:coreProperties>
</file>