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1735560" y="1599840"/>
            <a:ext cx="5671800" cy="4525560"/>
          </a:xfrm>
          <a:prstGeom prst="rect">
            <a:avLst/>
          </a:prstGeom>
          <a:ln>
            <a:noFill/>
          </a:ln>
        </p:spPr>
      </p:pic>
      <p:pic>
        <p:nvPicPr>
          <p:cNvPr id="39"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1735560" y="1599840"/>
            <a:ext cx="5671800" cy="4525560"/>
          </a:xfrm>
          <a:prstGeom prst="rect">
            <a:avLst/>
          </a:prstGeom>
          <a:ln>
            <a:noFill/>
          </a:ln>
        </p:spPr>
      </p:pic>
      <p:pic>
        <p:nvPicPr>
          <p:cNvPr id="78"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1371600" y="3886200"/>
            <a:ext cx="6400440" cy="1752120"/>
          </a:xfrm>
          <a:prstGeom prst="rect">
            <a:avLst/>
          </a:prstGeom>
        </p:spPr>
        <p:txBody>
          <a:bodyPr/>
          <a:p>
            <a:pPr algn="ctr">
              <a:lnSpc>
                <a:spcPct val="100000"/>
              </a:lnSpc>
            </a:pPr>
            <a:r>
              <a:rPr lang="en-US" sz="3200" spc="-1" strike="noStrike">
                <a:solidFill>
                  <a:srgbClr val="8b8b8b"/>
                </a:solidFill>
                <a:uFill>
                  <a:solidFill>
                    <a:srgbClr val="ffffff"/>
                  </a:solidFill>
                </a:uFill>
                <a:latin typeface="Calibri"/>
              </a:rPr>
              <a:t>Click to edit Master subtitle style</a:t>
            </a:r>
            <a:endParaRPr lang="en-US"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CED392AC-ECAE-4A81-B7BE-747F96A36D21}"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400" spc="-1" strike="noStrike">
                <a:solidFill>
                  <a:srgbClr val="000000"/>
                </a:solidFill>
                <a:uFill>
                  <a:solidFill>
                    <a:srgbClr val="ffffff"/>
                  </a:solidFill>
                </a:uFill>
                <a:latin typeface="Calibri"/>
              </a:rPr>
              <a:t>Second Outline Level</a:t>
            </a:r>
            <a:endParaRPr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000" spc="-1" strike="noStrike">
                <a:solidFill>
                  <a:srgbClr val="000000"/>
                </a:solidFill>
                <a:uFill>
                  <a:solidFill>
                    <a:srgbClr val="ffffff"/>
                  </a:solidFill>
                </a:uFill>
                <a:latin typeface="Calibri"/>
              </a:rPr>
              <a:t>Third Outline Level</a:t>
            </a:r>
            <a:endParaRPr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Calibri"/>
              </a:rPr>
              <a:t>Fourth Outline Level</a:t>
            </a:r>
            <a:endParaRPr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3200" spc="-1" strike="noStrike">
                <a:solidFill>
                  <a:srgbClr val="000000"/>
                </a:solidFill>
                <a:uFill>
                  <a:solidFill>
                    <a:srgbClr val="ffffff"/>
                  </a:solidFill>
                </a:uFill>
                <a:latin typeface="Calibri"/>
              </a:rPr>
              <a:t>Second Outline Level</a:t>
            </a:r>
            <a:endParaRPr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3200" spc="-1" strike="noStrike">
                <a:solidFill>
                  <a:srgbClr val="000000"/>
                </a:solidFill>
                <a:uFill>
                  <a:solidFill>
                    <a:srgbClr val="ffffff"/>
                  </a:solidFill>
                </a:uFill>
                <a:latin typeface="Calibri"/>
              </a:rPr>
              <a:t>Third Outline Level</a:t>
            </a:r>
            <a:endParaRPr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3200" spc="-1" strike="noStrike">
                <a:solidFill>
                  <a:srgbClr val="000000"/>
                </a:solidFill>
                <a:uFill>
                  <a:solidFill>
                    <a:srgbClr val="ffffff"/>
                  </a:solidFill>
                </a:uFill>
                <a:latin typeface="Calibri"/>
              </a:rPr>
              <a:t>Fourth Outline Level</a:t>
            </a:r>
            <a:endParaRPr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Fifth Outline Level</a:t>
            </a:r>
            <a:endParaRPr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Sixth Outline Level</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Seventh Outline LevelClick to edit Master text styles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Second level</a:t>
            </a:r>
            <a:endParaRPr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Third level</a:t>
            </a:r>
            <a:endParaRPr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Fourth level</a:t>
            </a:r>
            <a:endParaRPr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Fifth level</a:t>
            </a:r>
            <a:endParaRPr lang="en-US" sz="32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4BFADCD7-9D22-4524-A6FD-D8505F43D633}"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685800" y="2130480"/>
            <a:ext cx="7772040" cy="146952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Movement (continued)</a:t>
            </a:r>
            <a:endParaRPr lang="en-US" sz="1800" spc="-1" strike="noStrike">
              <a:solidFill>
                <a:srgbClr val="000000"/>
              </a:solidFill>
              <a:uFill>
                <a:solidFill>
                  <a:srgbClr val="ffffff"/>
                </a:solidFill>
              </a:uFill>
              <a:latin typeface="Calibri"/>
            </a:endParaRPr>
          </a:p>
        </p:txBody>
      </p:sp>
      <p:sp>
        <p:nvSpPr>
          <p:cNvPr id="80" name="TextShape 2"/>
          <p:cNvSpPr txBox="1"/>
          <p:nvPr/>
        </p:nvSpPr>
        <p:spPr>
          <a:xfrm>
            <a:off x="1371600" y="3886200"/>
            <a:ext cx="6400440" cy="1752120"/>
          </a:xfrm>
          <a:prstGeom prst="rect">
            <a:avLst/>
          </a:prstGeom>
          <a:noFill/>
          <a:ln>
            <a:noFill/>
          </a:ln>
        </p:spPr>
        <p:txBody>
          <a:bodyPr/>
          <a:p>
            <a:pPr algn="ctr"/>
            <a:endParaRPr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Rule 1: Cohesion</a:t>
            </a:r>
            <a:endParaRPr lang="en-US" sz="1800" spc="-1" strike="noStrike">
              <a:solidFill>
                <a:srgbClr val="000000"/>
              </a:solidFill>
              <a:uFill>
                <a:solidFill>
                  <a:srgbClr val="ffffff"/>
                </a:solidFill>
              </a:uFill>
              <a:latin typeface="Calibri"/>
            </a:endParaRPr>
          </a:p>
        </p:txBody>
      </p:sp>
      <p:sp>
        <p:nvSpPr>
          <p:cNvPr id="9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Rule 1: Boids try to fly towards the center of mass of neighboring boids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Typically the ‘center of mass’ is simply the average position of all the boids. Could be modified if boids had different masses.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Assume there are N boids, called b</a:t>
            </a:r>
            <a:r>
              <a:rPr lang="en-US" sz="3200" spc="-1" strike="noStrike" baseline="-25000">
                <a:solidFill>
                  <a:srgbClr val="000000"/>
                </a:solidFill>
                <a:uFill>
                  <a:solidFill>
                    <a:srgbClr val="ffffff"/>
                  </a:solidFill>
                </a:uFill>
                <a:latin typeface="Calibri"/>
              </a:rPr>
              <a:t>1</a:t>
            </a:r>
            <a:r>
              <a:rPr lang="en-US" sz="3200" spc="-1" strike="noStrike">
                <a:solidFill>
                  <a:srgbClr val="000000"/>
                </a:solidFill>
                <a:uFill>
                  <a:solidFill>
                    <a:srgbClr val="ffffff"/>
                  </a:solidFill>
                </a:uFill>
                <a:latin typeface="Calibri"/>
              </a:rPr>
              <a:t>, b</a:t>
            </a:r>
            <a:r>
              <a:rPr lang="en-US" sz="3200" spc="-1" strike="noStrike" baseline="-25000">
                <a:solidFill>
                  <a:srgbClr val="000000"/>
                </a:solidFill>
                <a:uFill>
                  <a:solidFill>
                    <a:srgbClr val="ffffff"/>
                  </a:solidFill>
                </a:uFill>
                <a:latin typeface="Calibri"/>
              </a:rPr>
              <a:t>2</a:t>
            </a:r>
            <a:r>
              <a:rPr lang="en-US" sz="3200" spc="-1" strike="noStrike">
                <a:solidFill>
                  <a:srgbClr val="000000"/>
                </a:solidFill>
                <a:uFill>
                  <a:solidFill>
                    <a:srgbClr val="ffffff"/>
                  </a:solidFill>
                </a:uFill>
                <a:latin typeface="Calibri"/>
              </a:rPr>
              <a:t>, ..., b</a:t>
            </a:r>
            <a:r>
              <a:rPr lang="en-US" sz="3200" spc="-1" strike="noStrike" baseline="-25000">
                <a:solidFill>
                  <a:srgbClr val="000000"/>
                </a:solidFill>
                <a:uFill>
                  <a:solidFill>
                    <a:srgbClr val="ffffff"/>
                  </a:solidFill>
                </a:uFill>
                <a:latin typeface="Calibri"/>
              </a:rPr>
              <a:t>N</a:t>
            </a:r>
            <a:r>
              <a:rPr lang="en-US" sz="3200" spc="-1" strike="noStrike">
                <a:solidFill>
                  <a:srgbClr val="000000"/>
                </a:solidFill>
                <a:uFill>
                  <a:solidFill>
                    <a:srgbClr val="ffffff"/>
                  </a:solidFill>
                </a:uFill>
                <a:latin typeface="Calibri"/>
              </a:rPr>
              <a:t>. Also, the position of a boid b is denoted b.position. Then the ‘center of mass’ c of all N boids is given by: </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c = (b</a:t>
            </a:r>
            <a:r>
              <a:rPr lang="en-US" sz="2800" spc="-1" strike="noStrike" baseline="-25000">
                <a:solidFill>
                  <a:srgbClr val="000000"/>
                </a:solidFill>
                <a:uFill>
                  <a:solidFill>
                    <a:srgbClr val="ffffff"/>
                  </a:solidFill>
                </a:uFill>
                <a:latin typeface="Courier New"/>
              </a:rPr>
              <a:t>1</a:t>
            </a:r>
            <a:r>
              <a:rPr lang="en-US" sz="2800" spc="-1" strike="noStrike">
                <a:solidFill>
                  <a:srgbClr val="000000"/>
                </a:solidFill>
                <a:uFill>
                  <a:solidFill>
                    <a:srgbClr val="ffffff"/>
                  </a:solidFill>
                </a:uFill>
                <a:latin typeface="Courier New"/>
              </a:rPr>
              <a:t>.position + b</a:t>
            </a:r>
            <a:r>
              <a:rPr lang="en-US" sz="2800" spc="-1" strike="noStrike" baseline="-25000">
                <a:solidFill>
                  <a:srgbClr val="000000"/>
                </a:solidFill>
                <a:uFill>
                  <a:solidFill>
                    <a:srgbClr val="ffffff"/>
                  </a:solidFill>
                </a:uFill>
                <a:latin typeface="Courier New"/>
              </a:rPr>
              <a:t>2</a:t>
            </a:r>
            <a:r>
              <a:rPr lang="en-US" sz="2800" spc="-1" strike="noStrike">
                <a:solidFill>
                  <a:srgbClr val="000000"/>
                </a:solidFill>
                <a:uFill>
                  <a:solidFill>
                    <a:srgbClr val="ffffff"/>
                  </a:solidFill>
                </a:uFill>
                <a:latin typeface="Courier New"/>
              </a:rPr>
              <a:t>.position + ... + b</a:t>
            </a:r>
            <a:r>
              <a:rPr lang="en-US" sz="2800" spc="-1" strike="noStrike" baseline="-25000">
                <a:solidFill>
                  <a:srgbClr val="000000"/>
                </a:solidFill>
                <a:uFill>
                  <a:solidFill>
                    <a:srgbClr val="ffffff"/>
                  </a:solidFill>
                </a:uFill>
                <a:latin typeface="Courier New"/>
              </a:rPr>
              <a:t>N</a:t>
            </a:r>
            <a:r>
              <a:rPr lang="en-US" sz="2800" spc="-1" strike="noStrike">
                <a:solidFill>
                  <a:srgbClr val="000000"/>
                </a:solidFill>
                <a:uFill>
                  <a:solidFill>
                    <a:srgbClr val="ffffff"/>
                  </a:solidFill>
                </a:uFill>
                <a:latin typeface="Courier New"/>
              </a:rPr>
              <a:t>.position) / 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Note that the positions are vectors, and N is a scalar.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Perceived version</a:t>
            </a:r>
            <a:endParaRPr lang="en-US" sz="1800" spc="-1" strike="noStrike">
              <a:solidFill>
                <a:srgbClr val="000000"/>
              </a:solidFill>
              <a:uFill>
                <a:solidFill>
                  <a:srgbClr val="ffffff"/>
                </a:solidFill>
              </a:uFill>
              <a:latin typeface="Calibri"/>
            </a:endParaRPr>
          </a:p>
        </p:txBody>
      </p:sp>
      <p:sp>
        <p:nvSpPr>
          <p:cNvPr id="10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Now there is room for a bit of modification since the ‘center of mass’ is for the whole flock. It might be reasonable to change the formula to allow a particular boid to perceive the ‘center of mass’ of the rest of the flock.</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For </a:t>
            </a:r>
            <a:r>
              <a:rPr lang="en-US" sz="3200" spc="-1" strike="noStrike">
                <a:solidFill>
                  <a:srgbClr val="000000"/>
                </a:solidFill>
                <a:uFill>
                  <a:solidFill>
                    <a:srgbClr val="ffffff"/>
                  </a:solidFill>
                </a:uFill>
                <a:latin typeface="Courier New"/>
              </a:rPr>
              <a:t>boid</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ourier New"/>
              </a:rPr>
              <a:t>(1 &lt;= J &lt;= N),</a:t>
            </a:r>
            <a:r>
              <a:rPr lang="en-US" sz="3200" spc="-1" strike="noStrike">
                <a:solidFill>
                  <a:srgbClr val="000000"/>
                </a:solidFill>
                <a:uFill>
                  <a:solidFill>
                    <a:srgbClr val="ffffff"/>
                  </a:solidFill>
                </a:uFill>
                <a:latin typeface="Calibri"/>
              </a:rPr>
              <a:t> the perceived center </a:t>
            </a:r>
            <a:r>
              <a:rPr lang="en-US" sz="3200" spc="-1" strike="noStrike">
                <a:solidFill>
                  <a:srgbClr val="000000"/>
                </a:solidFill>
                <a:uFill>
                  <a:solidFill>
                    <a:srgbClr val="ffffff"/>
                  </a:solidFill>
                </a:uFill>
                <a:latin typeface="Courier New"/>
              </a:rPr>
              <a:t>pc</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alibri"/>
              </a:rPr>
              <a:t> is </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pc</a:t>
            </a:r>
            <a:r>
              <a:rPr lang="en-US" sz="2400" spc="-1" strike="noStrike" baseline="-25000">
                <a:solidFill>
                  <a:srgbClr val="000000"/>
                </a:solidFill>
                <a:uFill>
                  <a:solidFill>
                    <a:srgbClr val="ffffff"/>
                  </a:solidFill>
                </a:uFill>
                <a:latin typeface="Courier New"/>
              </a:rPr>
              <a:t>J</a:t>
            </a:r>
            <a:r>
              <a:rPr lang="en-US" sz="2400" spc="-1" strike="noStrike">
                <a:solidFill>
                  <a:srgbClr val="000000"/>
                </a:solidFill>
                <a:uFill>
                  <a:solidFill>
                    <a:srgbClr val="ffffff"/>
                  </a:solidFill>
                </a:uFill>
                <a:latin typeface="Courier New"/>
              </a:rPr>
              <a:t> = (b</a:t>
            </a:r>
            <a:r>
              <a:rPr lang="en-US" sz="2400" spc="-1" strike="noStrike" baseline="-25000">
                <a:solidFill>
                  <a:srgbClr val="000000"/>
                </a:solidFill>
                <a:uFill>
                  <a:solidFill>
                    <a:srgbClr val="ffffff"/>
                  </a:solidFill>
                </a:uFill>
                <a:latin typeface="Courier New"/>
              </a:rPr>
              <a:t>1</a:t>
            </a:r>
            <a:r>
              <a:rPr lang="en-US" sz="2400" spc="-1" strike="noStrike">
                <a:solidFill>
                  <a:srgbClr val="000000"/>
                </a:solidFill>
                <a:uFill>
                  <a:solidFill>
                    <a:srgbClr val="ffffff"/>
                  </a:solidFill>
                </a:uFill>
                <a:latin typeface="Courier New"/>
              </a:rPr>
              <a:t>.position + b</a:t>
            </a:r>
            <a:r>
              <a:rPr lang="en-US" sz="2400" spc="-1" strike="noStrike" baseline="-25000">
                <a:solidFill>
                  <a:srgbClr val="000000"/>
                </a:solidFill>
                <a:uFill>
                  <a:solidFill>
                    <a:srgbClr val="ffffff"/>
                  </a:solidFill>
                </a:uFill>
                <a:latin typeface="Courier New"/>
              </a:rPr>
              <a:t>2</a:t>
            </a:r>
            <a:r>
              <a:rPr lang="en-US" sz="2400" spc="-1" strike="noStrike">
                <a:solidFill>
                  <a:srgbClr val="000000"/>
                </a:solidFill>
                <a:uFill>
                  <a:solidFill>
                    <a:srgbClr val="ffffff"/>
                  </a:solidFill>
                </a:uFill>
                <a:latin typeface="Courier New"/>
              </a:rPr>
              <a:t>.position + ... + </a:t>
            </a:r>
            <a:endParaRPr lang="en-US" sz="3200" spc="-1" strike="noStrike">
              <a:solidFill>
                <a:srgbClr val="000000"/>
              </a:solidFill>
              <a:uFill>
                <a:solidFill>
                  <a:srgbClr val="ffffff"/>
                </a:solidFill>
              </a:uFill>
              <a:latin typeface="Calibri"/>
            </a:endParaRPr>
          </a:p>
          <a:p>
            <a:pPr>
              <a:lnSpc>
                <a:spcPct val="100000"/>
              </a:lnSpc>
            </a:pPr>
            <a:r>
              <a:rPr lang="en-US" sz="2400" spc="-1" strike="noStrike">
                <a:solidFill>
                  <a:srgbClr val="000000"/>
                </a:solidFill>
                <a:uFill>
                  <a:solidFill>
                    <a:srgbClr val="ffffff"/>
                  </a:solidFill>
                </a:uFill>
                <a:latin typeface="Courier New"/>
              </a:rPr>
              <a:t>b</a:t>
            </a:r>
            <a:r>
              <a:rPr lang="en-US" sz="2400" spc="-1" strike="noStrike" baseline="-25000">
                <a:solidFill>
                  <a:srgbClr val="000000"/>
                </a:solidFill>
                <a:uFill>
                  <a:solidFill>
                    <a:srgbClr val="ffffff"/>
                  </a:solidFill>
                </a:uFill>
                <a:latin typeface="Courier New"/>
              </a:rPr>
              <a:t>J-1</a:t>
            </a:r>
            <a:r>
              <a:rPr lang="en-US" sz="2400" spc="-1" strike="noStrike">
                <a:solidFill>
                  <a:srgbClr val="000000"/>
                </a:solidFill>
                <a:uFill>
                  <a:solidFill>
                    <a:srgbClr val="ffffff"/>
                  </a:solidFill>
                </a:uFill>
                <a:latin typeface="Courier New"/>
              </a:rPr>
              <a:t>.position + b</a:t>
            </a:r>
            <a:r>
              <a:rPr lang="en-US" sz="2400" spc="-1" strike="noStrike" baseline="-25000">
                <a:solidFill>
                  <a:srgbClr val="000000"/>
                </a:solidFill>
                <a:uFill>
                  <a:solidFill>
                    <a:srgbClr val="ffffff"/>
                  </a:solidFill>
                </a:uFill>
                <a:latin typeface="Courier New"/>
              </a:rPr>
              <a:t>J+1</a:t>
            </a:r>
            <a:r>
              <a:rPr lang="en-US" sz="2400" spc="-1" strike="noStrike">
                <a:solidFill>
                  <a:srgbClr val="000000"/>
                </a:solidFill>
                <a:uFill>
                  <a:solidFill>
                    <a:srgbClr val="ffffff"/>
                  </a:solidFill>
                </a:uFill>
                <a:latin typeface="Courier New"/>
              </a:rPr>
              <a:t>.position + ... + b</a:t>
            </a:r>
            <a:r>
              <a:rPr lang="en-US" sz="2400" spc="-1" strike="noStrike" baseline="-25000">
                <a:solidFill>
                  <a:srgbClr val="000000"/>
                </a:solidFill>
                <a:uFill>
                  <a:solidFill>
                    <a:srgbClr val="ffffff"/>
                  </a:solidFill>
                </a:uFill>
                <a:latin typeface="Courier New"/>
              </a:rPr>
              <a:t>N</a:t>
            </a:r>
            <a:r>
              <a:rPr lang="en-US" sz="2400" spc="-1" strike="noStrike">
                <a:solidFill>
                  <a:srgbClr val="000000"/>
                </a:solidFill>
                <a:uFill>
                  <a:solidFill>
                    <a:srgbClr val="ffffff"/>
                  </a:solidFill>
                </a:uFill>
                <a:latin typeface="Courier New"/>
              </a:rPr>
              <a:t>.position) / (N-1)</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rule</a:t>
            </a:r>
            <a:endParaRPr lang="en-US" sz="1800" spc="-1" strike="noStrike">
              <a:solidFill>
                <a:srgbClr val="000000"/>
              </a:solidFill>
              <a:uFill>
                <a:solidFill>
                  <a:srgbClr val="ffffff"/>
                </a:solidFill>
              </a:uFill>
              <a:latin typeface="Calibri"/>
            </a:endParaRPr>
          </a:p>
        </p:txBody>
      </p:sp>
      <p:sp>
        <p:nvSpPr>
          <p:cNvPr id="10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Using the perceived center pick some percentage to move the boid toward the center. A matter of art determining the percentage. Call this value the </a:t>
            </a:r>
            <a:r>
              <a:rPr lang="en-US" sz="3200" spc="-1" strike="noStrike">
                <a:solidFill>
                  <a:srgbClr val="000000"/>
                </a:solidFill>
                <a:uFill>
                  <a:solidFill>
                    <a:srgbClr val="ffffff"/>
                  </a:solidFill>
                </a:uFill>
                <a:latin typeface="Courier New"/>
              </a:rPr>
              <a:t>move_rate</a:t>
            </a:r>
            <a:r>
              <a:rPr lang="en-US" sz="3200" spc="-1" strike="noStrike">
                <a:solidFill>
                  <a:srgbClr val="000000"/>
                </a:solidFill>
                <a:uFill>
                  <a:solidFill>
                    <a:srgbClr val="ffffff"/>
                  </a:solidFill>
                </a:uFill>
                <a:latin typeface="Calibri"/>
              </a:rPr>
              <a:t>, so that</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rule1(boid b</a:t>
            </a:r>
            <a:r>
              <a:rPr lang="en-US" sz="3100" spc="-1" strike="noStrike" baseline="-25000">
                <a:solidFill>
                  <a:srgbClr val="000000"/>
                </a:solidFill>
                <a:uFill>
                  <a:solidFill>
                    <a:srgbClr val="ffffff"/>
                  </a:solidFill>
                </a:uFill>
                <a:latin typeface="Courier New"/>
              </a:rPr>
              <a:t>J</a:t>
            </a:r>
            <a:r>
              <a:rPr lang="en-US" sz="31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Vector pc</a:t>
            </a:r>
            <a:r>
              <a:rPr lang="en-US" sz="3100" spc="-1" strike="noStrike" baseline="-25000">
                <a:solidFill>
                  <a:srgbClr val="000000"/>
                </a:solidFill>
                <a:uFill>
                  <a:solidFill>
                    <a:srgbClr val="ffffff"/>
                  </a:solidFill>
                </a:uFill>
                <a:latin typeface="Courier New"/>
              </a:rPr>
              <a:t>J</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for each boid b{</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if b != b</a:t>
            </a:r>
            <a:r>
              <a:rPr lang="en-US" sz="3100" spc="-1" strike="noStrike" baseline="-25000">
                <a:solidFill>
                  <a:srgbClr val="000000"/>
                </a:solidFill>
                <a:uFill>
                  <a:solidFill>
                    <a:srgbClr val="ffffff"/>
                  </a:solidFill>
                </a:uFill>
                <a:latin typeface="Courier New"/>
              </a:rPr>
              <a:t>J</a:t>
            </a:r>
            <a:r>
              <a:rPr lang="en-US" sz="3100" spc="-1" strike="noStrike">
                <a:solidFill>
                  <a:srgbClr val="000000"/>
                </a:solidFill>
                <a:uFill>
                  <a:solidFill>
                    <a:srgbClr val="ffffff"/>
                  </a:solidFill>
                </a:uFill>
                <a:latin typeface="Courier New"/>
              </a:rPr>
              <a:t> then</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pc</a:t>
            </a:r>
            <a:r>
              <a:rPr lang="en-US" sz="3100" spc="-1" strike="noStrike" baseline="-25000">
                <a:solidFill>
                  <a:srgbClr val="000000"/>
                </a:solidFill>
                <a:uFill>
                  <a:solidFill>
                    <a:srgbClr val="ffffff"/>
                  </a:solidFill>
                </a:uFill>
                <a:latin typeface="Courier New"/>
              </a:rPr>
              <a:t>J</a:t>
            </a:r>
            <a:r>
              <a:rPr lang="en-US" sz="3100" spc="-1" strike="noStrike">
                <a:solidFill>
                  <a:srgbClr val="000000"/>
                </a:solidFill>
                <a:uFill>
                  <a:solidFill>
                    <a:srgbClr val="ffffff"/>
                  </a:solidFill>
                </a:uFill>
                <a:latin typeface="Courier New"/>
              </a:rPr>
              <a:t> = pc</a:t>
            </a:r>
            <a:r>
              <a:rPr lang="en-US" sz="3100" spc="-1" strike="noStrike" baseline="-25000">
                <a:solidFill>
                  <a:srgbClr val="000000"/>
                </a:solidFill>
                <a:uFill>
                  <a:solidFill>
                    <a:srgbClr val="ffffff"/>
                  </a:solidFill>
                </a:uFill>
                <a:latin typeface="Courier New"/>
              </a:rPr>
              <a:t>J</a:t>
            </a:r>
            <a:r>
              <a:rPr lang="en-US" sz="3100" spc="-1" strike="noStrike">
                <a:solidFill>
                  <a:srgbClr val="000000"/>
                </a:solidFill>
                <a:uFill>
                  <a:solidFill>
                    <a:srgbClr val="ffffff"/>
                  </a:solidFill>
                </a:uFill>
                <a:latin typeface="Courier New"/>
              </a:rPr>
              <a:t> + b.position</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pc</a:t>
            </a:r>
            <a:r>
              <a:rPr lang="en-US" sz="3100" spc="-1" strike="noStrike" baseline="-25000">
                <a:solidFill>
                  <a:srgbClr val="000000"/>
                </a:solidFill>
                <a:uFill>
                  <a:solidFill>
                    <a:srgbClr val="ffffff"/>
                  </a:solidFill>
                </a:uFill>
                <a:latin typeface="Courier New"/>
              </a:rPr>
              <a:t>J</a:t>
            </a:r>
            <a:r>
              <a:rPr lang="en-US" sz="3100" spc="-1" strike="noStrike">
                <a:solidFill>
                  <a:srgbClr val="000000"/>
                </a:solidFill>
                <a:uFill>
                  <a:solidFill>
                    <a:srgbClr val="ffffff"/>
                  </a:solidFill>
                </a:uFill>
                <a:latin typeface="Courier New"/>
              </a:rPr>
              <a:t> = pc</a:t>
            </a:r>
            <a:r>
              <a:rPr lang="en-US" sz="3100" spc="-1" strike="noStrike" baseline="-25000">
                <a:solidFill>
                  <a:srgbClr val="000000"/>
                </a:solidFill>
                <a:uFill>
                  <a:solidFill>
                    <a:srgbClr val="ffffff"/>
                  </a:solidFill>
                </a:uFill>
                <a:latin typeface="Courier New"/>
              </a:rPr>
              <a:t>J</a:t>
            </a:r>
            <a:r>
              <a:rPr lang="en-US" sz="3100" spc="-1" strike="noStrike">
                <a:solidFill>
                  <a:srgbClr val="000000"/>
                </a:solidFill>
                <a:uFill>
                  <a:solidFill>
                    <a:srgbClr val="ffffff"/>
                  </a:solidFill>
                </a:uFill>
                <a:latin typeface="Courier New"/>
              </a:rPr>
              <a:t> / N-1</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return (pc</a:t>
            </a:r>
            <a:r>
              <a:rPr lang="en-US" sz="3100" spc="-1" strike="noStrike" baseline="-25000">
                <a:solidFill>
                  <a:srgbClr val="000000"/>
                </a:solidFill>
                <a:uFill>
                  <a:solidFill>
                    <a:srgbClr val="ffffff"/>
                  </a:solidFill>
                </a:uFill>
                <a:latin typeface="Courier New"/>
              </a:rPr>
              <a:t>J</a:t>
            </a:r>
            <a:r>
              <a:rPr lang="en-US" sz="3100" spc="-1" strike="noStrike">
                <a:solidFill>
                  <a:srgbClr val="000000"/>
                </a:solidFill>
                <a:uFill>
                  <a:solidFill>
                    <a:srgbClr val="ffffff"/>
                  </a:solidFill>
                </a:uFill>
                <a:latin typeface="Courier New"/>
              </a:rPr>
              <a:t> - b</a:t>
            </a:r>
            <a:r>
              <a:rPr lang="en-US" sz="3100" spc="-1" strike="noStrike" baseline="-25000">
                <a:solidFill>
                  <a:srgbClr val="000000"/>
                </a:solidFill>
                <a:uFill>
                  <a:solidFill>
                    <a:srgbClr val="ffffff"/>
                  </a:solidFill>
                </a:uFill>
                <a:latin typeface="Courier New"/>
              </a:rPr>
              <a:t>J</a:t>
            </a:r>
            <a:r>
              <a:rPr lang="en-US" sz="3100" spc="-1" strike="noStrike">
                <a:solidFill>
                  <a:srgbClr val="000000"/>
                </a:solidFill>
                <a:uFill>
                  <a:solidFill>
                    <a:srgbClr val="ffffff"/>
                  </a:solidFill>
                </a:uFill>
                <a:latin typeface="Courier New"/>
              </a:rPr>
              <a:t>.position) * move_rate}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Rule 2: Separation</a:t>
            </a:r>
            <a:endParaRPr lang="en-US" sz="1800" spc="-1" strike="noStrike">
              <a:solidFill>
                <a:srgbClr val="000000"/>
              </a:solidFill>
              <a:uFill>
                <a:solidFill>
                  <a:srgbClr val="ffffff"/>
                </a:solidFill>
              </a:uFill>
              <a:latin typeface="Calibri"/>
            </a:endParaRPr>
          </a:p>
        </p:txBody>
      </p:sp>
      <p:sp>
        <p:nvSpPr>
          <p:cNvPr id="10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Rule 2: Boids try to keep a small distance (</a:t>
            </a:r>
            <a:r>
              <a:rPr lang="en-US" sz="3200" spc="-1" strike="noStrike">
                <a:solidFill>
                  <a:srgbClr val="000000"/>
                </a:solidFill>
                <a:uFill>
                  <a:solidFill>
                    <a:srgbClr val="ffffff"/>
                  </a:solidFill>
                </a:uFill>
                <a:latin typeface="Courier New"/>
              </a:rPr>
              <a:t>boid_sep</a:t>
            </a:r>
            <a:r>
              <a:rPr lang="en-US" sz="3200" spc="-1" strike="noStrike">
                <a:solidFill>
                  <a:srgbClr val="000000"/>
                </a:solidFill>
                <a:uFill>
                  <a:solidFill>
                    <a:srgbClr val="ffffff"/>
                  </a:solidFill>
                </a:uFill>
                <a:latin typeface="Calibri"/>
              </a:rPr>
              <a:t>)away from other biods (and possibly other objects)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This rule avoids boids colliding into each other. If a boid is within a defined small distance of another boid move it further away by the same distance as it already is.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This is done by subtracting from a vector c the displacement of each boid which is near by. Initialize c to zero since the rule should produce a vector which when added to the current position moves a boid away from those near it. </a:t>
            </a:r>
            <a:endParaRPr lang="en-US" sz="3200" spc="-1" strike="noStrike">
              <a:solidFill>
                <a:srgbClr val="000000"/>
              </a:solidFill>
              <a:uFill>
                <a:solidFill>
                  <a:srgbClr val="ffffff"/>
                </a:solidFill>
              </a:u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rule</a:t>
            </a:r>
            <a:endParaRPr lang="en-US" sz="1800" spc="-1" strike="noStrike">
              <a:solidFill>
                <a:srgbClr val="000000"/>
              </a:solidFill>
              <a:uFill>
                <a:solidFill>
                  <a:srgbClr val="ffffff"/>
                </a:solidFill>
              </a:uFill>
              <a:latin typeface="Calibri"/>
            </a:endParaRPr>
          </a:p>
        </p:txBody>
      </p:sp>
      <p:sp>
        <p:nvSpPr>
          <p:cNvPr id="106" name="TextShape 2"/>
          <p:cNvSpPr txBox="1"/>
          <p:nvPr/>
        </p:nvSpPr>
        <p:spPr>
          <a:xfrm>
            <a:off x="457200" y="1600200"/>
            <a:ext cx="8229240" cy="4525560"/>
          </a:xfrm>
          <a:prstGeom prst="rect">
            <a:avLst/>
          </a:prstGeom>
          <a:noFill/>
          <a:ln>
            <a:noFill/>
          </a:ln>
        </p:spPr>
        <p:txBody>
          <a:bodyPr/>
          <a:p>
            <a:pPr>
              <a:lnSpc>
                <a:spcPct val="100000"/>
              </a:lnSpc>
            </a:pPr>
            <a:r>
              <a:rPr lang="en-US" sz="2000" spc="-1" strike="noStrike">
                <a:solidFill>
                  <a:srgbClr val="000000"/>
                </a:solidFill>
                <a:uFill>
                  <a:solidFill>
                    <a:srgbClr val="ffffff"/>
                  </a:solidFill>
                </a:uFill>
                <a:latin typeface="Courier New"/>
              </a:rPr>
              <a:t>rule2(boid b</a:t>
            </a:r>
            <a:r>
              <a:rPr lang="en-US" sz="2000" spc="-1" strike="noStrike" baseline="-25000">
                <a:solidFill>
                  <a:srgbClr val="000000"/>
                </a:solidFill>
                <a:uFill>
                  <a:solidFill>
                    <a:srgbClr val="ffffff"/>
                  </a:solidFill>
                </a:uFill>
                <a:latin typeface="Courier New"/>
              </a:rPr>
              <a:t>J</a:t>
            </a:r>
            <a:r>
              <a:rPr lang="en-US" sz="20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Vector c = 0;</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for each boid b{</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if b != b</a:t>
            </a:r>
            <a:r>
              <a:rPr lang="en-US" sz="2000" spc="-1" strike="noStrike" baseline="-25000">
                <a:solidFill>
                  <a:srgbClr val="000000"/>
                </a:solidFill>
                <a:uFill>
                  <a:solidFill>
                    <a:srgbClr val="ffffff"/>
                  </a:solidFill>
                </a:uFill>
                <a:latin typeface="Courier New"/>
              </a:rPr>
              <a:t>J</a:t>
            </a:r>
            <a:r>
              <a:rPr lang="en-US" sz="2000" spc="-1" strike="noStrike">
                <a:solidFill>
                  <a:srgbClr val="000000"/>
                </a:solidFill>
                <a:uFill>
                  <a:solidFill>
                    <a:srgbClr val="ffffff"/>
                  </a:solidFill>
                </a:uFill>
                <a:latin typeface="Courier New"/>
              </a:rPr>
              <a:t> then</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if |b.position - b</a:t>
            </a:r>
            <a:r>
              <a:rPr lang="en-US" sz="2000" spc="-1" strike="noStrike" baseline="-25000">
                <a:solidFill>
                  <a:srgbClr val="000000"/>
                </a:solidFill>
                <a:uFill>
                  <a:solidFill>
                    <a:srgbClr val="ffffff"/>
                  </a:solidFill>
                </a:uFill>
                <a:latin typeface="Courier New"/>
              </a:rPr>
              <a:t>J</a:t>
            </a:r>
            <a:r>
              <a:rPr lang="en-US" sz="2000" spc="-1" strike="noStrike">
                <a:solidFill>
                  <a:srgbClr val="000000"/>
                </a:solidFill>
                <a:uFill>
                  <a:solidFill>
                    <a:srgbClr val="ffffff"/>
                  </a:solidFill>
                </a:uFill>
                <a:latin typeface="Courier New"/>
              </a:rPr>
              <a:t>.position| &lt; boid_sep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then</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c = c - (b.position - b</a:t>
            </a:r>
            <a:r>
              <a:rPr lang="en-US" sz="2000" spc="-1" strike="noStrike" baseline="-25000">
                <a:solidFill>
                  <a:srgbClr val="000000"/>
                </a:solidFill>
                <a:uFill>
                  <a:solidFill>
                    <a:srgbClr val="ffffff"/>
                  </a:solidFill>
                </a:uFill>
                <a:latin typeface="Courier New"/>
              </a:rPr>
              <a:t>J</a:t>
            </a:r>
            <a:r>
              <a:rPr lang="en-US" sz="2000" spc="-1" strike="noStrike">
                <a:solidFill>
                  <a:srgbClr val="000000"/>
                </a:solidFill>
                <a:uFill>
                  <a:solidFill>
                    <a:srgbClr val="ffffff"/>
                  </a:solidFill>
                </a:uFill>
                <a:latin typeface="Courier New"/>
              </a:rPr>
              <a:t>.position)</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	</a:t>
            </a:r>
            <a:r>
              <a:rPr lang="en-US" sz="2000" spc="-1" strike="noStrike">
                <a:solidFill>
                  <a:srgbClr val="000000"/>
                </a:solidFill>
                <a:uFill>
                  <a:solidFill>
                    <a:srgbClr val="ffffff"/>
                  </a:solidFill>
                </a:uFill>
                <a:latin typeface="Courier New"/>
              </a:rPr>
              <a:t>return c}</a:t>
            </a:r>
            <a:endParaRPr lang="en-US" sz="3200" spc="-1" strike="noStrike">
              <a:solidFill>
                <a:srgbClr val="000000"/>
              </a:solidFill>
              <a:uFill>
                <a:solidFill>
                  <a:srgbClr val="ffffff"/>
                </a:solidFill>
              </a:u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Tailoring the rule</a:t>
            </a:r>
            <a:endParaRPr lang="en-US" sz="1800" spc="-1" strike="noStrike">
              <a:solidFill>
                <a:srgbClr val="000000"/>
              </a:solidFill>
              <a:uFill>
                <a:solidFill>
                  <a:srgbClr val="ffffff"/>
                </a:solidFill>
              </a:uFill>
              <a:latin typeface="Calibri"/>
            </a:endParaRPr>
          </a:p>
        </p:txBody>
      </p:sp>
      <p:sp>
        <p:nvSpPr>
          <p:cNvPr id="10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Doubling the distance for repulsion can be tailored. If two boids are near each other, this rule will be applied to both of them. They will be slightly steered away from each other, and at the next time step if they are still near each other, they will be pushed further apart. This will appear to be a smooth acceleration. It is a good idea to maintain a principle of ensuring smooth motion.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Doubling the distance is not, of course the only option. This can become more complex, but will require more calculations. Hence this factor will be a matter of art.</a:t>
            </a:r>
            <a:endParaRPr lang="en-US" sz="3200" spc="-1" strike="noStrike">
              <a:solidFill>
                <a:srgbClr val="000000"/>
              </a:solidFill>
              <a:uFill>
                <a:solidFill>
                  <a:srgbClr val="ffffff"/>
                </a:solidFill>
              </a:u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Rule 3: Alignment</a:t>
            </a:r>
            <a:endParaRPr lang="en-US" sz="1800" spc="-1" strike="noStrike">
              <a:solidFill>
                <a:srgbClr val="000000"/>
              </a:solidFill>
              <a:uFill>
                <a:solidFill>
                  <a:srgbClr val="ffffff"/>
                </a:solidFill>
              </a:uFill>
              <a:latin typeface="Calibri"/>
            </a:endParaRPr>
          </a:p>
        </p:txBody>
      </p:sp>
      <p:sp>
        <p:nvSpPr>
          <p:cNvPr id="11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Rule 3: Boids try to match velocity with nearby boids.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Similar to Rule 1. Instead of averaging the positions of the other boids, average the velocities. As in Rule 1 calculate the ‘perceived velocity’, </a:t>
            </a:r>
            <a:r>
              <a:rPr lang="en-US" sz="3200" spc="-1" strike="noStrike">
                <a:solidFill>
                  <a:srgbClr val="000000"/>
                </a:solidFill>
                <a:uFill>
                  <a:solidFill>
                    <a:srgbClr val="ffffff"/>
                  </a:solidFill>
                </a:uFill>
                <a:latin typeface="Courier New"/>
              </a:rPr>
              <a:t>pv</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alibri"/>
              </a:rPr>
              <a:t>. Then add a small part of that value (</a:t>
            </a:r>
            <a:r>
              <a:rPr lang="en-US" sz="3200" spc="-1" strike="noStrike">
                <a:solidFill>
                  <a:srgbClr val="000000"/>
                </a:solidFill>
                <a:uFill>
                  <a:solidFill>
                    <a:srgbClr val="ffffff"/>
                  </a:solidFill>
                </a:uFill>
                <a:latin typeface="Courier New"/>
              </a:rPr>
              <a:t>boid_vchange</a:t>
            </a:r>
            <a:r>
              <a:rPr lang="en-US" sz="3200" spc="-1" strike="noStrike">
                <a:solidFill>
                  <a:srgbClr val="000000"/>
                </a:solidFill>
                <a:uFill>
                  <a:solidFill>
                    <a:srgbClr val="ffffff"/>
                  </a:solidFill>
                </a:uFill>
                <a:latin typeface="Calibri"/>
              </a:rPr>
              <a:t>) to the boid’s current velocity.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rule</a:t>
            </a:r>
            <a:endParaRPr lang="en-US" sz="1800" spc="-1" strike="noStrike">
              <a:solidFill>
                <a:srgbClr val="000000"/>
              </a:solidFill>
              <a:uFill>
                <a:solidFill>
                  <a:srgbClr val="ffffff"/>
                </a:solidFill>
              </a:uFill>
              <a:latin typeface="Calibri"/>
            </a:endParaRPr>
          </a:p>
        </p:txBody>
      </p:sp>
      <p:sp>
        <p:nvSpPr>
          <p:cNvPr id="112"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ourier New"/>
              </a:rPr>
              <a:t>rule3(boid b</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Vector pv</a:t>
            </a:r>
            <a:r>
              <a:rPr lang="en-US" sz="3200" spc="-1" strike="noStrike" baseline="-25000">
                <a:solidFill>
                  <a:srgbClr val="000000"/>
                </a:solidFill>
                <a:uFill>
                  <a:solidFill>
                    <a:srgbClr val="ffffff"/>
                  </a:solidFill>
                </a:uFill>
                <a:latin typeface="Courier New"/>
              </a:rPr>
              <a:t>J</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for each boid b{</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if b != b</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ourier New"/>
              </a:rPr>
              <a:t> then</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pv</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ourier New"/>
              </a:rPr>
              <a:t> = pv</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ourier New"/>
              </a:rPr>
              <a:t> + b.velocity</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pv</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ourier New"/>
              </a:rPr>
              <a:t> = pv</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ourier New"/>
              </a:rPr>
              <a:t> / N-1</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return(pv</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ourier New"/>
              </a:rPr>
              <a:t> - b</a:t>
            </a:r>
            <a:r>
              <a:rPr lang="en-US" sz="3200" spc="-1" strike="noStrike" baseline="-25000">
                <a:solidFill>
                  <a:srgbClr val="000000"/>
                </a:solidFill>
                <a:uFill>
                  <a:solidFill>
                    <a:srgbClr val="ffffff"/>
                  </a:solidFill>
                </a:uFill>
                <a:latin typeface="Courier New"/>
              </a:rPr>
              <a:t>J</a:t>
            </a:r>
            <a:r>
              <a:rPr lang="en-US" sz="3200" spc="-1" strike="noStrike">
                <a:solidFill>
                  <a:srgbClr val="000000"/>
                </a:solidFill>
                <a:uFill>
                  <a:solidFill>
                    <a:srgbClr val="ffffff"/>
                  </a:solidFill>
                </a:uFill>
                <a:latin typeface="Courier New"/>
              </a:rPr>
              <a:t>.velocity) * boid_vchange </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Rule Summary</a:t>
            </a:r>
            <a:endParaRPr lang="en-US" sz="1800" spc="-1" strike="noStrike">
              <a:solidFill>
                <a:srgbClr val="000000"/>
              </a:solidFill>
              <a:uFill>
                <a:solidFill>
                  <a:srgbClr val="ffffff"/>
                </a:solidFill>
              </a:uFill>
              <a:latin typeface="Calibri"/>
            </a:endParaRPr>
          </a:p>
        </p:txBody>
      </p:sp>
      <p:sp>
        <p:nvSpPr>
          <p:cNvPr id="11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Rule 1 Cohesion</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Every boid attempts to move towards the average position of other nearby boids.</a:t>
            </a:r>
            <a:endParaRPr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Rule 2 Separation</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Each boid attempts to maintain a reasonable amount of distance between itself and any nearby boids, to prevent overcrowding</a:t>
            </a:r>
            <a:endParaRPr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Rule 3 Alignment</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Boids try to change their position so that it corresponds with the average alignment of other nearby boids</a:t>
            </a:r>
            <a:endParaRPr lang="en-US" sz="2400" spc="-1" strike="noStrike">
              <a:solidFill>
                <a:srgbClr val="000000"/>
              </a:solidFill>
              <a:uFill>
                <a:solidFill>
                  <a:srgbClr val="ffffff"/>
                </a:solidFill>
              </a:uFill>
              <a:latin typeface="Calibri"/>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Tailor to the need</a:t>
            </a:r>
            <a:endParaRPr lang="en-US" sz="1800" spc="-1" strike="noStrike">
              <a:solidFill>
                <a:srgbClr val="000000"/>
              </a:solidFill>
              <a:uFill>
                <a:solidFill>
                  <a:srgbClr val="ffffff"/>
                </a:solidFill>
              </a:uFill>
              <a:latin typeface="Calibri"/>
            </a:endParaRPr>
          </a:p>
        </p:txBody>
      </p:sp>
      <p:sp>
        <p:nvSpPr>
          <p:cNvPr id="11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Easiest way to do this is to add another rule in </a:t>
            </a:r>
            <a:r>
              <a:rPr lang="en-US" sz="3200" spc="-1" strike="noStrike">
                <a:solidFill>
                  <a:srgbClr val="000000"/>
                </a:solidFill>
                <a:uFill>
                  <a:solidFill>
                    <a:srgbClr val="ffffff"/>
                  </a:solidFill>
                </a:uFill>
                <a:latin typeface="Courier New"/>
              </a:rPr>
              <a:t>update_boid</a:t>
            </a:r>
            <a:r>
              <a:rPr lang="en-US" sz="3200" spc="-1" strike="noStrike">
                <a:solidFill>
                  <a:srgbClr val="000000"/>
                </a:solidFill>
                <a:uFill>
                  <a:solidFill>
                    <a:srgbClr val="ffffff"/>
                  </a:solidFill>
                </a:uFill>
                <a:latin typeface="Calibri"/>
              </a:rPr>
              <a:t>s and add its contribution to the boid’s velocity at each step.</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there is a constant wind or current, add a rule for this. This is a simple one. Complexity can be added</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wind_rule(Boid b){</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	</a:t>
            </a:r>
            <a:r>
              <a:rPr lang="en-US" sz="2800" spc="-1" strike="noStrike">
                <a:solidFill>
                  <a:srgbClr val="000000"/>
                </a:solidFill>
                <a:uFill>
                  <a:solidFill>
                    <a:srgbClr val="ffffff"/>
                  </a:solidFill>
                </a:uFill>
                <a:latin typeface="Courier New"/>
              </a:rPr>
              <a:t>Vector wind</a:t>
            </a:r>
            <a:endParaRPr lang="en-US" sz="3200" spc="-1" strike="noStrike">
              <a:solidFill>
                <a:srgbClr val="000000"/>
              </a:solidFill>
              <a:uFill>
                <a:solidFill>
                  <a:srgbClr val="ffffff"/>
                </a:solidFill>
              </a:uFill>
              <a:latin typeface="Calibri"/>
            </a:endParaRPr>
          </a:p>
          <a:p>
            <a:pPr>
              <a:lnSpc>
                <a:spcPct val="100000"/>
              </a:lnSpc>
            </a:pPr>
            <a:r>
              <a:rPr lang="en-US" sz="2800" spc="-1" strike="noStrike">
                <a:solidFill>
                  <a:srgbClr val="000000"/>
                </a:solidFill>
                <a:uFill>
                  <a:solidFill>
                    <a:srgbClr val="ffffff"/>
                  </a:solidFill>
                </a:uFill>
                <a:latin typeface="Courier New"/>
              </a:rPr>
              <a:t>return wind)</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Compound pattern movement</a:t>
            </a:r>
            <a:endParaRPr lang="en-US" sz="1800" spc="-1" strike="noStrike">
              <a:solidFill>
                <a:srgbClr val="000000"/>
              </a:solidFill>
              <a:uFill>
                <a:solidFill>
                  <a:srgbClr val="ffffff"/>
                </a:solidFill>
              </a:uFill>
              <a:latin typeface="Calibri"/>
            </a:endParaRPr>
          </a:p>
        </p:txBody>
      </p:sp>
      <p:sp>
        <p:nvSpPr>
          <p:cNvPr id="8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Assume that the NPIC is to travel a particular path that is prearranged.</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Let the path be in a loop. For example there are four known boundary points. An example would be to patrol an area. Assume also that there is some event that causes the NPIC to leave the loop and enter a different state.</a:t>
            </a:r>
            <a:endParaRPr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Tailoring the rule set</a:t>
            </a:r>
            <a:endParaRPr lang="en-US" sz="1800" spc="-1" strike="noStrike">
              <a:solidFill>
                <a:srgbClr val="000000"/>
              </a:solidFill>
              <a:uFill>
                <a:solidFill>
                  <a:srgbClr val="ffffff"/>
                </a:solidFill>
              </a:uFill>
              <a:latin typeface="Calibri"/>
            </a:endParaRPr>
          </a:p>
        </p:txBody>
      </p:sp>
      <p:sp>
        <p:nvSpPr>
          <p:cNvPr id="11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Suppose the flock needs to steer to a place. Need a place which is the </a:t>
            </a:r>
            <a:r>
              <a:rPr lang="en-US" sz="3200" spc="-1" strike="noStrike">
                <a:solidFill>
                  <a:srgbClr val="000000"/>
                </a:solidFill>
                <a:uFill>
                  <a:solidFill>
                    <a:srgbClr val="ffffff"/>
                  </a:solidFill>
                </a:uFill>
                <a:latin typeface="Courier New"/>
              </a:rPr>
              <a:t>goal_place</a:t>
            </a:r>
            <a:r>
              <a:rPr lang="en-US" sz="3200" spc="-1" strike="noStrike">
                <a:solidFill>
                  <a:srgbClr val="000000"/>
                </a:solidFill>
                <a:uFill>
                  <a:solidFill>
                    <a:srgbClr val="ffffff"/>
                  </a:solidFill>
                </a:uFill>
                <a:latin typeface="Calibri"/>
              </a:rPr>
              <a:t> and a rate of change toward that goal (</a:t>
            </a:r>
            <a:r>
              <a:rPr lang="en-US" sz="3200" spc="-1" strike="noStrike">
                <a:solidFill>
                  <a:srgbClr val="000000"/>
                </a:solidFill>
                <a:uFill>
                  <a:solidFill>
                    <a:srgbClr val="ffffff"/>
                  </a:solidFill>
                </a:uFill>
                <a:latin typeface="Courier New"/>
              </a:rPr>
              <a:t>goal_rate</a:t>
            </a:r>
            <a:r>
              <a:rPr lang="en-US" sz="3200" spc="-1" strike="noStrike">
                <a:solidFill>
                  <a:srgbClr val="000000"/>
                </a:solidFill>
                <a:uFill>
                  <a:solidFill>
                    <a:srgbClr val="ffffff"/>
                  </a:solidFill>
                </a:uFill>
                <a:latin typeface="Calibri"/>
              </a:rPr>
              <a:t>).</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move_to_goal(Boid b){</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Vector goal_place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r>
              <a:rPr lang="en-US" sz="3200" spc="-1" strike="noStrike">
                <a:solidFill>
                  <a:srgbClr val="000000"/>
                </a:solidFill>
                <a:uFill>
                  <a:solidFill>
                    <a:srgbClr val="ffffff"/>
                  </a:solidFill>
                </a:uFill>
                <a:latin typeface="Courier New"/>
              </a:rPr>
              <a:t>return (goal_place - b.position) / goal_rate }</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There are many more ways</a:t>
            </a:r>
            <a:endParaRPr lang="en-US" sz="1800" spc="-1" strike="noStrike">
              <a:solidFill>
                <a:srgbClr val="000000"/>
              </a:solidFill>
              <a:uFill>
                <a:solidFill>
                  <a:srgbClr val="ffffff"/>
                </a:solidFill>
              </a:uFill>
              <a:latin typeface="Calibri"/>
            </a:endParaRPr>
          </a:p>
        </p:txBody>
      </p:sp>
      <p:sp>
        <p:nvSpPr>
          <p:cNvPr id="12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Note that in the text (Example 4-2) there are possible views of the boid, WideView, LimitedView and NarrowView. Note that these might apply to many different situations and not just flocking.</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In section 4.3 of the text one can obstacle avoidance through building a ‘feeler’ component.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More fun is available if the flock has a leader. This is examined in section 4.4.</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Each of these is a valuable addition to your evolving flocking movement tool-kit.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Go and build</a:t>
            </a:r>
            <a:endParaRPr lang="en-US" sz="3200" spc="-1" strike="noStrike">
              <a:solidFill>
                <a:srgbClr val="000000"/>
              </a:solidFill>
              <a:uFill>
                <a:solidFill>
                  <a:srgbClr val="ffffff"/>
                </a:solidFill>
              </a:u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An alternative / addition for steering</a:t>
            </a:r>
            <a:endParaRPr lang="en-US" sz="1800" spc="-1" strike="noStrike">
              <a:solidFill>
                <a:srgbClr val="000000"/>
              </a:solidFill>
              <a:uFill>
                <a:solidFill>
                  <a:srgbClr val="ffffff"/>
                </a:solidFill>
              </a:uFill>
              <a:latin typeface="Calibri"/>
            </a:endParaRPr>
          </a:p>
        </p:txBody>
      </p:sp>
      <p:sp>
        <p:nvSpPr>
          <p:cNvPr id="12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Potential functions provide an interesting alternative in many cases of movement. See chapter 5.</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 potential function incorporates both attraction and repulsion.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This could be a valuable addition to the tool-kit</a:t>
            </a:r>
            <a:endParaRPr lang="en-US" sz="3200" spc="-1" strike="noStrike">
              <a:solidFill>
                <a:srgbClr val="000000"/>
              </a:solidFill>
              <a:uFill>
                <a:solidFill>
                  <a:srgbClr val="ffffff"/>
                </a:solidFill>
              </a:uFill>
              <a:latin typeface="Calibri"/>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Next</a:t>
            </a:r>
            <a:endParaRPr lang="en-US" sz="1800" spc="-1" strike="noStrike">
              <a:solidFill>
                <a:srgbClr val="000000"/>
              </a:solidFill>
              <a:uFill>
                <a:solidFill>
                  <a:srgbClr val="ffffff"/>
                </a:solidFill>
              </a:uFill>
              <a:latin typeface="Calibri"/>
            </a:endParaRPr>
          </a:p>
        </p:txBody>
      </p:sp>
      <p:sp>
        <p:nvSpPr>
          <p:cNvPr id="12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Start building the path finding and movement tool-kit.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next step will be to build another tool-kit that focuses on decision making which, of course, will lead to tactics and strategy.</a:t>
            </a:r>
            <a:endParaRPr lang="en-US" sz="3200" spc="-1" strike="noStrike">
              <a:solidFill>
                <a:srgbClr val="00000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Compound pattern movement</a:t>
            </a:r>
            <a:endParaRPr lang="en-US" sz="1800" spc="-1" strike="noStrike">
              <a:solidFill>
                <a:srgbClr val="000000"/>
              </a:solidFill>
              <a:uFill>
                <a:solidFill>
                  <a:srgbClr val="ffffff"/>
                </a:solidFill>
              </a:uFill>
              <a:latin typeface="Calibri"/>
            </a:endParaRPr>
          </a:p>
        </p:txBody>
      </p:sp>
      <p:sp>
        <p:nvSpPr>
          <p:cNvPr id="8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Each of the boundary points can be considered a target.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Use one of the previously defined movements to go from the starting point to the next point on the path.</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In the example if there are four points and </a:t>
            </a:r>
            <a:r>
              <a:rPr lang="en-US" sz="3200" spc="-1" strike="noStrike">
                <a:solidFill>
                  <a:srgbClr val="000000"/>
                </a:solidFill>
                <a:uFill>
                  <a:solidFill>
                    <a:srgbClr val="ffffff"/>
                  </a:solidFill>
                </a:uFill>
                <a:latin typeface="Courier New"/>
              </a:rPr>
              <a:t>P0</a:t>
            </a:r>
            <a:r>
              <a:rPr lang="en-US" sz="3200" spc="-1" strike="noStrike">
                <a:solidFill>
                  <a:srgbClr val="000000"/>
                </a:solidFill>
                <a:uFill>
                  <a:solidFill>
                    <a:srgbClr val="ffffff"/>
                  </a:solidFill>
                </a:uFill>
                <a:latin typeface="Calibri"/>
              </a:rPr>
              <a:t> is the starting point.</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while the state is patrol</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{move from P0 to P1</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move from P1 to P2</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move from P2 to P3</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ourier New"/>
              </a:rPr>
              <a:t>move from P3 to P0}</a:t>
            </a:r>
            <a:endParaRPr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Compound pattern movement</a:t>
            </a:r>
            <a:endParaRPr lang="en-US" sz="1800" spc="-1" strike="noStrike">
              <a:solidFill>
                <a:srgbClr val="000000"/>
              </a:solidFill>
              <a:uFill>
                <a:solidFill>
                  <a:srgbClr val="ffffff"/>
                </a:solidFill>
              </a:uFill>
              <a:latin typeface="Calibri"/>
            </a:endParaRPr>
          </a:p>
        </p:txBody>
      </p:sp>
      <p:sp>
        <p:nvSpPr>
          <p:cNvPr id="8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Suppose the path is more complex? That is there are more points.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Make a list of points so that each item in the list is a pair of startPoint and endPoint. Note that the list of pairs should close the loop.</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Identify the place where the NPIC’s current point is a startPoint in the list. Select movement style and begin looping there.</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Waypoints</a:t>
            </a:r>
            <a:endParaRPr lang="en-US" sz="1800" spc="-1" strike="noStrike">
              <a:solidFill>
                <a:srgbClr val="000000"/>
              </a:solidFill>
              <a:uFill>
                <a:solidFill>
                  <a:srgbClr val="ffffff"/>
                </a:solidFill>
              </a:uFill>
              <a:latin typeface="Calibri"/>
            </a:endParaRPr>
          </a:p>
        </p:txBody>
      </p:sp>
      <p:sp>
        <p:nvSpPr>
          <p:cNvPr id="8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 more general approach is to have the builder of the level provide waypoints for the level.</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ea typeface="宋体"/>
              </a:rPr>
              <a:t>A waypoint graph specifies lines/routes that are “safe” for traversing</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ea typeface="宋体"/>
              </a:rPr>
              <a:t>Each line (or link) connects exactly two waypoints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ea typeface="宋体"/>
              </a:rPr>
              <a:t>An agent can choose to walk along any of these  lines without having to worry about running into major obstacles</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Waypoints</a:t>
            </a:r>
            <a:endParaRPr lang="en-US" sz="1800" spc="-1" strike="noStrike">
              <a:solidFill>
                <a:srgbClr val="000000"/>
              </a:solidFill>
              <a:uFill>
                <a:solidFill>
                  <a:srgbClr val="ffffff"/>
                </a:solidFill>
              </a:uFill>
              <a:latin typeface="Calibri"/>
            </a:endParaRPr>
          </a:p>
        </p:txBody>
      </p:sp>
      <p:sp>
        <p:nvSpPr>
          <p:cNvPr id="9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Path is a graph structure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Vertices are waypoints on path</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Edges between waypoints directly reachable from one another</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Basic idea is to use seek to go from one waypoint to another.</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Can use circles for proximity and speed modifications that allow a bit more realism.</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Flocking boids</a:t>
            </a:r>
            <a:endParaRPr lang="en-US" sz="1800" spc="-1" strike="noStrike">
              <a:solidFill>
                <a:srgbClr val="000000"/>
              </a:solidFill>
              <a:uFill>
                <a:solidFill>
                  <a:srgbClr val="ffffff"/>
                </a:solidFill>
              </a:uFill>
              <a:latin typeface="Calibri"/>
            </a:endParaRPr>
          </a:p>
        </p:txBody>
      </p:sp>
      <p:sp>
        <p:nvSpPr>
          <p:cNvPr id="9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Boids for flocking behavior. Originated with Craig Renolds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Boid-style flocking is rather straightforward and uses three rules.</a:t>
            </a:r>
            <a:endParaRPr lang="en-US" sz="3200" spc="-1" strike="noStrike">
              <a:solidFill>
                <a:srgbClr val="000000"/>
              </a:solidFill>
              <a:uFill>
                <a:solidFill>
                  <a:srgbClr val="ffffff"/>
                </a:solidFill>
              </a:uFill>
              <a:latin typeface="Calibri"/>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Boids an their rules</a:t>
            </a:r>
            <a:endParaRPr lang="en-US" sz="1800" spc="-1" strike="noStrike">
              <a:solidFill>
                <a:srgbClr val="000000"/>
              </a:solidFill>
              <a:uFill>
                <a:solidFill>
                  <a:srgbClr val="ffffff"/>
                </a:solidFill>
              </a:uFill>
              <a:latin typeface="Calibri"/>
            </a:endParaRPr>
          </a:p>
        </p:txBody>
      </p:sp>
      <p:sp>
        <p:nvSpPr>
          <p:cNvPr id="9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Start by initializing the quantity and positions of the boids.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you place the boids outside of the viewable area that will appear to come from far away.</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Each boid has a velocity vector. Since the rules will act independently, each boid will calculate how it should move.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Each rule produces its own velocity vector. Add those three to the boids current velocity vector to get the voids new velocity vector.</a:t>
            </a:r>
            <a:endParaRPr lang="en-US" sz="3200" spc="-1" strike="noStrike">
              <a:solidFill>
                <a:srgbClr val="000000"/>
              </a:solidFill>
              <a:uFill>
                <a:solidFill>
                  <a:srgbClr val="ffffff"/>
                </a:solidFill>
              </a:uFill>
              <a:latin typeface="Calibri"/>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Updating the flock</a:t>
            </a:r>
            <a:endParaRPr lang="en-US" sz="1800" spc="-1" strike="noStrike">
              <a:solidFill>
                <a:srgbClr val="000000"/>
              </a:solidFill>
              <a:uFill>
                <a:solidFill>
                  <a:srgbClr val="ffffff"/>
                </a:solidFill>
              </a:uFill>
              <a:latin typeface="Calibri"/>
            </a:endParaRPr>
          </a:p>
        </p:txBody>
      </p:sp>
      <p:sp>
        <p:nvSpPr>
          <p:cNvPr id="96" name="TextShape 2"/>
          <p:cNvSpPr txBox="1"/>
          <p:nvPr/>
        </p:nvSpPr>
        <p:spPr>
          <a:xfrm>
            <a:off x="457200" y="1600200"/>
            <a:ext cx="8229240" cy="4525560"/>
          </a:xfrm>
          <a:prstGeom prst="rect">
            <a:avLst/>
          </a:prstGeom>
          <a:noFill/>
          <a:ln>
            <a:noFill/>
          </a:ln>
        </p:spPr>
        <p:txBody>
          <a:bodyPr/>
          <a:p>
            <a:pPr>
              <a:lnSpc>
                <a:spcPct val="100000"/>
              </a:lnSpc>
            </a:pPr>
            <a:r>
              <a:rPr lang="en-US" sz="3100" spc="-1" strike="noStrike">
                <a:solidFill>
                  <a:srgbClr val="000000"/>
                </a:solidFill>
                <a:uFill>
                  <a:solidFill>
                    <a:srgbClr val="ffffff"/>
                  </a:solidFill>
                </a:uFill>
                <a:latin typeface="Courier New"/>
              </a:rPr>
              <a:t>update_boids(){</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Vector v1, v2, v3</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Boid b</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for each boid b{</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v1 = rule1(b)</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v2 = rule2(b)</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v3 = rule3(b)</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b.velocity = b.velocity + v1 + v2 + v3</a:t>
            </a:r>
            <a:endParaRPr lang="en-US" sz="3200" spc="-1" strike="noStrike">
              <a:solidFill>
                <a:srgbClr val="000000"/>
              </a:solidFill>
              <a:uFill>
                <a:solidFill>
                  <a:srgbClr val="ffffff"/>
                </a:solidFill>
              </a:uFill>
              <a:latin typeface="Calibri"/>
            </a:endParaRPr>
          </a:p>
          <a:p>
            <a:pPr>
              <a:lnSpc>
                <a:spcPct val="100000"/>
              </a:lnSpc>
            </a:pPr>
            <a:r>
              <a:rPr lang="en-US" sz="3100" spc="-1" strike="noStrike">
                <a:solidFill>
                  <a:srgbClr val="000000"/>
                </a:solidFill>
                <a:uFill>
                  <a:solidFill>
                    <a:srgbClr val="ffffff"/>
                  </a:solidFill>
                </a:uFill>
                <a:latin typeface="Courier New"/>
              </a:rPr>
              <a:t>	</a:t>
            </a:r>
            <a:r>
              <a:rPr lang="en-US" sz="3100" spc="-1" strike="noStrike">
                <a:solidFill>
                  <a:srgbClr val="000000"/>
                </a:solidFill>
                <a:uFill>
                  <a:solidFill>
                    <a:srgbClr val="ffffff"/>
                  </a:solidFill>
                </a:uFill>
                <a:latin typeface="Courier New"/>
              </a:rPr>
              <a:t>b.position = b.position + b.velocity}}</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220</TotalTime>
  <Application>LibreOffice/5.0.4.2$Linux_X86_64 LibreOffice_project/00m0$Build-2</Application>
  <Paragraphs>137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2016-01-31T16:34:10Z</dcterms:created>
  <dc:creator>Dan Rochowiak</dc:creator>
  <dc:language>en-US</dc:language>
  <cp:lastModifiedBy>Dan Rochowiak</cp:lastModifiedBy>
  <dcterms:modified xsi:type="dcterms:W3CDTF">2016-02-02T15:37:25Z</dcterms:modified>
  <cp:revision>25</cp:revision>
  <dc:title>Movement (cont)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