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472" r:id="rId1"/>
  </p:sldMasterIdLst>
  <p:notesMasterIdLst>
    <p:notesMasterId r:id="rId22"/>
  </p:notesMasterIdLst>
  <p:handoutMasterIdLst>
    <p:handoutMasterId r:id="rId23"/>
  </p:handoutMasterIdLst>
  <p:sldIdLst>
    <p:sldId id="410" r:id="rId2"/>
    <p:sldId id="336" r:id="rId3"/>
    <p:sldId id="358" r:id="rId4"/>
    <p:sldId id="393" r:id="rId5"/>
    <p:sldId id="394" r:id="rId6"/>
    <p:sldId id="383" r:id="rId7"/>
    <p:sldId id="397" r:id="rId8"/>
    <p:sldId id="409" r:id="rId9"/>
    <p:sldId id="309" r:id="rId10"/>
    <p:sldId id="384" r:id="rId11"/>
    <p:sldId id="385" r:id="rId12"/>
    <p:sldId id="319" r:id="rId13"/>
    <p:sldId id="390" r:id="rId14"/>
    <p:sldId id="412" r:id="rId15"/>
    <p:sldId id="380" r:id="rId16"/>
    <p:sldId id="399" r:id="rId17"/>
    <p:sldId id="341" r:id="rId18"/>
    <p:sldId id="342" r:id="rId19"/>
    <p:sldId id="411" r:id="rId20"/>
    <p:sldId id="326" r:id="rId21"/>
  </p:sldIdLst>
  <p:sldSz cx="9144000" cy="6858000" type="screen4x3"/>
  <p:notesSz cx="6858000" cy="92471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E7"/>
    <a:srgbClr val="6FA96F"/>
    <a:srgbClr val="82B482"/>
    <a:srgbClr val="72B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2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65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itchFamily="34" charset="0"/>
              </a:defRPr>
            </a:lvl1pPr>
          </a:lstStyle>
          <a:p>
            <a:fld id="{9AB0E94E-5479-4399-82C8-CD36E8055AB6}" type="datetime1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8363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65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8363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itchFamily="34" charset="0"/>
              </a:defRPr>
            </a:lvl1pPr>
          </a:lstStyle>
          <a:p>
            <a:fld id="{05B4E768-F8D8-4D49-B9EF-74ED9FB22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926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65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65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3738"/>
            <a:ext cx="4622800" cy="3467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92613"/>
            <a:ext cx="50292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52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65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852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itchFamily="34" charset="0"/>
              </a:defRPr>
            </a:lvl1pPr>
          </a:lstStyle>
          <a:p>
            <a:fld id="{712DCD42-9256-4B6E-B46B-BC6BB4E77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867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00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40E3E68-129A-4489-A99E-9E4B4B4EDE43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7636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FAA0444-5926-4873-9677-AA4E65559527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7484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8F95725-D91A-4F6A-B5C1-00FB7C9143C5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5565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00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33A2EBC-347B-4D6B-A3DD-3D0C7EFDA37B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1206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1F7EE41-D9FA-4549-8B34-2354551DF502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519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9CC22C2-B1DB-4621-83DA-9518CDAD38B0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1362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2B8A40C-2597-4E4E-BA56-F9B8D444AAFD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2506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BB04555-DB0D-450E-831A-672C4581424E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455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313D757-3995-432E-AA67-3BF3E0D418D6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7251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CED54BA-0FF0-4031-974B-000F3F786B89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3343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D63C3A7-F1A3-48EB-8067-F5907112064B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151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2BABFD2-92D9-4BCF-9AFF-0CBD5F4DFB5B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822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E438F26-61F0-446E-9312-3F9B1E25619D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AF7D8-CE66-46CC-875B-3151E4E289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0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09334C-697D-4712-816D-BC37F150A19E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3D7DD-7A92-4740-A599-FE59F3710E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6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0E26F796-B1A1-4F31-A7CB-DC49B125BF0B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10A491DA-4B62-45E1-A632-B58A88991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758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68428-58EF-40B1-BAB7-E3F6D0191C63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D64EE-15C8-4765-A5FF-F4FF20FBB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39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B0C63-AD25-4BE4-89DF-6B1026716357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1A229133-D96F-4E13-A4D9-00E6B19A6A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2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8715C1-AFA5-4BC9-89D9-1A7EF3052737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84E889-8D23-44C8-AAD4-C7B0E13320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A1F7F1-A772-4999-B109-8E018F8A8020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744FCC-5762-4A5D-AD5E-E14F496AF9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C5437-F770-43CF-BC1E-740A781B8B4F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5769F-6085-4F89-BDB2-54CEBA0938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ABD8-A56E-4C60-9AC9-E50B64B89EDB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5600E-5E63-4544-9F6E-E5BD3AE05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57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D8B723-59B6-411D-80FB-6FB72B2474C8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FF3DF-E9ED-4277-B7B3-BB1415E2DE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61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92B2AAFA-7E75-40E3-AEE5-F5EBB35C560C}" type="datetimeFigureOut">
              <a:rPr lang="en-US" altLang="en-US"/>
              <a:pPr/>
              <a:t>2/11/2016</a:t>
            </a:fld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F8FA0BB0-C90E-4170-9150-0B4D3B9CD8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027FB849-1D10-40ED-B5AD-D49ECCB850F1}" type="datetimeFigureOut">
              <a:rPr lang="en-US" altLang="en-US"/>
              <a:pPr/>
              <a:t>2/11/2016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B7255931-5EF6-4BB7-90A2-50E86787D8C6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ds.a.ebscohost.com.elib.uah.edu/ehost/detail/detail?vid=13&amp;sid=d2a1ddda-989d-4484-969e-169387ec232c%40sessionmgr4002&amp;hid=4205&amp;bdata=JnNpdGU9ZWhvc3QtbGl2ZQ%3d%3d#AN=2010-04556-004&amp;db=psy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Writing in </a:t>
            </a:r>
            <a:r>
              <a:rPr lang="en-US" dirty="0" err="1" smtClean="0">
                <a:ea typeface="+mj-ea"/>
                <a:cs typeface="+mj-cs"/>
              </a:rPr>
              <a:t>APA</a:t>
            </a:r>
            <a:r>
              <a:rPr lang="en-US" dirty="0" smtClean="0">
                <a:ea typeface="+mj-ea"/>
                <a:cs typeface="+mj-cs"/>
              </a:rPr>
              <a:t> Format: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6</a:t>
            </a:r>
            <a:r>
              <a:rPr lang="en-US" baseline="30000" dirty="0" smtClean="0">
                <a:ea typeface="+mj-ea"/>
                <a:cs typeface="+mj-cs"/>
              </a:rPr>
              <a:t>th</a:t>
            </a:r>
            <a:r>
              <a:rPr lang="en-US" dirty="0" smtClean="0">
                <a:ea typeface="+mj-ea"/>
                <a:cs typeface="+mj-cs"/>
              </a:rPr>
              <a:t> ed. Publication Manual  </a:t>
            </a:r>
            <a:endParaRPr lang="en-US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Title Page</a:t>
            </a:r>
          </a:p>
        </p:txBody>
      </p:sp>
      <p:pic>
        <p:nvPicPr>
          <p:cNvPr id="44034" name="Picture 8" descr="Pictur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1219200"/>
            <a:ext cx="3938587" cy="511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" name="Rounded Rectangular Callout 3"/>
          <p:cNvSpPr/>
          <p:nvPr/>
        </p:nvSpPr>
        <p:spPr bwMode="auto">
          <a:xfrm>
            <a:off x="228600" y="2514600"/>
            <a:ext cx="4191000" cy="3657600"/>
          </a:xfrm>
          <a:prstGeom prst="wedgeRoundRectCallout">
            <a:avLst>
              <a:gd name="adj1" fmla="val 71035"/>
              <a:gd name="adj2" fmla="val -81172"/>
              <a:gd name="adj3" fmla="val 16667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latin typeface="Tw Cen MT" pitchFamily="34" charset="0"/>
                <a:cs typeface="Arial" pitchFamily="34" charset="0"/>
              </a:rPr>
              <a:t>Page header: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0">
                <a:latin typeface="Tw Cen MT" pitchFamily="34" charset="0"/>
                <a:cs typeface="Arial" pitchFamily="34" charset="0"/>
              </a:rPr>
              <a:t>Title flush left </a:t>
            </a:r>
          </a:p>
          <a:p>
            <a:pPr>
              <a:buFont typeface="Arial" pitchFamily="34" charset="0"/>
              <a:buChar char="•"/>
            </a:pPr>
            <a:r>
              <a:rPr lang="ja-JP" altLang="en-US" sz="2000" b="0">
                <a:latin typeface="Tw Cen MT" pitchFamily="34" charset="0"/>
                <a:cs typeface="Arial" pitchFamily="34" charset="0"/>
              </a:rPr>
              <a:t>“</a:t>
            </a:r>
            <a:r>
              <a:rPr lang="en-US" altLang="ja-JP" sz="2000" b="0">
                <a:latin typeface="Tw Cen MT" pitchFamily="34" charset="0"/>
                <a:cs typeface="Arial" pitchFamily="34" charset="0"/>
              </a:rPr>
              <a:t>Running head: ABBREVIATED TITLE</a:t>
            </a:r>
            <a:r>
              <a:rPr lang="ja-JP" altLang="en-US" sz="2000" b="0">
                <a:latin typeface="Tw Cen MT" pitchFamily="34" charset="0"/>
                <a:cs typeface="Arial" pitchFamily="34" charset="0"/>
              </a:rPr>
              <a:t>”</a:t>
            </a:r>
            <a:endParaRPr lang="en-US" altLang="ja-JP" sz="2000" b="0">
              <a:latin typeface="Tw Cen MT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en-US" sz="2000" b="0">
                <a:latin typeface="Tw Cen MT" pitchFamily="34" charset="0"/>
                <a:cs typeface="Arial" pitchFamily="34" charset="0"/>
              </a:rPr>
              <a:t>No more than 50 characters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0">
                <a:latin typeface="Tw Cen MT" pitchFamily="34" charset="0"/>
                <a:cs typeface="Arial" pitchFamily="34" charset="0"/>
              </a:rPr>
              <a:t>Page number flush right-just the number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0">
                <a:latin typeface="Tw Cen MT" pitchFamily="34" charset="0"/>
                <a:cs typeface="Arial" pitchFamily="34" charset="0"/>
              </a:rPr>
              <a:t>Use the </a:t>
            </a:r>
            <a:r>
              <a:rPr lang="ja-JP" altLang="en-US" sz="2000" b="0">
                <a:latin typeface="Tw Cen MT" pitchFamily="34" charset="0"/>
                <a:cs typeface="Arial" pitchFamily="34" charset="0"/>
              </a:rPr>
              <a:t>“</a:t>
            </a:r>
            <a:r>
              <a:rPr lang="en-US" altLang="ja-JP" sz="2000" b="0">
                <a:latin typeface="Tw Cen MT" pitchFamily="34" charset="0"/>
                <a:cs typeface="Arial" pitchFamily="34" charset="0"/>
              </a:rPr>
              <a:t>Insert Header</a:t>
            </a:r>
            <a:r>
              <a:rPr lang="ja-JP" altLang="en-US" sz="2000" b="0">
                <a:latin typeface="Tw Cen MT" pitchFamily="34" charset="0"/>
                <a:cs typeface="Arial" pitchFamily="34" charset="0"/>
              </a:rPr>
              <a:t>”</a:t>
            </a:r>
            <a:r>
              <a:rPr lang="en-US" altLang="ja-JP" sz="2000" b="0">
                <a:latin typeface="Tw Cen MT" pitchFamily="34" charset="0"/>
                <a:cs typeface="Arial" pitchFamily="34" charset="0"/>
              </a:rPr>
              <a:t> option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b="0">
                <a:latin typeface="Tw Cen MT" pitchFamily="34" charset="0"/>
                <a:cs typeface="Arial" pitchFamily="34" charset="0"/>
              </a:rPr>
              <a:t>Repeated on every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Title Page</a:t>
            </a:r>
          </a:p>
        </p:txBody>
      </p:sp>
      <p:pic>
        <p:nvPicPr>
          <p:cNvPr id="45058" name="Picture 8" descr="Pictur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1219200"/>
            <a:ext cx="3938587" cy="511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" name="Rounded Rectangular Callout 3"/>
          <p:cNvSpPr/>
          <p:nvPr/>
        </p:nvSpPr>
        <p:spPr bwMode="auto">
          <a:xfrm>
            <a:off x="152400" y="2362200"/>
            <a:ext cx="4419600" cy="3657600"/>
          </a:xfrm>
          <a:prstGeom prst="wedgeRoundRectCallout">
            <a:avLst>
              <a:gd name="adj1" fmla="val 83646"/>
              <a:gd name="adj2" fmla="val -43098"/>
              <a:gd name="adj3" fmla="val 16667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eaLnBrk="0" hangingPunct="0">
              <a:defRPr/>
            </a:pPr>
            <a:r>
              <a:rPr lang="en-US" sz="2000" dirty="0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+mn-lt"/>
                <a:ea typeface="+mn-ea"/>
                <a:cs typeface="Arial" charset="0"/>
              </a:rPr>
              <a:t>Title</a:t>
            </a:r>
            <a:r>
              <a:rPr lang="en-US" sz="2000" dirty="0">
                <a:latin typeface="+mn-lt"/>
                <a:ea typeface="+mn-ea"/>
                <a:cs typeface="Arial" charset="0"/>
              </a:rPr>
              <a:t>: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  <a:cs typeface="Arial" charset="0"/>
              </a:rPr>
              <a:t>Upper half of the page and centered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  <a:cs typeface="Arial" charset="0"/>
              </a:rPr>
              <a:t>Double-spaced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  <a:cs typeface="Arial" charset="0"/>
              </a:rPr>
              <a:t>Full title of the paper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  <a:cs typeface="Arial" charset="0"/>
              </a:rPr>
              <a:t>No more than 12 words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  <a:cs typeface="Arial" charset="0"/>
              </a:rPr>
              <a:t>No abbreviations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  <a:cs typeface="Arial" charset="0"/>
              </a:rPr>
              <a:t>Upper &amp; lower case letters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+mn-lt"/>
                <a:ea typeface="+mn-ea"/>
                <a:cs typeface="Arial" charset="0"/>
              </a:rPr>
              <a:t>Name</a:t>
            </a:r>
            <a:r>
              <a:rPr lang="en-US" sz="2000" b="0" dirty="0">
                <a:latin typeface="+mn-lt"/>
                <a:ea typeface="+mn-ea"/>
                <a:cs typeface="Arial" charset="0"/>
              </a:rPr>
              <a:t> (no title or degree)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+mn-lt"/>
                <a:ea typeface="+mn-ea"/>
                <a:cs typeface="Arial" charset="0"/>
              </a:rPr>
              <a:t>Affiliation</a:t>
            </a:r>
            <a:r>
              <a:rPr lang="en-US" sz="2000" b="0" dirty="0">
                <a:latin typeface="+mn-lt"/>
                <a:ea typeface="+mn-ea"/>
                <a:cs typeface="Arial" charset="0"/>
              </a:rPr>
              <a:t> (university, etc.)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  <a:cs typeface="Arial" charset="0"/>
              </a:rPr>
              <a:t>No date &amp; Instructor name</a:t>
            </a:r>
          </a:p>
          <a:p>
            <a:pPr eaLnBrk="0" hangingPunct="0">
              <a:defRPr/>
            </a:pPr>
            <a:endParaRPr lang="en-US" sz="2000" b="0" dirty="0"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References: The Basics</a:t>
            </a:r>
            <a:endParaRPr lang="en-US" altLang="en-US" sz="2800" smtClean="0">
              <a:ea typeface="ＭＳ Ｐゴシック" pitchFamily="34" charset="-128"/>
            </a:endParaRPr>
          </a:p>
        </p:txBody>
      </p:sp>
      <p:sp>
        <p:nvSpPr>
          <p:cNvPr id="59394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"/>
              <a:defRPr/>
            </a:pPr>
            <a:r>
              <a:rPr lang="en-US" dirty="0"/>
              <a:t>Titles: </a:t>
            </a: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Capitalize only the first letter of the first word of a title and subtitle, the first word after a colon or a dash in the title, and proper nouns. 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 smtClean="0"/>
              <a:t>Journals</a:t>
            </a:r>
            <a:r>
              <a:rPr lang="en-US" dirty="0"/>
              <a:t>: </a:t>
            </a: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Capitalize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the first letter of all </a:t>
            </a: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major words in the title of a journal</a:t>
            </a: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dirty="0"/>
              <a:t>In italics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/>
              <a:t>Volume:</a:t>
            </a: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dirty="0"/>
              <a:t>In italics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Reference Examples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"/>
              <a:defRPr/>
            </a:pPr>
            <a:r>
              <a:rPr lang="en-US" dirty="0"/>
              <a:t>Electronic journal:</a:t>
            </a:r>
          </a:p>
          <a:p>
            <a:pPr eaLnBrk="1" hangingPunct="1">
              <a:buFont typeface="Wingdings 2" charset="0"/>
              <a:buNone/>
              <a:defRPr/>
            </a:pPr>
            <a:endParaRPr lang="en-US" dirty="0"/>
          </a:p>
          <a:p>
            <a:pPr eaLnBrk="1" hangingPunct="1">
              <a:buFont typeface="Wingdings 2" charset="0"/>
              <a:buNone/>
              <a:defRPr/>
            </a:pPr>
            <a:r>
              <a:rPr lang="en-US" dirty="0"/>
              <a:t>Author, A.A., Author, B.B., </a:t>
            </a: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&amp; </a:t>
            </a:r>
            <a:r>
              <a:rPr lang="en-US" dirty="0"/>
              <a:t>Author, C.C. (</a:t>
            </a: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year</a:t>
            </a:r>
            <a:r>
              <a:rPr lang="en-US" dirty="0"/>
              <a:t>). Title of 	the article. </a:t>
            </a:r>
            <a:r>
              <a:rPr lang="en-US" i="1" dirty="0"/>
              <a:t>Title of the Journal</a:t>
            </a:r>
            <a:r>
              <a:rPr lang="en-US" dirty="0"/>
              <a:t>, </a:t>
            </a:r>
            <a:r>
              <a:rPr lang="en-US" i="1" dirty="0"/>
              <a:t>xx</a:t>
            </a:r>
            <a:r>
              <a:rPr lang="en-US" dirty="0"/>
              <a:t>, pp-pp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doi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endParaRPr lang="en-US" dirty="0"/>
          </a:p>
          <a:p>
            <a:pPr eaLnBrk="1" hangingPunct="1">
              <a:buFont typeface="Wingdings 2" charset="0"/>
              <a:buNone/>
              <a:defRPr/>
            </a:pPr>
            <a:endParaRPr lang="en-US" dirty="0"/>
          </a:p>
          <a:p>
            <a:pPr eaLnBrk="1" hangingPunct="1">
              <a:buFont typeface="Wingdings 2" charset="0"/>
              <a:buNone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Morris, S. B.,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Daisley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L., Wheeler, M., &amp; Boyer, P.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(2015).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meta-analysis of the relationship between individual assessments and job performance.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Psychology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doi:10.1037/a0036938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write the correct reference for the following article?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hlinkClick r:id="rId2"/>
              </a:rPr>
              <a:t>Link to the article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sz="2400" dirty="0" err="1"/>
              <a:t>Minbashian</a:t>
            </a:r>
            <a:r>
              <a:rPr lang="en-US" sz="2400" dirty="0"/>
              <a:t>, A., Bright, J. H., &amp; Bird, K. D. (2009). Complexity in the relationships among the </a:t>
            </a:r>
            <a:r>
              <a:rPr lang="en-US" sz="2400" dirty="0" err="1"/>
              <a:t>subdimensions</a:t>
            </a:r>
            <a:r>
              <a:rPr lang="en-US" sz="2400" dirty="0"/>
              <a:t> of extraversion and job performance in managerial occupations. </a:t>
            </a:r>
            <a:r>
              <a:rPr lang="en-US" sz="2400" i="1" dirty="0"/>
              <a:t>Journal </a:t>
            </a:r>
            <a:r>
              <a:rPr lang="en-US" sz="2400" i="1" dirty="0" smtClean="0"/>
              <a:t>of </a:t>
            </a:r>
            <a:r>
              <a:rPr lang="en-US" sz="2400" i="1" dirty="0"/>
              <a:t>Occupational </a:t>
            </a:r>
            <a:r>
              <a:rPr lang="en-US" sz="2400" i="1" dirty="0" smtClean="0"/>
              <a:t>and </a:t>
            </a:r>
            <a:r>
              <a:rPr lang="en-US" sz="2400" i="1" dirty="0"/>
              <a:t>Organizational </a:t>
            </a:r>
            <a:r>
              <a:rPr lang="en-US" sz="2400" i="1" dirty="0" smtClean="0"/>
              <a:t>Psychology</a:t>
            </a:r>
            <a:r>
              <a:rPr lang="en-US" sz="2400" dirty="0" smtClean="0"/>
              <a:t>,</a:t>
            </a:r>
            <a:r>
              <a:rPr lang="en-US" sz="2400" i="1" dirty="0" smtClean="0"/>
              <a:t>82</a:t>
            </a:r>
            <a:r>
              <a:rPr lang="en-US" sz="2400" dirty="0" smtClean="0"/>
              <a:t>, </a:t>
            </a:r>
            <a:r>
              <a:rPr lang="en-US" sz="2400" dirty="0"/>
              <a:t>537-549. doi:10.1348/096317908X371097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59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In-text Citations: Two Choices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686800" cy="438943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"/>
              <a:defRPr/>
            </a:pPr>
            <a:r>
              <a:rPr lang="en-US" dirty="0">
                <a:solidFill>
                  <a:srgbClr val="FF0000"/>
                </a:solidFill>
              </a:rPr>
              <a:t>Whenever you refer to ideas or findings that are originally from another researcher, you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cite your source.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Include the author</a:t>
            </a:r>
            <a:r>
              <a:rPr lang="ja-JP" alt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’</a:t>
            </a:r>
            <a:r>
              <a:rPr lang="en-US" altLang="ja-JP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s </a:t>
            </a:r>
            <a:r>
              <a:rPr lang="en-US" altLang="ja-JP" b="1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LAST </a:t>
            </a:r>
            <a:r>
              <a:rPr lang="en-US" altLang="ja-JP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name and the date of publication</a:t>
            </a: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b="1" dirty="0"/>
              <a:t>NEVER</a:t>
            </a:r>
            <a:r>
              <a:rPr lang="en-US" dirty="0"/>
              <a:t> include the title of the article or journal you used within text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/>
              <a:t>For quotations and close paraphrases, provide a page number as well </a:t>
            </a:r>
            <a:r>
              <a:rPr lang="en-US" dirty="0">
                <a:sym typeface="Wingdings" charset="0"/>
              </a:rPr>
              <a:t> </a:t>
            </a:r>
            <a:r>
              <a:rPr lang="en-US" b="1" dirty="0">
                <a:sym typeface="Wingdings" charset="0"/>
              </a:rPr>
              <a:t>refrain from using quotes too much</a:t>
            </a:r>
          </a:p>
          <a:p>
            <a:pPr lvl="1" eaLnBrk="1" hangingPunct="1">
              <a:buClr>
                <a:schemeClr val="folHlink"/>
              </a:buClr>
              <a:buSzPct val="60000"/>
              <a:buFontTx/>
              <a:buChar char="•"/>
              <a:defRPr/>
            </a:pPr>
            <a:endParaRPr lang="en-US" dirty="0"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In-text Citations: Two Choices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35163"/>
            <a:ext cx="8686800" cy="438943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Two types of citations:</a:t>
            </a:r>
          </a:p>
          <a:p>
            <a:pPr lvl="1" eaLnBrk="1" hangingPunct="1">
              <a:buClr>
                <a:schemeClr val="folHlink"/>
              </a:buClr>
              <a:buSzPct val="60000"/>
              <a:buFontTx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u="sng" dirty="0" smtClean="0">
                <a:ea typeface="ＭＳ Ｐゴシック" pitchFamily="34" charset="-128"/>
              </a:rPr>
              <a:t>In-text</a:t>
            </a:r>
            <a:r>
              <a:rPr lang="en-US" altLang="en-US" dirty="0" smtClean="0">
                <a:ea typeface="ＭＳ Ｐゴシック" pitchFamily="34" charset="-128"/>
              </a:rPr>
              <a:t>: </a:t>
            </a:r>
            <a:r>
              <a:rPr lang="en-US" altLang="en-US" dirty="0" err="1" smtClean="0">
                <a:ea typeface="ＭＳ Ｐゴシック" pitchFamily="34" charset="-128"/>
              </a:rPr>
              <a:t>Lonsbary</a:t>
            </a:r>
            <a:r>
              <a:rPr lang="en-US" altLang="en-US" dirty="0" smtClean="0">
                <a:ea typeface="ＭＳ Ｐゴシック" pitchFamily="34" charset="-128"/>
              </a:rPr>
              <a:t> and Jones </a:t>
            </a:r>
            <a:r>
              <a:rPr lang="en-US" altLang="en-US" dirty="0" smtClean="0">
                <a:ea typeface="ＭＳ Ｐゴシック" pitchFamily="34" charset="-128"/>
              </a:rPr>
              <a:t>(2002) found that conversation increases empathy.</a:t>
            </a:r>
          </a:p>
          <a:p>
            <a:pPr lvl="1" eaLnBrk="1" hangingPunct="1">
              <a:buClr>
                <a:schemeClr val="folHlink"/>
              </a:buClr>
              <a:buSzPct val="60000"/>
              <a:buFontTx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u="sng" dirty="0" smtClean="0">
                <a:ea typeface="ＭＳ Ｐゴシック" pitchFamily="34" charset="-128"/>
              </a:rPr>
              <a:t>Parenthetically</a:t>
            </a:r>
            <a:r>
              <a:rPr lang="en-US" altLang="en-US" dirty="0" smtClean="0">
                <a:ea typeface="ＭＳ Ｐゴシック" pitchFamily="34" charset="-128"/>
              </a:rPr>
              <a:t>: Engaging in conversation increases empathy (</a:t>
            </a:r>
            <a:r>
              <a:rPr lang="en-US" altLang="en-US" dirty="0" err="1" smtClean="0">
                <a:ea typeface="ＭＳ Ｐゴシック" pitchFamily="34" charset="-128"/>
              </a:rPr>
              <a:t>Lonsbary</a:t>
            </a:r>
            <a:r>
              <a:rPr lang="en-US" altLang="en-US" dirty="0" smtClean="0">
                <a:ea typeface="ＭＳ Ｐゴシック" pitchFamily="34" charset="-128"/>
              </a:rPr>
              <a:t> &amp; Jones, </a:t>
            </a:r>
            <a:r>
              <a:rPr lang="en-US" altLang="en-US" dirty="0" smtClean="0">
                <a:ea typeface="ＭＳ Ｐゴシック" pitchFamily="34" charset="-128"/>
              </a:rPr>
              <a:t>2002).</a:t>
            </a:r>
          </a:p>
          <a:p>
            <a:pPr lvl="1" eaLnBrk="1" hangingPunct="1">
              <a:buClr>
                <a:schemeClr val="folHlink"/>
              </a:buClr>
              <a:buSzPct val="60000"/>
              <a:buFontTx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133600" y="3962400"/>
            <a:ext cx="1524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2362200" y="4114800"/>
            <a:ext cx="495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b="0">
                <a:solidFill>
                  <a:schemeClr val="accent1"/>
                </a:solidFill>
                <a:latin typeface="Calibri" pitchFamily="34" charset="0"/>
              </a:rPr>
              <a:t>Notice that there is not a period before the citation.  The period only goes at the end of the sentence, following the citation.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altLang="en-US" sz="4000" smtClean="0">
                <a:ea typeface="ＭＳ Ｐゴシック" pitchFamily="34" charset="-128"/>
              </a:rPr>
              <a:t>In-text Citations: A work with 3 to 5 authors</a:t>
            </a:r>
          </a:p>
        </p:txBody>
      </p:sp>
      <p:sp>
        <p:nvSpPr>
          <p:cNvPr id="79874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 When citing a work with three to five authors,   identify all authors in the first phrase or in parenthesis</a:t>
            </a:r>
          </a:p>
          <a:p>
            <a:pPr lvl="1" eaLnBrk="1" hangingPunct="1"/>
            <a:r>
              <a:rPr lang="en-US" altLang="en-US" u="sng" dirty="0" err="1" smtClean="0">
                <a:ea typeface="ＭＳ Ｐゴシック" pitchFamily="34" charset="-128"/>
              </a:rPr>
              <a:t>Harklau</a:t>
            </a:r>
            <a:r>
              <a:rPr lang="en-US" altLang="en-US" u="sng" dirty="0" smtClean="0">
                <a:ea typeface="ＭＳ Ｐゴシック" pitchFamily="34" charset="-128"/>
              </a:rPr>
              <a:t>, </a:t>
            </a:r>
            <a:r>
              <a:rPr lang="en-US" altLang="en-US" u="sng" dirty="0" err="1" smtClean="0">
                <a:ea typeface="ＭＳ Ｐゴシック" pitchFamily="34" charset="-128"/>
              </a:rPr>
              <a:t>Siegal</a:t>
            </a:r>
            <a:r>
              <a:rPr lang="en-US" altLang="en-US" u="sng" dirty="0" smtClean="0">
                <a:ea typeface="ＭＳ Ｐゴシック" pitchFamily="34" charset="-128"/>
              </a:rPr>
              <a:t>, and </a:t>
            </a:r>
            <a:r>
              <a:rPr lang="en-US" altLang="en-US" u="sng" dirty="0" err="1" smtClean="0">
                <a:ea typeface="ＭＳ Ｐゴシック" pitchFamily="34" charset="-128"/>
              </a:rPr>
              <a:t>Losey</a:t>
            </a:r>
            <a:r>
              <a:rPr lang="en-US" altLang="en-US" u="sng" dirty="0" smtClean="0">
                <a:ea typeface="ＭＳ Ｐゴシック" pitchFamily="34" charset="-128"/>
              </a:rPr>
              <a:t> (1999)</a:t>
            </a:r>
            <a:r>
              <a:rPr lang="en-US" altLang="en-US" dirty="0" smtClean="0">
                <a:ea typeface="ＭＳ Ｐゴシック" pitchFamily="34" charset="-128"/>
              </a:rPr>
              <a:t> or </a:t>
            </a:r>
            <a:r>
              <a:rPr lang="en-US" altLang="en-US" u="sng" dirty="0" smtClean="0">
                <a:ea typeface="ＭＳ Ｐゴシック" pitchFamily="34" charset="-128"/>
              </a:rPr>
              <a:t>(</a:t>
            </a:r>
            <a:r>
              <a:rPr lang="en-US" altLang="en-US" u="sng" dirty="0" err="1" smtClean="0">
                <a:ea typeface="ＭＳ Ｐゴシック" pitchFamily="34" charset="-128"/>
              </a:rPr>
              <a:t>Harklau</a:t>
            </a:r>
            <a:r>
              <a:rPr lang="en-US" altLang="en-US" u="sng" dirty="0" smtClean="0">
                <a:ea typeface="ＭＳ Ｐゴシック" pitchFamily="34" charset="-128"/>
              </a:rPr>
              <a:t>, </a:t>
            </a:r>
            <a:r>
              <a:rPr lang="en-US" altLang="en-US" u="sng" dirty="0" err="1" smtClean="0">
                <a:ea typeface="ＭＳ Ｐゴシック" pitchFamily="34" charset="-128"/>
              </a:rPr>
              <a:t>Siegal</a:t>
            </a:r>
            <a:r>
              <a:rPr lang="en-US" altLang="en-US" u="sng" dirty="0" smtClean="0">
                <a:ea typeface="ＭＳ Ｐゴシック" pitchFamily="34" charset="-128"/>
              </a:rPr>
              <a:t>, &amp; </a:t>
            </a:r>
            <a:r>
              <a:rPr lang="en-US" altLang="en-US" u="sng" dirty="0" err="1" smtClean="0">
                <a:ea typeface="ＭＳ Ｐゴシック" pitchFamily="34" charset="-128"/>
              </a:rPr>
              <a:t>Losey</a:t>
            </a:r>
            <a:r>
              <a:rPr lang="en-US" altLang="en-US" u="sng" dirty="0" smtClean="0">
                <a:ea typeface="ＭＳ Ｐゴシック" pitchFamily="34" charset="-128"/>
              </a:rPr>
              <a:t>, 1999)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In subsequent citations, only use the first author's last name followed by "et al." in the signal phrase or in parentheses 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(</a:t>
            </a:r>
            <a:r>
              <a:rPr lang="en-US" altLang="en-US" dirty="0" err="1" smtClean="0">
                <a:ea typeface="ＭＳ Ｐゴシック" pitchFamily="34" charset="-128"/>
              </a:rPr>
              <a:t>Harklau</a:t>
            </a:r>
            <a:r>
              <a:rPr lang="en-US" altLang="en-US" dirty="0" smtClean="0">
                <a:ea typeface="ＭＳ Ｐゴシック" pitchFamily="34" charset="-128"/>
              </a:rPr>
              <a:t> et al., 1999) </a:t>
            </a:r>
            <a:r>
              <a:rPr lang="en-US" altLang="en-US" dirty="0" smtClean="0">
                <a:solidFill>
                  <a:schemeClr val="accent1"/>
                </a:solidFill>
                <a:ea typeface="ＭＳ Ｐゴシック" pitchFamily="34" charset="-128"/>
                <a:sym typeface="Wingdings" pitchFamily="2" charset="2"/>
              </a:rPr>
              <a:t> notice that there is not a comma between the author</a:t>
            </a:r>
            <a:r>
              <a:rPr lang="ja-JP" altLang="en-US" dirty="0" smtClean="0">
                <a:solidFill>
                  <a:schemeClr val="accent1"/>
                </a:solidFill>
                <a:ea typeface="ＭＳ Ｐゴシック" pitchFamily="34" charset="-128"/>
                <a:sym typeface="Wingdings" pitchFamily="2" charset="2"/>
              </a:rPr>
              <a:t>’</a:t>
            </a:r>
            <a:r>
              <a:rPr lang="en-US" altLang="ja-JP" dirty="0" smtClean="0">
                <a:solidFill>
                  <a:schemeClr val="accent1"/>
                </a:solidFill>
                <a:ea typeface="ＭＳ Ｐゴシック" pitchFamily="34" charset="-128"/>
                <a:sym typeface="Wingdings" pitchFamily="2" charset="2"/>
              </a:rPr>
              <a:t>s name and </a:t>
            </a:r>
            <a:r>
              <a:rPr lang="ja-JP" altLang="en-US" dirty="0" smtClean="0">
                <a:solidFill>
                  <a:schemeClr val="accent1"/>
                </a:solidFill>
                <a:ea typeface="ＭＳ Ｐゴシック" pitchFamily="34" charset="-128"/>
                <a:sym typeface="Wingdings" pitchFamily="2" charset="2"/>
              </a:rPr>
              <a:t>“</a:t>
            </a:r>
            <a:r>
              <a:rPr lang="en-US" altLang="ja-JP" dirty="0" smtClean="0">
                <a:solidFill>
                  <a:schemeClr val="accent1"/>
                </a:solidFill>
                <a:ea typeface="ＭＳ Ｐゴシック" pitchFamily="34" charset="-128"/>
                <a:sym typeface="Wingdings" pitchFamily="2" charset="2"/>
              </a:rPr>
              <a:t>et al.</a:t>
            </a:r>
            <a:r>
              <a:rPr lang="ja-JP" altLang="en-US" dirty="0" smtClean="0">
                <a:solidFill>
                  <a:schemeClr val="accent1"/>
                </a:solidFill>
                <a:ea typeface="ＭＳ Ｐゴシック" pitchFamily="34" charset="-128"/>
                <a:sym typeface="Wingdings" pitchFamily="2" charset="2"/>
              </a:rPr>
              <a:t>”</a:t>
            </a:r>
            <a:endParaRPr lang="en-US" altLang="ja-JP" dirty="0" smtClean="0">
              <a:solidFill>
                <a:schemeClr val="accent1"/>
              </a:solidFill>
              <a:ea typeface="ＭＳ Ｐゴシック" pitchFamily="34" charset="-128"/>
              <a:sym typeface="Wingdings" pitchFamily="2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accent1"/>
                </a:solidFill>
                <a:ea typeface="ＭＳ Ｐゴシック" pitchFamily="34" charset="-128"/>
                <a:sym typeface="Wingdings" pitchFamily="2" charset="2"/>
              </a:rPr>
              <a:t>“et al” = and others in </a:t>
            </a:r>
            <a:r>
              <a:rPr lang="en-US" altLang="en-US" dirty="0" err="1" smtClean="0">
                <a:solidFill>
                  <a:schemeClr val="accent1"/>
                </a:solidFill>
                <a:ea typeface="ＭＳ Ｐゴシック" pitchFamily="34" charset="-128"/>
                <a:sym typeface="Wingdings" pitchFamily="2" charset="2"/>
              </a:rPr>
              <a:t>latin</a:t>
            </a:r>
            <a:endParaRPr lang="en-US" altLang="en-US" dirty="0" smtClean="0">
              <a:solidFill>
                <a:schemeClr val="accent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34" charset="-128"/>
              </a:rPr>
              <a:t>In-text Citations: 6 and more authors</a:t>
            </a:r>
          </a:p>
        </p:txBody>
      </p:sp>
      <p:sp>
        <p:nvSpPr>
          <p:cNvPr id="81922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"/>
              <a:defRPr/>
            </a:pPr>
            <a:r>
              <a:rPr lang="en-US" dirty="0"/>
              <a:t>When citing a work with </a:t>
            </a: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six and more authors, </a:t>
            </a:r>
            <a:r>
              <a:rPr lang="en-US" dirty="0"/>
              <a:t>identify the first author</a:t>
            </a:r>
            <a:r>
              <a:rPr lang="ja-JP" altLang="en-US" dirty="0"/>
              <a:t>’</a:t>
            </a:r>
            <a:r>
              <a:rPr lang="en-US" altLang="ja-JP" dirty="0"/>
              <a:t>s name followed by </a:t>
            </a:r>
            <a:r>
              <a:rPr lang="ja-JP" altLang="en-US" dirty="0"/>
              <a:t>“</a:t>
            </a:r>
            <a:r>
              <a:rPr lang="en-US" altLang="ja-JP" dirty="0"/>
              <a:t>et al.</a:t>
            </a:r>
            <a:r>
              <a:rPr lang="ja-JP" altLang="en-US" dirty="0"/>
              <a:t>”</a:t>
            </a:r>
            <a:endParaRPr lang="en-US" altLang="ja-JP" sz="3200" dirty="0"/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dirty="0"/>
              <a:t>Smith et al. (2006) maintained that….</a:t>
            </a: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dirty="0"/>
              <a:t>….. (Smith et al., 2006) 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/>
              <a:t>When referring to a work with more than six authors in-text:</a:t>
            </a:r>
          </a:p>
          <a:p>
            <a:pPr lvl="1" eaLnBrk="1" hangingPunct="1">
              <a:buFont typeface="Wingdings 2" charset="0"/>
              <a:buChar char=""/>
              <a:defRPr/>
            </a:pPr>
            <a:r>
              <a:rPr lang="en-US" dirty="0"/>
              <a:t>Smith and colleagues (2006) investigated….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cite the following articles in your paper?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Edwards, J. R., &amp; Lambert, L. S. (2007). Methods for integrating moderation and mediation: A general analytical framework using moderated path analysis. </a:t>
            </a:r>
            <a:r>
              <a:rPr lang="en-US" sz="2000" i="1" dirty="0"/>
              <a:t>Psychological Methods, 12</a:t>
            </a:r>
            <a:r>
              <a:rPr lang="en-US" sz="2000" dirty="0"/>
              <a:t>, 1-22. doi:10.1037/1082-989X.12.1.1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Cuddy</a:t>
            </a:r>
            <a:r>
              <a:rPr lang="en-US" sz="2000" dirty="0"/>
              <a:t>, A., Glick, P. &amp; </a:t>
            </a:r>
            <a:r>
              <a:rPr lang="en-US" sz="2000" dirty="0" err="1"/>
              <a:t>Beninger</a:t>
            </a:r>
            <a:r>
              <a:rPr lang="en-US" sz="2000" dirty="0"/>
              <a:t>, A. (2011). The dynamics of warmth and competence judgments, and their outcomes in organizations. </a:t>
            </a:r>
            <a:r>
              <a:rPr lang="en-US" sz="2000" i="1" dirty="0"/>
              <a:t>Research in </a:t>
            </a:r>
            <a:r>
              <a:rPr lang="en-US" sz="2000" i="1" dirty="0" smtClean="0"/>
              <a:t>Organizational </a:t>
            </a:r>
            <a:r>
              <a:rPr lang="en-US" sz="2000" i="1" dirty="0"/>
              <a:t>Behavior, 31</a:t>
            </a:r>
            <a:r>
              <a:rPr lang="en-US" sz="2000" dirty="0"/>
              <a:t>, 73–98. </a:t>
            </a:r>
            <a:r>
              <a:rPr lang="en-US" sz="2000" dirty="0" smtClean="0"/>
              <a:t>doi:10.1016/j.riob.2011.10.004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5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does APA regulate?</a:t>
            </a:r>
          </a:p>
        </p:txBody>
      </p:sp>
      <p:sp>
        <p:nvSpPr>
          <p:cNvPr id="1843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935163"/>
            <a:ext cx="4953000" cy="438943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Stylistics</a:t>
            </a: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In-text citations</a:t>
            </a: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References (a list of all the sources used in the paper)</a:t>
            </a:r>
          </a:p>
        </p:txBody>
      </p:sp>
      <p:pic>
        <p:nvPicPr>
          <p:cNvPr id="18435" name="Picture 6" descr="http://ecx.images-amazon.com/images/I/41rdyRKBtvL._SL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667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If you need help with APA</a:t>
            </a:r>
          </a:p>
        </p:txBody>
      </p:sp>
      <p:sp>
        <p:nvSpPr>
          <p:cNvPr id="86018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 Websites: 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http://owl.english.purdue.edu  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http://www.apastyle.org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 UAH Writing Center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 Publication Manual of the American Psychological Association, 6th ed.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Come to the workshops for your paper assignment!</a:t>
            </a: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mtClean="0">
                <a:ea typeface="ＭＳ Ｐゴシック" pitchFamily="34" charset="-128"/>
              </a:rPr>
              <a:t>Writing Style </a:t>
            </a:r>
            <a:r>
              <a:rPr lang="en-US" altLang="en-US" sz="2400" smtClean="0">
                <a:solidFill>
                  <a:srgbClr val="333300"/>
                </a:solidFill>
                <a:ea typeface="ＭＳ Ｐゴシック" pitchFamily="34" charset="-128"/>
              </a:rPr>
              <a:t>(pp. 65-70)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333300"/>
                </a:solidFill>
                <a:ea typeface="ＭＳ Ｐゴシック" pitchFamily="34" charset="-128"/>
              </a:rPr>
              <a:t>APA emphasizes clear communication, organization, and smooth and precise style</a:t>
            </a:r>
          </a:p>
          <a:p>
            <a:pPr lvl="1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Continuity in presentation of ideas </a:t>
            </a:r>
          </a:p>
          <a:p>
            <a:pPr lvl="1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Smoothness of expression </a:t>
            </a:r>
          </a:p>
          <a:p>
            <a:pPr lvl="1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Precision and Clarity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Precision and Clarity</a:t>
            </a:r>
            <a:endParaRPr lang="en-US" altLang="en-US" smtClean="0">
              <a:solidFill>
                <a:srgbClr val="333300"/>
              </a:solidFill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lnSpc>
                <a:spcPct val="90000"/>
              </a:lnSpc>
              <a:buFont typeface="Wingdings" charset="0"/>
              <a:buChar char=""/>
              <a:defRPr/>
            </a:pPr>
            <a:r>
              <a:rPr lang="en-US" dirty="0">
                <a:cs typeface="+mn-cs"/>
              </a:rPr>
              <a:t>Avoid </a:t>
            </a:r>
            <a:r>
              <a:rPr lang="en-US" dirty="0" smtClean="0">
                <a:cs typeface="+mn-cs"/>
              </a:rPr>
              <a:t>colloquial (non-formal) </a:t>
            </a:r>
            <a:r>
              <a:rPr lang="en-US" dirty="0">
                <a:cs typeface="+mn-cs"/>
              </a:rPr>
              <a:t>expressions:</a:t>
            </a:r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800" dirty="0">
                <a:cs typeface="+mn-cs"/>
              </a:rPr>
              <a:t>	  </a:t>
            </a:r>
            <a:r>
              <a:rPr lang="en-US" dirty="0">
                <a:cs typeface="+mn-cs"/>
              </a:rPr>
              <a:t>		</a:t>
            </a:r>
            <a:r>
              <a:rPr lang="ja-JP" altLang="en-US" sz="2400" dirty="0">
                <a:cs typeface="+mn-cs"/>
              </a:rPr>
              <a:t>“</a:t>
            </a:r>
            <a:r>
              <a:rPr lang="en-US" sz="2400" dirty="0">
                <a:cs typeface="+mn-cs"/>
              </a:rPr>
              <a:t>I will come up with a research…</a:t>
            </a:r>
            <a:r>
              <a:rPr lang="ja-JP" altLang="en-US" sz="2400" dirty="0">
                <a:cs typeface="+mn-cs"/>
              </a:rPr>
              <a:t>”</a:t>
            </a:r>
            <a:endParaRPr lang="en-US" sz="2400" dirty="0">
              <a:cs typeface="+mn-cs"/>
            </a:endParaRPr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		   	</a:t>
            </a:r>
            <a:r>
              <a:rPr lang="ja-JP" altLang="en-US" sz="2400" dirty="0">
                <a:cs typeface="+mn-cs"/>
              </a:rPr>
              <a:t>“</a:t>
            </a:r>
            <a:r>
              <a:rPr lang="en-US" sz="2400" dirty="0">
                <a:cs typeface="+mn-cs"/>
              </a:rPr>
              <a:t>Many times…</a:t>
            </a:r>
            <a:r>
              <a:rPr lang="ja-JP" altLang="en-US" sz="2400" dirty="0">
                <a:cs typeface="+mn-cs"/>
              </a:rPr>
              <a:t>”</a:t>
            </a:r>
            <a:endParaRPr lang="en-US" sz="2400" dirty="0">
              <a:cs typeface="+mn-cs"/>
            </a:endParaRPr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			</a:t>
            </a:r>
            <a:r>
              <a:rPr lang="ja-JP" altLang="en-US" sz="2400" dirty="0">
                <a:cs typeface="+mn-cs"/>
              </a:rPr>
              <a:t>“</a:t>
            </a:r>
            <a:r>
              <a:rPr lang="en-US" sz="2400" dirty="0">
                <a:cs typeface="+mn-cs"/>
              </a:rPr>
              <a:t>Whether or not…</a:t>
            </a:r>
            <a:r>
              <a:rPr lang="ja-JP" altLang="en-US" sz="2400" dirty="0">
                <a:cs typeface="+mn-cs"/>
              </a:rPr>
              <a:t>”</a:t>
            </a:r>
            <a:endParaRPr lang="en-US" sz="2400" dirty="0">
              <a:cs typeface="+mn-cs"/>
            </a:endParaRPr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Char char=""/>
              <a:defRPr/>
            </a:pPr>
            <a:r>
              <a:rPr lang="en-US" dirty="0">
                <a:cs typeface="+mn-cs"/>
              </a:rPr>
              <a:t>Avoid approximations that are ambiguous and interpreted differently by different readers:</a:t>
            </a:r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>
                <a:cs typeface="+mn-cs"/>
              </a:rPr>
              <a:t>			</a:t>
            </a:r>
            <a:r>
              <a:rPr lang="ja-JP" altLang="en-US" sz="2400" dirty="0">
                <a:cs typeface="+mn-cs"/>
              </a:rPr>
              <a:t>“</a:t>
            </a:r>
            <a:r>
              <a:rPr lang="en-US" sz="2400" dirty="0">
                <a:cs typeface="+mn-cs"/>
              </a:rPr>
              <a:t>quite a large part</a:t>
            </a:r>
            <a:r>
              <a:rPr lang="ja-JP" altLang="en-US" sz="2400" dirty="0" smtClean="0">
                <a:cs typeface="+mn-cs"/>
              </a:rPr>
              <a:t>”</a:t>
            </a:r>
            <a:endParaRPr lang="en-US" altLang="ja-JP" sz="2400" dirty="0" smtClean="0">
              <a:cs typeface="+mn-cs"/>
            </a:endParaRPr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	</a:t>
            </a:r>
            <a:r>
              <a:rPr lang="en-US" sz="2400" dirty="0" smtClean="0">
                <a:cs typeface="+mn-cs"/>
              </a:rPr>
              <a:t>		“most people”</a:t>
            </a:r>
            <a:endParaRPr lang="en-US" sz="2400" dirty="0">
              <a:cs typeface="+mn-cs"/>
            </a:endParaRPr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Char char=""/>
              <a:defRPr/>
            </a:pPr>
            <a:r>
              <a:rPr lang="en-US" dirty="0">
                <a:cs typeface="+mn-cs"/>
              </a:rPr>
              <a:t>Avoid clichés </a:t>
            </a:r>
            <a:endParaRPr lang="en-US" dirty="0" smtClean="0">
              <a:cs typeface="+mn-cs"/>
            </a:endParaRPr>
          </a:p>
          <a:p>
            <a:pPr marL="1784032" lvl="5" indent="0">
              <a:lnSpc>
                <a:spcPct val="90000"/>
              </a:lnSpc>
              <a:buFont typeface="Wingdings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“Old as time”</a:t>
            </a:r>
          </a:p>
          <a:p>
            <a:pPr marL="1784032" lvl="5" indent="0">
              <a:lnSpc>
                <a:spcPct val="90000"/>
              </a:lnSpc>
              <a:buFont typeface="Wingdings"/>
              <a:buNone/>
              <a:defRPr/>
            </a:pPr>
            <a:r>
              <a:rPr lang="en-US" dirty="0" smtClean="0"/>
              <a:t>“All that glitters is not gold”</a:t>
            </a:r>
            <a:endParaRPr lang="en-US" dirty="0"/>
          </a:p>
          <a:p>
            <a:pPr marL="457200" indent="-457200" eaLnBrk="1" hangingPunct="1">
              <a:lnSpc>
                <a:spcPct val="90000"/>
              </a:lnSpc>
              <a:buFont typeface="Wingdings" charset="0"/>
              <a:buChar char=""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Your written presentation should be professional; it should not sound the way you speak.</a:t>
            </a:r>
            <a:endParaRPr lang="en-US" sz="1800" dirty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Word Choice</a:t>
            </a:r>
            <a:endParaRPr lang="en-US" altLang="en-US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Word choice influences how the reader interprets your paper</a:t>
            </a:r>
          </a:p>
          <a:p>
            <a:pPr lvl="1" eaLnBrk="1" hangingPunct="1"/>
            <a:r>
              <a:rPr lang="en-US" altLang="en-US" sz="2200" dirty="0" smtClean="0">
                <a:ea typeface="ＭＳ Ｐゴシック" pitchFamily="34" charset="-128"/>
              </a:rPr>
              <a:t>Use </a:t>
            </a:r>
            <a:r>
              <a:rPr lang="ja-JP" altLang="en-US" sz="2200" dirty="0" smtClean="0">
                <a:ea typeface="ＭＳ Ｐゴシック" pitchFamily="34" charset="-128"/>
              </a:rPr>
              <a:t>“</a:t>
            </a:r>
            <a:r>
              <a:rPr lang="en-US" altLang="ja-JP" sz="2200" dirty="0" smtClean="0">
                <a:ea typeface="ＭＳ Ｐゴシック" pitchFamily="34" charset="-128"/>
              </a:rPr>
              <a:t>participants</a:t>
            </a:r>
            <a:r>
              <a:rPr lang="ja-JP" altLang="en-US" sz="2200" dirty="0" smtClean="0">
                <a:ea typeface="ＭＳ Ｐゴシック" pitchFamily="34" charset="-128"/>
              </a:rPr>
              <a:t>”</a:t>
            </a:r>
            <a:r>
              <a:rPr lang="en-US" altLang="ja-JP" sz="2200" dirty="0" smtClean="0">
                <a:ea typeface="ＭＳ Ｐゴシック" pitchFamily="34" charset="-128"/>
              </a:rPr>
              <a:t> instead of </a:t>
            </a:r>
            <a:r>
              <a:rPr lang="ja-JP" altLang="en-US" sz="2200" dirty="0" smtClean="0">
                <a:ea typeface="ＭＳ Ｐゴシック" pitchFamily="34" charset="-128"/>
              </a:rPr>
              <a:t>“</a:t>
            </a:r>
            <a:r>
              <a:rPr lang="en-US" altLang="ja-JP" sz="2200" dirty="0" smtClean="0">
                <a:ea typeface="ＭＳ Ｐゴシック" pitchFamily="34" charset="-128"/>
              </a:rPr>
              <a:t>subjects</a:t>
            </a:r>
            <a:r>
              <a:rPr lang="ja-JP" altLang="en-US" sz="2200" dirty="0" smtClean="0">
                <a:ea typeface="ＭＳ Ｐゴシック" pitchFamily="34" charset="-128"/>
              </a:rPr>
              <a:t>”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Do not use words such as </a:t>
            </a:r>
            <a:r>
              <a:rPr lang="ja-JP" alt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“</a:t>
            </a: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prove</a:t>
            </a:r>
            <a:r>
              <a:rPr lang="ja-JP" alt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”</a:t>
            </a: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 or </a:t>
            </a:r>
            <a:r>
              <a:rPr lang="ja-JP" alt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“</a:t>
            </a: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proof</a:t>
            </a:r>
            <a:r>
              <a:rPr lang="ja-JP" alt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”</a:t>
            </a: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 because we cannot prove a hypothesis or theory with a single study</a:t>
            </a:r>
          </a:p>
          <a:p>
            <a:pPr lvl="2" eaLnBrk="1" hangingPunct="1"/>
            <a:r>
              <a:rPr lang="en-US" alt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Use </a:t>
            </a:r>
            <a:r>
              <a:rPr lang="ja-JP" alt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“</a:t>
            </a: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contribute</a:t>
            </a:r>
            <a:r>
              <a:rPr lang="ja-JP" alt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”</a:t>
            </a:r>
            <a:r>
              <a:rPr lang="en-US" altLang="ja-JP" sz="2200" dirty="0" smtClean="0">
                <a:solidFill>
                  <a:srgbClr val="FF0000"/>
                </a:solidFill>
                <a:ea typeface="ＭＳ Ｐゴシック" pitchFamily="34" charset="-128"/>
              </a:rPr>
              <a:t> or “support” instead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Avoid poetic language</a:t>
            </a:r>
          </a:p>
          <a:p>
            <a:pPr lvl="1" eaLnBrk="1" hangingPunct="1"/>
            <a:r>
              <a:rPr lang="en-US" altLang="en-US" sz="2200" dirty="0" smtClean="0">
                <a:ea typeface="ＭＳ Ｐゴシック" pitchFamily="34" charset="-128"/>
              </a:rPr>
              <a:t>Minimize figurative language (e.g. metaphors)</a:t>
            </a:r>
          </a:p>
          <a:p>
            <a:pPr lvl="1" eaLnBrk="1" hangingPunct="1"/>
            <a:r>
              <a:rPr lang="en-US" altLang="en-US" sz="2200" dirty="0" smtClean="0">
                <a:ea typeface="ＭＳ Ｐゴシック" pitchFamily="34" charset="-128"/>
              </a:rPr>
              <a:t>Do not use rhyming schemes</a:t>
            </a:r>
          </a:p>
          <a:p>
            <a:pPr lvl="1" eaLnBrk="1" hangingPunct="1"/>
            <a:r>
              <a:rPr lang="en-US" altLang="en-US" sz="2200" dirty="0" smtClean="0">
                <a:ea typeface="ＭＳ Ｐゴシック" pitchFamily="34" charset="-128"/>
              </a:rPr>
              <a:t>Use simple, descriptive language</a:t>
            </a:r>
          </a:p>
          <a:p>
            <a:pPr lvl="4"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Abbreviations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If you are going to be using a term, name, or expression more than three times or if the abbreviation is popular (FDA), then you should abbreviate it.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first time use the full expression followed by the abbreviation in parenthesis.  From then on you should use the abbreviation.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altLang="en-US" i="1" smtClean="0">
                <a:ea typeface="ＭＳ Ｐゴシック" pitchFamily="34" charset="-128"/>
              </a:rPr>
              <a:t>   </a:t>
            </a:r>
            <a:r>
              <a:rPr lang="en-US" altLang="en-US" sz="2200" i="1" smtClean="0">
                <a:ea typeface="ＭＳ Ｐゴシック" pitchFamily="34" charset="-128"/>
              </a:rPr>
              <a:t>Obsessive Compulsive Disorder (OCD) is often considered a genetic disorder.  Previous investigations found that OCD occurs more in females than in males</a:t>
            </a:r>
            <a:r>
              <a:rPr lang="en-US" altLang="en-US" sz="2200" i="1" smtClean="0">
                <a:solidFill>
                  <a:srgbClr val="0070C0"/>
                </a:solidFill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Grammar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sz="2400" smtClean="0">
                <a:solidFill>
                  <a:schemeClr val="tx1"/>
                </a:solidFill>
                <a:ea typeface="ＭＳ Ｐゴシック" pitchFamily="34" charset="-128"/>
              </a:rPr>
              <a:t>(pp. 77-86)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285750" indent="-285750" eaLnBrk="1" hangingPunct="1">
              <a:lnSpc>
                <a:spcPct val="70000"/>
              </a:lnSpc>
            </a:pPr>
            <a:r>
              <a:rPr lang="en-US" altLang="en-US" dirty="0" smtClean="0">
                <a:ea typeface="ＭＳ Ｐゴシック" pitchFamily="34" charset="-128"/>
              </a:rPr>
              <a:t>Use complete sentences</a:t>
            </a:r>
          </a:p>
          <a:p>
            <a:pPr marL="652463" lvl="1" indent="-285750" eaLnBrk="1" hangingPunct="1">
              <a:lnSpc>
                <a:spcPct val="70000"/>
              </a:lnSpc>
            </a:pPr>
            <a:r>
              <a:rPr lang="en-US" altLang="en-US" dirty="0" smtClean="0">
                <a:ea typeface="ＭＳ Ｐゴシック" pitchFamily="34" charset="-128"/>
              </a:rPr>
              <a:t>No fragments</a:t>
            </a:r>
          </a:p>
          <a:p>
            <a:pPr marL="652463" lvl="1" indent="-285750" eaLnBrk="1" hangingPunct="1">
              <a:lnSpc>
                <a:spcPct val="70000"/>
              </a:lnSpc>
            </a:pPr>
            <a:r>
              <a:rPr lang="en-US" altLang="en-US" dirty="0" smtClean="0">
                <a:ea typeface="ＭＳ Ｐゴシック" pitchFamily="34" charset="-128"/>
              </a:rPr>
              <a:t>Complex sentences are welcomed</a:t>
            </a: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No contractions:</a:t>
            </a:r>
          </a:p>
          <a:p>
            <a:pPr marL="652463" lvl="1" indent="-285750" eaLnBrk="1" hangingPunct="1">
              <a:lnSpc>
                <a:spcPct val="70000"/>
              </a:lnSpc>
            </a:pPr>
            <a:r>
              <a:rPr lang="en-US" altLang="en-US" dirty="0" smtClean="0">
                <a:ea typeface="ＭＳ Ｐゴシック" pitchFamily="34" charset="-128"/>
              </a:rPr>
              <a:t>Incorrect: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The results </a:t>
            </a:r>
            <a:r>
              <a:rPr lang="en-US" altLang="ja-JP" b="1" dirty="0" err="1" smtClean="0">
                <a:ea typeface="ＭＳ Ｐゴシック" pitchFamily="34" charset="-128"/>
              </a:rPr>
              <a:t>didn</a:t>
            </a:r>
            <a:r>
              <a:rPr lang="ja-JP" altLang="en-US" b="1" dirty="0" smtClean="0">
                <a:ea typeface="ＭＳ Ｐゴシック" pitchFamily="34" charset="-128"/>
              </a:rPr>
              <a:t>’</a:t>
            </a:r>
            <a:r>
              <a:rPr lang="en-US" altLang="ja-JP" b="1" dirty="0" smtClean="0">
                <a:ea typeface="ＭＳ Ｐゴシック" pitchFamily="34" charset="-128"/>
              </a:rPr>
              <a:t>t</a:t>
            </a:r>
            <a:r>
              <a:rPr lang="en-US" altLang="ja-JP" dirty="0" smtClean="0">
                <a:ea typeface="ＭＳ Ｐゴシック" pitchFamily="34" charset="-128"/>
              </a:rPr>
              <a:t> show an increase…..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endParaRPr lang="en-US" altLang="ja-JP" dirty="0" smtClean="0">
              <a:ea typeface="ＭＳ Ｐゴシック" pitchFamily="34" charset="-128"/>
            </a:endParaRPr>
          </a:p>
          <a:p>
            <a:pPr marL="652463" lvl="1" indent="-285750" eaLnBrk="1" hangingPunct="1">
              <a:lnSpc>
                <a:spcPct val="70000"/>
              </a:lnSpc>
            </a:pPr>
            <a:r>
              <a:rPr lang="en-US" altLang="en-US" dirty="0" smtClean="0">
                <a:ea typeface="ＭＳ Ｐゴシック" pitchFamily="34" charset="-128"/>
              </a:rPr>
              <a:t>Correct: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The results </a:t>
            </a:r>
            <a:r>
              <a:rPr lang="en-US" altLang="ja-JP" b="1" dirty="0" smtClean="0">
                <a:ea typeface="ＭＳ Ｐゴシック" pitchFamily="34" charset="-128"/>
              </a:rPr>
              <a:t>did not</a:t>
            </a:r>
            <a:r>
              <a:rPr lang="en-US" altLang="ja-JP" dirty="0" smtClean="0">
                <a:ea typeface="ＭＳ Ｐゴシック" pitchFamily="34" charset="-128"/>
              </a:rPr>
              <a:t> show an increase…..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endParaRPr lang="en-US" altLang="ja-JP" dirty="0" smtClean="0">
              <a:ea typeface="ＭＳ Ｐゴシック" pitchFamily="34" charset="-128"/>
            </a:endParaRPr>
          </a:p>
          <a:p>
            <a:pPr marL="285750" indent="-285750" eaLnBrk="1" hangingPunct="1">
              <a:lnSpc>
                <a:spcPct val="70000"/>
              </a:lnSpc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Verbs</a:t>
            </a:r>
          </a:p>
          <a:p>
            <a:pPr marL="652463" lvl="1" indent="-285750" eaLnBrk="1" hangingPunct="1">
              <a:lnSpc>
                <a:spcPct val="70000"/>
              </a:lnSpc>
            </a:pPr>
            <a:r>
              <a:rPr lang="en-US" altLang="en-US" dirty="0" smtClean="0">
                <a:ea typeface="ＭＳ Ｐゴシック" pitchFamily="34" charset="-128"/>
              </a:rPr>
              <a:t>Use </a:t>
            </a:r>
            <a:r>
              <a:rPr lang="en-US" altLang="en-US" b="1" dirty="0" smtClean="0">
                <a:ea typeface="ＭＳ Ｐゴシック" pitchFamily="34" charset="-128"/>
              </a:rPr>
              <a:t>past tense</a:t>
            </a:r>
            <a:r>
              <a:rPr lang="en-US" altLang="en-US" dirty="0" smtClean="0">
                <a:ea typeface="ＭＳ Ｐゴシック" pitchFamily="34" charset="-128"/>
              </a:rPr>
              <a:t> (</a:t>
            </a:r>
            <a:r>
              <a:rPr lang="en-US" altLang="en-US" i="1" dirty="0" smtClean="0">
                <a:ea typeface="ＭＳ Ｐゴシック" pitchFamily="34" charset="-128"/>
              </a:rPr>
              <a:t>showed</a:t>
            </a:r>
            <a:r>
              <a:rPr lang="en-US" altLang="en-US" dirty="0" smtClean="0">
                <a:ea typeface="ＭＳ Ｐゴシック" pitchFamily="34" charset="-128"/>
              </a:rPr>
              <a:t>) or </a:t>
            </a:r>
            <a:r>
              <a:rPr lang="en-US" altLang="en-US" b="1" dirty="0" smtClean="0">
                <a:ea typeface="ＭＳ Ｐゴシック" pitchFamily="34" charset="-128"/>
              </a:rPr>
              <a:t>present perfect tense</a:t>
            </a:r>
            <a:r>
              <a:rPr lang="en-US" altLang="en-US" dirty="0" smtClean="0">
                <a:ea typeface="ＭＳ Ｐゴシック" pitchFamily="34" charset="-128"/>
              </a:rPr>
              <a:t> (</a:t>
            </a:r>
            <a:r>
              <a:rPr lang="en-US" altLang="en-US" i="1" dirty="0" smtClean="0">
                <a:ea typeface="ＭＳ Ｐゴシック" pitchFamily="34" charset="-128"/>
              </a:rPr>
              <a:t>has shown</a:t>
            </a:r>
            <a:r>
              <a:rPr lang="en-US" altLang="en-US" dirty="0" smtClean="0">
                <a:ea typeface="ＭＳ Ｐゴシック" pitchFamily="34" charset="-128"/>
              </a:rPr>
              <a:t>) when describing previous research.</a:t>
            </a:r>
          </a:p>
          <a:p>
            <a:pPr marL="652463" lvl="1" indent="-285750" eaLnBrk="1" hangingPunct="1">
              <a:lnSpc>
                <a:spcPct val="70000"/>
              </a:lnSpc>
            </a:pPr>
            <a:endParaRPr lang="en-US" altLang="en-US" sz="700" dirty="0" smtClean="0">
              <a:ea typeface="ＭＳ Ｐゴシック" pitchFamily="34" charset="-128"/>
            </a:endParaRPr>
          </a:p>
          <a:p>
            <a:pPr marL="652463" lvl="1" indent="-285750" eaLnBrk="1" hangingPunct="1">
              <a:lnSpc>
                <a:spcPct val="70000"/>
              </a:lnSpc>
            </a:pPr>
            <a:endParaRPr lang="en-US" altLang="en-US" sz="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Reducing Bias in Language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sz="2400" smtClean="0">
                <a:solidFill>
                  <a:schemeClr val="tx1"/>
                </a:solidFill>
                <a:ea typeface="ＭＳ Ｐゴシック" pitchFamily="34" charset="-128"/>
              </a:rPr>
              <a:t>(pp. 70-77)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buClr>
                <a:srgbClr val="EB641B"/>
              </a:buClr>
              <a:buFont typeface="Wingdings 2" pitchFamily="18" charset="2"/>
              <a:buChar char=""/>
            </a:pPr>
            <a:r>
              <a:rPr lang="en-US" altLang="en-US" sz="2600" smtClean="0">
                <a:ea typeface="ＭＳ Ｐゴシック" pitchFamily="34" charset="-128"/>
              </a:rPr>
              <a:t>Avoid sexist bias: e.g., do not use </a:t>
            </a:r>
            <a:r>
              <a:rPr lang="en-US" altLang="en-US" sz="2600" b="1" i="1" smtClean="0">
                <a:ea typeface="ＭＳ Ｐゴシック" pitchFamily="34" charset="-128"/>
              </a:rPr>
              <a:t>he</a:t>
            </a:r>
            <a:r>
              <a:rPr lang="en-US" altLang="en-US" sz="2600" smtClean="0">
                <a:ea typeface="ＭＳ Ｐゴシック" pitchFamily="34" charset="-128"/>
              </a:rPr>
              <a:t> to refer to both sexes</a:t>
            </a:r>
          </a:p>
          <a:p>
            <a:pPr marL="273050" indent="-273050" eaLnBrk="1" hangingPunct="1">
              <a:lnSpc>
                <a:spcPct val="80000"/>
              </a:lnSpc>
              <a:buClr>
                <a:srgbClr val="EB641B"/>
              </a:buClr>
              <a:buFont typeface="Wingdings 2" pitchFamily="18" charset="2"/>
              <a:buChar char=""/>
            </a:pPr>
            <a:r>
              <a:rPr lang="en-US" altLang="en-US" sz="2600" smtClean="0">
                <a:ea typeface="ＭＳ Ｐゴシック" pitchFamily="34" charset="-128"/>
              </a:rPr>
              <a:t>Avoid gendered pronouns</a:t>
            </a:r>
          </a:p>
          <a:p>
            <a:pPr marL="1462088" lvl="4" indent="-209550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US" altLang="en-US" sz="2400" smtClean="0">
                <a:ea typeface="ＭＳ Ｐゴシック" pitchFamily="34" charset="-128"/>
              </a:rPr>
              <a:t>Avoid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he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or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she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marL="1462088" lvl="4" indent="-209550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US" altLang="en-US" sz="2400" smtClean="0">
                <a:ea typeface="ＭＳ Ｐゴシック" pitchFamily="34" charset="-128"/>
              </a:rPr>
              <a:t>Rephrase the sentence to use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they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or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their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marL="273050" indent="-273050" eaLnBrk="1" hangingPunct="1">
              <a:lnSpc>
                <a:spcPct val="80000"/>
              </a:lnSpc>
              <a:buClr>
                <a:srgbClr val="EB641B"/>
              </a:buClr>
              <a:buFont typeface="Wingdings 2" pitchFamily="18" charset="2"/>
              <a:buChar char=""/>
            </a:pPr>
            <a:r>
              <a:rPr lang="en-US" altLang="en-US" sz="2600" smtClean="0">
                <a:ea typeface="ＭＳ Ｐゴシック" pitchFamily="34" charset="-128"/>
              </a:rPr>
              <a:t>Racial and ethnic identities, disabilities, &amp; age are other areas to avoid language bias.</a:t>
            </a:r>
          </a:p>
          <a:p>
            <a:pPr marL="273050" indent="-273050" eaLnBrk="1" hangingPunct="1">
              <a:lnSpc>
                <a:spcPct val="80000"/>
              </a:lnSpc>
              <a:buClr>
                <a:srgbClr val="EB641B"/>
              </a:buClr>
              <a:buFont typeface="Wingdings 2" pitchFamily="18" charset="2"/>
              <a:buChar char=""/>
            </a:pPr>
            <a:r>
              <a:rPr lang="en-US" altLang="en-US" sz="2600" smtClean="0">
                <a:ea typeface="ＭＳ Ｐゴシック" pitchFamily="34" charset="-128"/>
              </a:rPr>
              <a:t>You can describe participants using the parameters of your research</a:t>
            </a:r>
          </a:p>
          <a:p>
            <a:pPr marL="1462088" lvl="4" indent="-209550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US" altLang="en-US" sz="2400" smtClean="0">
                <a:ea typeface="ＭＳ Ｐゴシック" pitchFamily="34" charset="-128"/>
              </a:rPr>
              <a:t>E.g.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Results showed differences between those with high self-esteem compared to those with low self-esteem….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marL="1462088" lvl="4" indent="-209550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US" altLang="en-US" sz="2400" smtClean="0">
                <a:ea typeface="ＭＳ Ｐゴシック" pitchFamily="34" charset="-128"/>
              </a:rPr>
              <a:t>E.g.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Patients diagnosed with cancer…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General Format</a:t>
            </a:r>
          </a:p>
        </p:txBody>
      </p:sp>
      <p:sp>
        <p:nvSpPr>
          <p:cNvPr id="39938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935163"/>
            <a:ext cx="8686800" cy="43894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"/>
              <a:defRPr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Standard-sized paper (8.5 x 11)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Typed- 12 </a:t>
            </a:r>
            <a:r>
              <a:rPr lang="en-US" dirty="0" err="1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pt</a:t>
            </a: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 </a:t>
            </a: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Times New Roman" charset="0"/>
                <a:cs typeface="Times New Roman" charset="0"/>
              </a:rPr>
              <a:t>Times New Roman </a:t>
            </a: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font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Double-spaced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1 inch margins on all sides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Running Head on every page </a:t>
            </a:r>
          </a:p>
          <a:p>
            <a:pPr eaLnBrk="1" hangingPunct="1">
              <a:buFont typeface="Wingdings" charset="0"/>
              <a:buChar char=""/>
              <a:defRPr/>
            </a:pPr>
            <a:r>
              <a:rPr lang="en-US" dirty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Page number on every page</a:t>
            </a:r>
          </a:p>
          <a:p>
            <a:pPr eaLnBrk="1" hangingPunct="1">
              <a:buFont typeface="Wingdings" charset="0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7361</TotalTime>
  <Words>1105</Words>
  <Application>Microsoft Office PowerPoint</Application>
  <PresentationFormat>On-screen Show (4:3)</PresentationFormat>
  <Paragraphs>151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Writing in APA Format: 6th ed. Publication Manual  </vt:lpstr>
      <vt:lpstr>What does APA regulate?</vt:lpstr>
      <vt:lpstr>Writing Style (pp. 65-70)</vt:lpstr>
      <vt:lpstr>Precision and Clarity</vt:lpstr>
      <vt:lpstr>Word Choice</vt:lpstr>
      <vt:lpstr>Abbreviations</vt:lpstr>
      <vt:lpstr>Grammar (pp. 77-86)</vt:lpstr>
      <vt:lpstr>Reducing Bias in Language (pp. 70-77)</vt:lpstr>
      <vt:lpstr>General Format</vt:lpstr>
      <vt:lpstr>Title Page</vt:lpstr>
      <vt:lpstr>Title Page</vt:lpstr>
      <vt:lpstr>References: The Basics</vt:lpstr>
      <vt:lpstr>Reference Examples</vt:lpstr>
      <vt:lpstr>In-class exercise:</vt:lpstr>
      <vt:lpstr>In-text Citations: Two Choices</vt:lpstr>
      <vt:lpstr>In-text Citations: Two Choices</vt:lpstr>
      <vt:lpstr>In-text Citations: A work with 3 to 5 authors</vt:lpstr>
      <vt:lpstr>In-text Citations: 6 and more authors</vt:lpstr>
      <vt:lpstr>In-class exercise:</vt:lpstr>
      <vt:lpstr>If you need help with APA</vt:lpstr>
    </vt:vector>
  </TitlesOfParts>
  <Company>User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Your Focus</dc:title>
  <dc:creator>User</dc:creator>
  <cp:lastModifiedBy>D Zheng</cp:lastModifiedBy>
  <cp:revision>467</cp:revision>
  <dcterms:created xsi:type="dcterms:W3CDTF">2009-08-07T14:49:10Z</dcterms:created>
  <dcterms:modified xsi:type="dcterms:W3CDTF">2016-02-11T18:01:35Z</dcterms:modified>
</cp:coreProperties>
</file>