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67" r:id="rId3"/>
    <p:sldId id="257" r:id="rId4"/>
    <p:sldId id="268" r:id="rId5"/>
    <p:sldId id="269" r:id="rId6"/>
    <p:sldId id="262" r:id="rId7"/>
    <p:sldId id="264" r:id="rId8"/>
    <p:sldId id="265" r:id="rId9"/>
    <p:sldId id="259" r:id="rId10"/>
    <p:sldId id="260"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6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5DD284-B0A7-443C-A605-89C86E765255}" type="datetimeFigureOut">
              <a:rPr lang="en-US" smtClean="0"/>
              <a:t>2/4/2016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2F3369-66B0-41D6-94E4-8507522C53DC}" type="slidenum">
              <a:rPr lang="en-US" smtClean="0"/>
              <a:t>‹#›</a:t>
            </a:fld>
            <a:endParaRPr lang="en-US"/>
          </a:p>
        </p:txBody>
      </p:sp>
    </p:spTree>
    <p:extLst>
      <p:ext uri="{BB962C8B-B14F-4D97-AF65-F5344CB8AC3E}">
        <p14:creationId xmlns:p14="http://schemas.microsoft.com/office/powerpoint/2010/main" val="389238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ヒラギノ角ゴ Pro W3" charset="-128"/>
              </a:defRPr>
            </a:lvl1pPr>
            <a:lvl2pPr marL="755650" indent="-290513">
              <a:spcBef>
                <a:spcPct val="30000"/>
              </a:spcBef>
              <a:defRPr sz="1200">
                <a:solidFill>
                  <a:schemeClr val="tx1"/>
                </a:solidFill>
                <a:latin typeface="Arial" panose="020B0604020202020204" pitchFamily="34" charset="0"/>
                <a:ea typeface="ヒラギノ角ゴ Pro W3" charset="-128"/>
              </a:defRPr>
            </a:lvl2pPr>
            <a:lvl3pPr marL="1163638" indent="-231775">
              <a:spcBef>
                <a:spcPct val="30000"/>
              </a:spcBef>
              <a:defRPr sz="1200">
                <a:solidFill>
                  <a:schemeClr val="tx1"/>
                </a:solidFill>
                <a:latin typeface="Arial" panose="020B0604020202020204" pitchFamily="34" charset="0"/>
                <a:ea typeface="ヒラギノ角ゴ Pro W3" charset="-128"/>
              </a:defRPr>
            </a:lvl3pPr>
            <a:lvl4pPr marL="1630363" indent="-231775">
              <a:spcBef>
                <a:spcPct val="30000"/>
              </a:spcBef>
              <a:defRPr sz="1200">
                <a:solidFill>
                  <a:schemeClr val="tx1"/>
                </a:solidFill>
                <a:latin typeface="Arial" panose="020B0604020202020204" pitchFamily="34" charset="0"/>
                <a:ea typeface="ヒラギノ角ゴ Pro W3" charset="-128"/>
              </a:defRPr>
            </a:lvl4pPr>
            <a:lvl5pPr marL="2095500" indent="-231775">
              <a:spcBef>
                <a:spcPct val="30000"/>
              </a:spcBef>
              <a:defRPr sz="1200">
                <a:solidFill>
                  <a:schemeClr val="tx1"/>
                </a:solidFill>
                <a:latin typeface="Arial" panose="020B0604020202020204" pitchFamily="34" charset="0"/>
                <a:ea typeface="ヒラギノ角ゴ Pro W3" charset="-128"/>
              </a:defRPr>
            </a:lvl5pPr>
            <a:lvl6pPr marL="2552700" indent="-231775" eaLnBrk="0" fontAlgn="base" hangingPunct="0">
              <a:spcBef>
                <a:spcPct val="30000"/>
              </a:spcBef>
              <a:spcAft>
                <a:spcPct val="0"/>
              </a:spcAft>
              <a:defRPr sz="1200">
                <a:solidFill>
                  <a:schemeClr val="tx1"/>
                </a:solidFill>
                <a:latin typeface="Arial" panose="020B0604020202020204" pitchFamily="34" charset="0"/>
                <a:ea typeface="ヒラギノ角ゴ Pro W3" charset="-128"/>
              </a:defRPr>
            </a:lvl6pPr>
            <a:lvl7pPr marL="3009900" indent="-231775" eaLnBrk="0" fontAlgn="base" hangingPunct="0">
              <a:spcBef>
                <a:spcPct val="30000"/>
              </a:spcBef>
              <a:spcAft>
                <a:spcPct val="0"/>
              </a:spcAft>
              <a:defRPr sz="1200">
                <a:solidFill>
                  <a:schemeClr val="tx1"/>
                </a:solidFill>
                <a:latin typeface="Arial" panose="020B0604020202020204" pitchFamily="34" charset="0"/>
                <a:ea typeface="ヒラギノ角ゴ Pro W3" charset="-128"/>
              </a:defRPr>
            </a:lvl7pPr>
            <a:lvl8pPr marL="3467100" indent="-231775" eaLnBrk="0" fontAlgn="base" hangingPunct="0">
              <a:spcBef>
                <a:spcPct val="30000"/>
              </a:spcBef>
              <a:spcAft>
                <a:spcPct val="0"/>
              </a:spcAft>
              <a:defRPr sz="1200">
                <a:solidFill>
                  <a:schemeClr val="tx1"/>
                </a:solidFill>
                <a:latin typeface="Arial" panose="020B0604020202020204" pitchFamily="34" charset="0"/>
                <a:ea typeface="ヒラギノ角ゴ Pro W3" charset="-128"/>
              </a:defRPr>
            </a:lvl8pPr>
            <a:lvl9pPr marL="3924300" indent="-231775" eaLnBrk="0" fontAlgn="base" hangingPunct="0">
              <a:spcBef>
                <a:spcPct val="30000"/>
              </a:spcBef>
              <a:spcAft>
                <a:spcPct val="0"/>
              </a:spcAft>
              <a:defRPr sz="1200">
                <a:solidFill>
                  <a:schemeClr val="tx1"/>
                </a:solidFill>
                <a:latin typeface="Arial" panose="020B0604020202020204" pitchFamily="34" charset="0"/>
                <a:ea typeface="ヒラギノ角ゴ Pro W3" charset="-128"/>
              </a:defRPr>
            </a:lvl9pPr>
          </a:lstStyle>
          <a:p>
            <a:pPr>
              <a:spcBef>
                <a:spcPct val="0"/>
              </a:spcBef>
            </a:pPr>
            <a:fld id="{7071DC5F-5F30-49ED-BF95-A8BDF67CBE79}" type="slidenum">
              <a:rPr lang="en-US" altLang="en-US" smtClean="0"/>
              <a:pPr>
                <a:spcBef>
                  <a:spcPct val="0"/>
                </a:spcBef>
              </a:pPr>
              <a:t>5</a:t>
            </a:fld>
            <a:endParaRPr lang="en-US" altLang="en-US" smtClean="0"/>
          </a:p>
        </p:txBody>
      </p:sp>
      <p:sp>
        <p:nvSpPr>
          <p:cNvPr id="46083" name="Rectangle 2"/>
          <p:cNvSpPr>
            <a:spLocks noRo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8073296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31DCB8C-17AC-4271-80DB-DC14535400D8}" type="datetimeFigureOut">
              <a:rPr lang="en-US" smtClean="0"/>
              <a:t>2/4/2016</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FFAAC9FB-32A0-492D-A794-AFD700B8B36A}"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5686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1DCB8C-17AC-4271-80DB-DC14535400D8}" type="datetimeFigureOut">
              <a:rPr lang="en-US" smtClean="0"/>
              <a:t>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AAC9FB-32A0-492D-A794-AFD700B8B36A}" type="slidenum">
              <a:rPr lang="en-US" smtClean="0"/>
              <a:t>‹#›</a:t>
            </a:fld>
            <a:endParaRPr lang="en-US"/>
          </a:p>
        </p:txBody>
      </p:sp>
    </p:spTree>
    <p:extLst>
      <p:ext uri="{BB962C8B-B14F-4D97-AF65-F5344CB8AC3E}">
        <p14:creationId xmlns:p14="http://schemas.microsoft.com/office/powerpoint/2010/main" val="747875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1DCB8C-17AC-4271-80DB-DC14535400D8}" type="datetimeFigureOut">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AAC9FB-32A0-492D-A794-AFD700B8B36A}"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3173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1DCB8C-17AC-4271-80DB-DC14535400D8}" type="datetimeFigureOut">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AAC9FB-32A0-492D-A794-AFD700B8B36A}"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0775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1DCB8C-17AC-4271-80DB-DC14535400D8}" type="datetimeFigureOut">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AAC9FB-32A0-492D-A794-AFD700B8B36A}" type="slidenum">
              <a:rPr lang="en-US" smtClean="0"/>
              <a:t>‹#›</a:t>
            </a:fld>
            <a:endParaRPr lang="en-US"/>
          </a:p>
        </p:txBody>
      </p:sp>
    </p:spTree>
    <p:extLst>
      <p:ext uri="{BB962C8B-B14F-4D97-AF65-F5344CB8AC3E}">
        <p14:creationId xmlns:p14="http://schemas.microsoft.com/office/powerpoint/2010/main" val="33678428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1DCB8C-17AC-4271-80DB-DC14535400D8}" type="datetimeFigureOut">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AAC9FB-32A0-492D-A794-AFD700B8B36A}"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74490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1DCB8C-17AC-4271-80DB-DC14535400D8}" type="datetimeFigureOut">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AAC9FB-32A0-492D-A794-AFD700B8B36A}"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75163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1DCB8C-17AC-4271-80DB-DC14535400D8}" type="datetimeFigureOut">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AAC9FB-32A0-492D-A794-AFD700B8B36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56000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1DCB8C-17AC-4271-80DB-DC14535400D8}" type="datetimeFigureOut">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AAC9FB-32A0-492D-A794-AFD700B8B36A}"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07924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11718" y="76200"/>
            <a:ext cx="10968567"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462088"/>
            <a:ext cx="5384800" cy="45704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197600" y="1462088"/>
            <a:ext cx="5384800" cy="45704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71130233"/>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1DCB8C-17AC-4271-80DB-DC14535400D8}" type="datetimeFigureOut">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AAC9FB-32A0-492D-A794-AFD700B8B36A}" type="slidenum">
              <a:rPr lang="en-US" smtClean="0"/>
              <a:t>‹#›</a:t>
            </a:fld>
            <a:endParaRPr lang="en-US"/>
          </a:p>
        </p:txBody>
      </p:sp>
    </p:spTree>
    <p:extLst>
      <p:ext uri="{BB962C8B-B14F-4D97-AF65-F5344CB8AC3E}">
        <p14:creationId xmlns:p14="http://schemas.microsoft.com/office/powerpoint/2010/main" val="910897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1DCB8C-17AC-4271-80DB-DC14535400D8}" type="datetimeFigureOut">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AAC9FB-32A0-492D-A794-AFD700B8B36A}"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1107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31DCB8C-17AC-4271-80DB-DC14535400D8}" type="datetimeFigureOut">
              <a:rPr lang="en-US" smtClean="0"/>
              <a:t>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AAC9FB-32A0-492D-A794-AFD700B8B36A}" type="slidenum">
              <a:rPr lang="en-US" smtClean="0"/>
              <a:t>‹#›</a:t>
            </a:fld>
            <a:endParaRPr lang="en-US"/>
          </a:p>
        </p:txBody>
      </p:sp>
    </p:spTree>
    <p:extLst>
      <p:ext uri="{BB962C8B-B14F-4D97-AF65-F5344CB8AC3E}">
        <p14:creationId xmlns:p14="http://schemas.microsoft.com/office/powerpoint/2010/main" val="2272813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31DCB8C-17AC-4271-80DB-DC14535400D8}" type="datetimeFigureOut">
              <a:rPr lang="en-US" smtClean="0"/>
              <a:t>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AAC9FB-32A0-492D-A794-AFD700B8B36A}"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8596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31DCB8C-17AC-4271-80DB-DC14535400D8}" type="datetimeFigureOut">
              <a:rPr lang="en-US" smtClean="0"/>
              <a:t>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AAC9FB-32A0-492D-A794-AFD700B8B36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7368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1DCB8C-17AC-4271-80DB-DC14535400D8}" type="datetimeFigureOut">
              <a:rPr lang="en-US" smtClean="0"/>
              <a:t>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AAC9FB-32A0-492D-A794-AFD700B8B36A}" type="slidenum">
              <a:rPr lang="en-US" smtClean="0"/>
              <a:t>‹#›</a:t>
            </a:fld>
            <a:endParaRPr lang="en-US"/>
          </a:p>
        </p:txBody>
      </p:sp>
    </p:spTree>
    <p:extLst>
      <p:ext uri="{BB962C8B-B14F-4D97-AF65-F5344CB8AC3E}">
        <p14:creationId xmlns:p14="http://schemas.microsoft.com/office/powerpoint/2010/main" val="536049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1DCB8C-17AC-4271-80DB-DC14535400D8}" type="datetimeFigureOut">
              <a:rPr lang="en-US" smtClean="0"/>
              <a:t>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AAC9FB-32A0-492D-A794-AFD700B8B36A}"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345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1DCB8C-17AC-4271-80DB-DC14535400D8}" type="datetimeFigureOut">
              <a:rPr lang="en-US" smtClean="0"/>
              <a:t>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AAC9FB-32A0-492D-A794-AFD700B8B36A}" type="slidenum">
              <a:rPr lang="en-US" smtClean="0"/>
              <a:t>‹#›</a:t>
            </a:fld>
            <a:endParaRPr lang="en-US"/>
          </a:p>
        </p:txBody>
      </p:sp>
    </p:spTree>
    <p:extLst>
      <p:ext uri="{BB962C8B-B14F-4D97-AF65-F5344CB8AC3E}">
        <p14:creationId xmlns:p14="http://schemas.microsoft.com/office/powerpoint/2010/main" val="4144229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31DCB8C-17AC-4271-80DB-DC14535400D8}" type="datetimeFigureOut">
              <a:rPr lang="en-US" smtClean="0"/>
              <a:t>2/4/2016</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FAAC9FB-32A0-492D-A794-AFD700B8B36A}" type="slidenum">
              <a:rPr lang="en-US" smtClean="0"/>
              <a:t>‹#›</a:t>
            </a:fld>
            <a:endParaRPr lang="en-US"/>
          </a:p>
        </p:txBody>
      </p:sp>
    </p:spTree>
    <p:extLst>
      <p:ext uri="{BB962C8B-B14F-4D97-AF65-F5344CB8AC3E}">
        <p14:creationId xmlns:p14="http://schemas.microsoft.com/office/powerpoint/2010/main" val="19153878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jimspages.com/BlindSpot.htm" TargetMode="External"/><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4 Review</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2648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is sound converted into neural activity?</a:t>
            </a:r>
            <a:endParaRPr lang="en-US" dirty="0"/>
          </a:p>
        </p:txBody>
      </p:sp>
      <p:sp>
        <p:nvSpPr>
          <p:cNvPr id="3" name="Content Placeholder 2"/>
          <p:cNvSpPr>
            <a:spLocks noGrp="1"/>
          </p:cNvSpPr>
          <p:nvPr>
            <p:ph idx="1"/>
          </p:nvPr>
        </p:nvSpPr>
        <p:spPr/>
        <p:txBody>
          <a:bodyPr/>
          <a:lstStyle/>
          <a:p>
            <a:r>
              <a:rPr lang="en-US" dirty="0" smtClean="0"/>
              <a:t>This process happens in cochlea. Vibrations bend the hair cells on the basilar membrane of the cochlea, changing the membrane potential. </a:t>
            </a:r>
          </a:p>
          <a:p>
            <a:r>
              <a:rPr lang="en-US" dirty="0" smtClean="0"/>
              <a:t>These hair cells in cochlea make connections with the fiber from the acoustic nerve. </a:t>
            </a:r>
          </a:p>
          <a:p>
            <a:pPr marL="0" indent="0">
              <a:buNone/>
            </a:pPr>
            <a:endParaRPr lang="en-US" dirty="0" smtClean="0"/>
          </a:p>
        </p:txBody>
      </p:sp>
      <p:pic>
        <p:nvPicPr>
          <p:cNvPr id="4" name="Picture 3"/>
          <p:cNvPicPr>
            <a:picLocks noChangeAspect="1"/>
          </p:cNvPicPr>
          <p:nvPr/>
        </p:nvPicPr>
        <p:blipFill>
          <a:blip r:embed="rId2"/>
          <a:stretch>
            <a:fillRect/>
          </a:stretch>
        </p:blipFill>
        <p:spPr>
          <a:xfrm>
            <a:off x="4415036" y="4083304"/>
            <a:ext cx="3633531" cy="2530059"/>
          </a:xfrm>
          <a:prstGeom prst="rect">
            <a:avLst/>
          </a:prstGeom>
        </p:spPr>
      </p:pic>
    </p:spTree>
    <p:extLst>
      <p:ext uri="{BB962C8B-B14F-4D97-AF65-F5344CB8AC3E}">
        <p14:creationId xmlns:p14="http://schemas.microsoft.com/office/powerpoint/2010/main" val="5141341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frequencies of sound are encoded?</a:t>
            </a:r>
            <a:endParaRPr lang="en-US" dirty="0"/>
          </a:p>
        </p:txBody>
      </p:sp>
      <p:sp>
        <p:nvSpPr>
          <p:cNvPr id="3" name="Content Placeholder 2"/>
          <p:cNvSpPr>
            <a:spLocks noGrp="1"/>
          </p:cNvSpPr>
          <p:nvPr>
            <p:ph idx="1"/>
          </p:nvPr>
        </p:nvSpPr>
        <p:spPr/>
        <p:txBody>
          <a:bodyPr/>
          <a:lstStyle/>
          <a:p>
            <a:r>
              <a:rPr lang="en-US" dirty="0" smtClean="0"/>
              <a:t>Place theory: frequencies are coded by the location of the hair cells receiving the greatest stimulation. Different hair cells respond to different frequencies. </a:t>
            </a:r>
          </a:p>
          <a:p>
            <a:r>
              <a:rPr lang="en-US" dirty="0" smtClean="0"/>
              <a:t>Temporal theory: frequencies </a:t>
            </a:r>
            <a:r>
              <a:rPr lang="en-US" dirty="0" smtClean="0"/>
              <a:t>are encoded by the combined firing rate of the neurons. </a:t>
            </a:r>
          </a:p>
          <a:p>
            <a:pPr marL="0" indent="0">
              <a:buNone/>
            </a:pPr>
            <a:r>
              <a:rPr lang="en-US" dirty="0" smtClean="0"/>
              <a:t> </a:t>
            </a:r>
            <a:endParaRPr lang="en-US" dirty="0"/>
          </a:p>
        </p:txBody>
      </p:sp>
    </p:spTree>
    <p:extLst>
      <p:ext uri="{BB962C8B-B14F-4D97-AF65-F5344CB8AC3E}">
        <p14:creationId xmlns:p14="http://schemas.microsoft.com/office/powerpoint/2010/main" val="22456373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things to know</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Sensations and perceptions</a:t>
            </a:r>
            <a:endParaRPr lang="en-US" dirty="0" smtClean="0"/>
          </a:p>
          <a:p>
            <a:r>
              <a:rPr lang="en-US" dirty="0" smtClean="0"/>
              <a:t>The physical and psychological properties of </a:t>
            </a:r>
            <a:r>
              <a:rPr lang="en-US" dirty="0" smtClean="0"/>
              <a:t>light and sound</a:t>
            </a:r>
            <a:endParaRPr lang="en-US" dirty="0" smtClean="0"/>
          </a:p>
          <a:p>
            <a:r>
              <a:rPr lang="en-US" dirty="0" smtClean="0"/>
              <a:t>Structures </a:t>
            </a:r>
            <a:r>
              <a:rPr lang="en-US" dirty="0"/>
              <a:t>of the eye, especially the retina</a:t>
            </a:r>
          </a:p>
          <a:p>
            <a:r>
              <a:rPr lang="en-US" dirty="0"/>
              <a:t>Different kinds of photoreceptors</a:t>
            </a:r>
          </a:p>
          <a:p>
            <a:r>
              <a:rPr lang="en-US" dirty="0"/>
              <a:t>How we see color</a:t>
            </a:r>
          </a:p>
          <a:p>
            <a:r>
              <a:rPr lang="en-US" dirty="0" smtClean="0"/>
              <a:t>How </a:t>
            </a:r>
            <a:r>
              <a:rPr lang="en-US" dirty="0"/>
              <a:t>can light information be converted to neural activities?</a:t>
            </a:r>
          </a:p>
          <a:p>
            <a:r>
              <a:rPr lang="en-US" dirty="0" smtClean="0"/>
              <a:t>How </a:t>
            </a:r>
            <a:r>
              <a:rPr lang="en-US" dirty="0" smtClean="0"/>
              <a:t>can sound information be converted to neural activities?</a:t>
            </a:r>
          </a:p>
          <a:p>
            <a:r>
              <a:rPr lang="en-US" dirty="0" smtClean="0"/>
              <a:t>Encoding frequencies of sound: Place theory and frequency-matching </a:t>
            </a:r>
            <a:r>
              <a:rPr lang="en-US" dirty="0" smtClean="0"/>
              <a:t>theory</a:t>
            </a:r>
            <a:endParaRPr lang="en-US" dirty="0" smtClean="0"/>
          </a:p>
        </p:txBody>
      </p:sp>
    </p:spTree>
    <p:extLst>
      <p:ext uri="{BB962C8B-B14F-4D97-AF65-F5344CB8AC3E}">
        <p14:creationId xmlns:p14="http://schemas.microsoft.com/office/powerpoint/2010/main" val="4017185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smtClean="0"/>
              <a:t>sensation?</a:t>
            </a:r>
            <a:endParaRPr lang="en-US" dirty="0"/>
          </a:p>
        </p:txBody>
      </p:sp>
      <p:sp>
        <p:nvSpPr>
          <p:cNvPr id="3" name="Content Placeholder 2"/>
          <p:cNvSpPr>
            <a:spLocks noGrp="1"/>
          </p:cNvSpPr>
          <p:nvPr>
            <p:ph idx="1"/>
          </p:nvPr>
        </p:nvSpPr>
        <p:spPr/>
        <p:txBody>
          <a:bodyPr/>
          <a:lstStyle/>
          <a:p>
            <a:pPr>
              <a:defRPr/>
            </a:pPr>
            <a:r>
              <a:rPr lang="en-US" dirty="0"/>
              <a:t>When sensory information is detected by a sensory receptor, sensation has occurred</a:t>
            </a:r>
            <a:r>
              <a:rPr lang="en-US" dirty="0" smtClean="0"/>
              <a:t>.</a:t>
            </a:r>
            <a:endParaRPr lang="en-US" dirty="0"/>
          </a:p>
          <a:p>
            <a:pPr>
              <a:defRPr/>
            </a:pPr>
            <a:r>
              <a:rPr lang="en-US" dirty="0" smtClean="0"/>
              <a:t>Transduction</a:t>
            </a:r>
            <a:r>
              <a:rPr lang="en-US" dirty="0"/>
              <a:t>: the conversion from environmental stimuli to neural activity </a:t>
            </a:r>
          </a:p>
        </p:txBody>
      </p:sp>
    </p:spTree>
    <p:extLst>
      <p:ext uri="{BB962C8B-B14F-4D97-AF65-F5344CB8AC3E}">
        <p14:creationId xmlns:p14="http://schemas.microsoft.com/office/powerpoint/2010/main" val="1439235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perception?</a:t>
            </a:r>
            <a:endParaRPr lang="en-US" dirty="0"/>
          </a:p>
        </p:txBody>
      </p:sp>
      <p:sp>
        <p:nvSpPr>
          <p:cNvPr id="3" name="Content Placeholder 2"/>
          <p:cNvSpPr>
            <a:spLocks noGrp="1"/>
          </p:cNvSpPr>
          <p:nvPr>
            <p:ph idx="1"/>
          </p:nvPr>
        </p:nvSpPr>
        <p:spPr/>
        <p:txBody>
          <a:bodyPr>
            <a:normAutofit lnSpcReduction="10000"/>
          </a:bodyPr>
          <a:lstStyle/>
          <a:p>
            <a:r>
              <a:rPr lang="en-US" altLang="en-US" dirty="0"/>
              <a:t>The way sensory information is organized, interpreted, and consciously experienced.</a:t>
            </a:r>
          </a:p>
          <a:p>
            <a:endParaRPr lang="en-US" altLang="en-US" dirty="0"/>
          </a:p>
          <a:p>
            <a:r>
              <a:rPr lang="en-US" altLang="en-US" dirty="0"/>
              <a:t>Bottom-up processing: perceive from sensory input</a:t>
            </a:r>
          </a:p>
          <a:p>
            <a:endParaRPr lang="en-US" altLang="en-US" dirty="0"/>
          </a:p>
          <a:p>
            <a:r>
              <a:rPr lang="en-US" altLang="en-US" dirty="0"/>
              <a:t>Top-down processing: interpretation of sensations is influenced by our knowledge, thoughts, and experiences</a:t>
            </a:r>
          </a:p>
          <a:p>
            <a:endParaRPr lang="en-US" dirty="0"/>
          </a:p>
        </p:txBody>
      </p:sp>
    </p:spTree>
    <p:extLst>
      <p:ext uri="{BB962C8B-B14F-4D97-AF65-F5344CB8AC3E}">
        <p14:creationId xmlns:p14="http://schemas.microsoft.com/office/powerpoint/2010/main" val="3657953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en-US" smtClean="0"/>
              <a:t>Major Structures of the Eye</a:t>
            </a:r>
          </a:p>
        </p:txBody>
      </p:sp>
      <p:sp>
        <p:nvSpPr>
          <p:cNvPr id="45059" name="Rectangle 8"/>
          <p:cNvSpPr>
            <a:spLocks noGrp="1" noChangeArrowheads="1"/>
          </p:cNvSpPr>
          <p:nvPr>
            <p:ph type="body" sz="half" idx="2"/>
          </p:nvPr>
        </p:nvSpPr>
        <p:spPr>
          <a:xfrm>
            <a:off x="6932085" y="1348967"/>
            <a:ext cx="4648200" cy="4741752"/>
          </a:xfrm>
        </p:spPr>
        <p:txBody>
          <a:bodyPr>
            <a:normAutofit fontScale="92500" lnSpcReduction="20000"/>
          </a:bodyPr>
          <a:lstStyle/>
          <a:p>
            <a:pPr marL="228600" indent="-228600">
              <a:lnSpc>
                <a:spcPct val="80000"/>
              </a:lnSpc>
            </a:pPr>
            <a:r>
              <a:rPr lang="en-US" altLang="en-US" sz="2000" dirty="0"/>
              <a:t>Cornea</a:t>
            </a:r>
          </a:p>
          <a:p>
            <a:pPr marL="576263" lvl="1" indent="-233363">
              <a:lnSpc>
                <a:spcPct val="80000"/>
              </a:lnSpc>
            </a:pPr>
            <a:r>
              <a:rPr lang="en-US" altLang="en-US" dirty="0"/>
              <a:t>Protects the eye</a:t>
            </a:r>
          </a:p>
          <a:p>
            <a:pPr marL="228600" indent="-228600">
              <a:lnSpc>
                <a:spcPct val="80000"/>
              </a:lnSpc>
            </a:pPr>
            <a:r>
              <a:rPr lang="en-US" altLang="en-US" sz="2000" dirty="0"/>
              <a:t>Iris</a:t>
            </a:r>
          </a:p>
          <a:p>
            <a:pPr marL="576263" lvl="1" indent="-233363">
              <a:lnSpc>
                <a:spcPct val="80000"/>
              </a:lnSpc>
            </a:pPr>
            <a:r>
              <a:rPr lang="en-US" altLang="en-US" dirty="0"/>
              <a:t>Adjusts brightness </a:t>
            </a:r>
          </a:p>
          <a:p>
            <a:pPr marL="228600" indent="-228600">
              <a:lnSpc>
                <a:spcPct val="80000"/>
              </a:lnSpc>
            </a:pPr>
            <a:r>
              <a:rPr lang="en-US" altLang="en-US" sz="2000" dirty="0"/>
              <a:t>Pupil</a:t>
            </a:r>
          </a:p>
          <a:p>
            <a:pPr marL="576263" lvl="1" indent="-233363">
              <a:lnSpc>
                <a:spcPct val="80000"/>
              </a:lnSpc>
            </a:pPr>
            <a:r>
              <a:rPr lang="en-US" altLang="en-US" dirty="0"/>
              <a:t>Opening for light</a:t>
            </a:r>
          </a:p>
          <a:p>
            <a:pPr marL="228600" indent="-228600">
              <a:lnSpc>
                <a:spcPct val="80000"/>
              </a:lnSpc>
            </a:pPr>
            <a:r>
              <a:rPr lang="en-US" altLang="en-US" sz="2000" dirty="0"/>
              <a:t>Lens</a:t>
            </a:r>
          </a:p>
          <a:p>
            <a:pPr marL="576263" lvl="1" indent="-233363">
              <a:lnSpc>
                <a:spcPct val="80000"/>
              </a:lnSpc>
            </a:pPr>
            <a:r>
              <a:rPr lang="en-US" altLang="en-US" dirty="0"/>
              <a:t>Focuses light onto retina</a:t>
            </a:r>
          </a:p>
          <a:p>
            <a:pPr marL="228600" indent="-228600">
              <a:lnSpc>
                <a:spcPct val="80000"/>
              </a:lnSpc>
            </a:pPr>
            <a:r>
              <a:rPr lang="en-US" altLang="en-US" sz="2000" dirty="0"/>
              <a:t>Muscles</a:t>
            </a:r>
          </a:p>
          <a:p>
            <a:pPr marL="576263" lvl="1" indent="-233363">
              <a:lnSpc>
                <a:spcPct val="80000"/>
              </a:lnSpc>
            </a:pPr>
            <a:r>
              <a:rPr lang="en-US" altLang="en-US" dirty="0"/>
              <a:t>Change shape of lens to provide ocular accommodation </a:t>
            </a:r>
          </a:p>
          <a:p>
            <a:pPr marL="228600" indent="-228600">
              <a:lnSpc>
                <a:spcPct val="80000"/>
              </a:lnSpc>
            </a:pPr>
            <a:r>
              <a:rPr lang="en-US" altLang="en-US" sz="2000" dirty="0"/>
              <a:t>Retina</a:t>
            </a:r>
          </a:p>
          <a:p>
            <a:pPr marL="576263" lvl="1" indent="-233363">
              <a:lnSpc>
                <a:spcPct val="80000"/>
              </a:lnSpc>
            </a:pPr>
            <a:r>
              <a:rPr lang="en-US" altLang="en-US" dirty="0"/>
              <a:t>Transduces light into neural activity</a:t>
            </a:r>
          </a:p>
          <a:p>
            <a:pPr marL="228600" indent="-228600">
              <a:lnSpc>
                <a:spcPct val="80000"/>
              </a:lnSpc>
            </a:pPr>
            <a:r>
              <a:rPr lang="en-US" altLang="en-US" sz="2000" dirty="0">
                <a:hlinkClick r:id="rId3"/>
              </a:rPr>
              <a:t>Blind Spot</a:t>
            </a:r>
            <a:endParaRPr lang="en-US" altLang="en-US" sz="2000" dirty="0"/>
          </a:p>
          <a:p>
            <a:pPr marL="576263" lvl="1" indent="-233363">
              <a:lnSpc>
                <a:spcPct val="80000"/>
              </a:lnSpc>
            </a:pPr>
            <a:r>
              <a:rPr lang="en-US" altLang="en-US" sz="1800" dirty="0"/>
              <a:t>Where optic nerve leaves the retina</a:t>
            </a:r>
          </a:p>
        </p:txBody>
      </p:sp>
      <p:pic>
        <p:nvPicPr>
          <p:cNvPr id="45060" name="Content Placeholder 2"/>
          <p:cNvPicPr>
            <a:picLocks noGrp="1" noChangeAspect="1"/>
          </p:cNvPicPr>
          <p:nvPr>
            <p:ph sz="half" idx="1"/>
          </p:nvPr>
        </p:nvPicPr>
        <p:blipFill>
          <a:blip r:embed="rId4">
            <a:extLst>
              <a:ext uri="{28A0092B-C50C-407E-A947-70E740481C1C}">
                <a14:useLocalDpi xmlns:a14="http://schemas.microsoft.com/office/drawing/2010/main" val="0"/>
              </a:ext>
            </a:extLst>
          </a:blip>
          <a:srcRect/>
          <a:stretch>
            <a:fillRect/>
          </a:stretch>
        </p:blipFill>
        <p:spPr>
          <a:xfrm>
            <a:off x="-952339" y="1537328"/>
            <a:ext cx="9323229" cy="4044636"/>
          </a:xfrm>
        </p:spPr>
      </p:pic>
    </p:spTree>
    <p:extLst>
      <p:ext uri="{BB962C8B-B14F-4D97-AF65-F5344CB8AC3E}">
        <p14:creationId xmlns:p14="http://schemas.microsoft.com/office/powerpoint/2010/main" val="403546192"/>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specialized cells in our eyes convert light energy into neural activity?</a:t>
            </a:r>
            <a:endParaRPr lang="en-US" dirty="0"/>
          </a:p>
        </p:txBody>
      </p:sp>
      <p:sp>
        <p:nvSpPr>
          <p:cNvPr id="3" name="Content Placeholder 2"/>
          <p:cNvSpPr>
            <a:spLocks noGrp="1"/>
          </p:cNvSpPr>
          <p:nvPr>
            <p:ph idx="1"/>
          </p:nvPr>
        </p:nvSpPr>
        <p:spPr/>
        <p:txBody>
          <a:bodyPr/>
          <a:lstStyle/>
          <a:p>
            <a:r>
              <a:rPr lang="en-US" dirty="0" smtClean="0"/>
              <a:t>Photoreceptors in the retina.</a:t>
            </a:r>
          </a:p>
          <a:p>
            <a:r>
              <a:rPr lang="en-US" dirty="0" smtClean="0"/>
              <a:t>Two types of photoreceptors: Rods and cones.</a:t>
            </a:r>
          </a:p>
          <a:p>
            <a:r>
              <a:rPr lang="en-US" dirty="0" smtClean="0"/>
              <a:t>Rods are light sensitive but not color sensitive; cones are color and detail sensitive. </a:t>
            </a:r>
          </a:p>
          <a:p>
            <a:r>
              <a:rPr lang="en-US" dirty="0" smtClean="0"/>
              <a:t>Cones concentrate in the fovea, which is a region in the center of the retina.</a:t>
            </a:r>
            <a:endParaRPr lang="en-US" dirty="0"/>
          </a:p>
        </p:txBody>
      </p:sp>
    </p:spTree>
    <p:extLst>
      <p:ext uri="{BB962C8B-B14F-4D97-AF65-F5344CB8AC3E}">
        <p14:creationId xmlns:p14="http://schemas.microsoft.com/office/powerpoint/2010/main" val="15510683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trichromatic theory?</a:t>
            </a:r>
            <a:endParaRPr lang="en-US" dirty="0"/>
          </a:p>
        </p:txBody>
      </p:sp>
      <p:sp>
        <p:nvSpPr>
          <p:cNvPr id="3" name="Content Placeholder 2"/>
          <p:cNvSpPr>
            <a:spLocks noGrp="1"/>
          </p:cNvSpPr>
          <p:nvPr>
            <p:ph idx="1"/>
          </p:nvPr>
        </p:nvSpPr>
        <p:spPr/>
        <p:txBody>
          <a:bodyPr/>
          <a:lstStyle/>
          <a:p>
            <a:r>
              <a:rPr lang="en-US" dirty="0" smtClean="0"/>
              <a:t>A theory about how we see color.</a:t>
            </a:r>
          </a:p>
          <a:p>
            <a:r>
              <a:rPr lang="en-US" dirty="0" smtClean="0"/>
              <a:t>There are three types of visual elements in the eye, each of which is sensitive to different wavelengths, and that it is the combined responses of these three elements that produce the sensation of color. </a:t>
            </a:r>
          </a:p>
          <a:p>
            <a:r>
              <a:rPr lang="en-US" dirty="0" smtClean="0"/>
              <a:t>Three types of cones: short-wavelength cones respond to blue, medium-wavelength respond to green, and long-wavelength respond to red</a:t>
            </a:r>
            <a:endParaRPr lang="en-US" dirty="0"/>
          </a:p>
        </p:txBody>
      </p:sp>
    </p:spTree>
    <p:extLst>
      <p:ext uri="{BB962C8B-B14F-4D97-AF65-F5344CB8AC3E}">
        <p14:creationId xmlns:p14="http://schemas.microsoft.com/office/powerpoint/2010/main" val="855479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Opponent-Process Theory</a:t>
            </a:r>
            <a:endParaRPr lang="en-US" dirty="0"/>
          </a:p>
        </p:txBody>
      </p:sp>
      <p:sp>
        <p:nvSpPr>
          <p:cNvPr id="3" name="Content Placeholder 2"/>
          <p:cNvSpPr>
            <a:spLocks noGrp="1"/>
          </p:cNvSpPr>
          <p:nvPr>
            <p:ph idx="1"/>
          </p:nvPr>
        </p:nvSpPr>
        <p:spPr/>
        <p:txBody>
          <a:bodyPr/>
          <a:lstStyle/>
          <a:p>
            <a:r>
              <a:rPr lang="en-US" dirty="0" smtClean="0"/>
              <a:t>Color-sensitive elements in the eye are grouped into three pairs, and the member of each pair inhibit. </a:t>
            </a:r>
          </a:p>
          <a:p>
            <a:r>
              <a:rPr lang="en-US" dirty="0" smtClean="0"/>
              <a:t>Red-green elements, blue-yellow elements, and black-white elements.</a:t>
            </a:r>
          </a:p>
          <a:p>
            <a:r>
              <a:rPr lang="en-US" dirty="0" smtClean="0"/>
              <a:t>When elements is no longer stimulated, the other element is activated. </a:t>
            </a:r>
            <a:endParaRPr lang="en-US" dirty="0"/>
          </a:p>
        </p:txBody>
      </p:sp>
      <p:pic>
        <p:nvPicPr>
          <p:cNvPr id="4" name="Picture 3"/>
          <p:cNvPicPr>
            <a:picLocks noChangeAspect="1"/>
          </p:cNvPicPr>
          <p:nvPr/>
        </p:nvPicPr>
        <p:blipFill>
          <a:blip r:embed="rId2"/>
          <a:stretch>
            <a:fillRect/>
          </a:stretch>
        </p:blipFill>
        <p:spPr>
          <a:xfrm>
            <a:off x="4233476" y="4521524"/>
            <a:ext cx="3127519" cy="1798476"/>
          </a:xfrm>
          <a:prstGeom prst="rect">
            <a:avLst/>
          </a:prstGeom>
        </p:spPr>
      </p:pic>
    </p:spTree>
    <p:extLst>
      <p:ext uri="{BB962C8B-B14F-4D97-AF65-F5344CB8AC3E}">
        <p14:creationId xmlns:p14="http://schemas.microsoft.com/office/powerpoint/2010/main" val="35749501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Psychological dimension of sound</a:t>
            </a:r>
            <a:endParaRPr lang="en-US" dirty="0"/>
          </a:p>
        </p:txBody>
      </p:sp>
      <p:sp>
        <p:nvSpPr>
          <p:cNvPr id="3" name="Content Placeholder 2"/>
          <p:cNvSpPr>
            <a:spLocks noGrp="1"/>
          </p:cNvSpPr>
          <p:nvPr>
            <p:ph idx="1"/>
          </p:nvPr>
        </p:nvSpPr>
        <p:spPr/>
        <p:txBody>
          <a:bodyPr/>
          <a:lstStyle/>
          <a:p>
            <a:r>
              <a:rPr lang="en-US" dirty="0" smtClean="0"/>
              <a:t>Loudness: determined by the amplitude of a sound wave</a:t>
            </a:r>
          </a:p>
          <a:p>
            <a:r>
              <a:rPr lang="en-US" dirty="0" smtClean="0"/>
              <a:t>Pitch: determined by the frequency of a sound </a:t>
            </a:r>
            <a:r>
              <a:rPr lang="en-US" dirty="0" smtClean="0"/>
              <a:t>wave</a:t>
            </a:r>
            <a:endParaRPr lang="en-US" dirty="0" smtClean="0"/>
          </a:p>
        </p:txBody>
      </p:sp>
    </p:spTree>
    <p:extLst>
      <p:ext uri="{BB962C8B-B14F-4D97-AF65-F5344CB8AC3E}">
        <p14:creationId xmlns:p14="http://schemas.microsoft.com/office/powerpoint/2010/main" val="266385087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57</TotalTime>
  <Words>474</Words>
  <Application>Microsoft Office PowerPoint</Application>
  <PresentationFormat>Widescreen</PresentationFormat>
  <Paragraphs>58</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ヒラギノ角ゴ Pro W3</vt:lpstr>
      <vt:lpstr>Arial</vt:lpstr>
      <vt:lpstr>Calibri</vt:lpstr>
      <vt:lpstr>Garamond</vt:lpstr>
      <vt:lpstr>Organic</vt:lpstr>
      <vt:lpstr>Chapter 4 Review</vt:lpstr>
      <vt:lpstr>Important things to know</vt:lpstr>
      <vt:lpstr>What is sensation?</vt:lpstr>
      <vt:lpstr>What is perception?</vt:lpstr>
      <vt:lpstr>Major Structures of the Eye</vt:lpstr>
      <vt:lpstr>What specialized cells in our eyes convert light energy into neural activity?</vt:lpstr>
      <vt:lpstr>What is trichromatic theory?</vt:lpstr>
      <vt:lpstr>Opponent-Process Theory</vt:lpstr>
      <vt:lpstr>Psychological dimension of sound</vt:lpstr>
      <vt:lpstr>How is sound converted into neural activity?</vt:lpstr>
      <vt:lpstr>How frequencies of sound are encoded?</vt:lpstr>
    </vt:vector>
  </TitlesOfParts>
  <Company>University of Alabama in Huntsville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Review</dc:title>
  <dc:creator>Dianhan Zheng</dc:creator>
  <cp:lastModifiedBy>D Zheng</cp:lastModifiedBy>
  <cp:revision>9</cp:revision>
  <dcterms:created xsi:type="dcterms:W3CDTF">2015-09-21T07:13:54Z</dcterms:created>
  <dcterms:modified xsi:type="dcterms:W3CDTF">2016-02-04T17:37:40Z</dcterms:modified>
</cp:coreProperties>
</file>