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23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7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4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92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19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71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7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1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5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5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8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3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50C526-44E7-47AA-BC37-F5963141E00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0824F9-8FE1-456E-9458-F0FDB353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0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timing of the reinforcement influence operant behavior?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Operant behavior is more easily developed when the reinforcement follows right after a behavior. </a:t>
            </a:r>
          </a:p>
          <a:p>
            <a:r>
              <a:rPr lang="en-US" dirty="0" smtClean="0"/>
              <a:t>Think about the example of drinking alcohol.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6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schedule: reinforce every correct behavior</a:t>
            </a:r>
          </a:p>
          <a:p>
            <a:r>
              <a:rPr lang="en-US" dirty="0" smtClean="0"/>
              <a:t>Partial schedule: four types of partial reinforcement schedule</a:t>
            </a:r>
          </a:p>
          <a:p>
            <a:pPr marL="461963" indent="0"/>
            <a:r>
              <a:rPr lang="en-US" sz="2000" dirty="0" smtClean="0"/>
              <a:t>Fix-ratio</a:t>
            </a:r>
          </a:p>
          <a:p>
            <a:pPr marL="461963" indent="0"/>
            <a:r>
              <a:rPr lang="en-US" sz="2000" dirty="0" smtClean="0"/>
              <a:t>Fix-interval</a:t>
            </a:r>
          </a:p>
          <a:p>
            <a:pPr marL="461963" indent="0"/>
            <a:r>
              <a:rPr lang="en-US" sz="2000" dirty="0" smtClean="0"/>
              <a:t>Variable-ratio</a:t>
            </a:r>
          </a:p>
          <a:p>
            <a:pPr marL="461963" indent="0"/>
            <a:r>
              <a:rPr lang="en-US" sz="2000" dirty="0" smtClean="0"/>
              <a:t>Variable-interval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1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and Extinction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reinforcement makes behaviors more subject to extinction; partial reinforcement makes behavior more resistant to extinction.</a:t>
            </a:r>
          </a:p>
          <a:p>
            <a:r>
              <a:rPr lang="en-US" dirty="0" smtClean="0"/>
              <a:t>Fixed- and variable-ratio produce higher rates of behavior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24" y="3891597"/>
            <a:ext cx="3010084" cy="22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6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difference between punishment and reinforcement?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Punishment REDUCES the frequency of an operant behavior.</a:t>
            </a:r>
          </a:p>
          <a:p>
            <a:r>
              <a:rPr lang="en-US" dirty="0" smtClean="0"/>
              <a:t>Reinforcement, positive or negative, INCREASES the frequency of operant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learned helplessness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tendency to give up on effort to control the environment, because previous experience told you that no control is possible.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5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latent learning?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that had occurred but was not evident when it first took place.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observant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by watching others.</a:t>
            </a:r>
          </a:p>
          <a:p>
            <a:r>
              <a:rPr lang="en-US" dirty="0" smtClean="0"/>
              <a:t>Children are particularly influenced by this type </a:t>
            </a:r>
            <a:r>
              <a:rPr lang="en-US" smtClean="0"/>
              <a:t>of learning.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3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principles and elements of classical conditioning</a:t>
            </a:r>
          </a:p>
          <a:p>
            <a:r>
              <a:rPr lang="en-US" dirty="0" smtClean="0"/>
              <a:t>Factors that determine whether conditioned response are learned.</a:t>
            </a:r>
          </a:p>
          <a:p>
            <a:r>
              <a:rPr lang="en-US" dirty="0" smtClean="0"/>
              <a:t>The principles and elements of operant conditioning</a:t>
            </a:r>
          </a:p>
          <a:p>
            <a:r>
              <a:rPr lang="en-US" dirty="0" smtClean="0"/>
              <a:t>Factors that form and strength operant behavior</a:t>
            </a:r>
          </a:p>
          <a:p>
            <a:r>
              <a:rPr lang="en-US" dirty="0" smtClean="0"/>
              <a:t>Latent learning</a:t>
            </a:r>
          </a:p>
          <a:p>
            <a:r>
              <a:rPr lang="en-US" dirty="0" smtClean="0"/>
              <a:t>Observational learning</a:t>
            </a:r>
          </a:p>
        </p:txBody>
      </p:sp>
    </p:spTree>
    <p:extLst>
      <p:ext uri="{BB962C8B-B14F-4D97-AF65-F5344CB8AC3E}">
        <p14:creationId xmlns:p14="http://schemas.microsoft.com/office/powerpoint/2010/main" val="150490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classical conditioning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procedure in which a neutral stimulus is paired with a stimulus that triggers an automatic response until the neutral stimulus alone comes to trigger a similar response.</a:t>
            </a:r>
          </a:p>
          <a:p>
            <a:r>
              <a:rPr lang="en-US" dirty="0" smtClean="0"/>
              <a:t>E.g., bell ring paired with meat powder</a:t>
            </a:r>
          </a:p>
          <a:p>
            <a:r>
              <a:rPr lang="en-US" dirty="0" smtClean="0"/>
              <a:t>Meat power is the UCS, salivation caused by meat powder is UCR, bell ring which triggers salivation is the CS, salivation triggered by the bell ring alone is CR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phases in classical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1: UCS leads to UCR, neural stimulus does not</a:t>
            </a:r>
          </a:p>
          <a:p>
            <a:r>
              <a:rPr lang="en-US" dirty="0" smtClean="0"/>
              <a:t>Phase 2: Neutral stimulus followed by UCS, leading to UCR</a:t>
            </a:r>
          </a:p>
          <a:p>
            <a:r>
              <a:rPr lang="en-US" dirty="0" smtClean="0"/>
              <a:t>Phase3: Neutral stimulus alone (CS) leads to 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5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stimulus generalization?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conditioned response is trigger by stimuli similar too the original conditioned </a:t>
            </a:r>
            <a:r>
              <a:rPr lang="en-US" dirty="0" smtClean="0"/>
              <a:t>stimulus.</a:t>
            </a:r>
            <a:endParaRPr lang="en-US" dirty="0" smtClean="0"/>
          </a:p>
          <a:p>
            <a:r>
              <a:rPr lang="en-US" dirty="0" smtClean="0"/>
              <a:t>E.g., you became afraid of not only doctor’s white coat </a:t>
            </a:r>
            <a:r>
              <a:rPr lang="en-US" dirty="0" smtClean="0"/>
              <a:t>(CS) but </a:t>
            </a:r>
            <a:r>
              <a:rPr lang="en-US" dirty="0" smtClean="0"/>
              <a:t>also your dad’s white trench coat.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happen if the conditioned stimulus is not paired with the unconditioned stimulus for a few times?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56702"/>
            <a:ext cx="9601196" cy="3219165"/>
          </a:xfrm>
        </p:spPr>
        <p:txBody>
          <a:bodyPr/>
          <a:lstStyle/>
          <a:p>
            <a:r>
              <a:rPr lang="en-US" dirty="0" smtClean="0"/>
              <a:t>The conditioned response </a:t>
            </a:r>
            <a:r>
              <a:rPr lang="en-US" dirty="0" smtClean="0"/>
              <a:t>disappears. </a:t>
            </a:r>
            <a:endParaRPr lang="en-US" dirty="0"/>
          </a:p>
          <a:p>
            <a:r>
              <a:rPr lang="en-US" dirty="0" smtClean="0"/>
              <a:t>This process is called extinction.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0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timing of stimuli play a role in developing conditioned response?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condition works best when the conditioned stimulus comes before the unconditioned stimulus. </a:t>
            </a:r>
            <a:endParaRPr lang="en-US" dirty="0" smtClean="0"/>
          </a:p>
          <a:p>
            <a:r>
              <a:rPr lang="en-US" dirty="0" smtClean="0"/>
              <a:t>E.g., ring followed by meat powder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law of effect?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response made to a particular stimulus is followed by a satisfying effect, the response is more likely to occur the next the stimulus is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0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each of the following component of operant conditioning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Operant, or operant response.</a:t>
            </a:r>
          </a:p>
          <a:p>
            <a:r>
              <a:rPr lang="en-US" dirty="0" err="1" smtClean="0"/>
              <a:t>Reinforcers</a:t>
            </a:r>
            <a:r>
              <a:rPr lang="en-US" dirty="0" smtClean="0"/>
              <a:t>: positive and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64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499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Chapter 6 Learning</vt:lpstr>
      <vt:lpstr>Important things to know</vt:lpstr>
      <vt:lpstr>What is classical conditioning ?</vt:lpstr>
      <vt:lpstr>Three phases in classical conditioning</vt:lpstr>
      <vt:lpstr>What is stimulus generalization?</vt:lpstr>
      <vt:lpstr>What would happen if the conditioned stimulus is not paired with the unconditioned stimulus for a few times? </vt:lpstr>
      <vt:lpstr>How does timing of stimuli play a role in developing conditioned response?</vt:lpstr>
      <vt:lpstr>What is law of effect?</vt:lpstr>
      <vt:lpstr>What does each of the following component of operant conditioning mean?</vt:lpstr>
      <vt:lpstr>How timing of the reinforcement influence operant behavior? </vt:lpstr>
      <vt:lpstr>Reinforcement schedules</vt:lpstr>
      <vt:lpstr>Schedule and Extinction</vt:lpstr>
      <vt:lpstr>What is the difference between punishment and reinforcement?</vt:lpstr>
      <vt:lpstr>What is learned helplessness</vt:lpstr>
      <vt:lpstr>What is latent learning? </vt:lpstr>
      <vt:lpstr>What is observant learning?</vt:lpstr>
    </vt:vector>
  </TitlesOfParts>
  <Company>University of Alabama in Huntsville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Learning</dc:title>
  <dc:creator>Dianhan Zheng</dc:creator>
  <cp:lastModifiedBy>D Zheng</cp:lastModifiedBy>
  <cp:revision>6</cp:revision>
  <dcterms:created xsi:type="dcterms:W3CDTF">2015-09-30T06:52:12Z</dcterms:created>
  <dcterms:modified xsi:type="dcterms:W3CDTF">2015-09-30T16:23:40Z</dcterms:modified>
</cp:coreProperties>
</file>