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C169E-688D-417E-BC5F-047DD33DC7AD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4F29C-261F-4B10-A293-E3A9C946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8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3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4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5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11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76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022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26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0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7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7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0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94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365498-0402-48F7-AF72-E811BE8B7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76FEAE-6DB6-48C2-9213-28114CE2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en-US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8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Cattell’s theory</a:t>
            </a:r>
          </a:p>
          <a:p>
            <a:r>
              <a:rPr lang="en-US" dirty="0" smtClean="0"/>
              <a:t>Sternberg’s </a:t>
            </a:r>
            <a:r>
              <a:rPr lang="en-US" dirty="0" err="1" smtClean="0"/>
              <a:t>Triarchic</a:t>
            </a:r>
            <a:r>
              <a:rPr lang="en-US" dirty="0" smtClean="0"/>
              <a:t> Theory of Intelligence</a:t>
            </a:r>
          </a:p>
          <a:p>
            <a:r>
              <a:rPr lang="en-US" dirty="0" smtClean="0"/>
              <a:t>Gardner’s Multiple Intelligence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Bell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of IQ score: 100</a:t>
            </a:r>
          </a:p>
          <a:p>
            <a:r>
              <a:rPr lang="en-US" dirty="0" smtClean="0"/>
              <a:t>82% of the population: 85-100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30" y="3606629"/>
            <a:ext cx="6048062" cy="26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Minnesota Study of Twins Reared Apart: revealed a genetic component of intelligence</a:t>
            </a:r>
          </a:p>
          <a:p>
            <a:r>
              <a:rPr lang="en-US" dirty="0"/>
              <a:t>Environment also plays a role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five core functions of thought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  <a:buFontTx/>
              <a:buChar char="•"/>
              <a:defRPr/>
            </a:pPr>
            <a:r>
              <a:rPr lang="en-US" altLang="en-US" b="1" dirty="0">
                <a:solidFill>
                  <a:srgbClr val="00B050"/>
                </a:solidFill>
              </a:rPr>
              <a:t>Describe</a:t>
            </a:r>
            <a:r>
              <a:rPr lang="en-US" altLang="en-US" dirty="0">
                <a:solidFill>
                  <a:srgbClr val="000000"/>
                </a:solidFill>
              </a:rPr>
              <a:t> incoming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information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Char char="•"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Elaborate</a:t>
            </a:r>
            <a:r>
              <a:rPr lang="en-US" altLang="en-US" dirty="0">
                <a:solidFill>
                  <a:srgbClr val="000000"/>
                </a:solidFill>
              </a:rPr>
              <a:t> on it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Char char="•"/>
              <a:defRPr/>
            </a:pPr>
            <a:r>
              <a:rPr lang="en-US" altLang="en-US" b="1" dirty="0">
                <a:solidFill>
                  <a:srgbClr val="7030A0"/>
                </a:solidFill>
              </a:rPr>
              <a:t>Decide</a:t>
            </a:r>
            <a:r>
              <a:rPr lang="en-US" altLang="en-US" dirty="0">
                <a:solidFill>
                  <a:srgbClr val="000000"/>
                </a:solidFill>
              </a:rPr>
              <a:t> what to do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Char char="•"/>
              <a:defRPr/>
            </a:pPr>
            <a:r>
              <a:rPr lang="en-US" altLang="en-US" b="1" dirty="0">
                <a:solidFill>
                  <a:srgbClr val="FDECB3">
                    <a:lumMod val="50000"/>
                  </a:srgbClr>
                </a:solidFill>
              </a:rPr>
              <a:t>Plan</a:t>
            </a:r>
            <a:r>
              <a:rPr lang="en-US" altLang="en-US" dirty="0">
                <a:solidFill>
                  <a:srgbClr val="000000"/>
                </a:solidFill>
              </a:rPr>
              <a:t> how to do it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Char char="•"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Act</a:t>
            </a:r>
            <a:r>
              <a:rPr lang="en-US" altLang="en-US" dirty="0">
                <a:solidFill>
                  <a:srgbClr val="000000"/>
                </a:solidFill>
              </a:rPr>
              <a:t> on the plan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08" y="2556932"/>
            <a:ext cx="3731075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9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of thoughts, esp. concepts, schema,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 </a:t>
            </a:r>
            <a:r>
              <a:rPr lang="en-US" dirty="0" err="1" smtClean="0"/>
              <a:t>artifitial</a:t>
            </a:r>
            <a:r>
              <a:rPr lang="en-US" dirty="0" smtClean="0"/>
              <a:t> vs. natural</a:t>
            </a:r>
          </a:p>
          <a:p>
            <a:r>
              <a:rPr lang="en-US" dirty="0" smtClean="0"/>
              <a:t>Schema: </a:t>
            </a:r>
            <a:r>
              <a:rPr lang="en-US" altLang="en-US" dirty="0">
                <a:ea typeface="ヒラギノ角ゴ Pro W3" charset="-128"/>
              </a:rPr>
              <a:t>Generalizations about categories of objects, places, events, and </a:t>
            </a:r>
            <a:r>
              <a:rPr lang="en-US" altLang="en-US" dirty="0" smtClean="0">
                <a:ea typeface="ヒラギノ角ゴ Pro W3" charset="-128"/>
              </a:rPr>
              <a:t>people (role schema and event schema)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heuristics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anchoring bias: </a:t>
            </a:r>
            <a:r>
              <a:rPr lang="en-US" altLang="en-US" dirty="0">
                <a:ea typeface="ヒラギノ角ゴ Pro W3" charset="-128"/>
              </a:rPr>
              <a:t>Getting stuck on (</a:t>
            </a:r>
            <a:r>
              <a:rPr lang="en-US" altLang="en-US" i="1" dirty="0">
                <a:ea typeface="ヒラギノ角ゴ Pro W3" charset="-128"/>
              </a:rPr>
              <a:t>anchored to</a:t>
            </a:r>
            <a:r>
              <a:rPr lang="en-US" altLang="en-US" dirty="0">
                <a:ea typeface="ヒラギノ角ゴ Pro W3" charset="-128"/>
              </a:rPr>
              <a:t>) prior information</a:t>
            </a:r>
          </a:p>
          <a:p>
            <a:r>
              <a:rPr lang="en-US" altLang="en-US" dirty="0">
                <a:ea typeface="ヒラギノ角ゴ Pro W3" charset="-128"/>
              </a:rPr>
              <a:t>The Representativeness </a:t>
            </a:r>
            <a:r>
              <a:rPr lang="en-US" altLang="en-US" dirty="0" smtClean="0">
                <a:ea typeface="ヒラギノ角ゴ Pro W3" charset="-128"/>
              </a:rPr>
              <a:t>bias: </a:t>
            </a:r>
            <a:r>
              <a:rPr lang="en-US" altLang="en-US" dirty="0">
                <a:ea typeface="ヒラギノ角ゴ Pro W3" charset="-128"/>
              </a:rPr>
              <a:t>Judging that something belongs to a certain group because of its similarity to some group </a:t>
            </a:r>
            <a:r>
              <a:rPr lang="en-US" altLang="en-US" dirty="0" smtClean="0">
                <a:ea typeface="ヒラギノ角ゴ Pro W3" charset="-128"/>
              </a:rPr>
              <a:t>members</a:t>
            </a:r>
          </a:p>
          <a:p>
            <a:r>
              <a:rPr lang="en-US" altLang="en-US" dirty="0" smtClean="0">
                <a:ea typeface="ヒラギノ角ゴ Pro W3" charset="-128"/>
              </a:rPr>
              <a:t>The availability heuristic: Judgment </a:t>
            </a:r>
            <a:r>
              <a:rPr lang="en-US" altLang="en-US" dirty="0">
                <a:ea typeface="ヒラギノ角ゴ Pro W3" charset="-128"/>
              </a:rPr>
              <a:t>based on ease of calling something to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2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charset="-128"/>
              </a:rPr>
              <a:t>A tendency to find evidence which confirms our beliefs, and to ignore or discount evidence which is contrary to them</a:t>
            </a:r>
          </a:p>
          <a:p>
            <a:endParaRPr lang="en-US" altLang="en-US" dirty="0">
              <a:ea typeface="ヒラギノ角ゴ Pro W3" charset="-128"/>
            </a:endParaRPr>
          </a:p>
          <a:p>
            <a:r>
              <a:rPr lang="en-US" altLang="en-US" dirty="0">
                <a:ea typeface="ヒラギノ角ゴ Pro W3" charset="-128"/>
              </a:rPr>
              <a:t>Based on the anchoring heuristic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 make bad decisions?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value = odds of gain * value of gain</a:t>
            </a:r>
          </a:p>
          <a:p>
            <a:pPr marL="798513" lvl="1" indent="-333375"/>
            <a:r>
              <a:rPr lang="en-US" dirty="0" smtClean="0"/>
              <a:t>We wrongly estimate the odds and the value (e.g., </a:t>
            </a:r>
            <a:r>
              <a:rPr lang="en-US" altLang="en-US" dirty="0"/>
              <a:t>Overestimate probability of unlikely </a:t>
            </a:r>
            <a:r>
              <a:rPr lang="en-US" altLang="en-US" dirty="0" smtClean="0"/>
              <a:t>events; Underestimate </a:t>
            </a:r>
            <a:r>
              <a:rPr lang="en-US" altLang="en-US" dirty="0"/>
              <a:t>probability of likely </a:t>
            </a:r>
            <a:r>
              <a:rPr lang="en-US" altLang="en-US" dirty="0" smtClean="0"/>
              <a:t>events; Gambler</a:t>
            </a:r>
            <a:r>
              <a:rPr lang="ja-JP" altLang="en-US" dirty="0"/>
              <a:t>’</a:t>
            </a:r>
            <a:r>
              <a:rPr lang="en-US" altLang="ja-JP" dirty="0"/>
              <a:t>s </a:t>
            </a:r>
            <a:r>
              <a:rPr lang="en-US" altLang="ja-JP" dirty="0" smtClean="0"/>
              <a:t>fallacy)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5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elements of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</a:p>
          <a:p>
            <a:r>
              <a:rPr lang="en-US" dirty="0" smtClean="0"/>
              <a:t>Grammar</a:t>
            </a:r>
          </a:p>
          <a:p>
            <a:r>
              <a:rPr lang="en-US" dirty="0" smtClean="0"/>
              <a:t>Phoneme</a:t>
            </a:r>
          </a:p>
          <a:p>
            <a:r>
              <a:rPr lang="en-US" dirty="0" smtClean="0"/>
              <a:t>Morpheme</a:t>
            </a:r>
          </a:p>
          <a:p>
            <a:r>
              <a:rPr lang="en-US" dirty="0" smtClean="0"/>
              <a:t>Words</a:t>
            </a:r>
          </a:p>
          <a:p>
            <a:r>
              <a:rPr lang="en-US" dirty="0" smtClean="0"/>
              <a:t>Phrases and 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5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Stages of language development.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Babbling</a:t>
            </a:r>
          </a:p>
          <a:p>
            <a:r>
              <a:rPr lang="en-US" dirty="0" smtClean="0"/>
              <a:t>One-word</a:t>
            </a:r>
          </a:p>
          <a:p>
            <a:r>
              <a:rPr lang="en-US" dirty="0" smtClean="0"/>
              <a:t>Two-word</a:t>
            </a:r>
          </a:p>
          <a:p>
            <a:r>
              <a:rPr lang="en-US" dirty="0" smtClean="0"/>
              <a:t>Three-word</a:t>
            </a:r>
          </a:p>
          <a:p>
            <a:r>
              <a:rPr lang="en-US" dirty="0" smtClean="0"/>
              <a:t>Acquire most of the syntax by 5 years 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4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Language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characteristics at each stage?</a:t>
            </a:r>
          </a:p>
          <a:p>
            <a:r>
              <a:rPr lang="en-US" dirty="0" smtClean="0"/>
              <a:t>First year: babbling</a:t>
            </a:r>
          </a:p>
          <a:p>
            <a:r>
              <a:rPr lang="en-US" dirty="0" smtClean="0"/>
              <a:t>Second year: one-word stage, two-word stage</a:t>
            </a:r>
          </a:p>
          <a:p>
            <a:r>
              <a:rPr lang="en-US" dirty="0" smtClean="0"/>
              <a:t>Third year: begin to use auxiliary verbs, “</a:t>
            </a:r>
            <a:r>
              <a:rPr lang="en-US" dirty="0" err="1" smtClean="0"/>
              <a:t>wh</a:t>
            </a:r>
            <a:r>
              <a:rPr lang="en-US" dirty="0" smtClean="0"/>
              <a:t>-”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74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287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Ｐ明朝</vt:lpstr>
      <vt:lpstr>ヒラギノ角ゴ Pro W3</vt:lpstr>
      <vt:lpstr>Arial</vt:lpstr>
      <vt:lpstr>Calibri</vt:lpstr>
      <vt:lpstr>Garamond</vt:lpstr>
      <vt:lpstr>Organic</vt:lpstr>
      <vt:lpstr>Chapter 7</vt:lpstr>
      <vt:lpstr>The five core functions of thought </vt:lpstr>
      <vt:lpstr>Ingredients of thoughts, esp. concepts, schema,  </vt:lpstr>
      <vt:lpstr>Three types of heuristics </vt:lpstr>
      <vt:lpstr>Confirmation bias</vt:lpstr>
      <vt:lpstr>Why we make bad decisions? </vt:lpstr>
      <vt:lpstr>Basic elements of language </vt:lpstr>
      <vt:lpstr>Stages of language development. </vt:lpstr>
      <vt:lpstr>Stages of Language Development</vt:lpstr>
      <vt:lpstr>Classifying intelligence</vt:lpstr>
      <vt:lpstr>The Bell Curve</vt:lpstr>
      <vt:lpstr>Source of Intelligence</vt:lpstr>
    </vt:vector>
  </TitlesOfParts>
  <Company>The University of Alabama in Huntsville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D Zheng</dc:creator>
  <cp:lastModifiedBy>D Zheng</cp:lastModifiedBy>
  <cp:revision>6</cp:revision>
  <dcterms:created xsi:type="dcterms:W3CDTF">2015-10-19T14:23:40Z</dcterms:created>
  <dcterms:modified xsi:type="dcterms:W3CDTF">2016-02-24T23:16:31Z</dcterms:modified>
</cp:coreProperties>
</file>