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8" r:id="rId3"/>
    <p:sldId id="259" r:id="rId4"/>
    <p:sldId id="260" r:id="rId5"/>
    <p:sldId id="261" r:id="rId6"/>
    <p:sldId id="262" r:id="rId7"/>
    <p:sldId id="263" r:id="rId8"/>
    <p:sldId id="270" r:id="rId9"/>
    <p:sldId id="271" r:id="rId10"/>
    <p:sldId id="266" r:id="rId11"/>
    <p:sldId id="272" r:id="rId12"/>
    <p:sldId id="27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7278E-EB97-4FFF-9439-C9D7D7841F34}" type="datetimeFigureOut">
              <a:rPr lang="en-US" smtClean="0"/>
              <a:t>3/7/2016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89134-2BF0-408C-BC1B-4CEE954B7E85}" type="slidenum">
              <a:rPr lang="en-US" smtClean="0"/>
              <a:t>‹#›</a:t>
            </a:fld>
            <a:endParaRPr lang="en-US"/>
          </a:p>
        </p:txBody>
      </p:sp>
    </p:spTree>
    <p:extLst>
      <p:ext uri="{BB962C8B-B14F-4D97-AF65-F5344CB8AC3E}">
        <p14:creationId xmlns:p14="http://schemas.microsoft.com/office/powerpoint/2010/main" val="3355730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Retrieve information everyday, when you get ready for the day and brush your and your teeth, when you drive to work, you are retrieving information about those things from your storage.  </a:t>
            </a:r>
          </a:p>
          <a:p>
            <a:pPr marL="171450" indent="-171450">
              <a:buFontTx/>
              <a:buChar char="-"/>
            </a:pPr>
            <a:endParaRPr lang="en-US" baseline="0" dirty="0" smtClean="0"/>
          </a:p>
          <a:p>
            <a:pPr marL="171450" indent="-171450">
              <a:buFontTx/>
              <a:buChar char="-"/>
            </a:pPr>
            <a:r>
              <a:rPr lang="en-US" baseline="0" dirty="0" smtClean="0"/>
              <a:t>Recall:  accessing information without cues</a:t>
            </a:r>
            <a:r>
              <a:rPr lang="en-US" baseline="0" dirty="0" smtClean="0">
                <a:sym typeface="Wingdings"/>
              </a:rPr>
              <a:t> so like when you are taking a written essay exam, you are recalling that information without a cue </a:t>
            </a:r>
          </a:p>
          <a:p>
            <a:pPr marL="171450" indent="-171450">
              <a:buFontTx/>
              <a:buChar char="-"/>
            </a:pPr>
            <a:r>
              <a:rPr lang="en-US" baseline="0" dirty="0" smtClean="0">
                <a:sym typeface="Wingdings"/>
              </a:rPr>
              <a:t>Recognition:  when you correctly identify information that you previously learned.  This is like when you take a multiple choice test: you have to recognize the correct response based </a:t>
            </a:r>
            <a:r>
              <a:rPr lang="en-US" baseline="0" dirty="0" err="1" smtClean="0">
                <a:sym typeface="Wingdings"/>
              </a:rPr>
              <a:t>oon</a:t>
            </a:r>
            <a:r>
              <a:rPr lang="en-US" baseline="0" dirty="0" smtClean="0">
                <a:sym typeface="Wingdings"/>
              </a:rPr>
              <a:t> the cue they gave you in the question </a:t>
            </a:r>
          </a:p>
          <a:p>
            <a:pPr marL="1085850" lvl="2" indent="-171450">
              <a:buFontTx/>
              <a:buChar char="-"/>
            </a:pPr>
            <a:r>
              <a:rPr lang="en-US" baseline="0" dirty="0" smtClean="0">
                <a:sym typeface="Wingdings"/>
              </a:rPr>
              <a:t>Recognition involves the process of comparison,</a:t>
            </a:r>
          </a:p>
          <a:p>
            <a:pPr marL="171450" indent="-171450">
              <a:buFontTx/>
              <a:buChar char="-"/>
            </a:pPr>
            <a:r>
              <a:rPr lang="en-US" dirty="0" smtClean="0"/>
              <a:t>Relearning</a:t>
            </a:r>
            <a:r>
              <a:rPr lang="en-US" baseline="0" dirty="0" smtClean="0"/>
              <a:t>: exactly how it sounds:  relearning,  but this learning can happen much faster.  So like I took French in high school but I didn’t touch it for a few years and forgot so much,, I could not have spoken it if you had asked me but then I decided to take an intro French class in college and The information came back a lot faster.</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C94D031-8903-FC4D-8F28-E937B5527166}" type="slidenum">
              <a:rPr lang="en-US" smtClean="0"/>
              <a:t>8</a:t>
            </a:fld>
            <a:endParaRPr lang="en-US"/>
          </a:p>
        </p:txBody>
      </p:sp>
    </p:spTree>
    <p:extLst>
      <p:ext uri="{BB962C8B-B14F-4D97-AF65-F5344CB8AC3E}">
        <p14:creationId xmlns:p14="http://schemas.microsoft.com/office/powerpoint/2010/main" val="607609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086C19-879B-41D5-9318-5A85D5369C1A}"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B52B2-A835-4183-83A2-44B975B886D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543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86C19-879B-41D5-9318-5A85D5369C1A}"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B52B2-A835-4183-83A2-44B975B886D8}" type="slidenum">
              <a:rPr lang="en-US" smtClean="0"/>
              <a:t>‹#›</a:t>
            </a:fld>
            <a:endParaRPr lang="en-US"/>
          </a:p>
        </p:txBody>
      </p:sp>
    </p:spTree>
    <p:extLst>
      <p:ext uri="{BB962C8B-B14F-4D97-AF65-F5344CB8AC3E}">
        <p14:creationId xmlns:p14="http://schemas.microsoft.com/office/powerpoint/2010/main" val="1478482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86C19-879B-41D5-9318-5A85D5369C1A}"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B52B2-A835-4183-83A2-44B975B886D8}" type="slidenum">
              <a:rPr lang="en-US" smtClean="0"/>
              <a:t>‹#›</a:t>
            </a:fld>
            <a:endParaRPr lang="en-US"/>
          </a:p>
        </p:txBody>
      </p:sp>
    </p:spTree>
    <p:extLst>
      <p:ext uri="{BB962C8B-B14F-4D97-AF65-F5344CB8AC3E}">
        <p14:creationId xmlns:p14="http://schemas.microsoft.com/office/powerpoint/2010/main" val="296410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86C19-879B-41D5-9318-5A85D5369C1A}"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B52B2-A835-4183-83A2-44B975B886D8}" type="slidenum">
              <a:rPr lang="en-US" smtClean="0"/>
              <a:t>‹#›</a:t>
            </a:fld>
            <a:endParaRPr lang="en-US"/>
          </a:p>
        </p:txBody>
      </p:sp>
    </p:spTree>
    <p:extLst>
      <p:ext uri="{BB962C8B-B14F-4D97-AF65-F5344CB8AC3E}">
        <p14:creationId xmlns:p14="http://schemas.microsoft.com/office/powerpoint/2010/main" val="384427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86C19-879B-41D5-9318-5A85D5369C1A}"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B52B2-A835-4183-83A2-44B975B886D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99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086C19-879B-41D5-9318-5A85D5369C1A}"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B52B2-A835-4183-83A2-44B975B886D8}" type="slidenum">
              <a:rPr lang="en-US" smtClean="0"/>
              <a:t>‹#›</a:t>
            </a:fld>
            <a:endParaRPr lang="en-US"/>
          </a:p>
        </p:txBody>
      </p:sp>
    </p:spTree>
    <p:extLst>
      <p:ext uri="{BB962C8B-B14F-4D97-AF65-F5344CB8AC3E}">
        <p14:creationId xmlns:p14="http://schemas.microsoft.com/office/powerpoint/2010/main" val="302544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086C19-879B-41D5-9318-5A85D5369C1A}" type="datetimeFigureOut">
              <a:rPr lang="en-US" smtClean="0"/>
              <a:t>3/7/2016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B52B2-A835-4183-83A2-44B975B886D8}" type="slidenum">
              <a:rPr lang="en-US" smtClean="0"/>
              <a:t>‹#›</a:t>
            </a:fld>
            <a:endParaRPr lang="en-US"/>
          </a:p>
        </p:txBody>
      </p:sp>
    </p:spTree>
    <p:extLst>
      <p:ext uri="{BB962C8B-B14F-4D97-AF65-F5344CB8AC3E}">
        <p14:creationId xmlns:p14="http://schemas.microsoft.com/office/powerpoint/2010/main" val="79371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086C19-879B-41D5-9318-5A85D5369C1A}" type="datetimeFigureOut">
              <a:rPr lang="en-US" smtClean="0"/>
              <a:t>3/7/2016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B52B2-A835-4183-83A2-44B975B886D8}" type="slidenum">
              <a:rPr lang="en-US" smtClean="0"/>
              <a:t>‹#›</a:t>
            </a:fld>
            <a:endParaRPr lang="en-US"/>
          </a:p>
        </p:txBody>
      </p:sp>
    </p:spTree>
    <p:extLst>
      <p:ext uri="{BB962C8B-B14F-4D97-AF65-F5344CB8AC3E}">
        <p14:creationId xmlns:p14="http://schemas.microsoft.com/office/powerpoint/2010/main" val="103186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086C19-879B-41D5-9318-5A85D5369C1A}" type="datetimeFigureOut">
              <a:rPr lang="en-US" smtClean="0"/>
              <a:t>3/7/2016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8DB52B2-A835-4183-83A2-44B975B886D8}" type="slidenum">
              <a:rPr lang="en-US" smtClean="0"/>
              <a:t>‹#›</a:t>
            </a:fld>
            <a:endParaRPr lang="en-US"/>
          </a:p>
        </p:txBody>
      </p:sp>
    </p:spTree>
    <p:extLst>
      <p:ext uri="{BB962C8B-B14F-4D97-AF65-F5344CB8AC3E}">
        <p14:creationId xmlns:p14="http://schemas.microsoft.com/office/powerpoint/2010/main" val="3941264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086C19-879B-41D5-9318-5A85D5369C1A}" type="datetimeFigureOut">
              <a:rPr lang="en-US" smtClean="0"/>
              <a:t>3/7/2016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DB52B2-A835-4183-83A2-44B975B886D8}" type="slidenum">
              <a:rPr lang="en-US" smtClean="0"/>
              <a:t>‹#›</a:t>
            </a:fld>
            <a:endParaRPr lang="en-US"/>
          </a:p>
        </p:txBody>
      </p:sp>
    </p:spTree>
    <p:extLst>
      <p:ext uri="{BB962C8B-B14F-4D97-AF65-F5344CB8AC3E}">
        <p14:creationId xmlns:p14="http://schemas.microsoft.com/office/powerpoint/2010/main" val="223629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86C19-879B-41D5-9318-5A85D5369C1A}"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B52B2-A835-4183-83A2-44B975B886D8}" type="slidenum">
              <a:rPr lang="en-US" smtClean="0"/>
              <a:t>‹#›</a:t>
            </a:fld>
            <a:endParaRPr lang="en-US"/>
          </a:p>
        </p:txBody>
      </p:sp>
    </p:spTree>
    <p:extLst>
      <p:ext uri="{BB962C8B-B14F-4D97-AF65-F5344CB8AC3E}">
        <p14:creationId xmlns:p14="http://schemas.microsoft.com/office/powerpoint/2010/main" val="335673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086C19-879B-41D5-9318-5A85D5369C1A}" type="datetimeFigureOut">
              <a:rPr lang="en-US" smtClean="0"/>
              <a:t>3/7/2016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DB52B2-A835-4183-83A2-44B975B886D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9451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Chapter </a:t>
            </a:r>
            <a:r>
              <a:rPr lang="en-US" altLang="zh-CN" dirty="0" smtClean="0"/>
              <a:t>8 </a:t>
            </a:r>
            <a:r>
              <a:rPr lang="en-US" altLang="zh-CN" dirty="0" smtClean="0"/>
              <a:t>Memory	</a:t>
            </a:r>
            <a:endParaRPr lang="en-US" dirty="0"/>
          </a:p>
        </p:txBody>
      </p:sp>
      <p:sp>
        <p:nvSpPr>
          <p:cNvPr id="3" name="Subtitle 2"/>
          <p:cNvSpPr>
            <a:spLocks noGrp="1"/>
          </p:cNvSpPr>
          <p:nvPr>
            <p:ph type="subTitle" idx="1"/>
          </p:nvPr>
        </p:nvSpPr>
        <p:spPr/>
        <p:txBody>
          <a:bodyPr/>
          <a:lstStyle/>
          <a:p>
            <a:r>
              <a:rPr lang="en-US" dirty="0" smtClean="0"/>
              <a:t>Chapter review</a:t>
            </a:r>
            <a:endParaRPr lang="en-US" dirty="0"/>
          </a:p>
        </p:txBody>
      </p:sp>
    </p:spTree>
    <p:extLst>
      <p:ext uri="{BB962C8B-B14F-4D97-AF65-F5344CB8AC3E}">
        <p14:creationId xmlns:p14="http://schemas.microsoft.com/office/powerpoint/2010/main" val="1730776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Constructive memory</a:t>
            </a:r>
            <a:endParaRPr lang="en-US" dirty="0"/>
          </a:p>
        </p:txBody>
      </p:sp>
      <p:sp>
        <p:nvSpPr>
          <p:cNvPr id="3" name="Content Placeholder 2"/>
          <p:cNvSpPr>
            <a:spLocks noGrp="1"/>
          </p:cNvSpPr>
          <p:nvPr>
            <p:ph idx="1"/>
          </p:nvPr>
        </p:nvSpPr>
        <p:spPr/>
        <p:txBody>
          <a:bodyPr/>
          <a:lstStyle/>
          <a:p>
            <a:r>
              <a:rPr lang="en-US" dirty="0" smtClean="0"/>
              <a:t>Our existing knowledge influences how we organize new information, and we fill in gaps in that information as we encode and retrieve it. </a:t>
            </a:r>
            <a:endParaRPr lang="en-US" dirty="0"/>
          </a:p>
        </p:txBody>
      </p:sp>
      <p:pic>
        <p:nvPicPr>
          <p:cNvPr id="5" name="Picture 4"/>
          <p:cNvPicPr>
            <a:picLocks noChangeAspect="1"/>
          </p:cNvPicPr>
          <p:nvPr/>
        </p:nvPicPr>
        <p:blipFill>
          <a:blip r:embed="rId2"/>
          <a:stretch>
            <a:fillRect/>
          </a:stretch>
        </p:blipFill>
        <p:spPr>
          <a:xfrm>
            <a:off x="6724460" y="2352065"/>
            <a:ext cx="3883489" cy="3859102"/>
          </a:xfrm>
          <a:prstGeom prst="rect">
            <a:avLst/>
          </a:prstGeom>
        </p:spPr>
      </p:pic>
    </p:spTree>
    <p:extLst>
      <p:ext uri="{BB962C8B-B14F-4D97-AF65-F5344CB8AC3E}">
        <p14:creationId xmlns:p14="http://schemas.microsoft.com/office/powerpoint/2010/main" val="5157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Suggestibility and misinformation effect</a:t>
            </a:r>
            <a:endParaRPr lang="en-US" dirty="0"/>
          </a:p>
        </p:txBody>
      </p:sp>
      <p:sp>
        <p:nvSpPr>
          <p:cNvPr id="3" name="Content Placeholder 2"/>
          <p:cNvSpPr>
            <a:spLocks noGrp="1"/>
          </p:cNvSpPr>
          <p:nvPr>
            <p:ph idx="1"/>
          </p:nvPr>
        </p:nvSpPr>
        <p:spPr/>
        <p:txBody>
          <a:bodyPr/>
          <a:lstStyle/>
          <a:p>
            <a:r>
              <a:rPr lang="en-US" dirty="0"/>
              <a:t>Memories can be easily misled due to the problem of suggestibility.</a:t>
            </a:r>
          </a:p>
          <a:p>
            <a:r>
              <a:rPr lang="en-US" dirty="0"/>
              <a:t>Suggestibility: the effects of misinformation from external sources that leads to the creation of false memories. </a:t>
            </a:r>
          </a:p>
          <a:p>
            <a:endParaRPr lang="en-US" dirty="0" smtClean="0"/>
          </a:p>
          <a:p>
            <a:r>
              <a:rPr lang="en-US" dirty="0" smtClean="0"/>
              <a:t>Misinformation effect: After </a:t>
            </a:r>
            <a:r>
              <a:rPr lang="en-US" dirty="0"/>
              <a:t>exposure to incorrect information, a person may misremember the original event. </a:t>
            </a:r>
          </a:p>
          <a:p>
            <a:endParaRPr lang="en-US" dirty="0"/>
          </a:p>
        </p:txBody>
      </p:sp>
    </p:spTree>
    <p:extLst>
      <p:ext uri="{BB962C8B-B14F-4D97-AF65-F5344CB8AC3E}">
        <p14:creationId xmlns:p14="http://schemas.microsoft.com/office/powerpoint/2010/main" val="335134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Seven Sins of Memory</a:t>
            </a:r>
            <a:endParaRPr lang="en-US" dirty="0"/>
          </a:p>
        </p:txBody>
      </p:sp>
      <p:pic>
        <p:nvPicPr>
          <p:cNvPr id="4" name="Content Placeholder 3"/>
          <p:cNvPicPr>
            <a:picLocks noGrp="1" noChangeAspect="1"/>
          </p:cNvPicPr>
          <p:nvPr>
            <p:ph idx="1"/>
          </p:nvPr>
        </p:nvPicPr>
        <p:blipFill>
          <a:blip r:embed="rId2"/>
          <a:stretch>
            <a:fillRect/>
          </a:stretch>
        </p:blipFill>
        <p:spPr>
          <a:xfrm>
            <a:off x="2675315" y="1954905"/>
            <a:ext cx="6322273" cy="4022725"/>
          </a:xfrm>
          <a:prstGeom prst="rect">
            <a:avLst/>
          </a:prstGeom>
        </p:spPr>
      </p:pic>
    </p:spTree>
    <p:extLst>
      <p:ext uri="{BB962C8B-B14F-4D97-AF65-F5344CB8AC3E}">
        <p14:creationId xmlns:p14="http://schemas.microsoft.com/office/powerpoint/2010/main" val="289795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Ebbinghaus</a:t>
            </a:r>
            <a:r>
              <a:rPr lang="en-US" dirty="0" smtClean="0"/>
              <a:t>’ forgetting curve</a:t>
            </a:r>
            <a:endParaRPr lang="en-US" dirty="0"/>
          </a:p>
        </p:txBody>
      </p:sp>
      <p:sp>
        <p:nvSpPr>
          <p:cNvPr id="3" name="Content Placeholder 2"/>
          <p:cNvSpPr>
            <a:spLocks noGrp="1"/>
          </p:cNvSpPr>
          <p:nvPr>
            <p:ph idx="1"/>
          </p:nvPr>
        </p:nvSpPr>
        <p:spPr/>
        <p:txBody>
          <a:bodyPr/>
          <a:lstStyle/>
          <a:p>
            <a:pPr lvl="1"/>
            <a:r>
              <a:rPr lang="en-US" altLang="en-US" sz="2000" dirty="0"/>
              <a:t>Shape of the forgetting curve</a:t>
            </a:r>
          </a:p>
          <a:p>
            <a:pPr lvl="2"/>
            <a:r>
              <a:rPr lang="en-US" altLang="en-US" sz="1800" dirty="0"/>
              <a:t>Most information is lost in the first few hours after learning</a:t>
            </a:r>
          </a:p>
          <a:p>
            <a:pPr lvl="1"/>
            <a:r>
              <a:rPr lang="en-US" altLang="en-US" sz="2000" dirty="0"/>
              <a:t>Savings left in long term memory can last for decades</a:t>
            </a:r>
          </a:p>
          <a:p>
            <a:endParaRPr lang="en-US" dirty="0"/>
          </a:p>
        </p:txBody>
      </p:sp>
      <p:pic>
        <p:nvPicPr>
          <p:cNvPr id="5" name="Picture 4"/>
          <p:cNvPicPr>
            <a:picLocks noChangeAspect="1"/>
          </p:cNvPicPr>
          <p:nvPr/>
        </p:nvPicPr>
        <p:blipFill>
          <a:blip r:embed="rId2"/>
          <a:stretch>
            <a:fillRect/>
          </a:stretch>
        </p:blipFill>
        <p:spPr>
          <a:xfrm>
            <a:off x="3059048" y="3107367"/>
            <a:ext cx="5480779" cy="2761727"/>
          </a:xfrm>
          <a:prstGeom prst="rect">
            <a:avLst/>
          </a:prstGeom>
        </p:spPr>
      </p:pic>
    </p:spTree>
    <p:extLst>
      <p:ext uri="{BB962C8B-B14F-4D97-AF65-F5344CB8AC3E}">
        <p14:creationId xmlns:p14="http://schemas.microsoft.com/office/powerpoint/2010/main" val="3994718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memory processes</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sz="2400" dirty="0" smtClean="0">
                <a:ea typeface="ヒラギノ角ゴ Pro W3" charset="-128"/>
              </a:rPr>
              <a:t>Encoding: we use different memory codes to translate information from senses</a:t>
            </a:r>
            <a:endParaRPr lang="en-US" altLang="en-US" sz="2400" dirty="0">
              <a:ea typeface="ヒラギノ角ゴ Pro W3" charset="-128"/>
            </a:endParaRPr>
          </a:p>
          <a:p>
            <a:pPr lvl="1"/>
            <a:r>
              <a:rPr lang="en-US" altLang="en-US" sz="2400" dirty="0"/>
              <a:t>Auditory (acoustic) memory</a:t>
            </a:r>
          </a:p>
          <a:p>
            <a:pPr lvl="1"/>
            <a:r>
              <a:rPr lang="en-US" altLang="en-US" sz="2400" dirty="0"/>
              <a:t>Visual memory</a:t>
            </a:r>
          </a:p>
          <a:p>
            <a:pPr lvl="1"/>
            <a:r>
              <a:rPr lang="en-US" altLang="en-US" sz="2400" dirty="0"/>
              <a:t>Semantic memory</a:t>
            </a:r>
          </a:p>
          <a:p>
            <a:endParaRPr lang="en-US" altLang="en-US" sz="2400" dirty="0">
              <a:ea typeface="ヒラギノ角ゴ Pro W3" charset="-128"/>
            </a:endParaRPr>
          </a:p>
          <a:p>
            <a:r>
              <a:rPr lang="en-US" altLang="en-US" sz="2400" dirty="0">
                <a:ea typeface="ヒラギノ角ゴ Pro W3" charset="-128"/>
              </a:rPr>
              <a:t>Storage</a:t>
            </a:r>
          </a:p>
          <a:p>
            <a:endParaRPr lang="en-US" altLang="en-US" sz="2400" dirty="0">
              <a:ea typeface="ヒラギノ角ゴ Pro W3" charset="-128"/>
            </a:endParaRPr>
          </a:p>
          <a:p>
            <a:r>
              <a:rPr lang="en-US" altLang="en-US" sz="2400" dirty="0">
                <a:ea typeface="ヒラギノ角ゴ Pro W3" charset="-128"/>
              </a:rPr>
              <a:t>Retrieval</a:t>
            </a:r>
          </a:p>
          <a:p>
            <a:pPr lvl="1"/>
            <a:r>
              <a:rPr lang="en-US" altLang="en-US" sz="2400" dirty="0" smtClean="0"/>
              <a:t>Recall: essay questions</a:t>
            </a:r>
            <a:endParaRPr lang="en-US" altLang="en-US" sz="2400" dirty="0"/>
          </a:p>
          <a:p>
            <a:pPr lvl="1"/>
            <a:r>
              <a:rPr lang="en-US" altLang="en-US" sz="2400" dirty="0" smtClean="0"/>
              <a:t>Recognition: multiple choice questions</a:t>
            </a:r>
            <a:endParaRPr lang="en-US" altLang="en-US" sz="2400" dirty="0"/>
          </a:p>
          <a:p>
            <a:endParaRPr lang="en-US" dirty="0"/>
          </a:p>
        </p:txBody>
      </p:sp>
      <p:pic>
        <p:nvPicPr>
          <p:cNvPr id="4" name="Picture 3"/>
          <p:cNvPicPr>
            <a:picLocks noChangeAspect="1"/>
          </p:cNvPicPr>
          <p:nvPr/>
        </p:nvPicPr>
        <p:blipFill>
          <a:blip r:embed="rId2"/>
          <a:stretch>
            <a:fillRect/>
          </a:stretch>
        </p:blipFill>
        <p:spPr>
          <a:xfrm>
            <a:off x="5403703" y="3176302"/>
            <a:ext cx="5078408" cy="1048603"/>
          </a:xfrm>
          <a:prstGeom prst="rect">
            <a:avLst/>
          </a:prstGeom>
        </p:spPr>
      </p:pic>
    </p:spTree>
    <p:extLst>
      <p:ext uri="{BB962C8B-B14F-4D97-AF65-F5344CB8AC3E}">
        <p14:creationId xmlns:p14="http://schemas.microsoft.com/office/powerpoint/2010/main" val="1109858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memory</a:t>
            </a:r>
            <a:endParaRPr lang="en-US" dirty="0"/>
          </a:p>
        </p:txBody>
      </p:sp>
      <p:sp>
        <p:nvSpPr>
          <p:cNvPr id="3" name="Content Placeholder 2"/>
          <p:cNvSpPr>
            <a:spLocks noGrp="1"/>
          </p:cNvSpPr>
          <p:nvPr>
            <p:ph idx="1"/>
          </p:nvPr>
        </p:nvSpPr>
        <p:spPr>
          <a:xfrm>
            <a:off x="1097280" y="1845734"/>
            <a:ext cx="7107606" cy="4023360"/>
          </a:xfrm>
        </p:spPr>
        <p:txBody>
          <a:bodyPr>
            <a:normAutofit/>
          </a:bodyPr>
          <a:lstStyle/>
          <a:p>
            <a:r>
              <a:rPr lang="en-US" altLang="en-US" sz="2400" dirty="0">
                <a:ea typeface="ヒラギノ角ゴ Pro W3" charset="-128"/>
              </a:rPr>
              <a:t>Episodic </a:t>
            </a:r>
            <a:r>
              <a:rPr lang="en-US" altLang="en-US" sz="2400" dirty="0" smtClean="0">
                <a:ea typeface="ヒラギノ角ゴ Pro W3" charset="-128"/>
              </a:rPr>
              <a:t>memory (explicit)</a:t>
            </a:r>
            <a:endParaRPr lang="en-US" altLang="en-US" sz="2400" dirty="0">
              <a:ea typeface="ヒラギノ角ゴ Pro W3" charset="-128"/>
            </a:endParaRPr>
          </a:p>
          <a:p>
            <a:pPr lvl="1"/>
            <a:r>
              <a:rPr lang="en-US" altLang="en-US" sz="2000" dirty="0"/>
              <a:t>An event, as it </a:t>
            </a:r>
            <a:r>
              <a:rPr lang="en-US" altLang="en-US" sz="2000" dirty="0" smtClean="0"/>
              <a:t>happened</a:t>
            </a:r>
          </a:p>
          <a:p>
            <a:pPr lvl="1"/>
            <a:r>
              <a:rPr lang="en-US" altLang="en-US" sz="2000" dirty="0" smtClean="0">
                <a:ea typeface="ヒラギノ角ゴ Pro W3" charset="-128"/>
              </a:rPr>
              <a:t>“I remember the first movie I saw was…”</a:t>
            </a:r>
            <a:endParaRPr lang="en-US" altLang="en-US" sz="2400" dirty="0">
              <a:ea typeface="ヒラギノ角ゴ Pro W3" charset="-128"/>
            </a:endParaRPr>
          </a:p>
          <a:p>
            <a:r>
              <a:rPr lang="en-US" altLang="en-US" sz="2400" dirty="0">
                <a:ea typeface="ヒラギノ角ゴ Pro W3" charset="-128"/>
              </a:rPr>
              <a:t>Semantic </a:t>
            </a:r>
            <a:r>
              <a:rPr lang="en-US" altLang="en-US" sz="2400" dirty="0" smtClean="0">
                <a:ea typeface="ヒラギノ角ゴ Pro W3" charset="-128"/>
              </a:rPr>
              <a:t>memory (explicit)</a:t>
            </a:r>
            <a:endParaRPr lang="en-US" altLang="en-US" sz="2400" dirty="0">
              <a:ea typeface="ヒラギノ角ゴ Pro W3" charset="-128"/>
            </a:endParaRPr>
          </a:p>
          <a:p>
            <a:pPr lvl="1"/>
            <a:r>
              <a:rPr lang="en-US" altLang="en-US" sz="2000" dirty="0"/>
              <a:t>Generalized </a:t>
            </a:r>
            <a:r>
              <a:rPr lang="en-US" altLang="en-US" sz="2000" dirty="0" smtClean="0"/>
              <a:t>knowledge</a:t>
            </a:r>
          </a:p>
          <a:p>
            <a:pPr lvl="1"/>
            <a:r>
              <a:rPr lang="en-US" altLang="en-US" sz="2000" dirty="0">
                <a:ea typeface="ヒラギノ角ゴ Pro W3" charset="-128"/>
              </a:rPr>
              <a:t> </a:t>
            </a:r>
            <a:r>
              <a:rPr lang="en-US" altLang="en-US" sz="2000" dirty="0" smtClean="0">
                <a:ea typeface="ヒラギノ角ゴ Pro W3" charset="-128"/>
              </a:rPr>
              <a:t>“I know the brain has two hemispheres…”</a:t>
            </a:r>
            <a:endParaRPr lang="en-US" altLang="en-US" sz="2400" dirty="0">
              <a:ea typeface="ヒラギノ角ゴ Pro W3" charset="-128"/>
            </a:endParaRPr>
          </a:p>
          <a:p>
            <a:r>
              <a:rPr lang="en-US" altLang="en-US" sz="2400" dirty="0">
                <a:ea typeface="ヒラギノ角ゴ Pro W3" charset="-128"/>
              </a:rPr>
              <a:t>Procedural </a:t>
            </a:r>
            <a:r>
              <a:rPr lang="en-US" altLang="en-US" sz="2400" dirty="0" smtClean="0">
                <a:ea typeface="ヒラギノ角ゴ Pro W3" charset="-128"/>
              </a:rPr>
              <a:t>memory (implicit)</a:t>
            </a:r>
            <a:endParaRPr lang="en-US" altLang="en-US" sz="2400" dirty="0">
              <a:ea typeface="ヒラギノ角ゴ Pro W3" charset="-128"/>
            </a:endParaRPr>
          </a:p>
          <a:p>
            <a:pPr lvl="1"/>
            <a:r>
              <a:rPr lang="en-US" altLang="en-US" sz="2000" dirty="0"/>
              <a:t>How to do </a:t>
            </a:r>
            <a:r>
              <a:rPr lang="en-US" altLang="en-US" sz="2000" dirty="0" smtClean="0"/>
              <a:t>things</a:t>
            </a:r>
          </a:p>
          <a:p>
            <a:pPr lvl="1"/>
            <a:r>
              <a:rPr lang="en-US" altLang="en-US" sz="2000" dirty="0" smtClean="0"/>
              <a:t>How to ride a bicycle</a:t>
            </a:r>
            <a:endParaRPr lang="en-US" altLang="en-US" sz="2000" dirty="0"/>
          </a:p>
          <a:p>
            <a:pPr marL="0" indent="0">
              <a:buNone/>
            </a:pPr>
            <a:endParaRPr lang="en-US" dirty="0"/>
          </a:p>
        </p:txBody>
      </p:sp>
      <p:pic>
        <p:nvPicPr>
          <p:cNvPr id="5" name="Picture 4"/>
          <p:cNvPicPr>
            <a:picLocks noChangeAspect="1"/>
          </p:cNvPicPr>
          <p:nvPr/>
        </p:nvPicPr>
        <p:blipFill>
          <a:blip r:embed="rId2"/>
          <a:stretch>
            <a:fillRect/>
          </a:stretch>
        </p:blipFill>
        <p:spPr>
          <a:xfrm>
            <a:off x="5905686" y="2063827"/>
            <a:ext cx="6180690" cy="3913641"/>
          </a:xfrm>
          <a:prstGeom prst="rect">
            <a:avLst/>
          </a:prstGeom>
        </p:spPr>
      </p:pic>
    </p:spTree>
    <p:extLst>
      <p:ext uri="{BB962C8B-B14F-4D97-AF65-F5344CB8AC3E}">
        <p14:creationId xmlns:p14="http://schemas.microsoft.com/office/powerpoint/2010/main" val="305955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Atkinson and Shiffrin Model of Memory Storage</a:t>
            </a:r>
            <a:endParaRPr lang="en-US" dirty="0"/>
          </a:p>
        </p:txBody>
      </p:sp>
      <p:sp>
        <p:nvSpPr>
          <p:cNvPr id="3" name="Content Placeholder 2"/>
          <p:cNvSpPr>
            <a:spLocks noGrp="1"/>
          </p:cNvSpPr>
          <p:nvPr>
            <p:ph idx="1"/>
          </p:nvPr>
        </p:nvSpPr>
        <p:spPr/>
        <p:txBody>
          <a:bodyPr/>
          <a:lstStyle/>
          <a:p>
            <a:pPr marL="228531" lvl="0" indent="-228531" defTabSz="914126">
              <a:spcBef>
                <a:spcPts val="1000"/>
              </a:spcBef>
              <a:spcAft>
                <a:spcPts val="0"/>
              </a:spcAft>
              <a:buClrTx/>
              <a:buSzTx/>
              <a:buFont typeface="Arial" panose="020B0604020202020204" pitchFamily="34" charset="0"/>
              <a:buChar char="•"/>
            </a:pPr>
            <a:r>
              <a:rPr lang="en-US" sz="2199" dirty="0">
                <a:solidFill>
                  <a:prstClr val="white"/>
                </a:solidFill>
                <a:latin typeface="Century Gothic" panose="020B0502020202020204"/>
              </a:rPr>
              <a:t>According to Atkinson- and Shiffrin there are three stages </a:t>
            </a:r>
          </a:p>
          <a:p>
            <a:pPr marL="685594" lvl="1" indent="-228531" defTabSz="914126">
              <a:spcBef>
                <a:spcPts val="500"/>
              </a:spcBef>
              <a:spcAft>
                <a:spcPts val="0"/>
              </a:spcAft>
              <a:buClrTx/>
              <a:buFont typeface="Arial" panose="020B0604020202020204" pitchFamily="34" charset="0"/>
              <a:buChar char="•"/>
            </a:pPr>
            <a:r>
              <a:rPr lang="en-US" sz="1999" dirty="0">
                <a:solidFill>
                  <a:prstClr val="white"/>
                </a:solidFill>
                <a:latin typeface="Century Gothic" panose="020B0502020202020204"/>
              </a:rPr>
              <a:t>Sensory memory- very brief (1-2 seconds) very general (smell, sound) </a:t>
            </a:r>
          </a:p>
          <a:p>
            <a:pPr marL="685594" lvl="1" indent="-228531" defTabSz="914126">
              <a:spcBef>
                <a:spcPts val="500"/>
              </a:spcBef>
              <a:spcAft>
                <a:spcPts val="0"/>
              </a:spcAft>
              <a:buClrTx/>
              <a:buFont typeface="Arial" panose="020B0604020202020204" pitchFamily="34" charset="0"/>
              <a:buChar char="•"/>
            </a:pPr>
            <a:r>
              <a:rPr lang="en-US" sz="1999" dirty="0">
                <a:solidFill>
                  <a:prstClr val="white"/>
                </a:solidFill>
                <a:latin typeface="Century Gothic" panose="020B0502020202020204"/>
              </a:rPr>
              <a:t>Short term memory- limited capacity (~7 items) short duration (~20 seconds)	</a:t>
            </a:r>
          </a:p>
          <a:p>
            <a:pPr marL="1142657" lvl="2" indent="-228531" defTabSz="914126">
              <a:spcBef>
                <a:spcPts val="500"/>
              </a:spcBef>
              <a:spcAft>
                <a:spcPts val="0"/>
              </a:spcAft>
              <a:buClrTx/>
              <a:buFont typeface="Arial" panose="020B0604020202020204" pitchFamily="34" charset="0"/>
              <a:buChar char="•"/>
            </a:pPr>
            <a:r>
              <a:rPr lang="en-US" sz="1799" dirty="0">
                <a:solidFill>
                  <a:prstClr val="white"/>
                </a:solidFill>
                <a:latin typeface="Century Gothic" panose="020B0502020202020204"/>
              </a:rPr>
              <a:t>Rehearsal (memory consolidation)</a:t>
            </a:r>
          </a:p>
          <a:p>
            <a:pPr marL="685594" lvl="1" indent="-228531" defTabSz="914126">
              <a:spcBef>
                <a:spcPts val="500"/>
              </a:spcBef>
              <a:spcAft>
                <a:spcPts val="0"/>
              </a:spcAft>
              <a:buClrTx/>
              <a:buFont typeface="Arial" panose="020B0604020202020204" pitchFamily="34" charset="0"/>
              <a:buChar char="•"/>
            </a:pPr>
            <a:r>
              <a:rPr lang="en-US" sz="1999" dirty="0">
                <a:solidFill>
                  <a:prstClr val="white"/>
                </a:solidFill>
                <a:latin typeface="Century Gothic" panose="020B0502020202020204"/>
              </a:rPr>
              <a:t>Long term memory- “unlimited” capacity long duration </a:t>
            </a:r>
          </a:p>
          <a:p>
            <a:endParaRPr lang="en-US" dirty="0"/>
          </a:p>
        </p:txBody>
      </p:sp>
      <p:pic>
        <p:nvPicPr>
          <p:cNvPr id="5" name="Picture 4"/>
          <p:cNvPicPr>
            <a:picLocks noChangeAspect="1"/>
          </p:cNvPicPr>
          <p:nvPr/>
        </p:nvPicPr>
        <p:blipFill>
          <a:blip r:embed="rId2"/>
          <a:stretch>
            <a:fillRect/>
          </a:stretch>
        </p:blipFill>
        <p:spPr>
          <a:xfrm>
            <a:off x="334778" y="4755876"/>
            <a:ext cx="11583404" cy="1402202"/>
          </a:xfrm>
          <a:prstGeom prst="rect">
            <a:avLst/>
          </a:prstGeom>
        </p:spPr>
      </p:pic>
    </p:spTree>
    <p:extLst>
      <p:ext uri="{BB962C8B-B14F-4D97-AF65-F5344CB8AC3E}">
        <p14:creationId xmlns:p14="http://schemas.microsoft.com/office/powerpoint/2010/main" val="198800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Sensory memory</a:t>
            </a:r>
            <a:endParaRPr lang="en-US" dirty="0"/>
          </a:p>
        </p:txBody>
      </p:sp>
      <p:sp>
        <p:nvSpPr>
          <p:cNvPr id="3" name="Content Placeholder 2"/>
          <p:cNvSpPr>
            <a:spLocks noGrp="1"/>
          </p:cNvSpPr>
          <p:nvPr>
            <p:ph idx="1"/>
          </p:nvPr>
        </p:nvSpPr>
        <p:spPr/>
        <p:txBody>
          <a:bodyPr>
            <a:normAutofit/>
          </a:bodyPr>
          <a:lstStyle/>
          <a:p>
            <a:r>
              <a:rPr lang="en-US" sz="2400" dirty="0" smtClean="0"/>
              <a:t>A type of memory that is very brief but long enough to be processed further. </a:t>
            </a:r>
          </a:p>
          <a:p>
            <a:r>
              <a:rPr lang="en-US" sz="2400" dirty="0" smtClean="0"/>
              <a:t>Helps us experience a smooth flow of information, even if that flow is interrupted. </a:t>
            </a:r>
          </a:p>
          <a:p>
            <a:pPr>
              <a:buFont typeface="Courier New" panose="02070309020205020404" pitchFamily="49" charset="0"/>
              <a:buChar char="o"/>
            </a:pPr>
            <a:r>
              <a:rPr lang="en-US" sz="2400" dirty="0"/>
              <a:t> </a:t>
            </a:r>
            <a:r>
              <a:rPr lang="en-US" sz="2400" dirty="0" smtClean="0"/>
              <a:t>for example, move your head and eyes slowly from left to right. Your eyes actually fixate at one point for .25 seconds and jump to the next point. You do not perceive such interruption because you hold the scene in your visual sensory memory. </a:t>
            </a:r>
            <a:endParaRPr lang="en-US" sz="2400" dirty="0"/>
          </a:p>
        </p:txBody>
      </p:sp>
    </p:spTree>
    <p:extLst>
      <p:ext uri="{BB962C8B-B14F-4D97-AF65-F5344CB8AC3E}">
        <p14:creationId xmlns:p14="http://schemas.microsoft.com/office/powerpoint/2010/main" val="405997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Short-term memory</a:t>
            </a:r>
            <a:endParaRPr lang="en-US" dirty="0"/>
          </a:p>
        </p:txBody>
      </p:sp>
      <p:sp>
        <p:nvSpPr>
          <p:cNvPr id="3" name="Content Placeholder 2"/>
          <p:cNvSpPr>
            <a:spLocks noGrp="1"/>
          </p:cNvSpPr>
          <p:nvPr>
            <p:ph idx="1"/>
          </p:nvPr>
        </p:nvSpPr>
        <p:spPr/>
        <p:txBody>
          <a:bodyPr>
            <a:normAutofit/>
          </a:bodyPr>
          <a:lstStyle/>
          <a:p>
            <a:pPr marL="0" indent="0">
              <a:buNone/>
            </a:pPr>
            <a:r>
              <a:rPr lang="en-US" altLang="en-US" sz="2400" dirty="0">
                <a:ea typeface="ヒラギノ角ゴ Pro W3" charset="-128"/>
              </a:rPr>
              <a:t>Limits</a:t>
            </a:r>
          </a:p>
          <a:p>
            <a:pPr marL="801688" lvl="1" indent="-338138"/>
            <a:r>
              <a:rPr lang="en-US" altLang="en-US" sz="2400" dirty="0"/>
              <a:t>Average adult can hold 5-9 </a:t>
            </a:r>
            <a:r>
              <a:rPr lang="en-US" altLang="en-US" sz="2400" dirty="0">
                <a:solidFill>
                  <a:srgbClr val="FF0000"/>
                </a:solidFill>
              </a:rPr>
              <a:t>chunks</a:t>
            </a:r>
            <a:r>
              <a:rPr lang="en-US" altLang="en-US" sz="2400" dirty="0"/>
              <a:t> of information</a:t>
            </a:r>
          </a:p>
          <a:p>
            <a:pPr marL="801688" lvl="1" indent="-338138"/>
            <a:r>
              <a:rPr lang="en-US" altLang="en-US" sz="2400" dirty="0"/>
              <a:t>Lasts about 18-20 seconds without rehearsal</a:t>
            </a:r>
          </a:p>
          <a:p>
            <a:endParaRPr lang="en-US" sz="2400" dirty="0" smtClean="0"/>
          </a:p>
          <a:p>
            <a:r>
              <a:rPr lang="en-US" altLang="en-US" sz="2400" dirty="0">
                <a:ea typeface="ヒラギノ角ゴ Pro W3" charset="-128"/>
              </a:rPr>
              <a:t>Chunking information can help increase the amount held in short-term memory</a:t>
            </a:r>
          </a:p>
          <a:p>
            <a:pPr marL="801688" lvl="1" indent="-338138"/>
            <a:r>
              <a:rPr lang="en-US" altLang="en-US" sz="2400" dirty="0" smtClean="0"/>
              <a:t>FB-IAO-LM-TVI-BMB-MW</a:t>
            </a:r>
            <a:endParaRPr lang="en-US" altLang="en-US" sz="2400" dirty="0"/>
          </a:p>
          <a:p>
            <a:pPr marL="801688" lvl="1" indent="-338138"/>
            <a:r>
              <a:rPr lang="en-US" altLang="en-US" sz="2400" dirty="0" smtClean="0"/>
              <a:t>FBI-AOL-MTV-IBM-BMW</a:t>
            </a:r>
            <a:endParaRPr lang="en-US" altLang="en-US" sz="2400" dirty="0"/>
          </a:p>
          <a:p>
            <a:endParaRPr lang="en-US" dirty="0"/>
          </a:p>
        </p:txBody>
      </p:sp>
      <p:pic>
        <p:nvPicPr>
          <p:cNvPr id="4" name="Picture 3"/>
          <p:cNvPicPr>
            <a:picLocks noChangeAspect="1"/>
          </p:cNvPicPr>
          <p:nvPr/>
        </p:nvPicPr>
        <p:blipFill>
          <a:blip r:embed="rId2"/>
          <a:stretch>
            <a:fillRect/>
          </a:stretch>
        </p:blipFill>
        <p:spPr>
          <a:xfrm>
            <a:off x="8745691" y="236319"/>
            <a:ext cx="3030298" cy="3218830"/>
          </a:xfrm>
          <a:prstGeom prst="rect">
            <a:avLst/>
          </a:prstGeom>
        </p:spPr>
      </p:pic>
    </p:spTree>
    <p:extLst>
      <p:ext uri="{BB962C8B-B14F-4D97-AF65-F5344CB8AC3E}">
        <p14:creationId xmlns:p14="http://schemas.microsoft.com/office/powerpoint/2010/main" val="3198684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Long-term memory</a:t>
            </a:r>
            <a:endParaRPr lang="en-US" dirty="0"/>
          </a:p>
        </p:txBody>
      </p:sp>
      <p:sp>
        <p:nvSpPr>
          <p:cNvPr id="3" name="Content Placeholder 2"/>
          <p:cNvSpPr>
            <a:spLocks noGrp="1"/>
          </p:cNvSpPr>
          <p:nvPr>
            <p:ph idx="1"/>
          </p:nvPr>
        </p:nvSpPr>
        <p:spPr/>
        <p:txBody>
          <a:bodyPr>
            <a:normAutofit/>
          </a:bodyPr>
          <a:lstStyle/>
          <a:p>
            <a:r>
              <a:rPr lang="en-US" sz="2400" dirty="0" smtClean="0"/>
              <a:t>Is believed to have unlimited capacity to store new information. </a:t>
            </a:r>
          </a:p>
          <a:p>
            <a:endParaRPr lang="en-US" sz="2400" dirty="0"/>
          </a:p>
          <a:p>
            <a:r>
              <a:rPr lang="en-US" sz="2400" dirty="0" smtClean="0"/>
              <a:t>Involves semantic encoding, which leaves out details in favor of the general meaning of the information. </a:t>
            </a:r>
          </a:p>
          <a:p>
            <a:endParaRPr lang="en-US" sz="2400" dirty="0"/>
          </a:p>
          <a:p>
            <a:r>
              <a:rPr lang="en-US" sz="2400" dirty="0" smtClean="0"/>
              <a:t>Can be distorted but you are just not aware of it. </a:t>
            </a:r>
            <a:endParaRPr lang="en-US" sz="2400" dirty="0"/>
          </a:p>
        </p:txBody>
      </p:sp>
    </p:spTree>
    <p:extLst>
      <p:ext uri="{BB962C8B-B14F-4D97-AF65-F5344CB8AC3E}">
        <p14:creationId xmlns:p14="http://schemas.microsoft.com/office/powerpoint/2010/main" val="218356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470" y="569413"/>
            <a:ext cx="7024744" cy="1143000"/>
          </a:xfrm>
        </p:spPr>
        <p:txBody>
          <a:bodyPr/>
          <a:lstStyle/>
          <a:p>
            <a:r>
              <a:rPr lang="en-US" dirty="0" smtClean="0"/>
              <a:t>Retrieval </a:t>
            </a:r>
            <a:endParaRPr lang="en-US" dirty="0"/>
          </a:p>
        </p:txBody>
      </p:sp>
      <p:sp>
        <p:nvSpPr>
          <p:cNvPr id="3" name="Content Placeholder 2"/>
          <p:cNvSpPr>
            <a:spLocks noGrp="1"/>
          </p:cNvSpPr>
          <p:nvPr>
            <p:ph idx="1"/>
          </p:nvPr>
        </p:nvSpPr>
        <p:spPr/>
        <p:txBody>
          <a:bodyPr/>
          <a:lstStyle/>
          <a:p>
            <a:r>
              <a:rPr lang="en-US" dirty="0" smtClean="0"/>
              <a:t>Getting information back out of storage</a:t>
            </a:r>
          </a:p>
          <a:p>
            <a:endParaRPr lang="en-US" dirty="0"/>
          </a:p>
          <a:p>
            <a:r>
              <a:rPr lang="en-US" dirty="0" smtClean="0"/>
              <a:t>3 types: recall, recognition, and relearning </a:t>
            </a:r>
          </a:p>
          <a:p>
            <a:pPr lvl="2"/>
            <a:endParaRPr lang="en-US" dirty="0"/>
          </a:p>
          <a:p>
            <a:pPr lvl="2"/>
            <a:endParaRPr lang="en-US" dirty="0"/>
          </a:p>
        </p:txBody>
      </p:sp>
      <p:pic>
        <p:nvPicPr>
          <p:cNvPr id="4" name="Picture 3" descr="Screen Shot 2016-02-17 at 7.34.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1914" y="4783775"/>
            <a:ext cx="5067825" cy="1048854"/>
          </a:xfrm>
          <a:prstGeom prst="rect">
            <a:avLst/>
          </a:prstGeom>
        </p:spPr>
      </p:pic>
    </p:spTree>
    <p:extLst>
      <p:ext uri="{BB962C8B-B14F-4D97-AF65-F5344CB8AC3E}">
        <p14:creationId xmlns:p14="http://schemas.microsoft.com/office/powerpoint/2010/main" val="2849108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and Memory</a:t>
            </a:r>
            <a:endParaRPr lang="en-US" dirty="0"/>
          </a:p>
        </p:txBody>
      </p:sp>
      <p:sp>
        <p:nvSpPr>
          <p:cNvPr id="3" name="Content Placeholder 2"/>
          <p:cNvSpPr>
            <a:spLocks noGrp="1"/>
          </p:cNvSpPr>
          <p:nvPr>
            <p:ph idx="1"/>
          </p:nvPr>
        </p:nvSpPr>
        <p:spPr/>
        <p:txBody>
          <a:bodyPr/>
          <a:lstStyle/>
          <a:p>
            <a:r>
              <a:rPr lang="en-US" dirty="0" smtClean="0"/>
              <a:t>The amygdala: involved in emotion memories and memory consolidation</a:t>
            </a:r>
          </a:p>
          <a:p>
            <a:r>
              <a:rPr lang="en-US" dirty="0" smtClean="0"/>
              <a:t>The hippocampus: involved in memory processing and memory consolidation</a:t>
            </a:r>
          </a:p>
          <a:p>
            <a:endParaRPr lang="en-US" dirty="0"/>
          </a:p>
          <a:p>
            <a:pPr marL="0" indent="0">
              <a:buNone/>
            </a:pPr>
            <a:r>
              <a:rPr lang="en-US" dirty="0"/>
              <a:t>Anterograde amnesia: cannot remember new information</a:t>
            </a:r>
          </a:p>
          <a:p>
            <a:r>
              <a:rPr lang="en-US" dirty="0" smtClean="0"/>
              <a:t>- Hippocampus </a:t>
            </a:r>
            <a:r>
              <a:rPr lang="en-US" dirty="0"/>
              <a:t>usually affected</a:t>
            </a:r>
          </a:p>
          <a:p>
            <a:r>
              <a:rPr lang="en-US" dirty="0" smtClean="0"/>
              <a:t>- Inability </a:t>
            </a:r>
            <a:r>
              <a:rPr lang="en-US" dirty="0"/>
              <a:t>to consolidate memories</a:t>
            </a:r>
          </a:p>
          <a:p>
            <a:pPr marL="0" indent="0">
              <a:buNone/>
            </a:pPr>
            <a:r>
              <a:rPr lang="en-US" dirty="0"/>
              <a:t>Retrograde amnesia: cannot remember anything occurred prior to the damage</a:t>
            </a:r>
          </a:p>
          <a:p>
            <a:pPr marL="0" indent="0">
              <a:buNone/>
            </a:pPr>
            <a:r>
              <a:rPr lang="en-US" dirty="0" smtClean="0"/>
              <a:t> - </a:t>
            </a:r>
            <a:r>
              <a:rPr lang="en-US" dirty="0"/>
              <a:t>Difficulty remembering episodic memories</a:t>
            </a:r>
          </a:p>
          <a:p>
            <a:endParaRPr lang="en-US" dirty="0"/>
          </a:p>
        </p:txBody>
      </p:sp>
      <p:pic>
        <p:nvPicPr>
          <p:cNvPr id="4" name="Picture 3"/>
          <p:cNvPicPr>
            <a:picLocks noChangeAspect="1"/>
          </p:cNvPicPr>
          <p:nvPr/>
        </p:nvPicPr>
        <p:blipFill>
          <a:blip r:embed="rId2"/>
          <a:stretch>
            <a:fillRect/>
          </a:stretch>
        </p:blipFill>
        <p:spPr>
          <a:xfrm>
            <a:off x="5817273" y="4476748"/>
            <a:ext cx="6261135" cy="2304488"/>
          </a:xfrm>
          <a:prstGeom prst="rect">
            <a:avLst/>
          </a:prstGeom>
        </p:spPr>
      </p:pic>
    </p:spTree>
    <p:extLst>
      <p:ext uri="{BB962C8B-B14F-4D97-AF65-F5344CB8AC3E}">
        <p14:creationId xmlns:p14="http://schemas.microsoft.com/office/powerpoint/2010/main" val="177609856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103</TotalTime>
  <Words>663</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SimSun</vt:lpstr>
      <vt:lpstr>ヒラギノ角ゴ Pro W3</vt:lpstr>
      <vt:lpstr>Arial</vt:lpstr>
      <vt:lpstr>Calibri</vt:lpstr>
      <vt:lpstr>Calibri Light</vt:lpstr>
      <vt:lpstr>Century Gothic</vt:lpstr>
      <vt:lpstr>Courier New</vt:lpstr>
      <vt:lpstr>Wingdings</vt:lpstr>
      <vt:lpstr>Retrospect</vt:lpstr>
      <vt:lpstr>Chapter 8 Memory </vt:lpstr>
      <vt:lpstr>Basic memory processes</vt:lpstr>
      <vt:lpstr>Types of memory</vt:lpstr>
      <vt:lpstr>Atkinson and Shiffrin Model of Memory Storage</vt:lpstr>
      <vt:lpstr>Sensory memory</vt:lpstr>
      <vt:lpstr>Short-term memory</vt:lpstr>
      <vt:lpstr>Long-term memory</vt:lpstr>
      <vt:lpstr>Retrieval </vt:lpstr>
      <vt:lpstr>Brain and Memory</vt:lpstr>
      <vt:lpstr>Constructive memory</vt:lpstr>
      <vt:lpstr>Suggestibility and misinformation effect</vt:lpstr>
      <vt:lpstr>The Seven Sins of Memory</vt:lpstr>
      <vt:lpstr>Ebbinghaus’ forgetting curve</vt:lpstr>
    </vt:vector>
  </TitlesOfParts>
  <Company>University of Alabama in Huntsville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Memory</dc:title>
  <dc:creator>Dianhan Zheng</dc:creator>
  <cp:lastModifiedBy>D Zheng</cp:lastModifiedBy>
  <cp:revision>11</cp:revision>
  <dcterms:created xsi:type="dcterms:W3CDTF">2015-10-07T04:35:43Z</dcterms:created>
  <dcterms:modified xsi:type="dcterms:W3CDTF">2016-03-07T21:49:57Z</dcterms:modified>
</cp:coreProperties>
</file>