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3" r:id="rId1"/>
  </p:sldMasterIdLst>
  <p:notesMasterIdLst>
    <p:notesMasterId r:id="rId56"/>
  </p:notesMasterIdLst>
  <p:handoutMasterIdLst>
    <p:handoutMasterId r:id="rId57"/>
  </p:handoutMasterIdLst>
  <p:sldIdLst>
    <p:sldId id="641" r:id="rId2"/>
    <p:sldId id="727" r:id="rId3"/>
    <p:sldId id="999" r:id="rId4"/>
    <p:sldId id="1000" r:id="rId5"/>
    <p:sldId id="1001" r:id="rId6"/>
    <p:sldId id="1002" r:id="rId7"/>
    <p:sldId id="1003" r:id="rId8"/>
    <p:sldId id="1004" r:id="rId9"/>
    <p:sldId id="1006" r:id="rId10"/>
    <p:sldId id="1005" r:id="rId11"/>
    <p:sldId id="1010" r:id="rId12"/>
    <p:sldId id="1007" r:id="rId13"/>
    <p:sldId id="948" r:id="rId14"/>
    <p:sldId id="1009" r:id="rId15"/>
    <p:sldId id="1011" r:id="rId16"/>
    <p:sldId id="1012" r:id="rId17"/>
    <p:sldId id="1008" r:id="rId18"/>
    <p:sldId id="871" r:id="rId19"/>
    <p:sldId id="872" r:id="rId20"/>
    <p:sldId id="973" r:id="rId21"/>
    <p:sldId id="873" r:id="rId22"/>
    <p:sldId id="974" r:id="rId23"/>
    <p:sldId id="875" r:id="rId24"/>
    <p:sldId id="876" r:id="rId25"/>
    <p:sldId id="1013" r:id="rId26"/>
    <p:sldId id="877" r:id="rId27"/>
    <p:sldId id="878" r:id="rId28"/>
    <p:sldId id="975" r:id="rId29"/>
    <p:sldId id="879" r:id="rId30"/>
    <p:sldId id="976" r:id="rId31"/>
    <p:sldId id="977" r:id="rId32"/>
    <p:sldId id="880" r:id="rId33"/>
    <p:sldId id="881" r:id="rId34"/>
    <p:sldId id="979" r:id="rId35"/>
    <p:sldId id="980" r:id="rId36"/>
    <p:sldId id="982" r:id="rId37"/>
    <p:sldId id="981" r:id="rId38"/>
    <p:sldId id="983" r:id="rId39"/>
    <p:sldId id="978" r:id="rId40"/>
    <p:sldId id="984" r:id="rId41"/>
    <p:sldId id="985" r:id="rId42"/>
    <p:sldId id="986" r:id="rId43"/>
    <p:sldId id="998" r:id="rId44"/>
    <p:sldId id="987" r:id="rId45"/>
    <p:sldId id="988" r:id="rId46"/>
    <p:sldId id="989" r:id="rId47"/>
    <p:sldId id="990" r:id="rId48"/>
    <p:sldId id="991" r:id="rId49"/>
    <p:sldId id="992" r:id="rId50"/>
    <p:sldId id="993" r:id="rId51"/>
    <p:sldId id="994" r:id="rId52"/>
    <p:sldId id="995" r:id="rId53"/>
    <p:sldId id="996" r:id="rId54"/>
    <p:sldId id="997" r:id="rId55"/>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990099"/>
    <a:srgbClr val="0033CC"/>
    <a:srgbClr val="CC3300"/>
    <a:srgbClr val="969696"/>
    <a:srgbClr val="33CC33"/>
    <a:srgbClr val="CC9900"/>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94" autoAdjust="0"/>
    <p:restoredTop sz="98649" autoAdjust="0"/>
  </p:normalViewPr>
  <p:slideViewPr>
    <p:cSldViewPr snapToGrid="0">
      <p:cViewPr>
        <p:scale>
          <a:sx n="100" d="100"/>
          <a:sy n="100" d="100"/>
        </p:scale>
        <p:origin x="-763"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092"/>
    </p:cViewPr>
  </p:sorterViewPr>
  <p:notesViewPr>
    <p:cSldViewPr snapToGrid="0">
      <p:cViewPr varScale="1">
        <p:scale>
          <a:sx n="78" d="100"/>
          <a:sy n="78" d="100"/>
        </p:scale>
        <p:origin x="-2040" y="-84"/>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96606" tIns="48304" rIns="96606" bIns="48304" numCol="1" anchor="t" anchorCtr="0" compatLnSpc="1">
            <a:prstTxWarp prst="textNoShape">
              <a:avLst/>
            </a:prstTxWarp>
          </a:bodyPr>
          <a:lstStyle>
            <a:lvl1pPr defTabSz="965200" eaLnBrk="0" hangingPunct="0">
              <a:defRPr sz="1300">
                <a:latin typeface="Times New Roman" pitchFamily="18" charset="0"/>
              </a:defRPr>
            </a:lvl1pPr>
          </a:lstStyle>
          <a:p>
            <a:endParaRPr lang="en-US"/>
          </a:p>
        </p:txBody>
      </p:sp>
      <p:sp>
        <p:nvSpPr>
          <p:cNvPr id="27651"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96606" tIns="48304" rIns="96606" bIns="48304" numCol="1" anchor="t" anchorCtr="0" compatLnSpc="1">
            <a:prstTxWarp prst="textNoShape">
              <a:avLst/>
            </a:prstTxWarp>
          </a:bodyPr>
          <a:lstStyle>
            <a:lvl1pPr algn="r" defTabSz="965200" eaLnBrk="0" hangingPunct="0">
              <a:defRPr sz="1300">
                <a:latin typeface="Times New Roman" pitchFamily="18" charset="0"/>
              </a:defRPr>
            </a:lvl1pPr>
          </a:lstStyle>
          <a:p>
            <a:endParaRPr lang="en-US"/>
          </a:p>
        </p:txBody>
      </p:sp>
      <p:sp>
        <p:nvSpPr>
          <p:cNvPr id="27652"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96606" tIns="48304" rIns="96606" bIns="48304" numCol="1" anchor="b" anchorCtr="0" compatLnSpc="1">
            <a:prstTxWarp prst="textNoShape">
              <a:avLst/>
            </a:prstTxWarp>
          </a:bodyPr>
          <a:lstStyle>
            <a:lvl1pPr defTabSz="965200" eaLnBrk="0" hangingPunct="0">
              <a:defRPr sz="1300">
                <a:latin typeface="Times New Roman" pitchFamily="18" charset="0"/>
              </a:defRPr>
            </a:lvl1pPr>
          </a:lstStyle>
          <a:p>
            <a:r>
              <a:rPr lang="en-US"/>
              <a:t>Alex Milenkovich</a:t>
            </a:r>
          </a:p>
        </p:txBody>
      </p:sp>
      <p:sp>
        <p:nvSpPr>
          <p:cNvPr id="27653"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96606" tIns="48304" rIns="96606" bIns="48304" numCol="1" anchor="b" anchorCtr="0" compatLnSpc="1">
            <a:prstTxWarp prst="textNoShape">
              <a:avLst/>
            </a:prstTxWarp>
          </a:bodyPr>
          <a:lstStyle>
            <a:lvl1pPr algn="r" defTabSz="965200" eaLnBrk="0" hangingPunct="0">
              <a:defRPr sz="1300">
                <a:latin typeface="Times New Roman" pitchFamily="18" charset="0"/>
              </a:defRPr>
            </a:lvl1pPr>
          </a:lstStyle>
          <a:p>
            <a:fld id="{443F6F9B-A8D6-4EDD-B9FB-E50AA67957AA}"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96606" tIns="48304" rIns="96606" bIns="48304" numCol="1" anchor="t" anchorCtr="0" compatLnSpc="1">
            <a:prstTxWarp prst="textNoShape">
              <a:avLst/>
            </a:prstTxWarp>
          </a:bodyPr>
          <a:lstStyle>
            <a:lvl1pPr defTabSz="965200" eaLnBrk="0" hangingPunct="0">
              <a:defRPr sz="1300">
                <a:latin typeface="Times New Roman" pitchFamily="18" charset="0"/>
              </a:defRPr>
            </a:lvl1pPr>
          </a:lstStyle>
          <a:p>
            <a:endParaRPr lang="en-US"/>
          </a:p>
        </p:txBody>
      </p:sp>
      <p:sp>
        <p:nvSpPr>
          <p:cNvPr id="5123"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96606" tIns="48304" rIns="96606" bIns="48304" numCol="1" anchor="t" anchorCtr="0" compatLnSpc="1">
            <a:prstTxWarp prst="textNoShape">
              <a:avLst/>
            </a:prstTxWarp>
          </a:bodyPr>
          <a:lstStyle>
            <a:lvl1pPr algn="r" defTabSz="965200" eaLnBrk="0" hangingPunct="0">
              <a:defRPr sz="1300">
                <a:latin typeface="Times New Roman" pitchFamily="18" charset="0"/>
              </a:defRPr>
            </a:lvl1pPr>
          </a:lstStyle>
          <a:p>
            <a:endParaRPr lang="en-US"/>
          </a:p>
        </p:txBody>
      </p:sp>
      <p:sp>
        <p:nvSpPr>
          <p:cNvPr id="5124" name="Rectangle 4"/>
          <p:cNvSpPr>
            <a:spLocks noChangeArrowheads="1" noTextEdit="1"/>
          </p:cNvSpPr>
          <p:nvPr>
            <p:ph type="sldImg" idx="2"/>
          </p:nvPr>
        </p:nvSpPr>
        <p:spPr bwMode="auto">
          <a:xfrm>
            <a:off x="1254125" y="715963"/>
            <a:ext cx="4806950" cy="3605212"/>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74725" y="4559300"/>
            <a:ext cx="5365750" cy="4324350"/>
          </a:xfrm>
          <a:prstGeom prst="rect">
            <a:avLst/>
          </a:prstGeom>
          <a:noFill/>
          <a:ln w="9525">
            <a:noFill/>
            <a:miter lim="800000"/>
            <a:headEnd/>
            <a:tailEnd/>
          </a:ln>
          <a:effectLst/>
        </p:spPr>
        <p:txBody>
          <a:bodyPr vert="horz" wrap="square" lIns="96606" tIns="48304" rIns="96606" bIns="4830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96606" tIns="48304" rIns="96606" bIns="48304" numCol="1" anchor="b" anchorCtr="0" compatLnSpc="1">
            <a:prstTxWarp prst="textNoShape">
              <a:avLst/>
            </a:prstTxWarp>
          </a:bodyPr>
          <a:lstStyle>
            <a:lvl1pPr defTabSz="965200" eaLnBrk="0" hangingPunct="0">
              <a:defRPr sz="1300">
                <a:latin typeface="Times New Roman" pitchFamily="18" charset="0"/>
              </a:defRPr>
            </a:lvl1pPr>
          </a:lstStyle>
          <a:p>
            <a:r>
              <a:rPr lang="en-US"/>
              <a:t>Alex Milenkovich</a:t>
            </a:r>
          </a:p>
        </p:txBody>
      </p:sp>
      <p:sp>
        <p:nvSpPr>
          <p:cNvPr id="5127" name="Rectangle 7"/>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96606" tIns="48304" rIns="96606" bIns="48304" numCol="1" anchor="b" anchorCtr="0" compatLnSpc="1">
            <a:prstTxWarp prst="textNoShape">
              <a:avLst/>
            </a:prstTxWarp>
          </a:bodyPr>
          <a:lstStyle>
            <a:lvl1pPr algn="r" defTabSz="965200" eaLnBrk="0" hangingPunct="0">
              <a:defRPr sz="1300">
                <a:latin typeface="Times New Roman" pitchFamily="18" charset="0"/>
              </a:defRPr>
            </a:lvl1pPr>
          </a:lstStyle>
          <a:p>
            <a:fld id="{5357FA88-635C-434D-A824-9AD9B6AA4F8D}" type="slidenum">
              <a:rPr lang="en-US"/>
              <a:pPr/>
              <a:t>‹#›</a:t>
            </a:fld>
            <a:endParaRPr 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CA2B5BAE-6221-4D68-94FC-56FE198A67B1}" type="slidenum">
              <a:rPr lang="en-US"/>
              <a:pPr/>
              <a:t>1</a:t>
            </a:fld>
            <a:endParaRPr lang="en-US"/>
          </a:p>
        </p:txBody>
      </p:sp>
      <p:sp>
        <p:nvSpPr>
          <p:cNvPr id="504834" name="Rectangle 2"/>
          <p:cNvSpPr>
            <a:spLocks noChangeArrowheads="1" noTextEdit="1"/>
          </p:cNvSpPr>
          <p:nvPr>
            <p:ph type="sldImg"/>
          </p:nvPr>
        </p:nvSpPr>
        <p:spPr>
          <a:ln/>
        </p:spPr>
      </p:sp>
      <p:sp>
        <p:nvSpPr>
          <p:cNvPr id="504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440B1D38-4D88-4165-8804-3D6F9F9E6A29}" type="slidenum">
              <a:rPr lang="en-US"/>
              <a:pPr/>
              <a:t>28</a:t>
            </a:fld>
            <a:endParaRPr lang="en-US"/>
          </a:p>
        </p:txBody>
      </p:sp>
      <p:sp>
        <p:nvSpPr>
          <p:cNvPr id="1908738" name="Rectangle 2"/>
          <p:cNvSpPr>
            <a:spLocks noChangeArrowheads="1" noTextEdit="1"/>
          </p:cNvSpPr>
          <p:nvPr>
            <p:ph type="sldImg"/>
          </p:nvPr>
        </p:nvSpPr>
        <p:spPr>
          <a:ln/>
        </p:spPr>
      </p:sp>
      <p:sp>
        <p:nvSpPr>
          <p:cNvPr id="1908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1F2E920B-E31A-4330-B665-DF6F343C25C7}" type="slidenum">
              <a:rPr lang="en-US"/>
              <a:pPr/>
              <a:t>29</a:t>
            </a:fld>
            <a:endParaRPr lang="en-US"/>
          </a:p>
        </p:txBody>
      </p:sp>
      <p:sp>
        <p:nvSpPr>
          <p:cNvPr id="1675266" name="Rectangle 2"/>
          <p:cNvSpPr>
            <a:spLocks noChangeArrowheads="1" noTextEdit="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1675267" name="Rectangle 3"/>
          <p:cNvSpPr>
            <a:spLocks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lIns="95143" tIns="47572" rIns="95143" bIns="47572"/>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48E6B55D-FB16-4604-9C9D-DD884C254711}" type="slidenum">
              <a:rPr lang="en-US"/>
              <a:pPr/>
              <a:t>32</a:t>
            </a:fld>
            <a:endParaRPr lang="en-US"/>
          </a:p>
        </p:txBody>
      </p:sp>
      <p:sp>
        <p:nvSpPr>
          <p:cNvPr id="1677314" name="Rectangle 2"/>
          <p:cNvSpPr>
            <a:spLocks noChangeArrowheads="1" noTextEdit="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1677315" name="Rectangle 3"/>
          <p:cNvSpPr>
            <a:spLocks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lIns="95143" tIns="47572" rIns="95143" bIns="47572"/>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CBE65973-8FB9-445F-9C5E-A57E2B2C72F8}" type="slidenum">
              <a:rPr lang="en-US"/>
              <a:pPr/>
              <a:t>33</a:t>
            </a:fld>
            <a:endParaRPr lang="en-US"/>
          </a:p>
        </p:txBody>
      </p:sp>
      <p:sp>
        <p:nvSpPr>
          <p:cNvPr id="1696770" name="Rectangle 2"/>
          <p:cNvSpPr>
            <a:spLocks noChangeArrowheads="1" noTextEdit="1"/>
          </p:cNvSpPr>
          <p:nvPr>
            <p:ph type="sldImg"/>
          </p:nvPr>
        </p:nvSpPr>
        <p:spPr>
          <a:ln/>
        </p:spPr>
      </p:sp>
      <p:sp>
        <p:nvSpPr>
          <p:cNvPr id="1696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4EB5663D-0FB7-48BE-A34B-72BD3817C12E}" type="slidenum">
              <a:rPr lang="en-US"/>
              <a:pPr/>
              <a:t>34</a:t>
            </a:fld>
            <a:endParaRPr lang="en-US"/>
          </a:p>
        </p:txBody>
      </p:sp>
      <p:sp>
        <p:nvSpPr>
          <p:cNvPr id="1916930" name="Rectangle 2"/>
          <p:cNvSpPr>
            <a:spLocks noChangeArrowheads="1" noTextEdit="1"/>
          </p:cNvSpPr>
          <p:nvPr>
            <p:ph type="sldImg"/>
          </p:nvPr>
        </p:nvSpPr>
        <p:spPr>
          <a:ln/>
        </p:spPr>
      </p:sp>
      <p:sp>
        <p:nvSpPr>
          <p:cNvPr id="1916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82FC5580-E5A3-4E4F-9F7E-385F6DB46168}" type="slidenum">
              <a:rPr lang="en-US"/>
              <a:pPr/>
              <a:t>35</a:t>
            </a:fld>
            <a:endParaRPr lang="en-US"/>
          </a:p>
        </p:txBody>
      </p:sp>
      <p:sp>
        <p:nvSpPr>
          <p:cNvPr id="1918978" name="Rectangle 2"/>
          <p:cNvSpPr>
            <a:spLocks noChangeArrowheads="1" noTextEdit="1"/>
          </p:cNvSpPr>
          <p:nvPr>
            <p:ph type="sldImg"/>
          </p:nvPr>
        </p:nvSpPr>
        <p:spPr>
          <a:ln/>
        </p:spPr>
      </p:sp>
      <p:sp>
        <p:nvSpPr>
          <p:cNvPr id="1918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81EEC716-8B32-40E2-B2C8-5082D739D8D9}" type="slidenum">
              <a:rPr lang="en-US"/>
              <a:pPr/>
              <a:t>36</a:t>
            </a:fld>
            <a:endParaRPr lang="en-US"/>
          </a:p>
        </p:txBody>
      </p:sp>
      <p:sp>
        <p:nvSpPr>
          <p:cNvPr id="1922050" name="Rectangle 2"/>
          <p:cNvSpPr>
            <a:spLocks noChangeArrowheads="1" noTextEdit="1"/>
          </p:cNvSpPr>
          <p:nvPr>
            <p:ph type="sldImg"/>
          </p:nvPr>
        </p:nvSpPr>
        <p:spPr>
          <a:ln/>
        </p:spPr>
      </p:sp>
      <p:sp>
        <p:nvSpPr>
          <p:cNvPr id="1922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9E3F4E63-C7AD-4A27-9B26-0DE2A5D0A3D9}" type="slidenum">
              <a:rPr lang="en-US"/>
              <a:pPr/>
              <a:t>2</a:t>
            </a:fld>
            <a:endParaRPr lang="en-US"/>
          </a:p>
        </p:txBody>
      </p:sp>
      <p:sp>
        <p:nvSpPr>
          <p:cNvPr id="1346562" name="Rectangle 2"/>
          <p:cNvSpPr>
            <a:spLocks noChangeArrowheads="1" noTextEdit="1"/>
          </p:cNvSpPr>
          <p:nvPr>
            <p:ph type="sldImg"/>
          </p:nvPr>
        </p:nvSpPr>
        <p:spPr bwMode="auto">
          <a:xfrm>
            <a:off x="1254125" y="715963"/>
            <a:ext cx="4806950" cy="3605212"/>
          </a:xfrm>
          <a:prstGeom prst="rect">
            <a:avLst/>
          </a:prstGeom>
          <a:solidFill>
            <a:srgbClr val="FFFFFF"/>
          </a:solidFill>
          <a:ln>
            <a:solidFill>
              <a:srgbClr val="000000"/>
            </a:solidFill>
            <a:miter lim="800000"/>
            <a:headEnd/>
            <a:tailEnd/>
          </a:ln>
        </p:spPr>
      </p:sp>
      <p:sp>
        <p:nvSpPr>
          <p:cNvPr id="1346563" name="Rectangle 3"/>
          <p:cNvSpPr>
            <a:spLocks noChangeArrowheads="1"/>
          </p:cNvSpPr>
          <p:nvPr>
            <p:ph type="body" idx="1"/>
          </p:nvPr>
        </p:nvSpPr>
        <p:spPr bwMode="auto">
          <a:xfrm>
            <a:off x="974725" y="4559300"/>
            <a:ext cx="5365750" cy="43243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4C2E5D81-FDFB-4AA3-8F11-A7B8CBE599B9}" type="slidenum">
              <a:rPr lang="en-US"/>
              <a:pPr/>
              <a:t>18</a:t>
            </a:fld>
            <a:endParaRPr lang="en-US"/>
          </a:p>
        </p:txBody>
      </p:sp>
      <p:sp>
        <p:nvSpPr>
          <p:cNvPr id="1654786" name="Rectangle 2"/>
          <p:cNvSpPr>
            <a:spLocks noChangeArrowheads="1" noTextEdit="1"/>
          </p:cNvSpPr>
          <p:nvPr>
            <p:ph type="sldImg"/>
          </p:nvPr>
        </p:nvSpPr>
        <p:spPr>
          <a:ln/>
        </p:spPr>
      </p:sp>
      <p:sp>
        <p:nvSpPr>
          <p:cNvPr id="1654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3DBC737C-2C56-452D-B874-95CB63D002F0}" type="slidenum">
              <a:rPr lang="en-US"/>
              <a:pPr/>
              <a:t>19</a:t>
            </a:fld>
            <a:endParaRPr lang="en-US"/>
          </a:p>
        </p:txBody>
      </p:sp>
      <p:sp>
        <p:nvSpPr>
          <p:cNvPr id="1655810" name="Rectangle 2"/>
          <p:cNvSpPr>
            <a:spLocks noChangeArrowheads="1" noTextEdit="1"/>
          </p:cNvSpPr>
          <p:nvPr>
            <p:ph type="sldImg"/>
          </p:nvPr>
        </p:nvSpPr>
        <p:spPr>
          <a:ln/>
        </p:spPr>
      </p:sp>
      <p:sp>
        <p:nvSpPr>
          <p:cNvPr id="1655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5535C901-55E2-4AC6-8F7C-D20779822E62}" type="slidenum">
              <a:rPr lang="en-US"/>
              <a:pPr/>
              <a:t>21</a:t>
            </a:fld>
            <a:endParaRPr lang="en-US"/>
          </a:p>
        </p:txBody>
      </p:sp>
      <p:sp>
        <p:nvSpPr>
          <p:cNvPr id="1656834" name="Rectangle 2"/>
          <p:cNvSpPr>
            <a:spLocks noChangeArrowheads="1" noTextEdit="1"/>
          </p:cNvSpPr>
          <p:nvPr>
            <p:ph type="sldImg"/>
          </p:nvPr>
        </p:nvSpPr>
        <p:spPr>
          <a:ln/>
        </p:spPr>
      </p:sp>
      <p:sp>
        <p:nvSpPr>
          <p:cNvPr id="1656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1477C4EB-9C00-4DD3-8E47-371AD2A9C2F4}" type="slidenum">
              <a:rPr lang="en-US"/>
              <a:pPr/>
              <a:t>23</a:t>
            </a:fld>
            <a:endParaRPr lang="en-US"/>
          </a:p>
        </p:txBody>
      </p:sp>
      <p:sp>
        <p:nvSpPr>
          <p:cNvPr id="1658882" name="Rectangle 2"/>
          <p:cNvSpPr>
            <a:spLocks noChangeArrowheads="1" noTextEdit="1"/>
          </p:cNvSpPr>
          <p:nvPr>
            <p:ph type="sldImg"/>
          </p:nvPr>
        </p:nvSpPr>
        <p:spPr>
          <a:ln/>
        </p:spPr>
      </p:sp>
      <p:sp>
        <p:nvSpPr>
          <p:cNvPr id="1658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2930A8C3-4C49-450C-9B64-78C6C97D2DF4}" type="slidenum">
              <a:rPr lang="en-US"/>
              <a:pPr/>
              <a:t>24</a:t>
            </a:fld>
            <a:endParaRPr lang="en-US"/>
          </a:p>
        </p:txBody>
      </p:sp>
      <p:sp>
        <p:nvSpPr>
          <p:cNvPr id="1671170" name="Rectangle 2"/>
          <p:cNvSpPr>
            <a:spLocks noChangeArrowheads="1" noTextEdit="1"/>
          </p:cNvSpPr>
          <p:nvPr>
            <p:ph type="sldImg"/>
          </p:nvPr>
        </p:nvSpPr>
        <p:spPr>
          <a:ln/>
        </p:spPr>
      </p:sp>
      <p:sp>
        <p:nvSpPr>
          <p:cNvPr id="1671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2B8C3FFB-A241-4CE7-A7E2-76CEFD0855C4}" type="slidenum">
              <a:rPr lang="en-US"/>
              <a:pPr/>
              <a:t>26</a:t>
            </a:fld>
            <a:endParaRPr lang="en-US"/>
          </a:p>
        </p:txBody>
      </p:sp>
      <p:sp>
        <p:nvSpPr>
          <p:cNvPr id="1672194" name="Rectangle 2"/>
          <p:cNvSpPr>
            <a:spLocks noChangeArrowheads="1" noTextEdit="1"/>
          </p:cNvSpPr>
          <p:nvPr>
            <p:ph type="sldImg"/>
          </p:nvPr>
        </p:nvSpPr>
        <p:spPr>
          <a:ln/>
        </p:spPr>
      </p:sp>
      <p:sp>
        <p:nvSpPr>
          <p:cNvPr id="1672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6EF39A2F-D9ED-4FD5-8F7F-D9EE31BAF111}" type="slidenum">
              <a:rPr lang="en-US"/>
              <a:pPr/>
              <a:t>27</a:t>
            </a:fld>
            <a:endParaRPr lang="en-US"/>
          </a:p>
        </p:txBody>
      </p:sp>
      <p:sp>
        <p:nvSpPr>
          <p:cNvPr id="1680386" name="Rectangle 2"/>
          <p:cNvSpPr>
            <a:spLocks noChangeArrowheads="1" noTextEdit="1"/>
          </p:cNvSpPr>
          <p:nvPr>
            <p:ph type="sldImg"/>
          </p:nvPr>
        </p:nvSpPr>
        <p:spPr>
          <a:ln/>
        </p:spPr>
      </p:sp>
      <p:sp>
        <p:nvSpPr>
          <p:cNvPr id="168038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58082" name="Group 1026"/>
          <p:cNvGrpSpPr>
            <a:grpSpLocks/>
          </p:cNvGrpSpPr>
          <p:nvPr/>
        </p:nvGrpSpPr>
        <p:grpSpPr bwMode="auto">
          <a:xfrm>
            <a:off x="0" y="2438400"/>
            <a:ext cx="9009063" cy="1052513"/>
            <a:chOff x="0" y="1536"/>
            <a:chExt cx="5675" cy="663"/>
          </a:xfrm>
        </p:grpSpPr>
        <p:grpSp>
          <p:nvGrpSpPr>
            <p:cNvPr id="558083" name="Group 1027"/>
            <p:cNvGrpSpPr>
              <a:grpSpLocks/>
            </p:cNvGrpSpPr>
            <p:nvPr/>
          </p:nvGrpSpPr>
          <p:grpSpPr bwMode="auto">
            <a:xfrm>
              <a:off x="183" y="1604"/>
              <a:ext cx="448" cy="299"/>
              <a:chOff x="720" y="336"/>
              <a:chExt cx="624" cy="432"/>
            </a:xfrm>
          </p:grpSpPr>
          <p:sp>
            <p:nvSpPr>
              <p:cNvPr id="558084" name="Rectangle 1028"/>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558085" name="Rectangle 1029"/>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558086" name="Group 1030"/>
            <p:cNvGrpSpPr>
              <a:grpSpLocks/>
            </p:cNvGrpSpPr>
            <p:nvPr/>
          </p:nvGrpSpPr>
          <p:grpSpPr bwMode="auto">
            <a:xfrm>
              <a:off x="261" y="1870"/>
              <a:ext cx="465" cy="299"/>
              <a:chOff x="912" y="2640"/>
              <a:chExt cx="672" cy="432"/>
            </a:xfrm>
          </p:grpSpPr>
          <p:sp>
            <p:nvSpPr>
              <p:cNvPr id="558087" name="Rectangle 1031"/>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558088" name="Rectangle 1032"/>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558089" name="Rectangle 1033"/>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558090" name="Rectangle 1034"/>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558091" name="Rectangle 1035"/>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558092" name="Rectangle 1036"/>
          <p:cNvSpPr>
            <a:spLocks noGrp="1" noChangeArrowheads="1"/>
          </p:cNvSpPr>
          <p:nvPr>
            <p:ph type="ctrTitle"/>
          </p:nvPr>
        </p:nvSpPr>
        <p:spPr>
          <a:xfrm>
            <a:off x="990600" y="1408113"/>
            <a:ext cx="7947025" cy="1563687"/>
          </a:xfrm>
        </p:spPr>
        <p:txBody>
          <a:bodyPr/>
          <a:lstStyle>
            <a:lvl1pPr>
              <a:defRPr sz="3600"/>
            </a:lvl1pPr>
          </a:lstStyle>
          <a:p>
            <a:r>
              <a:rPr lang="en-US"/>
              <a:t>Click to edit Master title style</a:t>
            </a:r>
          </a:p>
        </p:txBody>
      </p:sp>
      <p:sp>
        <p:nvSpPr>
          <p:cNvPr id="558093" name="Rectangle 1037"/>
          <p:cNvSpPr>
            <a:spLocks noGrp="1" noChangeArrowheads="1"/>
          </p:cNvSpPr>
          <p:nvPr>
            <p:ph type="subTitle" idx="1"/>
          </p:nvPr>
        </p:nvSpPr>
        <p:spPr>
          <a:xfrm>
            <a:off x="820738" y="3624263"/>
            <a:ext cx="7620000" cy="2463800"/>
          </a:xfrm>
        </p:spPr>
        <p:txBody>
          <a:bodyPr/>
          <a:lstStyle>
            <a:lvl1pPr marL="0" indent="0" algn="ctr">
              <a:buFont typeface="Wingdings" pitchFamily="2" charset="2"/>
              <a:buNone/>
              <a:defRPr/>
            </a:lvl1pPr>
          </a:lstStyle>
          <a:p>
            <a:r>
              <a:rPr lang="en-US"/>
              <a:t>Click to edit Master subtitle style</a:t>
            </a:r>
          </a:p>
        </p:txBody>
      </p:sp>
      <p:sp>
        <p:nvSpPr>
          <p:cNvPr id="558094" name="Rectangle 1038"/>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p>
        </p:txBody>
      </p:sp>
      <p:sp>
        <p:nvSpPr>
          <p:cNvPr id="558095" name="Rectangle 1039"/>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en-US"/>
              <a:t>CPE 323 </a:t>
            </a:r>
          </a:p>
        </p:txBody>
      </p:sp>
      <p:sp>
        <p:nvSpPr>
          <p:cNvPr id="558096" name="Rectangle 1040"/>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B5590B82-55D2-4941-89B3-376CCEB64983}"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CPE 323 </a:t>
            </a:r>
          </a:p>
        </p:txBody>
      </p:sp>
      <p:sp>
        <p:nvSpPr>
          <p:cNvPr id="6" name="Slide Number Placeholder 5"/>
          <p:cNvSpPr>
            <a:spLocks noGrp="1"/>
          </p:cNvSpPr>
          <p:nvPr>
            <p:ph type="sldNum" sz="quarter" idx="12"/>
          </p:nvPr>
        </p:nvSpPr>
        <p:spPr/>
        <p:txBody>
          <a:bodyPr/>
          <a:lstStyle>
            <a:lvl1pPr>
              <a:defRPr/>
            </a:lvl1pPr>
          </a:lstStyle>
          <a:p>
            <a:fld id="{19FB4151-1225-469F-B2E0-56DB6E22C83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160338"/>
            <a:ext cx="2039938" cy="64373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90575" y="160338"/>
            <a:ext cx="5972175" cy="64373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CPE 323 </a:t>
            </a:r>
          </a:p>
        </p:txBody>
      </p:sp>
      <p:sp>
        <p:nvSpPr>
          <p:cNvPr id="6" name="Slide Number Placeholder 5"/>
          <p:cNvSpPr>
            <a:spLocks noGrp="1"/>
          </p:cNvSpPr>
          <p:nvPr>
            <p:ph type="sldNum" sz="quarter" idx="12"/>
          </p:nvPr>
        </p:nvSpPr>
        <p:spPr/>
        <p:txBody>
          <a:bodyPr/>
          <a:lstStyle>
            <a:lvl1pPr>
              <a:defRPr/>
            </a:lvl1pPr>
          </a:lstStyle>
          <a:p>
            <a:fld id="{FF89A737-3374-4B55-93AA-CF43252A37ED}"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160338"/>
            <a:ext cx="7793037" cy="8667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90575" y="1304925"/>
            <a:ext cx="4005263" cy="5292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8238" y="1304925"/>
            <a:ext cx="4006850" cy="5292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3246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352800" y="6324600"/>
            <a:ext cx="2895600" cy="457200"/>
          </a:xfrm>
        </p:spPr>
        <p:txBody>
          <a:bodyPr/>
          <a:lstStyle>
            <a:lvl1pPr>
              <a:defRPr/>
            </a:lvl1pPr>
          </a:lstStyle>
          <a:p>
            <a:r>
              <a:rPr lang="en-US"/>
              <a:t>CPE 323 </a:t>
            </a:r>
          </a:p>
        </p:txBody>
      </p:sp>
      <p:sp>
        <p:nvSpPr>
          <p:cNvPr id="7" name="Slide Number Placeholder 6"/>
          <p:cNvSpPr>
            <a:spLocks noGrp="1"/>
          </p:cNvSpPr>
          <p:nvPr>
            <p:ph type="sldNum" sz="quarter" idx="12"/>
          </p:nvPr>
        </p:nvSpPr>
        <p:spPr>
          <a:xfrm>
            <a:off x="6781800" y="6324600"/>
            <a:ext cx="1905000" cy="457200"/>
          </a:xfrm>
        </p:spPr>
        <p:txBody>
          <a:bodyPr/>
          <a:lstStyle>
            <a:lvl1pPr>
              <a:defRPr/>
            </a:lvl1pPr>
          </a:lstStyle>
          <a:p>
            <a:fld id="{CE0A6887-F07A-4722-9D93-CAC10820E58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CPE 323 </a:t>
            </a:r>
          </a:p>
        </p:txBody>
      </p:sp>
      <p:sp>
        <p:nvSpPr>
          <p:cNvPr id="6" name="Slide Number Placeholder 5"/>
          <p:cNvSpPr>
            <a:spLocks noGrp="1"/>
          </p:cNvSpPr>
          <p:nvPr>
            <p:ph type="sldNum" sz="quarter" idx="12"/>
          </p:nvPr>
        </p:nvSpPr>
        <p:spPr/>
        <p:txBody>
          <a:bodyPr/>
          <a:lstStyle>
            <a:lvl1pPr>
              <a:defRPr/>
            </a:lvl1pPr>
          </a:lstStyle>
          <a:p>
            <a:fld id="{64713071-DEBD-4B99-89ED-A4487A98234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CPE 323 </a:t>
            </a:r>
          </a:p>
        </p:txBody>
      </p:sp>
      <p:sp>
        <p:nvSpPr>
          <p:cNvPr id="6" name="Slide Number Placeholder 5"/>
          <p:cNvSpPr>
            <a:spLocks noGrp="1"/>
          </p:cNvSpPr>
          <p:nvPr>
            <p:ph type="sldNum" sz="quarter" idx="12"/>
          </p:nvPr>
        </p:nvSpPr>
        <p:spPr/>
        <p:txBody>
          <a:bodyPr/>
          <a:lstStyle>
            <a:lvl1pPr>
              <a:defRPr/>
            </a:lvl1pPr>
          </a:lstStyle>
          <a:p>
            <a:fld id="{994748B4-523B-4943-87DA-8F85B880BC5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90575" y="1304925"/>
            <a:ext cx="4005263" cy="5292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8238" y="1304925"/>
            <a:ext cx="4006850" cy="5292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CPE 323 </a:t>
            </a:r>
          </a:p>
        </p:txBody>
      </p:sp>
      <p:sp>
        <p:nvSpPr>
          <p:cNvPr id="7" name="Slide Number Placeholder 6"/>
          <p:cNvSpPr>
            <a:spLocks noGrp="1"/>
          </p:cNvSpPr>
          <p:nvPr>
            <p:ph type="sldNum" sz="quarter" idx="12"/>
          </p:nvPr>
        </p:nvSpPr>
        <p:spPr/>
        <p:txBody>
          <a:bodyPr/>
          <a:lstStyle>
            <a:lvl1pPr>
              <a:defRPr/>
            </a:lvl1pPr>
          </a:lstStyle>
          <a:p>
            <a:fld id="{F467DF78-9D4B-490E-9CA1-5F6476F42B5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CPE 323 </a:t>
            </a:r>
          </a:p>
        </p:txBody>
      </p:sp>
      <p:sp>
        <p:nvSpPr>
          <p:cNvPr id="9" name="Slide Number Placeholder 8"/>
          <p:cNvSpPr>
            <a:spLocks noGrp="1"/>
          </p:cNvSpPr>
          <p:nvPr>
            <p:ph type="sldNum" sz="quarter" idx="12"/>
          </p:nvPr>
        </p:nvSpPr>
        <p:spPr/>
        <p:txBody>
          <a:bodyPr/>
          <a:lstStyle>
            <a:lvl1pPr>
              <a:defRPr/>
            </a:lvl1pPr>
          </a:lstStyle>
          <a:p>
            <a:fld id="{679F5C81-397D-45D5-A807-DAC7C86CA97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CPE 323 </a:t>
            </a:r>
          </a:p>
        </p:txBody>
      </p:sp>
      <p:sp>
        <p:nvSpPr>
          <p:cNvPr id="5" name="Slide Number Placeholder 4"/>
          <p:cNvSpPr>
            <a:spLocks noGrp="1"/>
          </p:cNvSpPr>
          <p:nvPr>
            <p:ph type="sldNum" sz="quarter" idx="12"/>
          </p:nvPr>
        </p:nvSpPr>
        <p:spPr/>
        <p:txBody>
          <a:bodyPr/>
          <a:lstStyle>
            <a:lvl1pPr>
              <a:defRPr/>
            </a:lvl1pPr>
          </a:lstStyle>
          <a:p>
            <a:fld id="{4F1F8F8B-C225-4D05-8E67-C0E7FED2335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CPE 323 </a:t>
            </a:r>
          </a:p>
        </p:txBody>
      </p:sp>
      <p:sp>
        <p:nvSpPr>
          <p:cNvPr id="4" name="Slide Number Placeholder 3"/>
          <p:cNvSpPr>
            <a:spLocks noGrp="1"/>
          </p:cNvSpPr>
          <p:nvPr>
            <p:ph type="sldNum" sz="quarter" idx="12"/>
          </p:nvPr>
        </p:nvSpPr>
        <p:spPr/>
        <p:txBody>
          <a:bodyPr/>
          <a:lstStyle>
            <a:lvl1pPr>
              <a:defRPr/>
            </a:lvl1pPr>
          </a:lstStyle>
          <a:p>
            <a:fld id="{0EAAAD5A-C49B-4329-803C-487C3A9E735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CPE 323 </a:t>
            </a:r>
          </a:p>
        </p:txBody>
      </p:sp>
      <p:sp>
        <p:nvSpPr>
          <p:cNvPr id="7" name="Slide Number Placeholder 6"/>
          <p:cNvSpPr>
            <a:spLocks noGrp="1"/>
          </p:cNvSpPr>
          <p:nvPr>
            <p:ph type="sldNum" sz="quarter" idx="12"/>
          </p:nvPr>
        </p:nvSpPr>
        <p:spPr/>
        <p:txBody>
          <a:bodyPr/>
          <a:lstStyle>
            <a:lvl1pPr>
              <a:defRPr/>
            </a:lvl1pPr>
          </a:lstStyle>
          <a:p>
            <a:fld id="{C7DA79AC-F425-410F-921B-A3834E417E8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CPE 323 </a:t>
            </a:r>
          </a:p>
        </p:txBody>
      </p:sp>
      <p:sp>
        <p:nvSpPr>
          <p:cNvPr id="7" name="Slide Number Placeholder 6"/>
          <p:cNvSpPr>
            <a:spLocks noGrp="1"/>
          </p:cNvSpPr>
          <p:nvPr>
            <p:ph type="sldNum" sz="quarter" idx="12"/>
          </p:nvPr>
        </p:nvSpPr>
        <p:spPr/>
        <p:txBody>
          <a:bodyPr/>
          <a:lstStyle>
            <a:lvl1pPr>
              <a:defRPr/>
            </a:lvl1pPr>
          </a:lstStyle>
          <a:p>
            <a:fld id="{A0DE1A4F-A531-42A4-AF7E-1C11F2E0C2E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7058" name="Rectangle 2"/>
          <p:cNvSpPr>
            <a:spLocks noChangeArrowheads="1"/>
          </p:cNvSpPr>
          <p:nvPr/>
        </p:nvSpPr>
        <p:spPr bwMode="ltGray">
          <a:xfrm>
            <a:off x="417513" y="455613"/>
            <a:ext cx="438150" cy="474662"/>
          </a:xfrm>
          <a:prstGeom prst="rect">
            <a:avLst/>
          </a:prstGeom>
          <a:solidFill>
            <a:schemeClr val="accent2"/>
          </a:solidFill>
          <a:ln w="9525">
            <a:noFill/>
            <a:miter lim="800000"/>
            <a:headEnd/>
            <a:tailEnd/>
          </a:ln>
          <a:effectLst/>
        </p:spPr>
        <p:txBody>
          <a:bodyPr wrap="none" anchor="ctr"/>
          <a:lstStyle/>
          <a:p>
            <a:pPr algn="ctr"/>
            <a:endParaRPr kumimoji="1" lang="en-US"/>
          </a:p>
        </p:txBody>
      </p:sp>
      <p:sp>
        <p:nvSpPr>
          <p:cNvPr id="557059" name="Rectangle 3"/>
          <p:cNvSpPr>
            <a:spLocks noChangeArrowheads="1"/>
          </p:cNvSpPr>
          <p:nvPr/>
        </p:nvSpPr>
        <p:spPr bwMode="ltGray">
          <a:xfrm>
            <a:off x="800100" y="455613"/>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endParaRPr kumimoji="1" lang="en-US"/>
          </a:p>
        </p:txBody>
      </p:sp>
      <p:sp>
        <p:nvSpPr>
          <p:cNvPr id="557060" name="Rectangle 4"/>
          <p:cNvSpPr>
            <a:spLocks noChangeArrowheads="1"/>
          </p:cNvSpPr>
          <p:nvPr/>
        </p:nvSpPr>
        <p:spPr bwMode="ltGray">
          <a:xfrm>
            <a:off x="541338" y="877888"/>
            <a:ext cx="422275" cy="474662"/>
          </a:xfrm>
          <a:prstGeom prst="rect">
            <a:avLst/>
          </a:prstGeom>
          <a:solidFill>
            <a:schemeClr val="folHlink"/>
          </a:solidFill>
          <a:ln w="9525">
            <a:noFill/>
            <a:miter lim="800000"/>
            <a:headEnd/>
            <a:tailEnd/>
          </a:ln>
          <a:effectLst/>
        </p:spPr>
        <p:txBody>
          <a:bodyPr wrap="none" anchor="ctr"/>
          <a:lstStyle/>
          <a:p>
            <a:pPr algn="ctr"/>
            <a:endParaRPr kumimoji="1" lang="en-US"/>
          </a:p>
        </p:txBody>
      </p:sp>
      <p:sp>
        <p:nvSpPr>
          <p:cNvPr id="557061" name="Rectangle 5"/>
          <p:cNvSpPr>
            <a:spLocks noChangeArrowheads="1"/>
          </p:cNvSpPr>
          <p:nvPr/>
        </p:nvSpPr>
        <p:spPr bwMode="ltGray">
          <a:xfrm>
            <a:off x="911225" y="877888"/>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kumimoji="1" lang="en-US"/>
          </a:p>
        </p:txBody>
      </p:sp>
      <p:sp>
        <p:nvSpPr>
          <p:cNvPr id="557062" name="Rectangle 6"/>
          <p:cNvSpPr>
            <a:spLocks noChangeArrowheads="1"/>
          </p:cNvSpPr>
          <p:nvPr/>
        </p:nvSpPr>
        <p:spPr bwMode="ltGray">
          <a:xfrm>
            <a:off x="127000" y="804863"/>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endParaRPr kumimoji="1" lang="en-US"/>
          </a:p>
        </p:txBody>
      </p:sp>
      <p:sp>
        <p:nvSpPr>
          <p:cNvPr id="557063" name="Rectangle 7"/>
          <p:cNvSpPr>
            <a:spLocks noChangeArrowheads="1"/>
          </p:cNvSpPr>
          <p:nvPr/>
        </p:nvSpPr>
        <p:spPr bwMode="gray">
          <a:xfrm>
            <a:off x="762000" y="447675"/>
            <a:ext cx="31750" cy="1052513"/>
          </a:xfrm>
          <a:prstGeom prst="rect">
            <a:avLst/>
          </a:prstGeom>
          <a:solidFill>
            <a:schemeClr val="bg2"/>
          </a:solidFill>
          <a:ln w="9525">
            <a:noFill/>
            <a:miter lim="800000"/>
            <a:headEnd/>
            <a:tailEnd/>
          </a:ln>
          <a:effectLst/>
        </p:spPr>
        <p:txBody>
          <a:bodyPr wrap="none" anchor="ctr"/>
          <a:lstStyle/>
          <a:p>
            <a:pPr algn="ctr"/>
            <a:endParaRPr kumimoji="1" lang="en-US"/>
          </a:p>
        </p:txBody>
      </p:sp>
      <p:sp>
        <p:nvSpPr>
          <p:cNvPr id="557064" name="Rectangle 8"/>
          <p:cNvSpPr>
            <a:spLocks noChangeArrowheads="1"/>
          </p:cNvSpPr>
          <p:nvPr/>
        </p:nvSpPr>
        <p:spPr bwMode="gray">
          <a:xfrm>
            <a:off x="442913" y="113823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en-US"/>
          </a:p>
        </p:txBody>
      </p:sp>
      <p:sp>
        <p:nvSpPr>
          <p:cNvPr id="557065" name="Rectangle 9"/>
          <p:cNvSpPr>
            <a:spLocks noGrp="1" noChangeArrowheads="1"/>
          </p:cNvSpPr>
          <p:nvPr>
            <p:ph type="title"/>
          </p:nvPr>
        </p:nvSpPr>
        <p:spPr bwMode="auto">
          <a:xfrm>
            <a:off x="1150938" y="160338"/>
            <a:ext cx="7793037" cy="866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57066" name="Rectangle 10"/>
          <p:cNvSpPr>
            <a:spLocks noGrp="1" noChangeArrowheads="1"/>
          </p:cNvSpPr>
          <p:nvPr>
            <p:ph type="body" idx="1"/>
          </p:nvPr>
        </p:nvSpPr>
        <p:spPr bwMode="auto">
          <a:xfrm>
            <a:off x="790575" y="1304925"/>
            <a:ext cx="8164513" cy="5292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7067"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endParaRPr lang="en-US"/>
          </a:p>
        </p:txBody>
      </p:sp>
      <p:sp>
        <p:nvSpPr>
          <p:cNvPr id="557068"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r>
              <a:rPr lang="en-US"/>
              <a:t>CPE 323 </a:t>
            </a:r>
          </a:p>
        </p:txBody>
      </p:sp>
      <p:sp>
        <p:nvSpPr>
          <p:cNvPr id="557069"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7B116947-0818-4B98-9DC7-BDDD05A1005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hf hdr="0" dt="0"/>
  <p:txStyles>
    <p:title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200" b="1">
          <a:solidFill>
            <a:schemeClr val="tx2"/>
          </a:solidFill>
          <a:latin typeface="Arial" charset="0"/>
        </a:defRPr>
      </a:lvl2pPr>
      <a:lvl3pPr algn="l" rtl="0" fontAlgn="base">
        <a:spcBef>
          <a:spcPct val="0"/>
        </a:spcBef>
        <a:spcAft>
          <a:spcPct val="0"/>
        </a:spcAft>
        <a:defRPr sz="3200" b="1">
          <a:solidFill>
            <a:schemeClr val="tx2"/>
          </a:solidFill>
          <a:latin typeface="Arial" charset="0"/>
        </a:defRPr>
      </a:lvl3pPr>
      <a:lvl4pPr algn="l" rtl="0" fontAlgn="base">
        <a:spcBef>
          <a:spcPct val="0"/>
        </a:spcBef>
        <a:spcAft>
          <a:spcPct val="0"/>
        </a:spcAft>
        <a:defRPr sz="3200" b="1">
          <a:solidFill>
            <a:schemeClr val="tx2"/>
          </a:solidFill>
          <a:latin typeface="Arial" charset="0"/>
        </a:defRPr>
      </a:lvl4pPr>
      <a:lvl5pPr algn="l" rtl="0" fontAlgn="base">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68" name="Rectangle 12"/>
          <p:cNvSpPr>
            <a:spLocks noGrp="1" noChangeArrowheads="1"/>
          </p:cNvSpPr>
          <p:nvPr>
            <p:ph type="ctrTitle"/>
          </p:nvPr>
        </p:nvSpPr>
        <p:spPr/>
        <p:txBody>
          <a:bodyPr/>
          <a:lstStyle/>
          <a:p>
            <a:r>
              <a:rPr lang="en-US" sz="3200"/>
              <a:t>CPE 323 Introduction to Embedded Computer Systems:</a:t>
            </a:r>
            <a:br>
              <a:rPr lang="en-US" sz="3200"/>
            </a:br>
            <a:r>
              <a:rPr lang="en-US" sz="3200"/>
              <a:t>ADC12 and DAC12</a:t>
            </a:r>
          </a:p>
        </p:txBody>
      </p:sp>
      <p:sp>
        <p:nvSpPr>
          <p:cNvPr id="480269" name="Rectangle 13"/>
          <p:cNvSpPr>
            <a:spLocks noGrp="1" noChangeArrowheads="1"/>
          </p:cNvSpPr>
          <p:nvPr>
            <p:ph type="subTitle" idx="1"/>
          </p:nvPr>
        </p:nvSpPr>
        <p:spPr/>
        <p:txBody>
          <a:bodyPr/>
          <a:lstStyle/>
          <a:p>
            <a:r>
              <a:rPr lang="en-US"/>
              <a:t>Instructor: Dr Aleksandar Milenkovic</a:t>
            </a:r>
            <a:br>
              <a:rPr lang="en-US"/>
            </a:br>
            <a:r>
              <a:rPr lang="en-US"/>
              <a:t>Lecture Notes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Accuracy</a:t>
            </a:r>
            <a:endParaRPr lang="en-US" dirty="0"/>
          </a:p>
        </p:txBody>
      </p:sp>
      <p:sp>
        <p:nvSpPr>
          <p:cNvPr id="3" name="Content Placeholder 2"/>
          <p:cNvSpPr>
            <a:spLocks noGrp="1"/>
          </p:cNvSpPr>
          <p:nvPr>
            <p:ph idx="1"/>
          </p:nvPr>
        </p:nvSpPr>
        <p:spPr/>
        <p:txBody>
          <a:bodyPr/>
          <a:lstStyle/>
          <a:p>
            <a:r>
              <a:rPr lang="en-US" dirty="0" smtClean="0"/>
              <a:t>An ADC has several sources of errors</a:t>
            </a:r>
          </a:p>
          <a:p>
            <a:r>
              <a:rPr lang="en-US" dirty="0" smtClean="0"/>
              <a:t>Quantization error (due to finite resolution)</a:t>
            </a:r>
          </a:p>
          <a:p>
            <a:pPr lvl="1"/>
            <a:r>
              <a:rPr lang="en-US" dirty="0" smtClean="0"/>
              <a:t>Difference between the original signal and the digitized signal</a:t>
            </a:r>
          </a:p>
          <a:p>
            <a:r>
              <a:rPr lang="en-US" dirty="0" smtClean="0"/>
              <a:t>Non-linearity </a:t>
            </a:r>
          </a:p>
          <a:p>
            <a:pPr lvl="1"/>
            <a:r>
              <a:rPr lang="en-US" dirty="0" smtClean="0"/>
              <a:t>Any deviations from intended liner transfer function</a:t>
            </a:r>
          </a:p>
          <a:p>
            <a:r>
              <a:rPr lang="en-US" dirty="0" smtClean="0"/>
              <a:t>Aperture error</a:t>
            </a:r>
          </a:p>
          <a:p>
            <a:pPr lvl="1"/>
            <a:r>
              <a:rPr lang="en-US" dirty="0" smtClean="0"/>
              <a:t>Due to a clock jitter and is revealed when digitizing a time-variant signal (not a constant value)</a:t>
            </a:r>
          </a:p>
          <a:p>
            <a:endParaRPr lang="en-US" dirty="0" smtClean="0"/>
          </a:p>
        </p:txBody>
      </p:sp>
      <p:sp>
        <p:nvSpPr>
          <p:cNvPr id="4" name="Footer Placeholder 3"/>
          <p:cNvSpPr>
            <a:spLocks noGrp="1"/>
          </p:cNvSpPr>
          <p:nvPr>
            <p:ph type="ftr" sz="quarter" idx="11"/>
          </p:nvPr>
        </p:nvSpPr>
        <p:spPr/>
        <p:txBody>
          <a:bodyPr/>
          <a:lstStyle/>
          <a:p>
            <a:r>
              <a:rPr lang="en-US" smtClean="0"/>
              <a:t>CPE 323 </a:t>
            </a:r>
            <a:endParaRPr lang="en-US"/>
          </a:p>
        </p:txBody>
      </p:sp>
      <p:sp>
        <p:nvSpPr>
          <p:cNvPr id="5" name="Slide Number Placeholder 4"/>
          <p:cNvSpPr>
            <a:spLocks noGrp="1"/>
          </p:cNvSpPr>
          <p:nvPr>
            <p:ph type="sldNum" sz="quarter" idx="12"/>
          </p:nvPr>
        </p:nvSpPr>
        <p:spPr/>
        <p:txBody>
          <a:bodyPr/>
          <a:lstStyle/>
          <a:p>
            <a:fld id="{64713071-DEBD-4B99-89ED-A4487A982343}"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Transfer Function</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CPE 323 </a:t>
            </a:r>
            <a:endParaRPr lang="en-US"/>
          </a:p>
        </p:txBody>
      </p:sp>
      <p:sp>
        <p:nvSpPr>
          <p:cNvPr id="5" name="Slide Number Placeholder 4"/>
          <p:cNvSpPr>
            <a:spLocks noGrp="1"/>
          </p:cNvSpPr>
          <p:nvPr>
            <p:ph type="sldNum" sz="quarter" idx="12"/>
          </p:nvPr>
        </p:nvSpPr>
        <p:spPr/>
        <p:txBody>
          <a:bodyPr/>
          <a:lstStyle/>
          <a:p>
            <a:fld id="{64713071-DEBD-4B99-89ED-A4487A982343}" type="slidenum">
              <a:rPr lang="en-US" smtClean="0"/>
              <a:pPr/>
              <a:t>11</a:t>
            </a:fld>
            <a:endParaRPr lang="en-US"/>
          </a:p>
        </p:txBody>
      </p:sp>
      <p:pic>
        <p:nvPicPr>
          <p:cNvPr id="1944578" name="Picture 2"/>
          <p:cNvPicPr>
            <a:picLocks noChangeAspect="1" noChangeArrowheads="1"/>
          </p:cNvPicPr>
          <p:nvPr/>
        </p:nvPicPr>
        <p:blipFill>
          <a:blip r:embed="rId2" cstate="print"/>
          <a:srcRect/>
          <a:stretch>
            <a:fillRect/>
          </a:stretch>
        </p:blipFill>
        <p:spPr bwMode="auto">
          <a:xfrm>
            <a:off x="1286510" y="1517650"/>
            <a:ext cx="6845300" cy="4889500"/>
          </a:xfrm>
          <a:prstGeom prst="rect">
            <a:avLst/>
          </a:prstGeom>
          <a:noFill/>
          <a:ln w="9525" cap="flat" cmpd="sng">
            <a:noFill/>
            <a:prstDash val="solid"/>
            <a:miter lim="800000"/>
            <a:headEnd type="none" w="med" len="med"/>
            <a:tailEnd type="none" w="med" len="me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Aperture Time,</a:t>
            </a:r>
            <a:br>
              <a:rPr lang="en-US" dirty="0" smtClean="0"/>
            </a:br>
            <a:r>
              <a:rPr lang="en-US" dirty="0" smtClean="0"/>
              <a:t>Conversion Time</a:t>
            </a:r>
            <a:endParaRPr lang="en-US" dirty="0"/>
          </a:p>
        </p:txBody>
      </p:sp>
      <p:sp>
        <p:nvSpPr>
          <p:cNvPr id="3" name="Content Placeholder 2"/>
          <p:cNvSpPr>
            <a:spLocks noGrp="1"/>
          </p:cNvSpPr>
          <p:nvPr>
            <p:ph idx="1"/>
          </p:nvPr>
        </p:nvSpPr>
        <p:spPr/>
        <p:txBody>
          <a:bodyPr/>
          <a:lstStyle/>
          <a:p>
            <a:r>
              <a:rPr lang="en-US" dirty="0" smtClean="0"/>
              <a:t>Aperture time</a:t>
            </a:r>
          </a:p>
          <a:p>
            <a:pPr lvl="1"/>
            <a:r>
              <a:rPr lang="en-US" dirty="0" smtClean="0"/>
              <a:t>Time the AD is looking at the signal</a:t>
            </a:r>
          </a:p>
          <a:p>
            <a:pPr lvl="1"/>
            <a:r>
              <a:rPr lang="en-US" dirty="0" smtClean="0"/>
              <a:t>Think about it as a capacitor that needs some time to get fully charged</a:t>
            </a:r>
          </a:p>
          <a:p>
            <a:r>
              <a:rPr lang="en-US" dirty="0" smtClean="0"/>
              <a:t>Conversion time</a:t>
            </a:r>
          </a:p>
          <a:p>
            <a:pPr lvl="1"/>
            <a:r>
              <a:rPr lang="en-US" dirty="0" smtClean="0"/>
              <a:t>Time required to complete conversion of the input signal</a:t>
            </a:r>
          </a:p>
        </p:txBody>
      </p:sp>
      <p:sp>
        <p:nvSpPr>
          <p:cNvPr id="4" name="Footer Placeholder 3"/>
          <p:cNvSpPr>
            <a:spLocks noGrp="1"/>
          </p:cNvSpPr>
          <p:nvPr>
            <p:ph type="ftr" sz="quarter" idx="11"/>
          </p:nvPr>
        </p:nvSpPr>
        <p:spPr/>
        <p:txBody>
          <a:bodyPr/>
          <a:lstStyle/>
          <a:p>
            <a:r>
              <a:rPr lang="en-US" smtClean="0"/>
              <a:t>CPE 323 </a:t>
            </a:r>
            <a:endParaRPr lang="en-US"/>
          </a:p>
        </p:txBody>
      </p:sp>
      <p:sp>
        <p:nvSpPr>
          <p:cNvPr id="5" name="Slide Number Placeholder 4"/>
          <p:cNvSpPr>
            <a:spLocks noGrp="1"/>
          </p:cNvSpPr>
          <p:nvPr>
            <p:ph type="sldNum" sz="quarter" idx="12"/>
          </p:nvPr>
        </p:nvSpPr>
        <p:spPr/>
        <p:txBody>
          <a:bodyPr/>
          <a:lstStyle/>
          <a:p>
            <a:fld id="{64713071-DEBD-4B99-89ED-A4487A982343}"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8018" name="Rectangle 2"/>
          <p:cNvSpPr>
            <a:spLocks noGrp="1" noChangeArrowheads="1"/>
          </p:cNvSpPr>
          <p:nvPr>
            <p:ph type="title"/>
          </p:nvPr>
        </p:nvSpPr>
        <p:spPr/>
        <p:txBody>
          <a:bodyPr/>
          <a:lstStyle/>
          <a:p>
            <a:r>
              <a:rPr lang="en-US" dirty="0" smtClean="0"/>
              <a:t>Definitions: Sampling frequency</a:t>
            </a:r>
            <a:endParaRPr lang="en-US" dirty="0"/>
          </a:p>
        </p:txBody>
      </p:sp>
      <p:sp>
        <p:nvSpPr>
          <p:cNvPr id="9" name="Content Placeholder 8"/>
          <p:cNvSpPr>
            <a:spLocks noGrp="1"/>
          </p:cNvSpPr>
          <p:nvPr>
            <p:ph idx="1"/>
          </p:nvPr>
        </p:nvSpPr>
        <p:spPr/>
        <p:txBody>
          <a:bodyPr/>
          <a:lstStyle/>
          <a:p>
            <a:pPr marL="342900" lvl="1" indent="-342900">
              <a:buClr>
                <a:schemeClr val="folHlink"/>
              </a:buClr>
              <a:buSzPct val="60000"/>
            </a:pPr>
            <a:r>
              <a:rPr lang="en-US" dirty="0" smtClean="0"/>
              <a:t>Analog signal is continuous in time and it is necessary to convert this to a flow of digital values</a:t>
            </a:r>
          </a:p>
          <a:p>
            <a:r>
              <a:rPr lang="en-US" sz="2800" dirty="0" smtClean="0"/>
              <a:t>Sampling frequency/rate: the rate of new values</a:t>
            </a:r>
          </a:p>
          <a:p>
            <a:r>
              <a:rPr lang="en-US" sz="2800" dirty="0" smtClean="0"/>
              <a:t>Continuously varying signal can be sampled and then reproduced from the discrete-time values </a:t>
            </a:r>
          </a:p>
          <a:p>
            <a:r>
              <a:rPr lang="en-US" sz="2800" dirty="0" smtClean="0"/>
              <a:t>Reproduction is possible if the sampling rate is higher than twice the highest frequency of the signal (the Shannon-</a:t>
            </a:r>
            <a:r>
              <a:rPr lang="en-US" sz="2800" dirty="0" err="1" smtClean="0"/>
              <a:t>Nyquist</a:t>
            </a:r>
            <a:r>
              <a:rPr lang="en-US" sz="2800" dirty="0" smtClean="0"/>
              <a:t> sampling theorem)</a:t>
            </a:r>
          </a:p>
        </p:txBody>
      </p:sp>
      <p:sp>
        <p:nvSpPr>
          <p:cNvPr id="4" name="Footer Placeholder 4"/>
          <p:cNvSpPr>
            <a:spLocks noGrp="1"/>
          </p:cNvSpPr>
          <p:nvPr>
            <p:ph type="ftr" sz="quarter" idx="11"/>
          </p:nvPr>
        </p:nvSpPr>
        <p:spPr/>
        <p:txBody>
          <a:bodyPr/>
          <a:lstStyle/>
          <a:p>
            <a:r>
              <a:rPr lang="en-US" smtClean="0"/>
              <a:t>CPE 323 </a:t>
            </a:r>
            <a:endParaRPr lang="en-US"/>
          </a:p>
        </p:txBody>
      </p:sp>
      <p:sp>
        <p:nvSpPr>
          <p:cNvPr id="5" name="Slide Number Placeholder 5"/>
          <p:cNvSpPr>
            <a:spLocks noGrp="1"/>
          </p:cNvSpPr>
          <p:nvPr>
            <p:ph type="sldNum" sz="quarter" idx="12"/>
          </p:nvPr>
        </p:nvSpPr>
        <p:spPr/>
        <p:txBody>
          <a:bodyPr/>
          <a:lstStyle/>
          <a:p>
            <a:fld id="{63CEE1A5-CCB2-4932-A9DE-953817E79799}"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Converter Types</a:t>
            </a:r>
            <a:endParaRPr lang="en-US" dirty="0"/>
          </a:p>
        </p:txBody>
      </p:sp>
      <p:sp>
        <p:nvSpPr>
          <p:cNvPr id="3" name="Content Placeholder 2"/>
          <p:cNvSpPr>
            <a:spLocks noGrp="1"/>
          </p:cNvSpPr>
          <p:nvPr>
            <p:ph idx="1"/>
          </p:nvPr>
        </p:nvSpPr>
        <p:spPr/>
        <p:txBody>
          <a:bodyPr/>
          <a:lstStyle/>
          <a:p>
            <a:r>
              <a:rPr lang="en-US" dirty="0" smtClean="0"/>
              <a:t>Successive approximation (slower)</a:t>
            </a:r>
          </a:p>
          <a:p>
            <a:r>
              <a:rPr lang="en-US" dirty="0" smtClean="0"/>
              <a:t>Parallel (fast and expensive)</a:t>
            </a:r>
          </a:p>
        </p:txBody>
      </p:sp>
      <p:sp>
        <p:nvSpPr>
          <p:cNvPr id="4" name="Footer Placeholder 3"/>
          <p:cNvSpPr>
            <a:spLocks noGrp="1"/>
          </p:cNvSpPr>
          <p:nvPr>
            <p:ph type="ftr" sz="quarter" idx="11"/>
          </p:nvPr>
        </p:nvSpPr>
        <p:spPr/>
        <p:txBody>
          <a:bodyPr/>
          <a:lstStyle/>
          <a:p>
            <a:r>
              <a:rPr lang="en-US" smtClean="0"/>
              <a:t>CPE 323 </a:t>
            </a:r>
            <a:endParaRPr lang="en-US"/>
          </a:p>
        </p:txBody>
      </p:sp>
      <p:sp>
        <p:nvSpPr>
          <p:cNvPr id="5" name="Slide Number Placeholder 4"/>
          <p:cNvSpPr>
            <a:spLocks noGrp="1"/>
          </p:cNvSpPr>
          <p:nvPr>
            <p:ph type="sldNum" sz="quarter" idx="12"/>
          </p:nvPr>
        </p:nvSpPr>
        <p:spPr/>
        <p:txBody>
          <a:bodyPr/>
          <a:lstStyle/>
          <a:p>
            <a:fld id="{64713071-DEBD-4B99-89ED-A4487A982343}"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smtClean="0"/>
              <a:t>MSP430xG461x Microcontroller</a:t>
            </a:r>
          </a:p>
        </p:txBody>
      </p:sp>
      <p:sp>
        <p:nvSpPr>
          <p:cNvPr id="6147" name="Footer Placeholder 2"/>
          <p:cNvSpPr>
            <a:spLocks noGrp="1"/>
          </p:cNvSpPr>
          <p:nvPr>
            <p:ph type="ftr" sz="quarter" idx="11"/>
          </p:nvPr>
        </p:nvSpPr>
        <p:spPr>
          <a:noFill/>
        </p:spPr>
        <p:txBody>
          <a:bodyPr/>
          <a:lstStyle/>
          <a:p>
            <a:r>
              <a:rPr lang="en-US" smtClean="0"/>
              <a:t>CPE 323 </a:t>
            </a:r>
          </a:p>
        </p:txBody>
      </p:sp>
      <p:sp>
        <p:nvSpPr>
          <p:cNvPr id="6148" name="Slide Number Placeholder 3"/>
          <p:cNvSpPr>
            <a:spLocks noGrp="1"/>
          </p:cNvSpPr>
          <p:nvPr>
            <p:ph type="sldNum" sz="quarter" idx="12"/>
          </p:nvPr>
        </p:nvSpPr>
        <p:spPr>
          <a:noFill/>
        </p:spPr>
        <p:txBody>
          <a:bodyPr/>
          <a:lstStyle/>
          <a:p>
            <a:fld id="{6A92BCC8-41DB-487E-A72D-0214E63F68AE}" type="slidenum">
              <a:rPr lang="en-US" smtClean="0"/>
              <a:pPr/>
              <a:t>15</a:t>
            </a:fld>
            <a:endParaRPr lang="en-US" smtClean="0"/>
          </a:p>
        </p:txBody>
      </p:sp>
      <p:pic>
        <p:nvPicPr>
          <p:cNvPr id="6149" name="Picture 8"/>
          <p:cNvPicPr>
            <a:picLocks noChangeAspect="1" noChangeArrowheads="1"/>
          </p:cNvPicPr>
          <p:nvPr/>
        </p:nvPicPr>
        <p:blipFill>
          <a:blip r:embed="rId2" cstate="print"/>
          <a:srcRect/>
          <a:stretch>
            <a:fillRect/>
          </a:stretch>
        </p:blipFill>
        <p:spPr bwMode="auto">
          <a:xfrm>
            <a:off x="434975" y="1570038"/>
            <a:ext cx="8305800" cy="4495800"/>
          </a:xfrm>
          <a:prstGeom prst="rect">
            <a:avLst/>
          </a:prstGeom>
          <a:noFill/>
          <a:ln w="9525">
            <a:noFill/>
            <a:miter lim="800000"/>
            <a:headEnd/>
            <a:tailEnd/>
          </a:ln>
        </p:spPr>
      </p:pic>
      <p:sp>
        <p:nvSpPr>
          <p:cNvPr id="6" name="Rectangle 5"/>
          <p:cNvSpPr/>
          <p:nvPr/>
        </p:nvSpPr>
        <p:spPr bwMode="auto">
          <a:xfrm>
            <a:off x="3270985" y="2376638"/>
            <a:ext cx="1308635" cy="1052362"/>
          </a:xfrm>
          <a:prstGeom prst="rect">
            <a:avLst/>
          </a:prstGeom>
          <a:solidFill>
            <a:schemeClr val="accent1">
              <a:alpha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MSP430xF20x3 Microcontroller</a:t>
            </a:r>
            <a:endParaRPr lang="en-US" dirty="0"/>
          </a:p>
        </p:txBody>
      </p:sp>
      <p:sp>
        <p:nvSpPr>
          <p:cNvPr id="3" name="Footer Placeholder 2"/>
          <p:cNvSpPr>
            <a:spLocks noGrp="1"/>
          </p:cNvSpPr>
          <p:nvPr>
            <p:ph type="ftr" sz="quarter" idx="11"/>
          </p:nvPr>
        </p:nvSpPr>
        <p:spPr/>
        <p:txBody>
          <a:bodyPr/>
          <a:lstStyle/>
          <a:p>
            <a:pPr>
              <a:defRPr/>
            </a:pPr>
            <a:r>
              <a:rPr lang="en-US" smtClean="0"/>
              <a:t>CPE 323 </a:t>
            </a:r>
            <a:endParaRPr lang="en-US"/>
          </a:p>
        </p:txBody>
      </p:sp>
      <p:sp>
        <p:nvSpPr>
          <p:cNvPr id="4" name="Slide Number Placeholder 3"/>
          <p:cNvSpPr>
            <a:spLocks noGrp="1"/>
          </p:cNvSpPr>
          <p:nvPr>
            <p:ph type="sldNum" sz="quarter" idx="12"/>
          </p:nvPr>
        </p:nvSpPr>
        <p:spPr/>
        <p:txBody>
          <a:bodyPr/>
          <a:lstStyle/>
          <a:p>
            <a:pPr>
              <a:defRPr/>
            </a:pPr>
            <a:fld id="{FD8EC1C9-EF9D-4C70-A4B2-9D51987DA1B1}" type="slidenum">
              <a:rPr lang="en-US" smtClean="0"/>
              <a:pPr>
                <a:defRPr/>
              </a:pPr>
              <a:t>16</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1444288" y="1569546"/>
            <a:ext cx="6305627" cy="4791671"/>
          </a:xfrm>
          <a:prstGeom prst="rect">
            <a:avLst/>
          </a:prstGeom>
          <a:noFill/>
          <a:ln w="9525">
            <a:noFill/>
            <a:miter lim="800000"/>
            <a:headEnd/>
            <a:tailEnd/>
          </a:ln>
        </p:spPr>
      </p:pic>
      <p:sp>
        <p:nvSpPr>
          <p:cNvPr id="6" name="Rectangle 5"/>
          <p:cNvSpPr/>
          <p:nvPr/>
        </p:nvSpPr>
        <p:spPr bwMode="auto">
          <a:xfrm>
            <a:off x="5002849" y="2601365"/>
            <a:ext cx="715399" cy="1079500"/>
          </a:xfrm>
          <a:prstGeom prst="rect">
            <a:avLst/>
          </a:prstGeom>
          <a:solidFill>
            <a:schemeClr val="accent1">
              <a:alpha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a:t>
            </a:r>
          </a:p>
        </p:txBody>
      </p:sp>
      <p:sp>
        <p:nvSpPr>
          <p:cNvPr id="5" name="Slide Number Placeholder 5"/>
          <p:cNvSpPr>
            <a:spLocks noGrp="1"/>
          </p:cNvSpPr>
          <p:nvPr>
            <p:ph type="sldNum" sz="quarter" idx="12"/>
          </p:nvPr>
        </p:nvSpPr>
        <p:spPr/>
        <p:txBody>
          <a:bodyPr/>
          <a:lstStyle/>
          <a:p>
            <a:fld id="{63CEE1A5-CCB2-4932-A9DE-953817E79799}" type="slidenum">
              <a:rPr lang="en-US"/>
              <a:pPr/>
              <a:t>17</a:t>
            </a:fld>
            <a:endParaRPr lang="en-US"/>
          </a:p>
        </p:txBody>
      </p:sp>
      <p:sp>
        <p:nvSpPr>
          <p:cNvPr id="1878018" name="Rectangle 2"/>
          <p:cNvSpPr>
            <a:spLocks noGrp="1" noChangeArrowheads="1"/>
          </p:cNvSpPr>
          <p:nvPr>
            <p:ph type="title"/>
          </p:nvPr>
        </p:nvSpPr>
        <p:spPr/>
        <p:txBody>
          <a:bodyPr/>
          <a:lstStyle/>
          <a:p>
            <a:r>
              <a:rPr lang="en-US"/>
              <a:t>ADC12 Introduction</a:t>
            </a:r>
          </a:p>
        </p:txBody>
      </p:sp>
      <p:sp>
        <p:nvSpPr>
          <p:cNvPr id="1878019" name="Rectangle 3"/>
          <p:cNvSpPr>
            <a:spLocks noGrp="1" noChangeArrowheads="1"/>
          </p:cNvSpPr>
          <p:nvPr>
            <p:ph type="body" idx="1"/>
          </p:nvPr>
        </p:nvSpPr>
        <p:spPr/>
        <p:txBody>
          <a:bodyPr/>
          <a:lstStyle/>
          <a:p>
            <a:pPr>
              <a:lnSpc>
                <a:spcPct val="80000"/>
              </a:lnSpc>
            </a:pPr>
            <a:r>
              <a:rPr lang="en-US" sz="1600"/>
              <a:t>ADC12 module supports fast, 12-bit analog-to-digital conversions</a:t>
            </a:r>
          </a:p>
          <a:p>
            <a:pPr lvl="1">
              <a:lnSpc>
                <a:spcPct val="80000"/>
              </a:lnSpc>
            </a:pPr>
            <a:r>
              <a:rPr lang="en-US" sz="1400"/>
              <a:t>12-bit SAR core, sample select control, reference generator and a 16 word conversion-and-control buffer. </a:t>
            </a:r>
          </a:p>
          <a:p>
            <a:pPr lvl="1">
              <a:lnSpc>
                <a:spcPct val="80000"/>
              </a:lnSpc>
            </a:pPr>
            <a:r>
              <a:rPr lang="en-US" sz="1400"/>
              <a:t>Conversion-and-control buffer allows up to 16 independent ADC samples to be converted and stored without any CPU intervention</a:t>
            </a:r>
          </a:p>
          <a:p>
            <a:pPr>
              <a:lnSpc>
                <a:spcPct val="80000"/>
              </a:lnSpc>
            </a:pPr>
            <a:r>
              <a:rPr lang="en-US" sz="1600"/>
              <a:t>ADC12 features include</a:t>
            </a:r>
          </a:p>
          <a:p>
            <a:pPr lvl="1">
              <a:lnSpc>
                <a:spcPct val="80000"/>
              </a:lnSpc>
            </a:pPr>
            <a:r>
              <a:rPr lang="en-US" sz="1400"/>
              <a:t>Greater than 200 ksps maximum conversion rate</a:t>
            </a:r>
          </a:p>
          <a:p>
            <a:pPr lvl="1">
              <a:lnSpc>
                <a:spcPct val="80000"/>
              </a:lnSpc>
            </a:pPr>
            <a:r>
              <a:rPr lang="en-US" sz="1400"/>
              <a:t>Monotonic 12-bit converter with no missing codes</a:t>
            </a:r>
          </a:p>
          <a:p>
            <a:pPr lvl="1">
              <a:lnSpc>
                <a:spcPct val="80000"/>
              </a:lnSpc>
            </a:pPr>
            <a:r>
              <a:rPr lang="en-US" sz="1400"/>
              <a:t>Sample-and-hold with programmable sampling periods controlled by software or timers.</a:t>
            </a:r>
          </a:p>
          <a:p>
            <a:pPr lvl="1">
              <a:lnSpc>
                <a:spcPct val="80000"/>
              </a:lnSpc>
            </a:pPr>
            <a:r>
              <a:rPr lang="en-US" sz="1400"/>
              <a:t>Conversion initiation by software, Timer_A, or Timer_B</a:t>
            </a:r>
          </a:p>
          <a:p>
            <a:pPr lvl="1">
              <a:lnSpc>
                <a:spcPct val="80000"/>
              </a:lnSpc>
            </a:pPr>
            <a:r>
              <a:rPr lang="en-US" sz="1400"/>
              <a:t>Software selectable on-chip reference voltage generation (1.5 V or 2.5 V)</a:t>
            </a:r>
          </a:p>
          <a:p>
            <a:pPr lvl="1">
              <a:lnSpc>
                <a:spcPct val="80000"/>
              </a:lnSpc>
            </a:pPr>
            <a:r>
              <a:rPr lang="en-US" sz="1400"/>
              <a:t>Software selectable internal or external reference</a:t>
            </a:r>
          </a:p>
          <a:p>
            <a:pPr lvl="1">
              <a:lnSpc>
                <a:spcPct val="80000"/>
              </a:lnSpc>
            </a:pPr>
            <a:r>
              <a:rPr lang="en-US" sz="1400"/>
              <a:t>Eight individually configurable external input channels</a:t>
            </a:r>
          </a:p>
          <a:p>
            <a:pPr lvl="1">
              <a:lnSpc>
                <a:spcPct val="80000"/>
              </a:lnSpc>
            </a:pPr>
            <a:r>
              <a:rPr lang="en-US" sz="1400"/>
              <a:t>Conversion channels for internal temperature sensor, AVCC, and external references</a:t>
            </a:r>
          </a:p>
          <a:p>
            <a:pPr lvl="1">
              <a:lnSpc>
                <a:spcPct val="80000"/>
              </a:lnSpc>
            </a:pPr>
            <a:r>
              <a:rPr lang="en-US" sz="1400"/>
              <a:t>Independent channel-selectable reference sources for both positive and negative references</a:t>
            </a:r>
          </a:p>
          <a:p>
            <a:pPr lvl="1">
              <a:lnSpc>
                <a:spcPct val="80000"/>
              </a:lnSpc>
            </a:pPr>
            <a:r>
              <a:rPr lang="en-US" sz="1400"/>
              <a:t>Selectable conversion clock source</a:t>
            </a:r>
          </a:p>
          <a:p>
            <a:pPr lvl="1">
              <a:lnSpc>
                <a:spcPct val="80000"/>
              </a:lnSpc>
            </a:pPr>
            <a:r>
              <a:rPr lang="en-US" sz="1400"/>
              <a:t>Single-channel, repeat-single-channel, sequence, and repeat-sequence conversion modes</a:t>
            </a:r>
          </a:p>
          <a:p>
            <a:pPr lvl="1">
              <a:lnSpc>
                <a:spcPct val="80000"/>
              </a:lnSpc>
            </a:pPr>
            <a:r>
              <a:rPr lang="en-US" sz="1400"/>
              <a:t>ADC core and reference voltage can be powered down separately</a:t>
            </a:r>
          </a:p>
          <a:p>
            <a:pPr lvl="1">
              <a:lnSpc>
                <a:spcPct val="80000"/>
              </a:lnSpc>
            </a:pPr>
            <a:r>
              <a:rPr lang="en-US" sz="1400"/>
              <a:t>Interrupt vector register for fast decoding of 18 ADC interrupts</a:t>
            </a:r>
          </a:p>
          <a:p>
            <a:pPr lvl="1">
              <a:lnSpc>
                <a:spcPct val="80000"/>
              </a:lnSpc>
            </a:pPr>
            <a:r>
              <a:rPr lang="en-US" sz="1400"/>
              <a:t>16 conversion-result storage registers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a:t>
            </a:r>
          </a:p>
        </p:txBody>
      </p:sp>
      <p:sp>
        <p:nvSpPr>
          <p:cNvPr id="5" name="Slide Number Placeholder 5"/>
          <p:cNvSpPr>
            <a:spLocks noGrp="1"/>
          </p:cNvSpPr>
          <p:nvPr>
            <p:ph type="sldNum" sz="quarter" idx="12"/>
          </p:nvPr>
        </p:nvSpPr>
        <p:spPr/>
        <p:txBody>
          <a:bodyPr/>
          <a:lstStyle/>
          <a:p>
            <a:fld id="{9B5A3DD1-C57E-4175-A58E-4031E1E19CF0}" type="slidenum">
              <a:rPr lang="en-US"/>
              <a:pPr/>
              <a:t>18</a:t>
            </a:fld>
            <a:endParaRPr lang="en-US"/>
          </a:p>
        </p:txBody>
      </p:sp>
      <p:sp>
        <p:nvSpPr>
          <p:cNvPr id="1646594" name="Rectangle 1026"/>
          <p:cNvSpPr>
            <a:spLocks noGrp="1" noChangeArrowheads="1"/>
          </p:cNvSpPr>
          <p:nvPr>
            <p:ph type="title"/>
          </p:nvPr>
        </p:nvSpPr>
        <p:spPr/>
        <p:txBody>
          <a:bodyPr/>
          <a:lstStyle/>
          <a:p>
            <a:r>
              <a:rPr lang="en-US"/>
              <a:t>ADC12 Block Diagram</a:t>
            </a:r>
          </a:p>
        </p:txBody>
      </p:sp>
      <p:pic>
        <p:nvPicPr>
          <p:cNvPr id="1646598" name="Picture 1030"/>
          <p:cNvPicPr>
            <a:picLocks noChangeAspect="1" noChangeArrowheads="1"/>
          </p:cNvPicPr>
          <p:nvPr/>
        </p:nvPicPr>
        <p:blipFill>
          <a:blip r:embed="rId3" cstate="print"/>
          <a:srcRect/>
          <a:stretch>
            <a:fillRect/>
          </a:stretch>
        </p:blipFill>
        <p:spPr bwMode="auto">
          <a:xfrm>
            <a:off x="2650946" y="1"/>
            <a:ext cx="6460034" cy="6454140"/>
          </a:xfrm>
          <a:prstGeom prst="rect">
            <a:avLst/>
          </a:prstGeom>
          <a:noFill/>
          <a:ln w="9525" cap="flat" cmpd="sng">
            <a:noFill/>
            <a:prstDash val="solid"/>
            <a:miter lim="800000"/>
            <a:headEnd type="none" w="med" len="med"/>
            <a:tailEnd type="none" w="med" len="me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CPE 323 </a:t>
            </a:r>
          </a:p>
        </p:txBody>
      </p:sp>
      <p:sp>
        <p:nvSpPr>
          <p:cNvPr id="6" name="Slide Number Placeholder 6"/>
          <p:cNvSpPr>
            <a:spLocks noGrp="1"/>
          </p:cNvSpPr>
          <p:nvPr>
            <p:ph type="sldNum" sz="quarter" idx="12"/>
          </p:nvPr>
        </p:nvSpPr>
        <p:spPr/>
        <p:txBody>
          <a:bodyPr/>
          <a:lstStyle/>
          <a:p>
            <a:fld id="{0E1ED4FF-B1FA-4716-BCBA-C17482735AAB}" type="slidenum">
              <a:rPr lang="en-US"/>
              <a:pPr/>
              <a:t>19</a:t>
            </a:fld>
            <a:endParaRPr lang="en-US"/>
          </a:p>
        </p:txBody>
      </p:sp>
      <p:sp>
        <p:nvSpPr>
          <p:cNvPr id="1647618" name="Rectangle 1026"/>
          <p:cNvSpPr>
            <a:spLocks noGrp="1" noChangeArrowheads="1"/>
          </p:cNvSpPr>
          <p:nvPr>
            <p:ph type="title"/>
          </p:nvPr>
        </p:nvSpPr>
        <p:spPr/>
        <p:txBody>
          <a:bodyPr/>
          <a:lstStyle/>
          <a:p>
            <a:r>
              <a:rPr lang="en-US"/>
              <a:t>ADC Core</a:t>
            </a:r>
          </a:p>
        </p:txBody>
      </p:sp>
      <p:sp>
        <p:nvSpPr>
          <p:cNvPr id="1647619" name="Rectangle 1027"/>
          <p:cNvSpPr>
            <a:spLocks noGrp="1" noChangeArrowheads="1"/>
          </p:cNvSpPr>
          <p:nvPr>
            <p:ph type="body" sz="half" idx="1"/>
          </p:nvPr>
        </p:nvSpPr>
        <p:spPr>
          <a:xfrm>
            <a:off x="790575" y="1304925"/>
            <a:ext cx="7720013" cy="5292725"/>
          </a:xfrm>
        </p:spPr>
        <p:txBody>
          <a:bodyPr/>
          <a:lstStyle/>
          <a:p>
            <a:r>
              <a:rPr lang="en-US" sz="2000" dirty="0"/>
              <a:t>Core converts an analog input to its 12-bit digital representation an stores the result in conversion memory; the conversion formula is</a:t>
            </a:r>
          </a:p>
          <a:p>
            <a:endParaRPr lang="en-US" sz="2000" dirty="0"/>
          </a:p>
          <a:p>
            <a:endParaRPr lang="en-US" sz="2000" dirty="0"/>
          </a:p>
          <a:p>
            <a:endParaRPr lang="en-US" sz="2000" dirty="0"/>
          </a:p>
          <a:p>
            <a:r>
              <a:rPr lang="en-US" sz="2000" dirty="0"/>
              <a:t>V</a:t>
            </a:r>
            <a:r>
              <a:rPr lang="en-US" sz="2000" baseline="-25000" dirty="0"/>
              <a:t>R+</a:t>
            </a:r>
            <a:r>
              <a:rPr lang="en-US" sz="2000" dirty="0"/>
              <a:t> and V</a:t>
            </a:r>
            <a:r>
              <a:rPr lang="en-US" sz="2000" baseline="-25000" dirty="0"/>
              <a:t>R−</a:t>
            </a:r>
            <a:r>
              <a:rPr lang="en-US" sz="2000" dirty="0"/>
              <a:t> are programmable voltage levels: </a:t>
            </a:r>
            <a:br>
              <a:rPr lang="en-US" sz="2000" dirty="0"/>
            </a:br>
            <a:r>
              <a:rPr lang="en-US" sz="2000" dirty="0"/>
              <a:t>the upper (V</a:t>
            </a:r>
            <a:r>
              <a:rPr lang="en-US" sz="2000" baseline="-25000" dirty="0"/>
              <a:t>R+</a:t>
            </a:r>
            <a:r>
              <a:rPr lang="en-US" sz="2000" dirty="0"/>
              <a:t>) and lower limits (V</a:t>
            </a:r>
            <a:r>
              <a:rPr lang="en-US" sz="2000" baseline="-25000" dirty="0"/>
              <a:t>R-</a:t>
            </a:r>
            <a:r>
              <a:rPr lang="en-US" sz="2000" dirty="0"/>
              <a:t>) of the conversion </a:t>
            </a:r>
          </a:p>
          <a:p>
            <a:r>
              <a:rPr lang="en-US" sz="2000" dirty="0"/>
              <a:t>The digital output (N</a:t>
            </a:r>
            <a:r>
              <a:rPr lang="en-US" sz="2000" baseline="-25000" dirty="0"/>
              <a:t>ADC</a:t>
            </a:r>
            <a:r>
              <a:rPr lang="en-US" sz="2000" dirty="0"/>
              <a:t>) is full scale</a:t>
            </a:r>
          </a:p>
          <a:p>
            <a:pPr lvl="1"/>
            <a:r>
              <a:rPr lang="en-US" sz="1800" dirty="0"/>
              <a:t>(0FFFh) when the input signal is equal to or higher than V</a:t>
            </a:r>
            <a:r>
              <a:rPr lang="en-US" sz="1800" baseline="-25000" dirty="0"/>
              <a:t>R+</a:t>
            </a:r>
            <a:endParaRPr lang="en-US" sz="1800" dirty="0"/>
          </a:p>
          <a:p>
            <a:pPr lvl="1"/>
            <a:r>
              <a:rPr lang="en-US" sz="1800" dirty="0"/>
              <a:t>0h when the input signal is equal to or lower than V</a:t>
            </a:r>
            <a:r>
              <a:rPr lang="en-US" sz="1800" baseline="-25000" dirty="0"/>
              <a:t>R−</a:t>
            </a:r>
            <a:r>
              <a:rPr lang="en-US" sz="1800" dirty="0"/>
              <a:t> </a:t>
            </a:r>
          </a:p>
          <a:p>
            <a:pPr lvl="1"/>
            <a:r>
              <a:rPr lang="en-US" sz="1800" dirty="0"/>
              <a:t>The input channel and the reference voltage levels (VR+ and VR−) are defined in the conversion-control memory</a:t>
            </a:r>
            <a:r>
              <a:rPr lang="en-US" sz="1800" dirty="0" smtClean="0"/>
              <a:t>.</a:t>
            </a:r>
            <a:endParaRPr lang="en-US" sz="1800" dirty="0"/>
          </a:p>
          <a:p>
            <a:r>
              <a:rPr lang="en-US" sz="2000" dirty="0">
                <a:solidFill>
                  <a:schemeClr val="tx1"/>
                </a:solidFill>
                <a:latin typeface="+mn-lt"/>
                <a:ea typeface="+mn-ea"/>
                <a:cs typeface="+mn-cs"/>
              </a:rPr>
              <a:t>N</a:t>
            </a:r>
            <a:r>
              <a:rPr lang="en-US" sz="2000" baseline="-25000" dirty="0">
                <a:solidFill>
                  <a:schemeClr val="tx1"/>
                </a:solidFill>
                <a:latin typeface="+mn-lt"/>
                <a:ea typeface="+mn-ea"/>
                <a:cs typeface="+mn-cs"/>
              </a:rPr>
              <a:t>ADC</a:t>
            </a:r>
            <a:r>
              <a:rPr lang="en-US" sz="2000" dirty="0">
                <a:solidFill>
                  <a:schemeClr val="tx1"/>
                </a:solidFill>
                <a:latin typeface="+mn-lt"/>
                <a:ea typeface="+mn-ea"/>
                <a:cs typeface="+mn-cs"/>
              </a:rPr>
              <a:t> = </a:t>
            </a:r>
            <a:r>
              <a:rPr lang="en-US" sz="2000" dirty="0" err="1">
                <a:solidFill>
                  <a:schemeClr val="tx1"/>
                </a:solidFill>
                <a:latin typeface="+mn-lt"/>
                <a:ea typeface="+mn-ea"/>
                <a:cs typeface="+mn-cs"/>
              </a:rPr>
              <a:t>nint</a:t>
            </a:r>
            <a:r>
              <a:rPr lang="en-US" sz="2000" dirty="0">
                <a:solidFill>
                  <a:schemeClr val="tx1"/>
                </a:solidFill>
                <a:latin typeface="+mn-lt"/>
                <a:ea typeface="+mn-ea"/>
                <a:cs typeface="+mn-cs"/>
              </a:rPr>
              <a:t>(2</a:t>
            </a:r>
            <a:r>
              <a:rPr lang="en-US" sz="2000" baseline="30000" dirty="0">
                <a:solidFill>
                  <a:schemeClr val="tx1"/>
                </a:solidFill>
                <a:latin typeface="+mn-lt"/>
                <a:ea typeface="+mn-ea"/>
                <a:cs typeface="+mn-cs"/>
              </a:rPr>
              <a:t>N</a:t>
            </a:r>
            <a:r>
              <a:rPr lang="en-US" sz="2000" dirty="0">
                <a:solidFill>
                  <a:schemeClr val="tx1"/>
                </a:solidFill>
                <a:latin typeface="+mn-lt"/>
                <a:ea typeface="+mn-ea"/>
                <a:cs typeface="+mn-cs"/>
              </a:rPr>
              <a:t>V</a:t>
            </a:r>
            <a:r>
              <a:rPr lang="en-US" sz="2000" baseline="-25000" dirty="0">
                <a:solidFill>
                  <a:schemeClr val="tx1"/>
                </a:solidFill>
                <a:latin typeface="+mn-lt"/>
                <a:ea typeface="+mn-ea"/>
                <a:cs typeface="+mn-cs"/>
              </a:rPr>
              <a:t>in</a:t>
            </a:r>
            <a:r>
              <a:rPr lang="en-US" sz="2000" dirty="0">
                <a:solidFill>
                  <a:schemeClr val="tx1"/>
                </a:solidFill>
                <a:latin typeface="+mn-lt"/>
                <a:ea typeface="+mn-ea"/>
                <a:cs typeface="+mn-cs"/>
              </a:rPr>
              <a:t>/V</a:t>
            </a:r>
            <a:r>
              <a:rPr lang="en-US" sz="2000" baseline="-25000" dirty="0">
                <a:solidFill>
                  <a:schemeClr val="tx1"/>
                </a:solidFill>
                <a:latin typeface="+mn-lt"/>
                <a:ea typeface="+mn-ea"/>
                <a:cs typeface="+mn-cs"/>
              </a:rPr>
              <a:t>FS</a:t>
            </a:r>
            <a:r>
              <a:rPr lang="en-US" sz="2000" dirty="0">
                <a:solidFill>
                  <a:schemeClr val="tx1"/>
                </a:solidFill>
                <a:latin typeface="+mn-lt"/>
                <a:ea typeface="+mn-ea"/>
                <a:cs typeface="+mn-cs"/>
              </a:rPr>
              <a:t>), where </a:t>
            </a:r>
            <a:r>
              <a:rPr lang="en-US" sz="2000" i="1" dirty="0" err="1">
                <a:solidFill>
                  <a:schemeClr val="tx1"/>
                </a:solidFill>
                <a:latin typeface="+mn-lt"/>
                <a:ea typeface="+mn-ea"/>
                <a:cs typeface="+mn-cs"/>
              </a:rPr>
              <a:t>nint</a:t>
            </a:r>
            <a:r>
              <a:rPr lang="en-US" sz="2000" dirty="0">
                <a:solidFill>
                  <a:schemeClr val="tx1"/>
                </a:solidFill>
                <a:latin typeface="+mn-lt"/>
                <a:ea typeface="+mn-ea"/>
                <a:cs typeface="+mn-cs"/>
              </a:rPr>
              <a:t> gives the nearest integer to the </a:t>
            </a:r>
            <a:r>
              <a:rPr lang="en-US" sz="2000" dirty="0" smtClean="0">
                <a:solidFill>
                  <a:schemeClr val="tx1"/>
                </a:solidFill>
                <a:latin typeface="+mn-lt"/>
                <a:ea typeface="+mn-ea"/>
                <a:cs typeface="+mn-cs"/>
              </a:rPr>
              <a:t>argument</a:t>
            </a:r>
            <a:endParaRPr lang="en-US" sz="2000" dirty="0"/>
          </a:p>
        </p:txBody>
      </p:sp>
      <p:graphicFrame>
        <p:nvGraphicFramePr>
          <p:cNvPr id="1647621" name="Object 1029"/>
          <p:cNvGraphicFramePr>
            <a:graphicFrameLocks noChangeAspect="1"/>
          </p:cNvGraphicFramePr>
          <p:nvPr>
            <p:ph sz="half" idx="2"/>
          </p:nvPr>
        </p:nvGraphicFramePr>
        <p:xfrm>
          <a:off x="2601913" y="2133600"/>
          <a:ext cx="3500437" cy="1025525"/>
        </p:xfrm>
        <a:graphic>
          <a:graphicData uri="http://schemas.openxmlformats.org/presentationml/2006/ole">
            <p:oleObj spid="_x0000_s1647621" name="Equation" r:id="rId4" imgW="1473120" imgH="431640" progId="Equation.3">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a:t>
            </a:r>
          </a:p>
        </p:txBody>
      </p:sp>
      <p:sp>
        <p:nvSpPr>
          <p:cNvPr id="5" name="Slide Number Placeholder 5"/>
          <p:cNvSpPr>
            <a:spLocks noGrp="1"/>
          </p:cNvSpPr>
          <p:nvPr>
            <p:ph type="sldNum" sz="quarter" idx="12"/>
          </p:nvPr>
        </p:nvSpPr>
        <p:spPr/>
        <p:txBody>
          <a:bodyPr/>
          <a:lstStyle/>
          <a:p>
            <a:fld id="{22B818EF-FC6C-489C-B098-60C75D6D6EF9}" type="slidenum">
              <a:rPr lang="en-US"/>
              <a:pPr/>
              <a:t>2</a:t>
            </a:fld>
            <a:endParaRPr lang="en-US"/>
          </a:p>
        </p:txBody>
      </p:sp>
      <p:sp>
        <p:nvSpPr>
          <p:cNvPr id="1345538" name="Rectangle 2"/>
          <p:cNvSpPr>
            <a:spLocks noGrp="1" noChangeArrowheads="1"/>
          </p:cNvSpPr>
          <p:nvPr>
            <p:ph type="title"/>
          </p:nvPr>
        </p:nvSpPr>
        <p:spPr/>
        <p:txBody>
          <a:bodyPr/>
          <a:lstStyle/>
          <a:p>
            <a:r>
              <a:rPr lang="en-US"/>
              <a:t>Outline</a:t>
            </a:r>
          </a:p>
        </p:txBody>
      </p:sp>
      <p:sp>
        <p:nvSpPr>
          <p:cNvPr id="1345539" name="Rectangle 3"/>
          <p:cNvSpPr>
            <a:spLocks noGrp="1" noChangeArrowheads="1"/>
          </p:cNvSpPr>
          <p:nvPr>
            <p:ph type="body" idx="1"/>
          </p:nvPr>
        </p:nvSpPr>
        <p:spPr/>
        <p:txBody>
          <a:bodyPr/>
          <a:lstStyle/>
          <a:p>
            <a:pPr marL="457200" indent="-457200"/>
            <a:r>
              <a:rPr lang="en-US" dirty="0" smtClean="0"/>
              <a:t>Principles of Analog-to-Digital Conversion</a:t>
            </a:r>
          </a:p>
          <a:p>
            <a:pPr marL="457200" indent="-457200"/>
            <a:r>
              <a:rPr lang="en-US" dirty="0" smtClean="0"/>
              <a:t>ADC12 </a:t>
            </a:r>
            <a:r>
              <a:rPr lang="en-US" dirty="0"/>
              <a:t>Module</a:t>
            </a:r>
          </a:p>
          <a:p>
            <a:pPr marL="457200" indent="-457200"/>
            <a:r>
              <a:rPr lang="en-US" dirty="0"/>
              <a:t>DAC12 Module</a:t>
            </a:r>
          </a:p>
          <a:p>
            <a:pPr marL="457200" indent="-457200"/>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CPE 323 </a:t>
            </a:r>
          </a:p>
        </p:txBody>
      </p:sp>
      <p:sp>
        <p:nvSpPr>
          <p:cNvPr id="7" name="Slide Number Placeholder 5"/>
          <p:cNvSpPr>
            <a:spLocks noGrp="1"/>
          </p:cNvSpPr>
          <p:nvPr>
            <p:ph type="sldNum" sz="quarter" idx="12"/>
          </p:nvPr>
        </p:nvSpPr>
        <p:spPr/>
        <p:txBody>
          <a:bodyPr/>
          <a:lstStyle/>
          <a:p>
            <a:fld id="{A4599283-15F5-4A32-BB9D-344251A5EF0C}" type="slidenum">
              <a:rPr lang="en-US"/>
              <a:pPr/>
              <a:t>20</a:t>
            </a:fld>
            <a:endParaRPr lang="en-US"/>
          </a:p>
        </p:txBody>
      </p:sp>
      <p:sp>
        <p:nvSpPr>
          <p:cNvPr id="1905666" name="Rectangle 2"/>
          <p:cNvSpPr>
            <a:spLocks noGrp="1" noChangeArrowheads="1"/>
          </p:cNvSpPr>
          <p:nvPr>
            <p:ph type="title"/>
          </p:nvPr>
        </p:nvSpPr>
        <p:spPr/>
        <p:txBody>
          <a:bodyPr/>
          <a:lstStyle/>
          <a:p>
            <a:r>
              <a:rPr lang="en-US"/>
              <a:t>Core Configuration</a:t>
            </a:r>
          </a:p>
        </p:txBody>
      </p:sp>
      <p:sp>
        <p:nvSpPr>
          <p:cNvPr id="1905667" name="Rectangle 3"/>
          <p:cNvSpPr>
            <a:spLocks noGrp="1" noChangeArrowheads="1"/>
          </p:cNvSpPr>
          <p:nvPr>
            <p:ph type="body" idx="1"/>
          </p:nvPr>
        </p:nvSpPr>
        <p:spPr/>
        <p:txBody>
          <a:bodyPr/>
          <a:lstStyle/>
          <a:p>
            <a:r>
              <a:rPr lang="en-US" sz="2400"/>
              <a:t>Two control registers, ADC12CTL0 and ADC12CTL1</a:t>
            </a:r>
          </a:p>
          <a:p>
            <a:r>
              <a:rPr lang="en-US" sz="2400"/>
              <a:t>The core is enabled with the ADC12ON bit </a:t>
            </a:r>
          </a:p>
          <a:p>
            <a:pPr lvl="1"/>
            <a:r>
              <a:rPr lang="en-US" sz="2000"/>
              <a:t>The ADC12 can be turned off when not in use to save power </a:t>
            </a:r>
          </a:p>
          <a:p>
            <a:r>
              <a:rPr lang="en-US" sz="2400"/>
              <a:t>With few exceptions the ADC12 control bits can only be modified when ENC = 0</a:t>
            </a:r>
          </a:p>
          <a:p>
            <a:pPr lvl="1"/>
            <a:r>
              <a:rPr lang="en-US" sz="2000"/>
              <a:t>ENC must be set to 1 before any conversion can take place</a:t>
            </a:r>
          </a:p>
        </p:txBody>
      </p:sp>
      <p:pic>
        <p:nvPicPr>
          <p:cNvPr id="1905670" name="Picture 6"/>
          <p:cNvPicPr>
            <a:picLocks noChangeAspect="1" noChangeArrowheads="1"/>
          </p:cNvPicPr>
          <p:nvPr/>
        </p:nvPicPr>
        <p:blipFill>
          <a:blip r:embed="rId2" cstate="print"/>
          <a:srcRect/>
          <a:stretch>
            <a:fillRect/>
          </a:stretch>
        </p:blipFill>
        <p:spPr bwMode="auto">
          <a:xfrm>
            <a:off x="124460" y="4152900"/>
            <a:ext cx="4631569" cy="2202180"/>
          </a:xfrm>
          <a:prstGeom prst="rect">
            <a:avLst/>
          </a:prstGeom>
          <a:noFill/>
          <a:ln w="9525" cap="flat" cmpd="sng">
            <a:noFill/>
            <a:prstDash val="solid"/>
            <a:miter lim="800000"/>
            <a:headEnd type="none" w="med" len="med"/>
            <a:tailEnd type="none" w="med" len="med"/>
          </a:ln>
        </p:spPr>
      </p:pic>
      <p:pic>
        <p:nvPicPr>
          <p:cNvPr id="1905671" name="Picture 7"/>
          <p:cNvPicPr>
            <a:picLocks noChangeAspect="1" noChangeArrowheads="1"/>
          </p:cNvPicPr>
          <p:nvPr/>
        </p:nvPicPr>
        <p:blipFill>
          <a:blip r:embed="rId3" cstate="print"/>
          <a:srcRect/>
          <a:stretch>
            <a:fillRect/>
          </a:stretch>
        </p:blipFill>
        <p:spPr bwMode="auto">
          <a:xfrm>
            <a:off x="4719320" y="4208145"/>
            <a:ext cx="4424680" cy="2044986"/>
          </a:xfrm>
          <a:prstGeom prst="rect">
            <a:avLst/>
          </a:prstGeom>
          <a:noFill/>
          <a:ln w="9525" cap="flat" cmpd="sng">
            <a:noFill/>
            <a:prstDash val="solid"/>
            <a:miter lim="800000"/>
            <a:headEnd type="none" w="med" len="med"/>
            <a:tailEnd type="none" w="med" len="me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a:t>
            </a:r>
          </a:p>
        </p:txBody>
      </p:sp>
      <p:sp>
        <p:nvSpPr>
          <p:cNvPr id="5" name="Slide Number Placeholder 5"/>
          <p:cNvSpPr>
            <a:spLocks noGrp="1"/>
          </p:cNvSpPr>
          <p:nvPr>
            <p:ph type="sldNum" sz="quarter" idx="12"/>
          </p:nvPr>
        </p:nvSpPr>
        <p:spPr/>
        <p:txBody>
          <a:bodyPr/>
          <a:lstStyle/>
          <a:p>
            <a:fld id="{39BC6C2F-70A8-4FF8-8D05-72A906A72205}" type="slidenum">
              <a:rPr lang="en-US"/>
              <a:pPr/>
              <a:t>21</a:t>
            </a:fld>
            <a:endParaRPr lang="en-US"/>
          </a:p>
        </p:txBody>
      </p:sp>
      <p:sp>
        <p:nvSpPr>
          <p:cNvPr id="1648642" name="Rectangle 2050"/>
          <p:cNvSpPr>
            <a:spLocks noGrp="1" noChangeArrowheads="1"/>
          </p:cNvSpPr>
          <p:nvPr>
            <p:ph type="title"/>
          </p:nvPr>
        </p:nvSpPr>
        <p:spPr/>
        <p:txBody>
          <a:bodyPr/>
          <a:lstStyle/>
          <a:p>
            <a:r>
              <a:rPr lang="en-US"/>
              <a:t>Conversion Clock Selection</a:t>
            </a:r>
          </a:p>
        </p:txBody>
      </p:sp>
      <p:sp>
        <p:nvSpPr>
          <p:cNvPr id="1648643" name="Rectangle 2051"/>
          <p:cNvSpPr>
            <a:spLocks noGrp="1" noChangeArrowheads="1"/>
          </p:cNvSpPr>
          <p:nvPr>
            <p:ph type="body" idx="1"/>
          </p:nvPr>
        </p:nvSpPr>
        <p:spPr/>
        <p:txBody>
          <a:bodyPr/>
          <a:lstStyle/>
          <a:p>
            <a:r>
              <a:rPr lang="en-US" sz="2400"/>
              <a:t>ADC12CLK is used both as the conversion clock and to generate the sampling period when the pulse sampling mode is selected</a:t>
            </a:r>
          </a:p>
          <a:p>
            <a:r>
              <a:rPr lang="en-US" sz="2400"/>
              <a:t>Source clock selection</a:t>
            </a:r>
          </a:p>
          <a:p>
            <a:pPr lvl="1"/>
            <a:r>
              <a:rPr lang="en-US" sz="2000"/>
              <a:t>ADC12SSELx bits to select a source: SMCLK, MCLK, ACLK, and the internal oscillator ADC12OSC </a:t>
            </a:r>
          </a:p>
          <a:p>
            <a:pPr lvl="2"/>
            <a:r>
              <a:rPr lang="en-US" sz="1800"/>
              <a:t>The ADC12OSC, generated internally, is in the 5-MHz range, but varies with individual devices, supply voltage, and temperature</a:t>
            </a:r>
          </a:p>
          <a:p>
            <a:pPr lvl="2"/>
            <a:r>
              <a:rPr lang="en-US" sz="1800"/>
              <a:t>See the device-specific datasheet for the ADC12OSC specification</a:t>
            </a:r>
          </a:p>
          <a:p>
            <a:pPr lvl="1"/>
            <a:r>
              <a:rPr lang="en-US" sz="2000"/>
              <a:t>Source clock can be divided from 1-8 using the ADC12DIVx bits</a:t>
            </a:r>
          </a:p>
          <a:p>
            <a:pPr lvl="1"/>
            <a:r>
              <a:rPr lang="en-US" sz="2000"/>
              <a:t>The user must ensure that the clock chosen for ADC12CLK remains active until the end of a conversion. If the clock is removed during a conversion, the operation will not complete and any result will be invalid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CPE 323 </a:t>
            </a:r>
          </a:p>
        </p:txBody>
      </p:sp>
      <p:sp>
        <p:nvSpPr>
          <p:cNvPr id="6" name="Slide Number Placeholder 5"/>
          <p:cNvSpPr>
            <a:spLocks noGrp="1"/>
          </p:cNvSpPr>
          <p:nvPr>
            <p:ph type="sldNum" sz="quarter" idx="12"/>
          </p:nvPr>
        </p:nvSpPr>
        <p:spPr/>
        <p:txBody>
          <a:bodyPr/>
          <a:lstStyle/>
          <a:p>
            <a:fld id="{D8C10092-91CB-4B00-BCB3-3A66DEA8A850}" type="slidenum">
              <a:rPr lang="en-US"/>
              <a:pPr/>
              <a:t>22</a:t>
            </a:fld>
            <a:endParaRPr lang="en-US"/>
          </a:p>
        </p:txBody>
      </p:sp>
      <p:sp>
        <p:nvSpPr>
          <p:cNvPr id="1906690" name="Rectangle 2"/>
          <p:cNvSpPr>
            <a:spLocks noGrp="1" noChangeArrowheads="1"/>
          </p:cNvSpPr>
          <p:nvPr>
            <p:ph type="title"/>
          </p:nvPr>
        </p:nvSpPr>
        <p:spPr/>
        <p:txBody>
          <a:bodyPr/>
          <a:lstStyle/>
          <a:p>
            <a:r>
              <a:rPr lang="en-US"/>
              <a:t>ADC12 Inputs</a:t>
            </a:r>
          </a:p>
        </p:txBody>
      </p:sp>
      <p:sp>
        <p:nvSpPr>
          <p:cNvPr id="1906691" name="Rectangle 3"/>
          <p:cNvSpPr>
            <a:spLocks noGrp="1" noChangeArrowheads="1"/>
          </p:cNvSpPr>
          <p:nvPr>
            <p:ph type="body" idx="1"/>
          </p:nvPr>
        </p:nvSpPr>
        <p:spPr/>
        <p:txBody>
          <a:bodyPr/>
          <a:lstStyle/>
          <a:p>
            <a:pPr>
              <a:lnSpc>
                <a:spcPct val="80000"/>
              </a:lnSpc>
            </a:pPr>
            <a:r>
              <a:rPr lang="en-US" sz="1800" dirty="0" smtClean="0"/>
              <a:t>8 external </a:t>
            </a:r>
            <a:r>
              <a:rPr lang="en-US" sz="1800" dirty="0"/>
              <a:t>and </a:t>
            </a:r>
            <a:r>
              <a:rPr lang="en-US" sz="1800" dirty="0" smtClean="0"/>
              <a:t>4 </a:t>
            </a:r>
            <a:r>
              <a:rPr lang="en-US" sz="1800" dirty="0"/>
              <a:t>internal analog signals are selected as the channel for conversion by the analog input multiplexer</a:t>
            </a:r>
          </a:p>
          <a:p>
            <a:pPr>
              <a:lnSpc>
                <a:spcPct val="80000"/>
              </a:lnSpc>
            </a:pPr>
            <a:r>
              <a:rPr lang="en-US" sz="1800" dirty="0"/>
              <a:t>The input multiplexer is a break-before-make type to reduce input-to-input noise injection resulting from channel switching as shown below</a:t>
            </a:r>
          </a:p>
          <a:p>
            <a:pPr>
              <a:lnSpc>
                <a:spcPct val="80000"/>
              </a:lnSpc>
            </a:pPr>
            <a:endParaRPr lang="en-US" sz="1800" dirty="0"/>
          </a:p>
          <a:p>
            <a:pPr>
              <a:lnSpc>
                <a:spcPct val="80000"/>
              </a:lnSpc>
            </a:pPr>
            <a:endParaRPr lang="en-US" sz="1800" dirty="0"/>
          </a:p>
          <a:p>
            <a:pPr>
              <a:lnSpc>
                <a:spcPct val="80000"/>
              </a:lnSpc>
            </a:pPr>
            <a:endParaRPr lang="en-US" sz="1800" dirty="0"/>
          </a:p>
          <a:p>
            <a:pPr>
              <a:lnSpc>
                <a:spcPct val="80000"/>
              </a:lnSpc>
            </a:pPr>
            <a:endParaRPr lang="en-US" sz="1800" dirty="0"/>
          </a:p>
          <a:p>
            <a:pPr>
              <a:lnSpc>
                <a:spcPct val="80000"/>
              </a:lnSpc>
            </a:pPr>
            <a:endParaRPr lang="en-US" sz="1800" dirty="0"/>
          </a:p>
          <a:p>
            <a:pPr>
              <a:lnSpc>
                <a:spcPct val="80000"/>
              </a:lnSpc>
            </a:pPr>
            <a:endParaRPr lang="en-US" sz="1800" dirty="0" smtClean="0"/>
          </a:p>
          <a:p>
            <a:pPr>
              <a:lnSpc>
                <a:spcPct val="80000"/>
              </a:lnSpc>
            </a:pPr>
            <a:r>
              <a:rPr lang="en-US" sz="1800" dirty="0" smtClean="0"/>
              <a:t>Port </a:t>
            </a:r>
            <a:r>
              <a:rPr lang="en-US" sz="1800" dirty="0"/>
              <a:t>selection</a:t>
            </a:r>
          </a:p>
          <a:p>
            <a:pPr lvl="1">
              <a:lnSpc>
                <a:spcPct val="80000"/>
              </a:lnSpc>
            </a:pPr>
            <a:r>
              <a:rPr lang="en-US" sz="2000" dirty="0"/>
              <a:t>ADC12 inputs are multiplexed with the port P6 pins, which are digital CMOS gates</a:t>
            </a:r>
          </a:p>
          <a:p>
            <a:pPr lvl="1">
              <a:lnSpc>
                <a:spcPct val="80000"/>
              </a:lnSpc>
            </a:pPr>
            <a:r>
              <a:rPr lang="en-US" sz="2000" dirty="0"/>
              <a:t>Parasitic current problem</a:t>
            </a:r>
          </a:p>
          <a:p>
            <a:pPr lvl="2">
              <a:lnSpc>
                <a:spcPct val="80000"/>
              </a:lnSpc>
            </a:pPr>
            <a:r>
              <a:rPr lang="en-US" sz="1800" dirty="0"/>
              <a:t>When analog signals are applied to digital CMOS gates, parasitic current can flow from VCC to GND. This parasitic current occurs if the input voltage is near the transition level of the </a:t>
            </a:r>
            <a:r>
              <a:rPr lang="en-US" sz="1800" dirty="0" smtClean="0"/>
              <a:t>gate </a:t>
            </a:r>
            <a:endParaRPr lang="en-US" sz="1800" dirty="0"/>
          </a:p>
          <a:p>
            <a:pPr lvl="2">
              <a:lnSpc>
                <a:spcPct val="80000"/>
              </a:lnSpc>
            </a:pPr>
            <a:r>
              <a:rPr lang="en-US" sz="1800" dirty="0"/>
              <a:t>Disabling the port pin buffer eliminates the parasitic current flow and therefore reduces overall current consumption. The P6SELx bits provide the ability to disable the port pin input and output buffers</a:t>
            </a:r>
            <a:endParaRPr lang="en-US" sz="1400" dirty="0"/>
          </a:p>
        </p:txBody>
      </p:sp>
      <p:pic>
        <p:nvPicPr>
          <p:cNvPr id="1906693" name="Picture 5"/>
          <p:cNvPicPr>
            <a:picLocks noChangeAspect="1" noChangeArrowheads="1"/>
          </p:cNvPicPr>
          <p:nvPr/>
        </p:nvPicPr>
        <p:blipFill>
          <a:blip r:embed="rId2" cstate="print"/>
          <a:srcRect/>
          <a:stretch>
            <a:fillRect/>
          </a:stretch>
        </p:blipFill>
        <p:spPr bwMode="auto">
          <a:xfrm>
            <a:off x="2712226" y="2366010"/>
            <a:ext cx="5304967" cy="1863090"/>
          </a:xfrm>
          <a:prstGeom prst="rect">
            <a:avLst/>
          </a:prstGeom>
          <a:noFill/>
          <a:ln w="9525" cap="flat" cmpd="sng">
            <a:noFill/>
            <a:prstDash val="solid"/>
            <a:miter lim="800000"/>
            <a:headEnd type="none" w="med" len="med"/>
            <a:tailEnd type="none" w="med" len="me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a:t>
            </a:r>
          </a:p>
        </p:txBody>
      </p:sp>
      <p:sp>
        <p:nvSpPr>
          <p:cNvPr id="5" name="Slide Number Placeholder 5"/>
          <p:cNvSpPr>
            <a:spLocks noGrp="1"/>
          </p:cNvSpPr>
          <p:nvPr>
            <p:ph type="sldNum" sz="quarter" idx="12"/>
          </p:nvPr>
        </p:nvSpPr>
        <p:spPr/>
        <p:txBody>
          <a:bodyPr/>
          <a:lstStyle/>
          <a:p>
            <a:fld id="{F974A96B-42DE-4F56-B4A9-B330E2E6189B}" type="slidenum">
              <a:rPr lang="en-US"/>
              <a:pPr/>
              <a:t>23</a:t>
            </a:fld>
            <a:endParaRPr lang="en-US"/>
          </a:p>
        </p:txBody>
      </p:sp>
      <p:sp>
        <p:nvSpPr>
          <p:cNvPr id="1650690" name="Rectangle 2"/>
          <p:cNvSpPr>
            <a:spLocks noGrp="1" noChangeArrowheads="1"/>
          </p:cNvSpPr>
          <p:nvPr>
            <p:ph type="title"/>
          </p:nvPr>
        </p:nvSpPr>
        <p:spPr/>
        <p:txBody>
          <a:bodyPr/>
          <a:lstStyle/>
          <a:p>
            <a:r>
              <a:rPr lang="en-US"/>
              <a:t>Voltage Reference Generator</a:t>
            </a:r>
          </a:p>
        </p:txBody>
      </p:sp>
      <p:sp>
        <p:nvSpPr>
          <p:cNvPr id="1650691" name="Rectangle 3"/>
          <p:cNvSpPr>
            <a:spLocks noGrp="1" noChangeArrowheads="1"/>
          </p:cNvSpPr>
          <p:nvPr>
            <p:ph type="body" idx="1"/>
          </p:nvPr>
        </p:nvSpPr>
        <p:spPr/>
        <p:txBody>
          <a:bodyPr/>
          <a:lstStyle/>
          <a:p>
            <a:r>
              <a:rPr lang="en-US" sz="2000"/>
              <a:t>Built-in voltage reference with two selectable voltage levels, 1.5 V and 2.5 V</a:t>
            </a:r>
          </a:p>
          <a:p>
            <a:pPr lvl="1"/>
            <a:r>
              <a:rPr lang="en-US" sz="1800"/>
              <a:t>Either may be used internally (REFON=1) and externally on pin VREF+</a:t>
            </a:r>
          </a:p>
          <a:p>
            <a:pPr lvl="1"/>
            <a:r>
              <a:rPr lang="en-US" sz="1800"/>
              <a:t>When REF2_5V = 1, the internal reference is 2.5 V</a:t>
            </a:r>
          </a:p>
          <a:p>
            <a:pPr lvl="1"/>
            <a:r>
              <a:rPr lang="en-US" sz="1800"/>
              <a:t>When REF2_5V = 0, the reference is 1.5 V</a:t>
            </a:r>
          </a:p>
          <a:p>
            <a:pPr lvl="1"/>
            <a:r>
              <a:rPr lang="en-US" sz="1800"/>
              <a:t>The reference can be turned off to save power when not in use</a:t>
            </a:r>
          </a:p>
          <a:p>
            <a:pPr lvl="1"/>
            <a:r>
              <a:rPr lang="en-US" sz="1800"/>
              <a:t>For proper operation the internal voltage reference generator must be supplied with storage capacitance across VREF+ and AVSS. The recommended storage capacitance is a parallel combination of 10-μF and 0.1-μF capacitors</a:t>
            </a:r>
          </a:p>
          <a:p>
            <a:pPr lvl="1"/>
            <a:r>
              <a:rPr lang="en-US" sz="1800"/>
              <a:t>From turn-on, a minimum of 17 ms must be allowed for the voltage reference generator to bias the recommended storage capacitors. </a:t>
            </a:r>
          </a:p>
          <a:p>
            <a:r>
              <a:rPr lang="en-US" sz="2000"/>
              <a:t>External references may be supplied for V</a:t>
            </a:r>
            <a:r>
              <a:rPr lang="en-US" sz="2000" baseline="-25000"/>
              <a:t>R+</a:t>
            </a:r>
            <a:r>
              <a:rPr lang="en-US" sz="2000"/>
              <a:t> and V</a:t>
            </a:r>
            <a:r>
              <a:rPr lang="en-US" sz="2000" baseline="-25000"/>
              <a:t>R−</a:t>
            </a:r>
            <a:r>
              <a:rPr lang="en-US" sz="2000"/>
              <a:t> through pins Ve</a:t>
            </a:r>
            <a:r>
              <a:rPr lang="en-US" sz="2000" baseline="-25000"/>
              <a:t>REF+</a:t>
            </a:r>
            <a:r>
              <a:rPr lang="en-US" sz="2000"/>
              <a:t> and V</a:t>
            </a:r>
            <a:r>
              <a:rPr lang="en-US" sz="2000" baseline="-25000"/>
              <a:t>REF−</a:t>
            </a:r>
            <a:r>
              <a:rPr lang="en-US" sz="2000"/>
              <a:t>/Ve</a:t>
            </a:r>
            <a:r>
              <a:rPr lang="en-US" sz="2000" baseline="-25000"/>
              <a:t>REF−</a:t>
            </a:r>
            <a:r>
              <a:rPr lang="en-US" sz="2000"/>
              <a:t> respectively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a:t>
            </a:r>
          </a:p>
        </p:txBody>
      </p:sp>
      <p:sp>
        <p:nvSpPr>
          <p:cNvPr id="5" name="Slide Number Placeholder 5"/>
          <p:cNvSpPr>
            <a:spLocks noGrp="1"/>
          </p:cNvSpPr>
          <p:nvPr>
            <p:ph type="sldNum" sz="quarter" idx="12"/>
          </p:nvPr>
        </p:nvSpPr>
        <p:spPr/>
        <p:txBody>
          <a:bodyPr/>
          <a:lstStyle/>
          <a:p>
            <a:fld id="{279696E9-91CA-4FE5-9BB1-2CB46DD924A7}" type="slidenum">
              <a:rPr lang="en-US"/>
              <a:pPr/>
              <a:t>24</a:t>
            </a:fld>
            <a:endParaRPr lang="en-US"/>
          </a:p>
        </p:txBody>
      </p:sp>
      <p:sp>
        <p:nvSpPr>
          <p:cNvPr id="1669124" name="Rectangle 1028"/>
          <p:cNvSpPr>
            <a:spLocks noGrp="1" noChangeArrowheads="1"/>
          </p:cNvSpPr>
          <p:nvPr>
            <p:ph type="title"/>
          </p:nvPr>
        </p:nvSpPr>
        <p:spPr/>
        <p:txBody>
          <a:bodyPr/>
          <a:lstStyle/>
          <a:p>
            <a:r>
              <a:rPr lang="en-US"/>
              <a:t>Auto Power-down</a:t>
            </a:r>
          </a:p>
        </p:txBody>
      </p:sp>
      <p:sp>
        <p:nvSpPr>
          <p:cNvPr id="1669125" name="Rectangle 1029"/>
          <p:cNvSpPr>
            <a:spLocks noGrp="1" noChangeArrowheads="1"/>
          </p:cNvSpPr>
          <p:nvPr>
            <p:ph type="body" idx="1"/>
          </p:nvPr>
        </p:nvSpPr>
        <p:spPr/>
        <p:txBody>
          <a:bodyPr/>
          <a:lstStyle/>
          <a:p>
            <a:pPr>
              <a:lnSpc>
                <a:spcPct val="80000"/>
              </a:lnSpc>
            </a:pPr>
            <a:r>
              <a:rPr lang="en-US" sz="2400"/>
              <a:t>Designed for low power applications</a:t>
            </a:r>
          </a:p>
          <a:p>
            <a:pPr lvl="1">
              <a:lnSpc>
                <a:spcPct val="80000"/>
              </a:lnSpc>
            </a:pPr>
            <a:r>
              <a:rPr lang="en-US" sz="2000"/>
              <a:t>When the ADC12 is not actively converting, the core is automatically disabled and automatically re-enabled when needed. </a:t>
            </a:r>
          </a:p>
          <a:p>
            <a:pPr lvl="1">
              <a:lnSpc>
                <a:spcPct val="80000"/>
              </a:lnSpc>
            </a:pPr>
            <a:r>
              <a:rPr lang="en-US" sz="2000"/>
              <a:t>The ADC12OSC is also automatically enabled when needed and disabled when not needed. </a:t>
            </a:r>
          </a:p>
          <a:p>
            <a:pPr>
              <a:lnSpc>
                <a:spcPct val="80000"/>
              </a:lnSpc>
            </a:pPr>
            <a:r>
              <a:rPr lang="en-US" sz="2400"/>
              <a:t>The reference is not automatically disabled, but can be disabled by setting REFON = 0. When the core, oscillator, or reference are disabled, they consume no current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Sample-and-Hold</a:t>
            </a:r>
            <a:endParaRPr lang="en-US" dirty="0"/>
          </a:p>
        </p:txBody>
      </p:sp>
      <p:sp>
        <p:nvSpPr>
          <p:cNvPr id="3" name="Content Placeholder 2"/>
          <p:cNvSpPr>
            <a:spLocks noGrp="1"/>
          </p:cNvSpPr>
          <p:nvPr>
            <p:ph idx="1"/>
          </p:nvPr>
        </p:nvSpPr>
        <p:spPr/>
        <p:txBody>
          <a:bodyPr/>
          <a:lstStyle/>
          <a:p>
            <a:r>
              <a:rPr lang="en-US" sz="2800" dirty="0" smtClean="0"/>
              <a:t>Needs to sample input </a:t>
            </a:r>
            <a:br>
              <a:rPr lang="en-US" sz="2800" dirty="0" smtClean="0"/>
            </a:br>
            <a:r>
              <a:rPr lang="en-US" sz="2800" dirty="0" smtClean="0"/>
              <a:t>before the conversion starts</a:t>
            </a:r>
          </a:p>
          <a:p>
            <a:r>
              <a:rPr lang="en-US" sz="2800" dirty="0" smtClean="0"/>
              <a:t>Input can be modeled as a capacitor </a:t>
            </a:r>
            <a:endParaRPr lang="en-US" sz="2800" dirty="0"/>
          </a:p>
          <a:p>
            <a:pPr lvl="1"/>
            <a:r>
              <a:rPr lang="en-US" sz="2400" dirty="0"/>
              <a:t>M</a:t>
            </a:r>
            <a:r>
              <a:rPr lang="en-US" sz="2400" dirty="0" smtClean="0"/>
              <a:t>ust be fully charged and the time needed usually sets the maximum speed of the converter</a:t>
            </a:r>
          </a:p>
          <a:p>
            <a:r>
              <a:rPr lang="en-US" sz="2800" dirty="0" smtClean="0"/>
              <a:t>N=12 =&gt; want error to be less than 1/2LSB (1/2^13)</a:t>
            </a:r>
          </a:p>
          <a:p>
            <a:r>
              <a:rPr lang="en-US" sz="2800" dirty="0" smtClean="0"/>
              <a:t>Time to charge capacitor: e</a:t>
            </a:r>
            <a:r>
              <a:rPr lang="en-US" sz="2800" baseline="30000" dirty="0" smtClean="0"/>
              <a:t>-t/tau</a:t>
            </a:r>
            <a:r>
              <a:rPr lang="en-US" sz="2800" dirty="0" smtClean="0"/>
              <a:t> &lt; 2</a:t>
            </a:r>
            <a:r>
              <a:rPr lang="en-US" sz="2800" baseline="30000" dirty="0" smtClean="0"/>
              <a:t>-13</a:t>
            </a:r>
            <a:r>
              <a:rPr lang="en-US" sz="2800" dirty="0" smtClean="0"/>
              <a:t> =&gt;</a:t>
            </a:r>
            <a:br>
              <a:rPr lang="en-US" sz="2800" dirty="0" smtClean="0"/>
            </a:br>
            <a:r>
              <a:rPr lang="en-US" sz="2800" dirty="0" smtClean="0"/>
              <a:t>tau is time constant that corresponds to RC of the input circuitry =&gt; t&gt;9tau</a:t>
            </a:r>
            <a:endParaRPr lang="en-US" sz="2800" baseline="30000" dirty="0" smtClean="0"/>
          </a:p>
        </p:txBody>
      </p:sp>
      <p:sp>
        <p:nvSpPr>
          <p:cNvPr id="4" name="Footer Placeholder 3"/>
          <p:cNvSpPr>
            <a:spLocks noGrp="1"/>
          </p:cNvSpPr>
          <p:nvPr>
            <p:ph type="ftr" sz="quarter" idx="11"/>
          </p:nvPr>
        </p:nvSpPr>
        <p:spPr/>
        <p:txBody>
          <a:bodyPr/>
          <a:lstStyle/>
          <a:p>
            <a:r>
              <a:rPr lang="en-US" smtClean="0"/>
              <a:t>CPE 323 </a:t>
            </a:r>
            <a:endParaRPr lang="en-US"/>
          </a:p>
        </p:txBody>
      </p:sp>
      <p:sp>
        <p:nvSpPr>
          <p:cNvPr id="5" name="Slide Number Placeholder 4"/>
          <p:cNvSpPr>
            <a:spLocks noGrp="1"/>
          </p:cNvSpPr>
          <p:nvPr>
            <p:ph type="sldNum" sz="quarter" idx="12"/>
          </p:nvPr>
        </p:nvSpPr>
        <p:spPr/>
        <p:txBody>
          <a:bodyPr/>
          <a:lstStyle/>
          <a:p>
            <a:fld id="{64713071-DEBD-4B99-89ED-A4487A982343}"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a:t>
            </a:r>
          </a:p>
        </p:txBody>
      </p:sp>
      <p:sp>
        <p:nvSpPr>
          <p:cNvPr id="5" name="Slide Number Placeholder 5"/>
          <p:cNvSpPr>
            <a:spLocks noGrp="1"/>
          </p:cNvSpPr>
          <p:nvPr>
            <p:ph type="sldNum" sz="quarter" idx="12"/>
          </p:nvPr>
        </p:nvSpPr>
        <p:spPr/>
        <p:txBody>
          <a:bodyPr/>
          <a:lstStyle/>
          <a:p>
            <a:fld id="{47F3805B-E137-4AA0-BC0D-2788D3F87B40}" type="slidenum">
              <a:rPr lang="en-US"/>
              <a:pPr/>
              <a:t>26</a:t>
            </a:fld>
            <a:endParaRPr lang="en-US"/>
          </a:p>
        </p:txBody>
      </p:sp>
      <p:sp>
        <p:nvSpPr>
          <p:cNvPr id="1670146" name="Rectangle 2050"/>
          <p:cNvSpPr>
            <a:spLocks noGrp="1" noChangeArrowheads="1"/>
          </p:cNvSpPr>
          <p:nvPr>
            <p:ph type="title"/>
          </p:nvPr>
        </p:nvSpPr>
        <p:spPr/>
        <p:txBody>
          <a:bodyPr/>
          <a:lstStyle/>
          <a:p>
            <a:r>
              <a:rPr lang="en-US"/>
              <a:t>Sample Timing</a:t>
            </a:r>
          </a:p>
        </p:txBody>
      </p:sp>
      <p:sp>
        <p:nvSpPr>
          <p:cNvPr id="1670147" name="Rectangle 2051"/>
          <p:cNvSpPr>
            <a:spLocks noGrp="1" noChangeArrowheads="1"/>
          </p:cNvSpPr>
          <p:nvPr>
            <p:ph type="body" idx="1"/>
          </p:nvPr>
        </p:nvSpPr>
        <p:spPr/>
        <p:txBody>
          <a:bodyPr/>
          <a:lstStyle/>
          <a:p>
            <a:r>
              <a:rPr lang="en-US" sz="2000"/>
              <a:t>An analog-to-digital conversion is initiated with a rising edge of the sample input signal SHI </a:t>
            </a:r>
          </a:p>
          <a:p>
            <a:r>
              <a:rPr lang="en-US" sz="2000"/>
              <a:t>The source for SHI is selected with the SHSx bits and includes the following:</a:t>
            </a:r>
          </a:p>
          <a:p>
            <a:pPr lvl="1"/>
            <a:r>
              <a:rPr lang="en-US" sz="1800"/>
              <a:t>The ADC12SC bit</a:t>
            </a:r>
          </a:p>
          <a:p>
            <a:pPr lvl="1"/>
            <a:r>
              <a:rPr lang="en-US" sz="1800"/>
              <a:t>The Timer_A Output Unit 1</a:t>
            </a:r>
          </a:p>
          <a:p>
            <a:pPr lvl="1"/>
            <a:r>
              <a:rPr lang="en-US" sz="1800"/>
              <a:t>The Timer_B Output Unit 0</a:t>
            </a:r>
          </a:p>
          <a:p>
            <a:pPr lvl="1"/>
            <a:r>
              <a:rPr lang="en-US" sz="1800"/>
              <a:t>The Timer_B Output Unit 1</a:t>
            </a:r>
          </a:p>
          <a:p>
            <a:r>
              <a:rPr lang="en-US" sz="2000"/>
              <a:t>The polarity of the SHI signal source can be inverted with the ISSH bit. </a:t>
            </a:r>
          </a:p>
          <a:p>
            <a:r>
              <a:rPr lang="en-US" sz="2000"/>
              <a:t>The SAMPCON signal controls the sample period and start of conversion. When SAMPCON is high, sampling is active. The high-to-low SAMPCON transition starts the analog-to-digital conversion, which requires 13 ADC12CLK cycles.</a:t>
            </a:r>
          </a:p>
          <a:p>
            <a:r>
              <a:rPr lang="en-US" sz="2000"/>
              <a:t>Two different sample-timing methods are defined by control bit SHP, extended sample mode and pulse mode.</a:t>
            </a:r>
            <a:endParaRPr lang="en-US" sz="1800" i="1">
              <a:solidFill>
                <a:srgbClr val="000000"/>
              </a:solidFill>
            </a:endParaRPr>
          </a:p>
          <a:p>
            <a:pPr lvl="1"/>
            <a:endParaRPr lang="en-US" sz="1600" i="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CPE 323 </a:t>
            </a:r>
          </a:p>
        </p:txBody>
      </p:sp>
      <p:sp>
        <p:nvSpPr>
          <p:cNvPr id="6" name="Slide Number Placeholder 5"/>
          <p:cNvSpPr>
            <a:spLocks noGrp="1"/>
          </p:cNvSpPr>
          <p:nvPr>
            <p:ph type="sldNum" sz="quarter" idx="12"/>
          </p:nvPr>
        </p:nvSpPr>
        <p:spPr/>
        <p:txBody>
          <a:bodyPr/>
          <a:lstStyle/>
          <a:p>
            <a:fld id="{F884A4D0-1CD7-412C-841F-208E9924AF27}" type="slidenum">
              <a:rPr lang="en-US"/>
              <a:pPr/>
              <a:t>27</a:t>
            </a:fld>
            <a:endParaRPr lang="en-US"/>
          </a:p>
        </p:txBody>
      </p:sp>
      <p:sp>
        <p:nvSpPr>
          <p:cNvPr id="1673218" name="Rectangle 1026"/>
          <p:cNvSpPr>
            <a:spLocks noGrp="1" noChangeArrowheads="1"/>
          </p:cNvSpPr>
          <p:nvPr>
            <p:ph type="title"/>
          </p:nvPr>
        </p:nvSpPr>
        <p:spPr/>
        <p:txBody>
          <a:bodyPr/>
          <a:lstStyle/>
          <a:p>
            <a:r>
              <a:rPr lang="en-US"/>
              <a:t>Extended Sample Mode</a:t>
            </a:r>
          </a:p>
        </p:txBody>
      </p:sp>
      <p:sp>
        <p:nvSpPr>
          <p:cNvPr id="1673222" name="Rectangle 1030"/>
          <p:cNvSpPr>
            <a:spLocks noGrp="1" noChangeArrowheads="1"/>
          </p:cNvSpPr>
          <p:nvPr>
            <p:ph type="body" idx="1"/>
          </p:nvPr>
        </p:nvSpPr>
        <p:spPr>
          <a:xfrm>
            <a:off x="790575" y="1304925"/>
            <a:ext cx="8164513" cy="2568575"/>
          </a:xfrm>
        </p:spPr>
        <p:txBody>
          <a:bodyPr/>
          <a:lstStyle/>
          <a:p>
            <a:pPr>
              <a:lnSpc>
                <a:spcPct val="90000"/>
              </a:lnSpc>
            </a:pPr>
            <a:r>
              <a:rPr lang="en-US" sz="2400"/>
              <a:t>Selected when SHP = 0</a:t>
            </a:r>
          </a:p>
          <a:p>
            <a:pPr>
              <a:lnSpc>
                <a:spcPct val="90000"/>
              </a:lnSpc>
            </a:pPr>
            <a:r>
              <a:rPr lang="en-US" sz="2400"/>
              <a:t>The SHI signal directly controls SAMPCON and defines the length of the sample period t</a:t>
            </a:r>
            <a:r>
              <a:rPr lang="en-US" sz="2400" baseline="-25000"/>
              <a:t>sample</a:t>
            </a:r>
            <a:r>
              <a:rPr lang="en-US" sz="2400"/>
              <a:t> </a:t>
            </a:r>
          </a:p>
          <a:p>
            <a:pPr lvl="1">
              <a:lnSpc>
                <a:spcPct val="90000"/>
              </a:lnSpc>
            </a:pPr>
            <a:r>
              <a:rPr lang="en-US" sz="2000"/>
              <a:t>When SAMPCON is high, sampling is active</a:t>
            </a:r>
          </a:p>
          <a:p>
            <a:pPr lvl="1">
              <a:lnSpc>
                <a:spcPct val="90000"/>
              </a:lnSpc>
            </a:pPr>
            <a:r>
              <a:rPr lang="en-US" sz="2000"/>
              <a:t>The high-to-low SAMPCON transition starts the conversion after synchronization with ADC12CLK</a:t>
            </a:r>
          </a:p>
        </p:txBody>
      </p:sp>
      <p:pic>
        <p:nvPicPr>
          <p:cNvPr id="1673223" name="Picture 1031"/>
          <p:cNvPicPr>
            <a:picLocks noChangeAspect="1" noChangeArrowheads="1"/>
          </p:cNvPicPr>
          <p:nvPr/>
        </p:nvPicPr>
        <p:blipFill>
          <a:blip r:embed="rId3" cstate="print"/>
          <a:srcRect/>
          <a:stretch>
            <a:fillRect/>
          </a:stretch>
        </p:blipFill>
        <p:spPr bwMode="auto">
          <a:xfrm>
            <a:off x="1144905" y="3395938"/>
            <a:ext cx="6635115" cy="3111542"/>
          </a:xfrm>
          <a:prstGeom prst="rect">
            <a:avLst/>
          </a:prstGeom>
          <a:noFill/>
          <a:ln w="9525" cap="flat" cmpd="sng">
            <a:noFill/>
            <a:prstDash val="solid"/>
            <a:miter lim="800000"/>
            <a:headEnd type="none" w="med" len="med"/>
            <a:tailEnd type="none" w="med" len="me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CPE 323 </a:t>
            </a:r>
          </a:p>
        </p:txBody>
      </p:sp>
      <p:sp>
        <p:nvSpPr>
          <p:cNvPr id="6" name="Slide Number Placeholder 5"/>
          <p:cNvSpPr>
            <a:spLocks noGrp="1"/>
          </p:cNvSpPr>
          <p:nvPr>
            <p:ph type="sldNum" sz="quarter" idx="12"/>
          </p:nvPr>
        </p:nvSpPr>
        <p:spPr/>
        <p:txBody>
          <a:bodyPr/>
          <a:lstStyle/>
          <a:p>
            <a:fld id="{AA7138CB-4E30-4665-B190-69821FC06328}" type="slidenum">
              <a:rPr lang="en-US"/>
              <a:pPr/>
              <a:t>28</a:t>
            </a:fld>
            <a:endParaRPr lang="en-US"/>
          </a:p>
        </p:txBody>
      </p:sp>
      <p:sp>
        <p:nvSpPr>
          <p:cNvPr id="1907714" name="Rectangle 2"/>
          <p:cNvSpPr>
            <a:spLocks noGrp="1" noChangeArrowheads="1"/>
          </p:cNvSpPr>
          <p:nvPr>
            <p:ph type="title"/>
          </p:nvPr>
        </p:nvSpPr>
        <p:spPr/>
        <p:txBody>
          <a:bodyPr/>
          <a:lstStyle/>
          <a:p>
            <a:r>
              <a:rPr lang="en-US"/>
              <a:t>Pulse Sample Mode</a:t>
            </a:r>
          </a:p>
        </p:txBody>
      </p:sp>
      <p:sp>
        <p:nvSpPr>
          <p:cNvPr id="1907716" name="Rectangle 4"/>
          <p:cNvSpPr>
            <a:spLocks noGrp="1" noChangeArrowheads="1"/>
          </p:cNvSpPr>
          <p:nvPr>
            <p:ph type="body" idx="1"/>
          </p:nvPr>
        </p:nvSpPr>
        <p:spPr>
          <a:xfrm>
            <a:off x="790575" y="1304925"/>
            <a:ext cx="8164513" cy="2568575"/>
          </a:xfrm>
        </p:spPr>
        <p:txBody>
          <a:bodyPr/>
          <a:lstStyle/>
          <a:p>
            <a:pPr>
              <a:lnSpc>
                <a:spcPct val="80000"/>
              </a:lnSpc>
            </a:pPr>
            <a:r>
              <a:rPr lang="en-US" sz="1800"/>
              <a:t>Selected when SHP = 1</a:t>
            </a:r>
          </a:p>
          <a:p>
            <a:pPr>
              <a:lnSpc>
                <a:spcPct val="80000"/>
              </a:lnSpc>
            </a:pPr>
            <a:r>
              <a:rPr lang="en-US" sz="1800"/>
              <a:t>The SHI signal is used to trigger the sampling timer</a:t>
            </a:r>
          </a:p>
          <a:p>
            <a:pPr>
              <a:lnSpc>
                <a:spcPct val="80000"/>
              </a:lnSpc>
            </a:pPr>
            <a:r>
              <a:rPr lang="en-US" sz="1800"/>
              <a:t>The SHT0x and SHT1x bits in ADC12CTL0 control the interval of the sampling timer that defines the SAMPCON sample period tsample. </a:t>
            </a:r>
          </a:p>
          <a:p>
            <a:pPr>
              <a:lnSpc>
                <a:spcPct val="80000"/>
              </a:lnSpc>
            </a:pPr>
            <a:r>
              <a:rPr lang="en-US" sz="1800"/>
              <a:t>The sampling timer keeps SAMPCON high after synchronization with AD12CLK for a programmed interval tsample. The total sampling time is tsample plus tsync. </a:t>
            </a:r>
          </a:p>
          <a:p>
            <a:pPr>
              <a:lnSpc>
                <a:spcPct val="80000"/>
              </a:lnSpc>
            </a:pPr>
            <a:r>
              <a:rPr lang="en-US" sz="1800"/>
              <a:t>The SHTx bits select the sampling time in 4x multiples of ADC12CLK. SHT0x selects the sampling time for ADC12MCTL0 to 7 and SHT1x selects the sampling time for ADC12MCTL8 to 15.</a:t>
            </a:r>
          </a:p>
        </p:txBody>
      </p:sp>
      <p:pic>
        <p:nvPicPr>
          <p:cNvPr id="1907718" name="Picture 6"/>
          <p:cNvPicPr>
            <a:picLocks noChangeAspect="1" noChangeArrowheads="1"/>
          </p:cNvPicPr>
          <p:nvPr/>
        </p:nvPicPr>
        <p:blipFill>
          <a:blip r:embed="rId3" cstate="print"/>
          <a:srcRect/>
          <a:stretch>
            <a:fillRect/>
          </a:stretch>
        </p:blipFill>
        <p:spPr bwMode="auto">
          <a:xfrm>
            <a:off x="1193483" y="3860522"/>
            <a:ext cx="6190297" cy="2997478"/>
          </a:xfrm>
          <a:prstGeom prst="rect">
            <a:avLst/>
          </a:prstGeom>
          <a:noFill/>
          <a:ln w="9525" cap="flat" cmpd="sng">
            <a:noFill/>
            <a:prstDash val="solid"/>
            <a:miter lim="800000"/>
            <a:headEnd type="none" w="med" len="med"/>
            <a:tailEnd type="none" w="med" len="me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CPE 323 </a:t>
            </a:r>
          </a:p>
        </p:txBody>
      </p:sp>
      <p:sp>
        <p:nvSpPr>
          <p:cNvPr id="6" name="Slide Number Placeholder 5"/>
          <p:cNvSpPr>
            <a:spLocks noGrp="1"/>
          </p:cNvSpPr>
          <p:nvPr>
            <p:ph type="sldNum" sz="quarter" idx="12"/>
          </p:nvPr>
        </p:nvSpPr>
        <p:spPr/>
        <p:txBody>
          <a:bodyPr/>
          <a:lstStyle/>
          <a:p>
            <a:fld id="{B0E7D115-C8C8-4E8A-9D90-5B04581B63C1}" type="slidenum">
              <a:rPr lang="en-US"/>
              <a:pPr/>
              <a:t>29</a:t>
            </a:fld>
            <a:endParaRPr lang="en-US"/>
          </a:p>
        </p:txBody>
      </p:sp>
      <p:sp>
        <p:nvSpPr>
          <p:cNvPr id="1674246" name="Rectangle 1030"/>
          <p:cNvSpPr>
            <a:spLocks noGrp="1" noChangeArrowheads="1"/>
          </p:cNvSpPr>
          <p:nvPr>
            <p:ph type="title"/>
          </p:nvPr>
        </p:nvSpPr>
        <p:spPr/>
        <p:txBody>
          <a:bodyPr/>
          <a:lstStyle/>
          <a:p>
            <a:r>
              <a:rPr lang="en-US"/>
              <a:t>Sample Time Consideration</a:t>
            </a:r>
          </a:p>
        </p:txBody>
      </p:sp>
      <p:sp>
        <p:nvSpPr>
          <p:cNvPr id="1674248" name="Rectangle 1032"/>
          <p:cNvSpPr>
            <a:spLocks noGrp="1" noChangeArrowheads="1"/>
          </p:cNvSpPr>
          <p:nvPr>
            <p:ph type="body" idx="1"/>
          </p:nvPr>
        </p:nvSpPr>
        <p:spPr>
          <a:xfrm>
            <a:off x="790575" y="1304925"/>
            <a:ext cx="8164513" cy="3654425"/>
          </a:xfrm>
        </p:spPr>
        <p:txBody>
          <a:bodyPr/>
          <a:lstStyle/>
          <a:p>
            <a:r>
              <a:rPr lang="en-US" sz="1800"/>
              <a:t>When SAMPCON = 0 all Ax inputs are high impedance </a:t>
            </a:r>
          </a:p>
          <a:p>
            <a:r>
              <a:rPr lang="en-US" sz="1800"/>
              <a:t>When SAMPCON = 1, the selected Ax input can be modeled as an RC low-pass filter during the sampling time tsample (see below) </a:t>
            </a:r>
          </a:p>
          <a:p>
            <a:r>
              <a:rPr lang="en-US" sz="1800"/>
              <a:t>An internal MUX-on input resistance RI (max. 2 kΩ) in series with capacitor CI (max. 40 pF) is seen by the source. The capacitor CI voltage VC must be charged to within  LSB of the source voltage VS for an accurate 12-bit conversion</a:t>
            </a:r>
          </a:p>
          <a:p>
            <a:pPr lvl="1"/>
            <a:r>
              <a:rPr lang="en-US" sz="1400"/>
              <a:t>tsample &gt; (RS+RI)ln(2</a:t>
            </a:r>
            <a:r>
              <a:rPr lang="en-US" sz="1400" baseline="30000"/>
              <a:t>13</a:t>
            </a:r>
            <a:r>
              <a:rPr lang="en-US" sz="1400"/>
              <a:t>)CI + 800ns</a:t>
            </a:r>
          </a:p>
          <a:p>
            <a:pPr lvl="1"/>
            <a:r>
              <a:rPr lang="en-US" sz="1400"/>
              <a:t>tsample  &gt; (RS+ 2k)9.011x40pF + 800ns; </a:t>
            </a:r>
            <a:br>
              <a:rPr lang="en-US" sz="1400"/>
            </a:br>
            <a:r>
              <a:rPr lang="en-US" sz="1400"/>
              <a:t>if RS is 10 kΩ, tsample must be greater than 5.13 μs.</a:t>
            </a:r>
          </a:p>
        </p:txBody>
      </p:sp>
      <p:pic>
        <p:nvPicPr>
          <p:cNvPr id="1674249" name="Picture 1033"/>
          <p:cNvPicPr>
            <a:picLocks noChangeAspect="1" noChangeArrowheads="1"/>
          </p:cNvPicPr>
          <p:nvPr/>
        </p:nvPicPr>
        <p:blipFill>
          <a:blip r:embed="rId3" cstate="print"/>
          <a:srcRect/>
          <a:stretch>
            <a:fillRect/>
          </a:stretch>
        </p:blipFill>
        <p:spPr bwMode="auto">
          <a:xfrm>
            <a:off x="1119189" y="4162404"/>
            <a:ext cx="6950391" cy="2408894"/>
          </a:xfrm>
          <a:prstGeom prst="rect">
            <a:avLst/>
          </a:prstGeom>
          <a:noFill/>
          <a:ln w="9525" cap="flat" cmpd="sng">
            <a:noFill/>
            <a:prstDash val="solid"/>
            <a:miter lim="800000"/>
            <a:headEnd type="none" w="med" len="med"/>
            <a:tailEnd type="none" w="med" len="me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a:t>
            </a:r>
            <a:br>
              <a:rPr lang="en-US" dirty="0" smtClean="0"/>
            </a:br>
            <a:r>
              <a:rPr lang="en-US" dirty="0" smtClean="0"/>
              <a:t>Analog-to-Digital Conversion</a:t>
            </a:r>
            <a:endParaRPr lang="en-US" dirty="0"/>
          </a:p>
        </p:txBody>
      </p:sp>
      <p:sp>
        <p:nvSpPr>
          <p:cNvPr id="3" name="Content Placeholder 2"/>
          <p:cNvSpPr>
            <a:spLocks noGrp="1"/>
          </p:cNvSpPr>
          <p:nvPr>
            <p:ph idx="1"/>
          </p:nvPr>
        </p:nvSpPr>
        <p:spPr/>
        <p:txBody>
          <a:bodyPr/>
          <a:lstStyle/>
          <a:p>
            <a:r>
              <a:rPr lang="en-US" dirty="0" smtClean="0"/>
              <a:t>Physical world is analog</a:t>
            </a:r>
          </a:p>
          <a:p>
            <a:r>
              <a:rPr lang="en-US" dirty="0" smtClean="0"/>
              <a:t>Need to measure physical quantities</a:t>
            </a:r>
          </a:p>
          <a:p>
            <a:r>
              <a:rPr lang="en-US" dirty="0" smtClean="0"/>
              <a:t>Transducers convert physical quantities into electrical signals (voltage, current)</a:t>
            </a:r>
          </a:p>
          <a:p>
            <a:r>
              <a:rPr lang="en-US" dirty="0" smtClean="0"/>
              <a:t>ADC: devices that carry out conversion</a:t>
            </a:r>
            <a:r>
              <a:rPr lang="en-US" dirty="0"/>
              <a:t> </a:t>
            </a:r>
            <a:r>
              <a:rPr lang="en-US" dirty="0" smtClean="0"/>
              <a:t>from analog to digital domain (values that can be processed in digital computers)</a:t>
            </a:r>
          </a:p>
        </p:txBody>
      </p:sp>
      <p:sp>
        <p:nvSpPr>
          <p:cNvPr id="4" name="Footer Placeholder 3"/>
          <p:cNvSpPr>
            <a:spLocks noGrp="1"/>
          </p:cNvSpPr>
          <p:nvPr>
            <p:ph type="ftr" sz="quarter" idx="11"/>
          </p:nvPr>
        </p:nvSpPr>
        <p:spPr/>
        <p:txBody>
          <a:bodyPr/>
          <a:lstStyle/>
          <a:p>
            <a:r>
              <a:rPr lang="en-US" smtClean="0"/>
              <a:t>CPE 323 </a:t>
            </a:r>
            <a:endParaRPr lang="en-US"/>
          </a:p>
        </p:txBody>
      </p:sp>
      <p:sp>
        <p:nvSpPr>
          <p:cNvPr id="5" name="Slide Number Placeholder 4"/>
          <p:cNvSpPr>
            <a:spLocks noGrp="1"/>
          </p:cNvSpPr>
          <p:nvPr>
            <p:ph type="sldNum" sz="quarter" idx="12"/>
          </p:nvPr>
        </p:nvSpPr>
        <p:spPr/>
        <p:txBody>
          <a:bodyPr/>
          <a:lstStyle/>
          <a:p>
            <a:fld id="{64713071-DEBD-4B99-89ED-A4487A982343}"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CPE 323 </a:t>
            </a:r>
          </a:p>
        </p:txBody>
      </p:sp>
      <p:sp>
        <p:nvSpPr>
          <p:cNvPr id="7" name="Slide Number Placeholder 5"/>
          <p:cNvSpPr>
            <a:spLocks noGrp="1"/>
          </p:cNvSpPr>
          <p:nvPr>
            <p:ph type="sldNum" sz="quarter" idx="12"/>
          </p:nvPr>
        </p:nvSpPr>
        <p:spPr/>
        <p:txBody>
          <a:bodyPr/>
          <a:lstStyle/>
          <a:p>
            <a:fld id="{04F08365-8109-4949-8D2D-B39F63E953B8}" type="slidenum">
              <a:rPr lang="en-US"/>
              <a:pPr/>
              <a:t>30</a:t>
            </a:fld>
            <a:endParaRPr lang="en-US"/>
          </a:p>
        </p:txBody>
      </p:sp>
      <p:sp>
        <p:nvSpPr>
          <p:cNvPr id="1910786" name="Rectangle 2"/>
          <p:cNvSpPr>
            <a:spLocks noGrp="1" noChangeArrowheads="1"/>
          </p:cNvSpPr>
          <p:nvPr>
            <p:ph type="title"/>
          </p:nvPr>
        </p:nvSpPr>
        <p:spPr/>
        <p:txBody>
          <a:bodyPr/>
          <a:lstStyle/>
          <a:p>
            <a:r>
              <a:rPr lang="en-US"/>
              <a:t>Conversion Memory</a:t>
            </a:r>
          </a:p>
        </p:txBody>
      </p:sp>
      <p:sp>
        <p:nvSpPr>
          <p:cNvPr id="1910787" name="Rectangle 3"/>
          <p:cNvSpPr>
            <a:spLocks noGrp="1" noChangeArrowheads="1"/>
          </p:cNvSpPr>
          <p:nvPr>
            <p:ph type="body" idx="1"/>
          </p:nvPr>
        </p:nvSpPr>
        <p:spPr/>
        <p:txBody>
          <a:bodyPr/>
          <a:lstStyle/>
          <a:p>
            <a:r>
              <a:rPr lang="en-US" sz="2000" dirty="0"/>
              <a:t>16 ADC12MEMx conversion memory registers </a:t>
            </a:r>
            <a:br>
              <a:rPr lang="en-US" sz="2000" dirty="0"/>
            </a:br>
            <a:r>
              <a:rPr lang="en-US" sz="2000" dirty="0"/>
              <a:t>to store conversion results</a:t>
            </a:r>
          </a:p>
          <a:p>
            <a:endParaRPr lang="en-US" sz="2000" dirty="0"/>
          </a:p>
          <a:p>
            <a:endParaRPr lang="en-US" sz="2000" dirty="0"/>
          </a:p>
          <a:p>
            <a:endParaRPr lang="en-US" sz="2000" dirty="0"/>
          </a:p>
          <a:p>
            <a:endParaRPr lang="en-US" sz="2000" dirty="0"/>
          </a:p>
          <a:p>
            <a:endParaRPr lang="en-US" sz="2000" dirty="0"/>
          </a:p>
          <a:p>
            <a:r>
              <a:rPr lang="en-US" sz="2000" dirty="0"/>
              <a:t>Each ADC12MEMx is configured with an associated </a:t>
            </a:r>
            <a:br>
              <a:rPr lang="en-US" sz="2000" dirty="0"/>
            </a:br>
            <a:r>
              <a:rPr lang="en-US" sz="2000" dirty="0"/>
              <a:t>ADC12MCTLx control register</a:t>
            </a:r>
          </a:p>
          <a:p>
            <a:pPr lvl="1"/>
            <a:endParaRPr lang="en-US" sz="1800" dirty="0"/>
          </a:p>
        </p:txBody>
      </p:sp>
      <p:pic>
        <p:nvPicPr>
          <p:cNvPr id="1910791" name="Picture 7"/>
          <p:cNvPicPr>
            <a:picLocks noChangeAspect="1" noChangeArrowheads="1"/>
          </p:cNvPicPr>
          <p:nvPr/>
        </p:nvPicPr>
        <p:blipFill>
          <a:blip r:embed="rId2" cstate="print"/>
          <a:srcRect/>
          <a:stretch>
            <a:fillRect/>
          </a:stretch>
        </p:blipFill>
        <p:spPr bwMode="auto">
          <a:xfrm>
            <a:off x="1520190" y="1981201"/>
            <a:ext cx="4568190" cy="1901212"/>
          </a:xfrm>
          <a:prstGeom prst="rect">
            <a:avLst/>
          </a:prstGeom>
          <a:noFill/>
          <a:ln w="9525" cap="flat" cmpd="sng">
            <a:noFill/>
            <a:prstDash val="solid"/>
            <a:miter lim="800000"/>
            <a:headEnd type="none" w="med" len="med"/>
            <a:tailEnd type="none" w="med" len="med"/>
          </a:ln>
        </p:spPr>
      </p:pic>
      <p:pic>
        <p:nvPicPr>
          <p:cNvPr id="1910792" name="Picture 8"/>
          <p:cNvPicPr>
            <a:picLocks noChangeAspect="1" noChangeArrowheads="1"/>
          </p:cNvPicPr>
          <p:nvPr/>
        </p:nvPicPr>
        <p:blipFill>
          <a:blip r:embed="rId3" cstate="print"/>
          <a:srcRect/>
          <a:stretch>
            <a:fillRect/>
          </a:stretch>
        </p:blipFill>
        <p:spPr bwMode="auto">
          <a:xfrm>
            <a:off x="1570355" y="4642954"/>
            <a:ext cx="5287645" cy="1822616"/>
          </a:xfrm>
          <a:prstGeom prst="rect">
            <a:avLst/>
          </a:prstGeom>
          <a:noFill/>
          <a:ln w="9525" cap="flat" cmpd="sng">
            <a:noFill/>
            <a:prstDash val="solid"/>
            <a:miter lim="800000"/>
            <a:headEnd type="none" w="med" len="med"/>
            <a:tailEnd type="none" w="med" len="me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a:t>
            </a:r>
          </a:p>
        </p:txBody>
      </p:sp>
      <p:sp>
        <p:nvSpPr>
          <p:cNvPr id="5" name="Slide Number Placeholder 5"/>
          <p:cNvSpPr>
            <a:spLocks noGrp="1"/>
          </p:cNvSpPr>
          <p:nvPr>
            <p:ph type="sldNum" sz="quarter" idx="12"/>
          </p:nvPr>
        </p:nvSpPr>
        <p:spPr/>
        <p:txBody>
          <a:bodyPr/>
          <a:lstStyle/>
          <a:p>
            <a:fld id="{2805C607-E5A1-441E-BE74-78DEF323896E}" type="slidenum">
              <a:rPr lang="en-US"/>
              <a:pPr/>
              <a:t>31</a:t>
            </a:fld>
            <a:endParaRPr lang="en-US"/>
          </a:p>
        </p:txBody>
      </p:sp>
      <p:sp>
        <p:nvSpPr>
          <p:cNvPr id="1911810" name="Rectangle 2"/>
          <p:cNvSpPr>
            <a:spLocks noGrp="1" noChangeArrowheads="1"/>
          </p:cNvSpPr>
          <p:nvPr>
            <p:ph type="title"/>
          </p:nvPr>
        </p:nvSpPr>
        <p:spPr/>
        <p:txBody>
          <a:bodyPr/>
          <a:lstStyle/>
          <a:p>
            <a:r>
              <a:rPr lang="en-US"/>
              <a:t>Conversion Memory (cont’d)</a:t>
            </a:r>
          </a:p>
        </p:txBody>
      </p:sp>
      <p:sp>
        <p:nvSpPr>
          <p:cNvPr id="1911811" name="Rectangle 3"/>
          <p:cNvSpPr>
            <a:spLocks noGrp="1" noChangeArrowheads="1"/>
          </p:cNvSpPr>
          <p:nvPr>
            <p:ph type="body" idx="1"/>
          </p:nvPr>
        </p:nvSpPr>
        <p:spPr/>
        <p:txBody>
          <a:bodyPr/>
          <a:lstStyle/>
          <a:p>
            <a:pPr>
              <a:lnSpc>
                <a:spcPct val="80000"/>
              </a:lnSpc>
            </a:pPr>
            <a:r>
              <a:rPr lang="en-US" sz="2000"/>
              <a:t>SREFx bits define the voltage reference</a:t>
            </a:r>
          </a:p>
          <a:p>
            <a:pPr>
              <a:lnSpc>
                <a:spcPct val="80000"/>
              </a:lnSpc>
            </a:pPr>
            <a:r>
              <a:rPr lang="en-US" sz="2000"/>
              <a:t>INCHx bits select the input channel</a:t>
            </a:r>
          </a:p>
          <a:p>
            <a:pPr>
              <a:lnSpc>
                <a:spcPct val="80000"/>
              </a:lnSpc>
            </a:pPr>
            <a:r>
              <a:rPr lang="en-US" sz="2000"/>
              <a:t>EOS bit defines the end of sequence when a sequential conversion mode is used</a:t>
            </a:r>
          </a:p>
          <a:p>
            <a:pPr lvl="1">
              <a:lnSpc>
                <a:spcPct val="80000"/>
              </a:lnSpc>
            </a:pPr>
            <a:r>
              <a:rPr lang="en-US" sz="1800"/>
              <a:t>A sequence rolls over from ADC12MEM15 to ADC12MEM0 when the EOS bit in ADC12MCTL15 is not set</a:t>
            </a:r>
          </a:p>
          <a:p>
            <a:pPr>
              <a:lnSpc>
                <a:spcPct val="80000"/>
              </a:lnSpc>
            </a:pPr>
            <a:r>
              <a:rPr lang="en-US" sz="2000"/>
              <a:t>CSTARTADDx bits define the first ADC12MCTLx used for any conversion</a:t>
            </a:r>
          </a:p>
          <a:p>
            <a:pPr lvl="1">
              <a:lnSpc>
                <a:spcPct val="80000"/>
              </a:lnSpc>
            </a:pPr>
            <a:r>
              <a:rPr lang="en-US" sz="1800"/>
              <a:t>If the conversion mode is single-channel or repeat-single-channel the CSTARTADDx points to the single ADC12MCTLx to be used</a:t>
            </a:r>
          </a:p>
          <a:p>
            <a:pPr lvl="1">
              <a:lnSpc>
                <a:spcPct val="80000"/>
              </a:lnSpc>
            </a:pPr>
            <a:r>
              <a:rPr lang="en-US" sz="1800"/>
              <a:t>If the conversion mode selected is either sequence-of-channels or repeat-sequence-of-channels, CSTARTADDx points to the first ADC12MCTLx location to be used in a sequence. </a:t>
            </a:r>
          </a:p>
          <a:p>
            <a:pPr>
              <a:lnSpc>
                <a:spcPct val="80000"/>
              </a:lnSpc>
            </a:pPr>
            <a:r>
              <a:rPr lang="en-US" sz="2000"/>
              <a:t>A pointer, not visible to software, is incremented automatically to the next ADC12MCTLx in a sequence when each conversion completes. The sequence continues until an EOS bit in ADC12MCTLx is processed - this is the last control byte processed.</a:t>
            </a:r>
          </a:p>
          <a:p>
            <a:pPr>
              <a:lnSpc>
                <a:spcPct val="80000"/>
              </a:lnSpc>
            </a:pPr>
            <a:r>
              <a:rPr lang="en-US" sz="2000"/>
              <a:t>When conversion results are written to a selected ADC12MEMx, the corresponding flag in the ADC12IFGx register is set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CPE 323 </a:t>
            </a:r>
          </a:p>
        </p:txBody>
      </p:sp>
      <p:sp>
        <p:nvSpPr>
          <p:cNvPr id="6" name="Slide Number Placeholder 5"/>
          <p:cNvSpPr>
            <a:spLocks noGrp="1"/>
          </p:cNvSpPr>
          <p:nvPr>
            <p:ph type="sldNum" sz="quarter" idx="12"/>
          </p:nvPr>
        </p:nvSpPr>
        <p:spPr/>
        <p:txBody>
          <a:bodyPr/>
          <a:lstStyle/>
          <a:p>
            <a:fld id="{4566B2B7-2251-4A41-BF6C-439DBA71343B}" type="slidenum">
              <a:rPr lang="en-US"/>
              <a:pPr/>
              <a:t>32</a:t>
            </a:fld>
            <a:endParaRPr lang="en-US"/>
          </a:p>
        </p:txBody>
      </p:sp>
      <p:sp>
        <p:nvSpPr>
          <p:cNvPr id="1676293" name="Rectangle 1029"/>
          <p:cNvSpPr>
            <a:spLocks noGrp="1" noChangeArrowheads="1"/>
          </p:cNvSpPr>
          <p:nvPr>
            <p:ph type="title"/>
          </p:nvPr>
        </p:nvSpPr>
        <p:spPr/>
        <p:txBody>
          <a:bodyPr/>
          <a:lstStyle/>
          <a:p>
            <a:r>
              <a:rPr lang="en-US"/>
              <a:t>Conversion Modes</a:t>
            </a:r>
          </a:p>
        </p:txBody>
      </p:sp>
      <p:sp>
        <p:nvSpPr>
          <p:cNvPr id="1676294" name="Rectangle 1030"/>
          <p:cNvSpPr>
            <a:spLocks noGrp="1" noChangeArrowheads="1"/>
          </p:cNvSpPr>
          <p:nvPr>
            <p:ph type="body" idx="1"/>
          </p:nvPr>
        </p:nvSpPr>
        <p:spPr/>
        <p:txBody>
          <a:bodyPr/>
          <a:lstStyle/>
          <a:p>
            <a:r>
              <a:rPr lang="en-US" sz="2400"/>
              <a:t>Determined by CONSEQx bits</a:t>
            </a:r>
          </a:p>
        </p:txBody>
      </p:sp>
      <p:pic>
        <p:nvPicPr>
          <p:cNvPr id="1676296" name="Picture 1032"/>
          <p:cNvPicPr>
            <a:picLocks noChangeAspect="1" noChangeArrowheads="1"/>
          </p:cNvPicPr>
          <p:nvPr/>
        </p:nvPicPr>
        <p:blipFill>
          <a:blip r:embed="rId3" cstate="print"/>
          <a:srcRect/>
          <a:stretch>
            <a:fillRect/>
          </a:stretch>
        </p:blipFill>
        <p:spPr bwMode="auto">
          <a:xfrm>
            <a:off x="853440" y="1947863"/>
            <a:ext cx="7097078" cy="2969099"/>
          </a:xfrm>
          <a:prstGeom prst="rect">
            <a:avLst/>
          </a:prstGeom>
          <a:noFill/>
          <a:ln w="9525" cap="flat" cmpd="sng">
            <a:noFill/>
            <a:prstDash val="solid"/>
            <a:miter lim="800000"/>
            <a:headEnd type="none" w="med" len="med"/>
            <a:tailEnd type="none" w="med" len="me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CPE 323 </a:t>
            </a:r>
          </a:p>
        </p:txBody>
      </p:sp>
      <p:sp>
        <p:nvSpPr>
          <p:cNvPr id="6" name="Slide Number Placeholder 6"/>
          <p:cNvSpPr>
            <a:spLocks noGrp="1"/>
          </p:cNvSpPr>
          <p:nvPr>
            <p:ph type="sldNum" sz="quarter" idx="12"/>
          </p:nvPr>
        </p:nvSpPr>
        <p:spPr/>
        <p:txBody>
          <a:bodyPr/>
          <a:lstStyle/>
          <a:p>
            <a:fld id="{51722063-44B8-48DD-B473-422EBC990722}" type="slidenum">
              <a:rPr lang="en-US"/>
              <a:pPr/>
              <a:t>33</a:t>
            </a:fld>
            <a:endParaRPr lang="en-US"/>
          </a:p>
        </p:txBody>
      </p:sp>
      <p:sp>
        <p:nvSpPr>
          <p:cNvPr id="1681410" name="Rectangle 2050"/>
          <p:cNvSpPr>
            <a:spLocks noGrp="1" noChangeArrowheads="1"/>
          </p:cNvSpPr>
          <p:nvPr>
            <p:ph type="title"/>
          </p:nvPr>
        </p:nvSpPr>
        <p:spPr/>
        <p:txBody>
          <a:bodyPr/>
          <a:lstStyle/>
          <a:p>
            <a:r>
              <a:rPr lang="en-US" dirty="0"/>
              <a:t>Single-Channel, </a:t>
            </a:r>
            <a:r>
              <a:rPr lang="en-US" dirty="0" smtClean="0"/>
              <a:t>Single </a:t>
            </a:r>
            <a:br>
              <a:rPr lang="en-US" dirty="0" smtClean="0"/>
            </a:br>
            <a:r>
              <a:rPr lang="en-US" dirty="0" smtClean="0"/>
              <a:t>Conversion </a:t>
            </a:r>
            <a:r>
              <a:rPr lang="en-US" dirty="0"/>
              <a:t>Mode</a:t>
            </a:r>
          </a:p>
        </p:txBody>
      </p:sp>
      <p:sp>
        <p:nvSpPr>
          <p:cNvPr id="1681414" name="Rectangle 2054"/>
          <p:cNvSpPr>
            <a:spLocks noGrp="1" noChangeArrowheads="1"/>
          </p:cNvSpPr>
          <p:nvPr>
            <p:ph type="body" sz="half" idx="1"/>
          </p:nvPr>
        </p:nvSpPr>
        <p:spPr>
          <a:xfrm>
            <a:off x="790575" y="1304925"/>
            <a:ext cx="4500563" cy="5292725"/>
          </a:xfrm>
        </p:spPr>
        <p:txBody>
          <a:bodyPr/>
          <a:lstStyle/>
          <a:p>
            <a:pPr>
              <a:lnSpc>
                <a:spcPct val="80000"/>
              </a:lnSpc>
            </a:pPr>
            <a:r>
              <a:rPr lang="en-US" sz="2000"/>
              <a:t>A single channel is sampled and converted once</a:t>
            </a:r>
          </a:p>
          <a:p>
            <a:pPr>
              <a:lnSpc>
                <a:spcPct val="80000"/>
              </a:lnSpc>
            </a:pPr>
            <a:r>
              <a:rPr lang="en-US" sz="2000"/>
              <a:t>The ADC result is written to the ADC12MEMx defined by the CSTARTADDx bits. </a:t>
            </a:r>
          </a:p>
          <a:p>
            <a:pPr>
              <a:lnSpc>
                <a:spcPct val="80000"/>
              </a:lnSpc>
            </a:pPr>
            <a:r>
              <a:rPr lang="en-US" sz="2000"/>
              <a:t>When ADC12SC triggers a conversion, successive conversions can be triggered by the ADC12SC bit. </a:t>
            </a:r>
          </a:p>
          <a:p>
            <a:pPr>
              <a:lnSpc>
                <a:spcPct val="80000"/>
              </a:lnSpc>
            </a:pPr>
            <a:r>
              <a:rPr lang="en-US" sz="2000"/>
              <a:t>When any other trigger source is used, ENC must be toggled between each conversion.</a:t>
            </a:r>
          </a:p>
        </p:txBody>
      </p:sp>
      <p:pic>
        <p:nvPicPr>
          <p:cNvPr id="1681417" name="Picture 2057"/>
          <p:cNvPicPr>
            <a:picLocks noChangeAspect="1" noChangeArrowheads="1"/>
          </p:cNvPicPr>
          <p:nvPr/>
        </p:nvPicPr>
        <p:blipFill>
          <a:blip r:embed="rId3" cstate="print"/>
          <a:srcRect/>
          <a:stretch>
            <a:fillRect/>
          </a:stretch>
        </p:blipFill>
        <p:spPr bwMode="auto">
          <a:xfrm>
            <a:off x="5131974" y="514985"/>
            <a:ext cx="3841845" cy="5984875"/>
          </a:xfrm>
          <a:prstGeom prst="rect">
            <a:avLst/>
          </a:prstGeom>
          <a:noFill/>
          <a:ln w="9525" cap="flat" cmpd="sng">
            <a:noFill/>
            <a:prstDash val="solid"/>
            <a:miter lim="800000"/>
            <a:headEnd type="none" w="med" len="med"/>
            <a:tailEnd type="none" w="med" len="me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CPE 323 </a:t>
            </a:r>
          </a:p>
        </p:txBody>
      </p:sp>
      <p:sp>
        <p:nvSpPr>
          <p:cNvPr id="6" name="Slide Number Placeholder 6"/>
          <p:cNvSpPr>
            <a:spLocks noGrp="1"/>
          </p:cNvSpPr>
          <p:nvPr>
            <p:ph type="sldNum" sz="quarter" idx="12"/>
          </p:nvPr>
        </p:nvSpPr>
        <p:spPr/>
        <p:txBody>
          <a:bodyPr/>
          <a:lstStyle/>
          <a:p>
            <a:fld id="{FF5D4054-571F-4FB2-81A0-095E5FEF070C}" type="slidenum">
              <a:rPr lang="en-US"/>
              <a:pPr/>
              <a:t>34</a:t>
            </a:fld>
            <a:endParaRPr lang="en-US"/>
          </a:p>
        </p:txBody>
      </p:sp>
      <p:sp>
        <p:nvSpPr>
          <p:cNvPr id="1915906" name="Rectangle 2"/>
          <p:cNvSpPr>
            <a:spLocks noGrp="1" noChangeArrowheads="1"/>
          </p:cNvSpPr>
          <p:nvPr>
            <p:ph type="title"/>
          </p:nvPr>
        </p:nvSpPr>
        <p:spPr/>
        <p:txBody>
          <a:bodyPr/>
          <a:lstStyle/>
          <a:p>
            <a:r>
              <a:rPr lang="en-US"/>
              <a:t>Sequence-of-Channels Mode</a:t>
            </a:r>
          </a:p>
        </p:txBody>
      </p:sp>
      <p:sp>
        <p:nvSpPr>
          <p:cNvPr id="1915907" name="Rectangle 3"/>
          <p:cNvSpPr>
            <a:spLocks noGrp="1" noChangeArrowheads="1"/>
          </p:cNvSpPr>
          <p:nvPr>
            <p:ph type="body" sz="half" idx="1"/>
          </p:nvPr>
        </p:nvSpPr>
        <p:spPr>
          <a:xfrm>
            <a:off x="590551" y="1304925"/>
            <a:ext cx="3920490" cy="5292725"/>
          </a:xfrm>
        </p:spPr>
        <p:txBody>
          <a:bodyPr/>
          <a:lstStyle/>
          <a:p>
            <a:pPr>
              <a:lnSpc>
                <a:spcPct val="90000"/>
              </a:lnSpc>
            </a:pPr>
            <a:r>
              <a:rPr lang="en-US" sz="1800" dirty="0"/>
              <a:t>A sequence of channels is sampled and converted once. </a:t>
            </a:r>
          </a:p>
          <a:p>
            <a:pPr>
              <a:lnSpc>
                <a:spcPct val="90000"/>
              </a:lnSpc>
            </a:pPr>
            <a:r>
              <a:rPr lang="en-US" sz="1800" dirty="0"/>
              <a:t>The ADC results are written to the conversion memories starting with the </a:t>
            </a:r>
            <a:r>
              <a:rPr lang="en-US" sz="1800" dirty="0" err="1"/>
              <a:t>ADCMEMx</a:t>
            </a:r>
            <a:r>
              <a:rPr lang="en-US" sz="1800" dirty="0"/>
              <a:t> defined by the </a:t>
            </a:r>
            <a:r>
              <a:rPr lang="en-US" sz="1800" dirty="0" err="1"/>
              <a:t>CSTARTADDx</a:t>
            </a:r>
            <a:r>
              <a:rPr lang="en-US" sz="1800" dirty="0"/>
              <a:t> bits. </a:t>
            </a:r>
          </a:p>
          <a:p>
            <a:pPr>
              <a:lnSpc>
                <a:spcPct val="90000"/>
              </a:lnSpc>
            </a:pPr>
            <a:r>
              <a:rPr lang="en-US" sz="1800" dirty="0"/>
              <a:t>The sequence stops after the measurement of the channel with a set EOS bit. </a:t>
            </a:r>
          </a:p>
          <a:p>
            <a:pPr>
              <a:lnSpc>
                <a:spcPct val="90000"/>
              </a:lnSpc>
            </a:pPr>
            <a:r>
              <a:rPr lang="en-US" sz="1800" dirty="0"/>
              <a:t>When ADC12SC triggers a sequence, successive sequences can be  triggered by the ADC12SC bit. </a:t>
            </a:r>
          </a:p>
          <a:p>
            <a:pPr>
              <a:lnSpc>
                <a:spcPct val="90000"/>
              </a:lnSpc>
            </a:pPr>
            <a:r>
              <a:rPr lang="en-US" sz="1800" dirty="0"/>
              <a:t>When any other trigger source is used, ENC must be toggled between each sequence.</a:t>
            </a:r>
          </a:p>
        </p:txBody>
      </p:sp>
      <p:pic>
        <p:nvPicPr>
          <p:cNvPr id="1915910" name="Picture 6"/>
          <p:cNvPicPr>
            <a:picLocks noChangeAspect="1" noChangeArrowheads="1"/>
          </p:cNvPicPr>
          <p:nvPr/>
        </p:nvPicPr>
        <p:blipFill>
          <a:blip r:embed="rId3" cstate="print"/>
          <a:srcRect/>
          <a:stretch>
            <a:fillRect/>
          </a:stretch>
        </p:blipFill>
        <p:spPr bwMode="auto">
          <a:xfrm>
            <a:off x="4426349" y="1017270"/>
            <a:ext cx="4717651" cy="5314950"/>
          </a:xfrm>
          <a:prstGeom prst="rect">
            <a:avLst/>
          </a:prstGeom>
          <a:noFill/>
          <a:ln w="9525" cap="flat" cmpd="sng">
            <a:noFill/>
            <a:prstDash val="solid"/>
            <a:miter lim="800000"/>
            <a:headEnd type="none" w="med" len="med"/>
            <a:tailEnd type="none" w="med" len="me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CPE 323 </a:t>
            </a:r>
          </a:p>
        </p:txBody>
      </p:sp>
      <p:sp>
        <p:nvSpPr>
          <p:cNvPr id="6" name="Slide Number Placeholder 6"/>
          <p:cNvSpPr>
            <a:spLocks noGrp="1"/>
          </p:cNvSpPr>
          <p:nvPr>
            <p:ph type="sldNum" sz="quarter" idx="12"/>
          </p:nvPr>
        </p:nvSpPr>
        <p:spPr/>
        <p:txBody>
          <a:bodyPr/>
          <a:lstStyle/>
          <a:p>
            <a:fld id="{E92F15C3-52B1-4629-AF1F-0356EF7EE488}" type="slidenum">
              <a:rPr lang="en-US"/>
              <a:pPr/>
              <a:t>35</a:t>
            </a:fld>
            <a:endParaRPr lang="en-US"/>
          </a:p>
        </p:txBody>
      </p:sp>
      <p:sp>
        <p:nvSpPr>
          <p:cNvPr id="1917954" name="Rectangle 2"/>
          <p:cNvSpPr>
            <a:spLocks noGrp="1" noChangeArrowheads="1"/>
          </p:cNvSpPr>
          <p:nvPr>
            <p:ph type="title"/>
          </p:nvPr>
        </p:nvSpPr>
        <p:spPr/>
        <p:txBody>
          <a:bodyPr/>
          <a:lstStyle/>
          <a:p>
            <a:r>
              <a:rPr lang="en-US"/>
              <a:t>Repeat-Single-Channel Mode</a:t>
            </a:r>
          </a:p>
        </p:txBody>
      </p:sp>
      <p:sp>
        <p:nvSpPr>
          <p:cNvPr id="1917955" name="Rectangle 3"/>
          <p:cNvSpPr>
            <a:spLocks noGrp="1" noChangeArrowheads="1"/>
          </p:cNvSpPr>
          <p:nvPr>
            <p:ph type="body" sz="half" idx="1"/>
          </p:nvPr>
        </p:nvSpPr>
        <p:spPr>
          <a:xfrm>
            <a:off x="790575" y="1304925"/>
            <a:ext cx="3423285" cy="5292725"/>
          </a:xfrm>
        </p:spPr>
        <p:txBody>
          <a:bodyPr/>
          <a:lstStyle/>
          <a:p>
            <a:pPr>
              <a:lnSpc>
                <a:spcPct val="90000"/>
              </a:lnSpc>
            </a:pPr>
            <a:r>
              <a:rPr lang="en-US" sz="2400" dirty="0"/>
              <a:t>A single channel is sampled and converted continuously.</a:t>
            </a:r>
          </a:p>
          <a:p>
            <a:pPr>
              <a:lnSpc>
                <a:spcPct val="90000"/>
              </a:lnSpc>
            </a:pPr>
            <a:r>
              <a:rPr lang="en-US" sz="2400" dirty="0"/>
              <a:t>The ADC results are written to the ADC12MEMx defined by the </a:t>
            </a:r>
            <a:r>
              <a:rPr lang="en-US" sz="2400" dirty="0" err="1"/>
              <a:t>CSTARTADDx</a:t>
            </a:r>
            <a:r>
              <a:rPr lang="en-US" sz="2400" dirty="0"/>
              <a:t> bits. </a:t>
            </a:r>
          </a:p>
          <a:p>
            <a:pPr lvl="1">
              <a:lnSpc>
                <a:spcPct val="90000"/>
              </a:lnSpc>
            </a:pPr>
            <a:r>
              <a:rPr lang="en-US" sz="2000" dirty="0"/>
              <a:t>It is necessary to read the result after the completed conversion because only one ADC12MEMx memory is used and is overwritten by the next conversion.</a:t>
            </a:r>
          </a:p>
        </p:txBody>
      </p:sp>
      <p:pic>
        <p:nvPicPr>
          <p:cNvPr id="1917958" name="Picture 6"/>
          <p:cNvPicPr>
            <a:picLocks noChangeAspect="1" noChangeArrowheads="1"/>
          </p:cNvPicPr>
          <p:nvPr/>
        </p:nvPicPr>
        <p:blipFill>
          <a:blip r:embed="rId3" cstate="print"/>
          <a:srcRect/>
          <a:stretch>
            <a:fillRect/>
          </a:stretch>
        </p:blipFill>
        <p:spPr bwMode="auto">
          <a:xfrm>
            <a:off x="4328904" y="1196340"/>
            <a:ext cx="4683162" cy="5265420"/>
          </a:xfrm>
          <a:prstGeom prst="rect">
            <a:avLst/>
          </a:prstGeom>
          <a:noFill/>
          <a:ln w="9525" cap="flat" cmpd="sng">
            <a:noFill/>
            <a:prstDash val="solid"/>
            <a:miter lim="800000"/>
            <a:headEnd type="none" w="med" len="med"/>
            <a:tailEnd type="none" w="med" len="me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CPE 323 </a:t>
            </a:r>
          </a:p>
        </p:txBody>
      </p:sp>
      <p:sp>
        <p:nvSpPr>
          <p:cNvPr id="6" name="Slide Number Placeholder 6"/>
          <p:cNvSpPr>
            <a:spLocks noGrp="1"/>
          </p:cNvSpPr>
          <p:nvPr>
            <p:ph type="sldNum" sz="quarter" idx="12"/>
          </p:nvPr>
        </p:nvSpPr>
        <p:spPr/>
        <p:txBody>
          <a:bodyPr/>
          <a:lstStyle/>
          <a:p>
            <a:fld id="{3D266110-40A3-4FD0-95C4-DB74154870A1}" type="slidenum">
              <a:rPr lang="en-US"/>
              <a:pPr/>
              <a:t>36</a:t>
            </a:fld>
            <a:endParaRPr lang="en-US"/>
          </a:p>
        </p:txBody>
      </p:sp>
      <p:sp>
        <p:nvSpPr>
          <p:cNvPr id="1921026" name="Rectangle 2"/>
          <p:cNvSpPr>
            <a:spLocks noGrp="1" noChangeArrowheads="1"/>
          </p:cNvSpPr>
          <p:nvPr>
            <p:ph type="title"/>
          </p:nvPr>
        </p:nvSpPr>
        <p:spPr/>
        <p:txBody>
          <a:bodyPr/>
          <a:lstStyle/>
          <a:p>
            <a:r>
              <a:rPr lang="en-US"/>
              <a:t>Repeat-Sequence-of-Channels Mode</a:t>
            </a:r>
          </a:p>
        </p:txBody>
      </p:sp>
      <p:sp>
        <p:nvSpPr>
          <p:cNvPr id="1921027" name="Rectangle 3"/>
          <p:cNvSpPr>
            <a:spLocks noGrp="1" noChangeArrowheads="1"/>
          </p:cNvSpPr>
          <p:nvPr>
            <p:ph type="body" sz="half" idx="1"/>
          </p:nvPr>
        </p:nvSpPr>
        <p:spPr>
          <a:xfrm>
            <a:off x="790575" y="1304925"/>
            <a:ext cx="3766185" cy="5292725"/>
          </a:xfrm>
        </p:spPr>
        <p:txBody>
          <a:bodyPr/>
          <a:lstStyle/>
          <a:p>
            <a:r>
              <a:rPr lang="en-US" sz="2000" dirty="0"/>
              <a:t>A sequence of channels is sampled and converted repeatedly. </a:t>
            </a:r>
          </a:p>
          <a:p>
            <a:r>
              <a:rPr lang="en-US" sz="2000" dirty="0"/>
              <a:t>The ADC results are written to the conversion memories starting with the ADC12MEMx defined by the </a:t>
            </a:r>
            <a:r>
              <a:rPr lang="en-US" sz="2000" dirty="0" err="1"/>
              <a:t>CSTARTADDx</a:t>
            </a:r>
            <a:r>
              <a:rPr lang="en-US" sz="2000" dirty="0"/>
              <a:t> bits. </a:t>
            </a:r>
          </a:p>
          <a:p>
            <a:r>
              <a:rPr lang="en-US" sz="2000" dirty="0"/>
              <a:t>The sequence ends after the measurement of the channel with a set EOS bit and the next trigger signal re-starts the sequence. </a:t>
            </a:r>
          </a:p>
        </p:txBody>
      </p:sp>
      <p:pic>
        <p:nvPicPr>
          <p:cNvPr id="1921030" name="Picture 6"/>
          <p:cNvPicPr>
            <a:picLocks noChangeAspect="1" noChangeArrowheads="1"/>
          </p:cNvPicPr>
          <p:nvPr/>
        </p:nvPicPr>
        <p:blipFill>
          <a:blip r:embed="rId3" cstate="print"/>
          <a:srcRect/>
          <a:stretch>
            <a:fillRect/>
          </a:stretch>
        </p:blipFill>
        <p:spPr bwMode="auto">
          <a:xfrm>
            <a:off x="4582686" y="1529080"/>
            <a:ext cx="4447013" cy="4803140"/>
          </a:xfrm>
          <a:prstGeom prst="rect">
            <a:avLst/>
          </a:prstGeom>
          <a:noFill/>
          <a:ln w="9525" cap="flat" cmpd="sng">
            <a:noFill/>
            <a:prstDash val="solid"/>
            <a:miter lim="800000"/>
            <a:headEnd type="none" w="med" len="med"/>
            <a:tailEnd type="none" w="med" len="me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a:t>
            </a:r>
          </a:p>
        </p:txBody>
      </p:sp>
      <p:sp>
        <p:nvSpPr>
          <p:cNvPr id="5" name="Slide Number Placeholder 5"/>
          <p:cNvSpPr>
            <a:spLocks noGrp="1"/>
          </p:cNvSpPr>
          <p:nvPr>
            <p:ph type="sldNum" sz="quarter" idx="12"/>
          </p:nvPr>
        </p:nvSpPr>
        <p:spPr/>
        <p:txBody>
          <a:bodyPr/>
          <a:lstStyle/>
          <a:p>
            <a:fld id="{BF92601C-4A47-4718-8A20-BC850CAB5FAB}" type="slidenum">
              <a:rPr lang="en-US"/>
              <a:pPr/>
              <a:t>37</a:t>
            </a:fld>
            <a:endParaRPr lang="en-US"/>
          </a:p>
        </p:txBody>
      </p:sp>
      <p:sp>
        <p:nvSpPr>
          <p:cNvPr id="1920002" name="Rectangle 2"/>
          <p:cNvSpPr>
            <a:spLocks noGrp="1" noChangeArrowheads="1"/>
          </p:cNvSpPr>
          <p:nvPr>
            <p:ph type="title"/>
          </p:nvPr>
        </p:nvSpPr>
        <p:spPr/>
        <p:txBody>
          <a:bodyPr/>
          <a:lstStyle/>
          <a:p>
            <a:r>
              <a:rPr lang="en-US" sz="2800"/>
              <a:t>Using the Multiple Sample and Convert (MSC) Bit</a:t>
            </a:r>
          </a:p>
        </p:txBody>
      </p:sp>
      <p:sp>
        <p:nvSpPr>
          <p:cNvPr id="1920003" name="Rectangle 3"/>
          <p:cNvSpPr>
            <a:spLocks noGrp="1" noChangeArrowheads="1"/>
          </p:cNvSpPr>
          <p:nvPr>
            <p:ph type="body" idx="1"/>
          </p:nvPr>
        </p:nvSpPr>
        <p:spPr/>
        <p:txBody>
          <a:bodyPr/>
          <a:lstStyle/>
          <a:p>
            <a:pPr>
              <a:lnSpc>
                <a:spcPct val="80000"/>
              </a:lnSpc>
            </a:pPr>
            <a:r>
              <a:rPr lang="en-US" sz="2400"/>
              <a:t>Perform successive conversions automatically and as quickly as possible, a multiple sample and convert function is available</a:t>
            </a:r>
          </a:p>
          <a:p>
            <a:pPr>
              <a:lnSpc>
                <a:spcPct val="80000"/>
              </a:lnSpc>
            </a:pPr>
            <a:r>
              <a:rPr lang="en-US" sz="2400"/>
              <a:t>When MSC = 1, CONSEQx &gt; 0, and the sample timer is used, the first rising edge of the SHI signal triggers the first conversion. </a:t>
            </a:r>
          </a:p>
          <a:p>
            <a:pPr>
              <a:lnSpc>
                <a:spcPct val="80000"/>
              </a:lnSpc>
            </a:pPr>
            <a:r>
              <a:rPr lang="en-US" sz="2400"/>
              <a:t>Successive conversions are triggered automatically as soon as the prior conversion is completed.</a:t>
            </a:r>
          </a:p>
          <a:p>
            <a:pPr lvl="1">
              <a:lnSpc>
                <a:spcPct val="80000"/>
              </a:lnSpc>
            </a:pPr>
            <a:r>
              <a:rPr lang="en-US" sz="2000"/>
              <a:t>Additional rising edges on SHI are ignored until the sequence is completed in the single-sequence mode or until the ENC bit is toggled in repeat-single-channel, or repeated-sequence modes.</a:t>
            </a:r>
          </a:p>
          <a:p>
            <a:pPr lvl="1">
              <a:lnSpc>
                <a:spcPct val="80000"/>
              </a:lnSpc>
            </a:pPr>
            <a:r>
              <a:rPr lang="en-US" sz="2000"/>
              <a:t>The function of the ENC bit is unchanged when using the MSC bit.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a:t>
            </a:r>
          </a:p>
        </p:txBody>
      </p:sp>
      <p:sp>
        <p:nvSpPr>
          <p:cNvPr id="5" name="Slide Number Placeholder 5"/>
          <p:cNvSpPr>
            <a:spLocks noGrp="1"/>
          </p:cNvSpPr>
          <p:nvPr>
            <p:ph type="sldNum" sz="quarter" idx="12"/>
          </p:nvPr>
        </p:nvSpPr>
        <p:spPr/>
        <p:txBody>
          <a:bodyPr/>
          <a:lstStyle/>
          <a:p>
            <a:fld id="{C937CB0B-5058-4CB5-9745-976F11BF37F5}" type="slidenum">
              <a:rPr lang="en-US"/>
              <a:pPr/>
              <a:t>38</a:t>
            </a:fld>
            <a:endParaRPr lang="en-US"/>
          </a:p>
        </p:txBody>
      </p:sp>
      <p:sp>
        <p:nvSpPr>
          <p:cNvPr id="1924098" name="Rectangle 2"/>
          <p:cNvSpPr>
            <a:spLocks noGrp="1" noChangeArrowheads="1"/>
          </p:cNvSpPr>
          <p:nvPr>
            <p:ph type="title"/>
          </p:nvPr>
        </p:nvSpPr>
        <p:spPr/>
        <p:txBody>
          <a:bodyPr/>
          <a:lstStyle/>
          <a:p>
            <a:r>
              <a:rPr lang="en-US"/>
              <a:t>Stopping Conversions</a:t>
            </a:r>
          </a:p>
        </p:txBody>
      </p:sp>
      <p:sp>
        <p:nvSpPr>
          <p:cNvPr id="1924099" name="Rectangle 3"/>
          <p:cNvSpPr>
            <a:spLocks noGrp="1" noChangeArrowheads="1"/>
          </p:cNvSpPr>
          <p:nvPr>
            <p:ph type="body" idx="1"/>
          </p:nvPr>
        </p:nvSpPr>
        <p:spPr/>
        <p:txBody>
          <a:bodyPr/>
          <a:lstStyle/>
          <a:p>
            <a:pPr>
              <a:lnSpc>
                <a:spcPct val="90000"/>
              </a:lnSpc>
            </a:pPr>
            <a:r>
              <a:rPr lang="en-US" sz="2400"/>
              <a:t>Depends on the mode of operation. </a:t>
            </a:r>
          </a:p>
          <a:p>
            <a:pPr>
              <a:lnSpc>
                <a:spcPct val="90000"/>
              </a:lnSpc>
            </a:pPr>
            <a:r>
              <a:rPr lang="en-US" sz="2400"/>
              <a:t>Recommended ways to stop an active conversion or conversion sequence are</a:t>
            </a:r>
          </a:p>
          <a:p>
            <a:pPr lvl="1">
              <a:lnSpc>
                <a:spcPct val="90000"/>
              </a:lnSpc>
            </a:pPr>
            <a:r>
              <a:rPr lang="en-US" sz="2000"/>
              <a:t>Resetting ENC in single-channel single-conversion mode stops a conversion immediately and the results are unpredictable. </a:t>
            </a:r>
          </a:p>
          <a:p>
            <a:pPr lvl="2">
              <a:lnSpc>
                <a:spcPct val="90000"/>
              </a:lnSpc>
            </a:pPr>
            <a:r>
              <a:rPr lang="en-US" sz="1800"/>
              <a:t>For correct results, poll the busy bit until reset before clearing ENC.</a:t>
            </a:r>
          </a:p>
          <a:p>
            <a:pPr lvl="1">
              <a:lnSpc>
                <a:spcPct val="90000"/>
              </a:lnSpc>
            </a:pPr>
            <a:r>
              <a:rPr lang="en-US" sz="2000"/>
              <a:t>Resetting ENC during repeat-single-channel operation stops the converter at the end of the current conversion.</a:t>
            </a:r>
          </a:p>
          <a:p>
            <a:pPr lvl="1">
              <a:lnSpc>
                <a:spcPct val="90000"/>
              </a:lnSpc>
            </a:pPr>
            <a:r>
              <a:rPr lang="en-US" sz="2000"/>
              <a:t>Resetting ENC during a sequence or repeat-sequence mode stops the converter at the end of the sequence.</a:t>
            </a:r>
          </a:p>
          <a:p>
            <a:pPr lvl="1">
              <a:lnSpc>
                <a:spcPct val="90000"/>
              </a:lnSpc>
            </a:pPr>
            <a:r>
              <a:rPr lang="en-US" sz="2000"/>
              <a:t>Any conversion mode may be stopped immediately by setting the CONSEQx = 0 and resetting ENC bit. Conversion data are unreliable.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CPE 323 </a:t>
            </a:r>
          </a:p>
        </p:txBody>
      </p:sp>
      <p:sp>
        <p:nvSpPr>
          <p:cNvPr id="7" name="Slide Number Placeholder 6"/>
          <p:cNvSpPr>
            <a:spLocks noGrp="1"/>
          </p:cNvSpPr>
          <p:nvPr>
            <p:ph type="sldNum" sz="quarter" idx="12"/>
          </p:nvPr>
        </p:nvSpPr>
        <p:spPr/>
        <p:txBody>
          <a:bodyPr/>
          <a:lstStyle/>
          <a:p>
            <a:fld id="{9A96096E-F55F-4E72-9D51-AE8E6CBF1A8E}" type="slidenum">
              <a:rPr lang="en-US"/>
              <a:pPr/>
              <a:t>39</a:t>
            </a:fld>
            <a:endParaRPr lang="en-US"/>
          </a:p>
        </p:txBody>
      </p:sp>
      <p:sp>
        <p:nvSpPr>
          <p:cNvPr id="1914882" name="Rectangle 2"/>
          <p:cNvSpPr>
            <a:spLocks noGrp="1" noChangeArrowheads="1"/>
          </p:cNvSpPr>
          <p:nvPr>
            <p:ph type="title"/>
          </p:nvPr>
        </p:nvSpPr>
        <p:spPr/>
        <p:txBody>
          <a:bodyPr/>
          <a:lstStyle/>
          <a:p>
            <a:r>
              <a:rPr lang="en-US"/>
              <a:t>Temperature On-Chip Sensor</a:t>
            </a:r>
          </a:p>
        </p:txBody>
      </p:sp>
      <p:sp>
        <p:nvSpPr>
          <p:cNvPr id="1914886" name="Rectangle 6"/>
          <p:cNvSpPr>
            <a:spLocks noGrp="1" noChangeArrowheads="1"/>
          </p:cNvSpPr>
          <p:nvPr>
            <p:ph type="body" sz="half" idx="1"/>
          </p:nvPr>
        </p:nvSpPr>
        <p:spPr/>
        <p:txBody>
          <a:bodyPr/>
          <a:lstStyle/>
          <a:p>
            <a:pPr>
              <a:lnSpc>
                <a:spcPct val="80000"/>
              </a:lnSpc>
            </a:pPr>
            <a:r>
              <a:rPr lang="en-US" sz="2000"/>
              <a:t>Select INCHx = 1010</a:t>
            </a:r>
          </a:p>
          <a:p>
            <a:pPr>
              <a:lnSpc>
                <a:spcPct val="80000"/>
              </a:lnSpc>
            </a:pPr>
            <a:r>
              <a:rPr lang="en-US" sz="2000"/>
              <a:t>Typical transfer function (check device specific datasheet)</a:t>
            </a:r>
          </a:p>
          <a:p>
            <a:pPr>
              <a:lnSpc>
                <a:spcPct val="80000"/>
              </a:lnSpc>
            </a:pPr>
            <a:r>
              <a:rPr lang="en-US" sz="2000"/>
              <a:t>The sample period must be greater than 30 μs. </a:t>
            </a:r>
          </a:p>
          <a:p>
            <a:pPr>
              <a:lnSpc>
                <a:spcPct val="80000"/>
              </a:lnSpc>
            </a:pPr>
            <a:r>
              <a:rPr lang="en-US" sz="2000"/>
              <a:t>Selecting the temperature sensor automatically turns on the on-chip reference generator as a voltage source for the temperature sensor</a:t>
            </a:r>
          </a:p>
          <a:p>
            <a:pPr lvl="1">
              <a:lnSpc>
                <a:spcPct val="80000"/>
              </a:lnSpc>
            </a:pPr>
            <a:r>
              <a:rPr lang="en-US" sz="1800"/>
              <a:t>However, it does not enable the VREF+ output or affect the reference selections for the conversion.</a:t>
            </a:r>
          </a:p>
          <a:p>
            <a:pPr lvl="1">
              <a:lnSpc>
                <a:spcPct val="80000"/>
              </a:lnSpc>
            </a:pPr>
            <a:r>
              <a:rPr lang="en-US" sz="1800"/>
              <a:t>The reference choices for converting the temperature sensor are the same as with any other channel.</a:t>
            </a:r>
          </a:p>
        </p:txBody>
      </p:sp>
      <p:sp>
        <p:nvSpPr>
          <p:cNvPr id="1914887" name="Rectangle 7"/>
          <p:cNvSpPr>
            <a:spLocks noGrp="1" noChangeArrowheads="1"/>
          </p:cNvSpPr>
          <p:nvPr>
            <p:ph type="body" sz="half" idx="2"/>
          </p:nvPr>
        </p:nvSpPr>
        <p:spPr/>
        <p:txBody>
          <a:bodyPr/>
          <a:lstStyle/>
          <a:p>
            <a:pPr>
              <a:lnSpc>
                <a:spcPct val="80000"/>
              </a:lnSpc>
            </a:pPr>
            <a:endParaRPr lang="en-US" sz="2000"/>
          </a:p>
        </p:txBody>
      </p:sp>
      <p:pic>
        <p:nvPicPr>
          <p:cNvPr id="1914888" name="Picture 8"/>
          <p:cNvPicPr>
            <a:picLocks noChangeAspect="1" noChangeArrowheads="1"/>
          </p:cNvPicPr>
          <p:nvPr/>
        </p:nvPicPr>
        <p:blipFill>
          <a:blip r:embed="rId2" cstate="print"/>
          <a:srcRect/>
          <a:stretch>
            <a:fillRect/>
          </a:stretch>
        </p:blipFill>
        <p:spPr bwMode="auto">
          <a:xfrm>
            <a:off x="4826494" y="1365885"/>
            <a:ext cx="3986035" cy="4303395"/>
          </a:xfrm>
          <a:prstGeom prst="rect">
            <a:avLst/>
          </a:prstGeom>
          <a:noFill/>
          <a:ln w="9525" cap="flat" cmpd="sng">
            <a:noFill/>
            <a:prstDash val="solid"/>
            <a:miter lim="800000"/>
            <a:headEnd type="none" w="med" len="med"/>
            <a:tailEnd type="none" w="med" len="me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in Analog-to-Digital Conversion</a:t>
            </a:r>
            <a:endParaRPr lang="en-US" dirty="0"/>
          </a:p>
        </p:txBody>
      </p:sp>
      <p:sp>
        <p:nvSpPr>
          <p:cNvPr id="3" name="Content Placeholder 2"/>
          <p:cNvSpPr>
            <a:spLocks noGrp="1"/>
          </p:cNvSpPr>
          <p:nvPr>
            <p:ph idx="1"/>
          </p:nvPr>
        </p:nvSpPr>
        <p:spPr/>
        <p:txBody>
          <a:bodyPr/>
          <a:lstStyle/>
          <a:p>
            <a:r>
              <a:rPr lang="en-US" dirty="0" smtClean="0"/>
              <a:t>Signal conditional block</a:t>
            </a:r>
          </a:p>
          <a:p>
            <a:r>
              <a:rPr lang="en-US" dirty="0" smtClean="0"/>
              <a:t>Analog multiplexer</a:t>
            </a:r>
          </a:p>
          <a:p>
            <a:r>
              <a:rPr lang="en-US" dirty="0" smtClean="0"/>
              <a:t>Sample-and-hold circuit</a:t>
            </a:r>
          </a:p>
          <a:p>
            <a:r>
              <a:rPr lang="en-US" dirty="0" smtClean="0"/>
              <a:t>A/D Converter core</a:t>
            </a:r>
          </a:p>
          <a:p>
            <a:r>
              <a:rPr lang="en-US" dirty="0" smtClean="0"/>
              <a:t>A/D Buffer</a:t>
            </a:r>
          </a:p>
        </p:txBody>
      </p:sp>
      <p:sp>
        <p:nvSpPr>
          <p:cNvPr id="4" name="Footer Placeholder 3"/>
          <p:cNvSpPr>
            <a:spLocks noGrp="1"/>
          </p:cNvSpPr>
          <p:nvPr>
            <p:ph type="ftr" sz="quarter" idx="11"/>
          </p:nvPr>
        </p:nvSpPr>
        <p:spPr/>
        <p:txBody>
          <a:bodyPr/>
          <a:lstStyle/>
          <a:p>
            <a:r>
              <a:rPr lang="en-US" smtClean="0"/>
              <a:t>CPE 323 </a:t>
            </a:r>
            <a:endParaRPr lang="en-US"/>
          </a:p>
        </p:txBody>
      </p:sp>
      <p:sp>
        <p:nvSpPr>
          <p:cNvPr id="5" name="Slide Number Placeholder 4"/>
          <p:cNvSpPr>
            <a:spLocks noGrp="1"/>
          </p:cNvSpPr>
          <p:nvPr>
            <p:ph type="sldNum" sz="quarter" idx="12"/>
          </p:nvPr>
        </p:nvSpPr>
        <p:spPr/>
        <p:txBody>
          <a:bodyPr/>
          <a:lstStyle/>
          <a:p>
            <a:fld id="{64713071-DEBD-4B99-89ED-A4487A982343}"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a:t>
            </a:r>
          </a:p>
        </p:txBody>
      </p:sp>
      <p:sp>
        <p:nvSpPr>
          <p:cNvPr id="5" name="Slide Number Placeholder 5"/>
          <p:cNvSpPr>
            <a:spLocks noGrp="1"/>
          </p:cNvSpPr>
          <p:nvPr>
            <p:ph type="sldNum" sz="quarter" idx="12"/>
          </p:nvPr>
        </p:nvSpPr>
        <p:spPr/>
        <p:txBody>
          <a:bodyPr/>
          <a:lstStyle/>
          <a:p>
            <a:fld id="{70BF3F7E-74F2-46EA-B256-244841742B3B}" type="slidenum">
              <a:rPr lang="en-US"/>
              <a:pPr/>
              <a:t>40</a:t>
            </a:fld>
            <a:endParaRPr lang="en-US"/>
          </a:p>
        </p:txBody>
      </p:sp>
      <p:sp>
        <p:nvSpPr>
          <p:cNvPr id="1925122" name="Rectangle 2"/>
          <p:cNvSpPr>
            <a:spLocks noGrp="1" noChangeArrowheads="1"/>
          </p:cNvSpPr>
          <p:nvPr>
            <p:ph type="title"/>
          </p:nvPr>
        </p:nvSpPr>
        <p:spPr/>
        <p:txBody>
          <a:bodyPr/>
          <a:lstStyle/>
          <a:p>
            <a:r>
              <a:rPr lang="en-US" sz="2800"/>
              <a:t>ADC Grounding and Noise Considerations</a:t>
            </a:r>
          </a:p>
        </p:txBody>
      </p:sp>
      <p:sp>
        <p:nvSpPr>
          <p:cNvPr id="6" name="Content Placeholder 5"/>
          <p:cNvSpPr>
            <a:spLocks noGrp="1"/>
          </p:cNvSpPr>
          <p:nvPr>
            <p:ph idx="1"/>
          </p:nvPr>
        </p:nvSpPr>
        <p:spPr/>
        <p:txBody>
          <a:bodyPr/>
          <a:lstStyle/>
          <a:p>
            <a:endParaRPr lang="en-US"/>
          </a:p>
        </p:txBody>
      </p:sp>
      <p:pic>
        <p:nvPicPr>
          <p:cNvPr id="1925125" name="Picture 5"/>
          <p:cNvPicPr>
            <a:picLocks noChangeAspect="1" noChangeArrowheads="1"/>
          </p:cNvPicPr>
          <p:nvPr/>
        </p:nvPicPr>
        <p:blipFill>
          <a:blip r:embed="rId2" cstate="print"/>
          <a:srcRect/>
          <a:stretch>
            <a:fillRect/>
          </a:stretch>
        </p:blipFill>
        <p:spPr bwMode="auto">
          <a:xfrm>
            <a:off x="1858329" y="1206314"/>
            <a:ext cx="5502591" cy="5310730"/>
          </a:xfrm>
          <a:prstGeom prst="rect">
            <a:avLst/>
          </a:prstGeom>
          <a:noFill/>
          <a:ln w="9525" cap="flat" cmpd="sng">
            <a:noFill/>
            <a:prstDash val="solid"/>
            <a:miter lim="800000"/>
            <a:headEnd type="none" w="med" len="med"/>
            <a:tailEnd type="none" w="med" len="me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a:t>
            </a:r>
          </a:p>
        </p:txBody>
      </p:sp>
      <p:sp>
        <p:nvSpPr>
          <p:cNvPr id="5" name="Slide Number Placeholder 5"/>
          <p:cNvSpPr>
            <a:spLocks noGrp="1"/>
          </p:cNvSpPr>
          <p:nvPr>
            <p:ph type="sldNum" sz="quarter" idx="12"/>
          </p:nvPr>
        </p:nvSpPr>
        <p:spPr/>
        <p:txBody>
          <a:bodyPr/>
          <a:lstStyle/>
          <a:p>
            <a:fld id="{1DD284E3-16AE-4004-A1D3-4BEAB817E19B}" type="slidenum">
              <a:rPr lang="en-US"/>
              <a:pPr/>
              <a:t>41</a:t>
            </a:fld>
            <a:endParaRPr lang="en-US"/>
          </a:p>
        </p:txBody>
      </p:sp>
      <p:sp>
        <p:nvSpPr>
          <p:cNvPr id="1926146" name="Rectangle 2"/>
          <p:cNvSpPr>
            <a:spLocks noGrp="1" noChangeArrowheads="1"/>
          </p:cNvSpPr>
          <p:nvPr>
            <p:ph type="title"/>
          </p:nvPr>
        </p:nvSpPr>
        <p:spPr/>
        <p:txBody>
          <a:bodyPr/>
          <a:lstStyle/>
          <a:p>
            <a:r>
              <a:rPr lang="en-US"/>
              <a:t>ADC Interrupts</a:t>
            </a:r>
          </a:p>
        </p:txBody>
      </p:sp>
      <p:sp>
        <p:nvSpPr>
          <p:cNvPr id="1926147" name="Rectangle 3"/>
          <p:cNvSpPr>
            <a:spLocks noGrp="1" noChangeArrowheads="1"/>
          </p:cNvSpPr>
          <p:nvPr>
            <p:ph type="body" idx="1"/>
          </p:nvPr>
        </p:nvSpPr>
        <p:spPr/>
        <p:txBody>
          <a:bodyPr/>
          <a:lstStyle/>
          <a:p>
            <a:pPr>
              <a:lnSpc>
                <a:spcPct val="90000"/>
              </a:lnSpc>
            </a:pPr>
            <a:r>
              <a:rPr lang="en-US" sz="2400"/>
              <a:t>The ADC12 has 18 interrupt sources:</a:t>
            </a:r>
          </a:p>
          <a:p>
            <a:pPr lvl="1">
              <a:lnSpc>
                <a:spcPct val="90000"/>
              </a:lnSpc>
            </a:pPr>
            <a:r>
              <a:rPr lang="en-US" sz="2000"/>
              <a:t>ADC12IFG0-ADC12IFG15</a:t>
            </a:r>
          </a:p>
          <a:p>
            <a:pPr lvl="1">
              <a:lnSpc>
                <a:spcPct val="90000"/>
              </a:lnSpc>
            </a:pPr>
            <a:r>
              <a:rPr lang="en-US" sz="2000"/>
              <a:t>ADC12OV, ADC12MEMx overflow</a:t>
            </a:r>
          </a:p>
          <a:p>
            <a:pPr lvl="1">
              <a:lnSpc>
                <a:spcPct val="90000"/>
              </a:lnSpc>
            </a:pPr>
            <a:r>
              <a:rPr lang="en-US" sz="2000"/>
              <a:t>ADC12TOV, ADC12 conversion time overflow</a:t>
            </a:r>
          </a:p>
          <a:p>
            <a:pPr>
              <a:lnSpc>
                <a:spcPct val="90000"/>
              </a:lnSpc>
            </a:pPr>
            <a:r>
              <a:rPr lang="en-US" sz="2400"/>
              <a:t>The ADC12IFGx bits are set when their corresponding ADC12MEMx memory register is loaded with a conversion result. </a:t>
            </a:r>
          </a:p>
          <a:p>
            <a:pPr lvl="1">
              <a:lnSpc>
                <a:spcPct val="90000"/>
              </a:lnSpc>
            </a:pPr>
            <a:r>
              <a:rPr lang="en-US" sz="2000"/>
              <a:t>An interrupt request is generated if the corresponding ADC12IEx bit and the GIE bit are set. </a:t>
            </a:r>
          </a:p>
          <a:p>
            <a:pPr>
              <a:lnSpc>
                <a:spcPct val="90000"/>
              </a:lnSpc>
            </a:pPr>
            <a:r>
              <a:rPr lang="en-US" sz="2400"/>
              <a:t>The ADC12OV condition occurs when a conversion result is written to any ADC12MEMx before its previous conversion result was read </a:t>
            </a:r>
          </a:p>
          <a:p>
            <a:pPr>
              <a:lnSpc>
                <a:spcPct val="90000"/>
              </a:lnSpc>
            </a:pPr>
            <a:r>
              <a:rPr lang="en-US" sz="2400"/>
              <a:t>The ADC12TOV condition is generated when another sample-and-conversion is requested before the current conversion is completed.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CPE 323 </a:t>
            </a:r>
          </a:p>
        </p:txBody>
      </p:sp>
      <p:sp>
        <p:nvSpPr>
          <p:cNvPr id="7" name="Slide Number Placeholder 6"/>
          <p:cNvSpPr>
            <a:spLocks noGrp="1"/>
          </p:cNvSpPr>
          <p:nvPr>
            <p:ph type="sldNum" sz="quarter" idx="12"/>
          </p:nvPr>
        </p:nvSpPr>
        <p:spPr/>
        <p:txBody>
          <a:bodyPr/>
          <a:lstStyle/>
          <a:p>
            <a:fld id="{DF03A50E-01B6-4791-B7E8-3541476E40B5}" type="slidenum">
              <a:rPr lang="en-US"/>
              <a:pPr/>
              <a:t>42</a:t>
            </a:fld>
            <a:endParaRPr lang="en-US"/>
          </a:p>
        </p:txBody>
      </p:sp>
      <p:sp>
        <p:nvSpPr>
          <p:cNvPr id="1927170" name="Rectangle 2"/>
          <p:cNvSpPr>
            <a:spLocks noGrp="1" noChangeArrowheads="1"/>
          </p:cNvSpPr>
          <p:nvPr>
            <p:ph type="title"/>
          </p:nvPr>
        </p:nvSpPr>
        <p:spPr/>
        <p:txBody>
          <a:bodyPr/>
          <a:lstStyle/>
          <a:p>
            <a:r>
              <a:rPr lang="en-US"/>
              <a:t>Interrupt Handling Routine</a:t>
            </a:r>
          </a:p>
        </p:txBody>
      </p:sp>
      <p:sp>
        <p:nvSpPr>
          <p:cNvPr id="1927173" name="Rectangle 5"/>
          <p:cNvSpPr>
            <a:spLocks noGrp="1" noChangeArrowheads="1"/>
          </p:cNvSpPr>
          <p:nvPr>
            <p:ph type="body" sz="half" idx="1"/>
          </p:nvPr>
        </p:nvSpPr>
        <p:spPr/>
        <p:txBody>
          <a:bodyPr/>
          <a:lstStyle/>
          <a:p>
            <a:pPr>
              <a:lnSpc>
                <a:spcPct val="80000"/>
              </a:lnSpc>
            </a:pPr>
            <a:r>
              <a:rPr lang="en-US" sz="1800"/>
              <a:t>The ADC12IV value is added to the PC to automatically jump to the appropriate routine.</a:t>
            </a:r>
          </a:p>
          <a:p>
            <a:pPr lvl="1">
              <a:lnSpc>
                <a:spcPct val="80000"/>
              </a:lnSpc>
            </a:pPr>
            <a:r>
              <a:rPr lang="en-US" sz="1600"/>
              <a:t>The numbers at the right margin show the necessary CPU cycles for each instruction. </a:t>
            </a:r>
          </a:p>
          <a:p>
            <a:pPr lvl="1">
              <a:lnSpc>
                <a:spcPct val="80000"/>
              </a:lnSpc>
            </a:pPr>
            <a:r>
              <a:rPr lang="en-US" sz="1600"/>
              <a:t>The software overhead for different interrupt sources includes interrupt latency and return-from-interrupt cycles, but not the task handling itself</a:t>
            </a:r>
          </a:p>
          <a:p>
            <a:pPr lvl="1">
              <a:lnSpc>
                <a:spcPct val="80000"/>
              </a:lnSpc>
            </a:pPr>
            <a:r>
              <a:rPr lang="en-US" sz="1600"/>
              <a:t>The latencies are: </a:t>
            </a:r>
          </a:p>
          <a:p>
            <a:pPr lvl="2">
              <a:lnSpc>
                <a:spcPct val="80000"/>
              </a:lnSpc>
            </a:pPr>
            <a:r>
              <a:rPr lang="en-US" sz="1400"/>
              <a:t>ADC12IFG0 - ADC12IFG14, ADC12TOV and ADC12OV 16 cycles </a:t>
            </a:r>
          </a:p>
          <a:p>
            <a:pPr lvl="2">
              <a:lnSpc>
                <a:spcPct val="80000"/>
              </a:lnSpc>
            </a:pPr>
            <a:r>
              <a:rPr lang="en-US" sz="1400"/>
              <a:t>ADC12IFG15 14 cycles</a:t>
            </a:r>
          </a:p>
          <a:p>
            <a:pPr lvl="1">
              <a:lnSpc>
                <a:spcPct val="80000"/>
              </a:lnSpc>
            </a:pPr>
            <a:r>
              <a:rPr lang="en-US" sz="1600"/>
              <a:t>The interrupt handler for ADC12IFG15 shows a way to check immediately if a higher prioritized interrupt occurred during the processing of ADC12IFG15.</a:t>
            </a:r>
          </a:p>
          <a:p>
            <a:pPr>
              <a:lnSpc>
                <a:spcPct val="80000"/>
              </a:lnSpc>
            </a:pPr>
            <a:r>
              <a:rPr lang="en-US" sz="1800"/>
              <a:t>This saves nine cycles if another ADC12 interrupt is pending.</a:t>
            </a:r>
          </a:p>
        </p:txBody>
      </p:sp>
      <p:sp>
        <p:nvSpPr>
          <p:cNvPr id="1927174" name="Rectangle 6"/>
          <p:cNvSpPr>
            <a:spLocks noGrp="1" noChangeArrowheads="1"/>
          </p:cNvSpPr>
          <p:nvPr>
            <p:ph type="body" sz="half" idx="2"/>
          </p:nvPr>
        </p:nvSpPr>
        <p:spPr/>
        <p:txBody>
          <a:bodyPr/>
          <a:lstStyle/>
          <a:p>
            <a:pPr>
              <a:lnSpc>
                <a:spcPct val="80000"/>
              </a:lnSpc>
            </a:pPr>
            <a:endParaRPr lang="en-US" sz="1800"/>
          </a:p>
        </p:txBody>
      </p:sp>
      <p:pic>
        <p:nvPicPr>
          <p:cNvPr id="1927175" name="Picture 7"/>
          <p:cNvPicPr>
            <a:picLocks noChangeAspect="1" noChangeArrowheads="1"/>
          </p:cNvPicPr>
          <p:nvPr/>
        </p:nvPicPr>
        <p:blipFill>
          <a:blip r:embed="rId2" cstate="print"/>
          <a:srcRect/>
          <a:stretch>
            <a:fillRect/>
          </a:stretch>
        </p:blipFill>
        <p:spPr bwMode="auto">
          <a:xfrm>
            <a:off x="4735252" y="1204595"/>
            <a:ext cx="4408748" cy="4746625"/>
          </a:xfrm>
          <a:prstGeom prst="rect">
            <a:avLst/>
          </a:prstGeom>
          <a:noFill/>
          <a:ln w="9525" cap="flat" cmpd="sng">
            <a:noFill/>
            <a:prstDash val="solid"/>
            <a:miter lim="800000"/>
            <a:headEnd type="none" w="med" len="med"/>
            <a:tailEnd type="none" w="med" len="me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CPE 323 </a:t>
            </a:r>
          </a:p>
        </p:txBody>
      </p:sp>
      <p:sp>
        <p:nvSpPr>
          <p:cNvPr id="6" name="Slide Number Placeholder 6"/>
          <p:cNvSpPr>
            <a:spLocks noGrp="1"/>
          </p:cNvSpPr>
          <p:nvPr>
            <p:ph type="sldNum" sz="quarter" idx="12"/>
          </p:nvPr>
        </p:nvSpPr>
        <p:spPr/>
        <p:txBody>
          <a:bodyPr/>
          <a:lstStyle/>
          <a:p>
            <a:fld id="{5473102E-938A-4C9D-A1C6-08C03428C42E}" type="slidenum">
              <a:rPr lang="en-US"/>
              <a:pPr/>
              <a:t>43</a:t>
            </a:fld>
            <a:endParaRPr lang="en-US"/>
          </a:p>
        </p:txBody>
      </p:sp>
      <p:sp>
        <p:nvSpPr>
          <p:cNvPr id="1943554" name="Rectangle 2"/>
          <p:cNvSpPr>
            <a:spLocks noGrp="1" noChangeArrowheads="1"/>
          </p:cNvSpPr>
          <p:nvPr>
            <p:ph type="title"/>
          </p:nvPr>
        </p:nvSpPr>
        <p:spPr/>
        <p:txBody>
          <a:bodyPr/>
          <a:lstStyle/>
          <a:p>
            <a:r>
              <a:rPr lang="en-US"/>
              <a:t>An Example: ADC12, Single Sample</a:t>
            </a:r>
          </a:p>
        </p:txBody>
      </p:sp>
      <p:sp>
        <p:nvSpPr>
          <p:cNvPr id="1943555" name="Rectangle 3"/>
          <p:cNvSpPr>
            <a:spLocks noGrp="1" noChangeArrowheads="1"/>
          </p:cNvSpPr>
          <p:nvPr>
            <p:ph type="body" sz="half" idx="1"/>
          </p:nvPr>
        </p:nvSpPr>
        <p:spPr>
          <a:xfrm>
            <a:off x="0" y="1524000"/>
            <a:ext cx="4891088" cy="5073650"/>
          </a:xfrm>
        </p:spPr>
        <p:txBody>
          <a:bodyPr/>
          <a:lstStyle/>
          <a:p>
            <a:pPr>
              <a:lnSpc>
                <a:spcPct val="80000"/>
              </a:lnSpc>
              <a:buFont typeface="Wingdings" pitchFamily="2" charset="2"/>
              <a:buNone/>
            </a:pPr>
            <a:r>
              <a:rPr lang="en-US" sz="800" b="1">
                <a:latin typeface="Courier New" pitchFamily="49" charset="0"/>
              </a:rPr>
              <a:t>//*****************************************************************</a:t>
            </a:r>
          </a:p>
          <a:p>
            <a:pPr>
              <a:lnSpc>
                <a:spcPct val="80000"/>
              </a:lnSpc>
              <a:buFont typeface="Wingdings" pitchFamily="2" charset="2"/>
              <a:buNone/>
            </a:pPr>
            <a:r>
              <a:rPr lang="en-US" sz="800" b="1">
                <a:latin typeface="Courier New" pitchFamily="49" charset="0"/>
              </a:rPr>
              <a:t>//MSP430xG461x Demo - ADC12, Sample A0, Set P5.1 if A0 &gt; 0.5*AVcc</a:t>
            </a:r>
          </a:p>
          <a:p>
            <a:pPr>
              <a:lnSpc>
                <a:spcPct val="80000"/>
              </a:lnSpc>
              <a:buFont typeface="Wingdings" pitchFamily="2" charset="2"/>
              <a:buNone/>
            </a:pPr>
            <a:r>
              <a:rPr lang="en-US" sz="800" b="1">
                <a:latin typeface="Courier New" pitchFamily="49" charset="0"/>
              </a:rPr>
              <a:t>//</a:t>
            </a:r>
          </a:p>
          <a:p>
            <a:pPr>
              <a:lnSpc>
                <a:spcPct val="80000"/>
              </a:lnSpc>
              <a:buFont typeface="Wingdings" pitchFamily="2" charset="2"/>
              <a:buNone/>
            </a:pPr>
            <a:r>
              <a:rPr lang="en-US" sz="800" b="1">
                <a:latin typeface="Courier New" pitchFamily="49" charset="0"/>
              </a:rPr>
              <a:t>//Description: A single sample is made on A0 with reference to AVcc.</a:t>
            </a:r>
          </a:p>
          <a:p>
            <a:pPr>
              <a:lnSpc>
                <a:spcPct val="80000"/>
              </a:lnSpc>
              <a:buFont typeface="Wingdings" pitchFamily="2" charset="2"/>
              <a:buNone/>
            </a:pPr>
            <a:r>
              <a:rPr lang="en-US" sz="800" b="1">
                <a:latin typeface="Courier New" pitchFamily="49" charset="0"/>
              </a:rPr>
              <a:t>//Software sets ADC12SC to start sample and conversion - ADC12SC</a:t>
            </a:r>
          </a:p>
          <a:p>
            <a:pPr>
              <a:lnSpc>
                <a:spcPct val="80000"/>
              </a:lnSpc>
              <a:buFont typeface="Wingdings" pitchFamily="2" charset="2"/>
              <a:buNone/>
            </a:pPr>
            <a:r>
              <a:rPr lang="en-US" sz="800" b="1">
                <a:latin typeface="Courier New" pitchFamily="49" charset="0"/>
              </a:rPr>
              <a:t>//automatically cleared at EOC. ADC12 internal oscillator times sample (16x)</a:t>
            </a:r>
          </a:p>
          <a:p>
            <a:pPr>
              <a:lnSpc>
                <a:spcPct val="80000"/>
              </a:lnSpc>
              <a:buFont typeface="Wingdings" pitchFamily="2" charset="2"/>
              <a:buNone/>
            </a:pPr>
            <a:r>
              <a:rPr lang="en-US" sz="800" b="1">
                <a:latin typeface="Courier New" pitchFamily="49" charset="0"/>
              </a:rPr>
              <a:t>// and conversion. In Mainloop MSP430 waits in LPM0 to save power until ADC12</a:t>
            </a:r>
          </a:p>
          <a:p>
            <a:pPr>
              <a:lnSpc>
                <a:spcPct val="80000"/>
              </a:lnSpc>
              <a:buFont typeface="Wingdings" pitchFamily="2" charset="2"/>
              <a:buNone/>
            </a:pPr>
            <a:r>
              <a:rPr lang="en-US" sz="800" b="1">
                <a:latin typeface="Courier New" pitchFamily="49" charset="0"/>
              </a:rPr>
              <a:t>// conversion complete, ADC12_ISR will force exit from LPM0 in Mainloop on</a:t>
            </a:r>
          </a:p>
          <a:p>
            <a:pPr>
              <a:lnSpc>
                <a:spcPct val="80000"/>
              </a:lnSpc>
              <a:buFont typeface="Wingdings" pitchFamily="2" charset="2"/>
              <a:buNone/>
            </a:pPr>
            <a:r>
              <a:rPr lang="en-US" sz="800" b="1">
                <a:latin typeface="Courier New" pitchFamily="49" charset="0"/>
              </a:rPr>
              <a:t>//  reti. If A0 &gt; 0.5*AVcc, P5.1 set, else reset.</a:t>
            </a:r>
          </a:p>
          <a:p>
            <a:pPr>
              <a:lnSpc>
                <a:spcPct val="80000"/>
              </a:lnSpc>
              <a:buFont typeface="Wingdings" pitchFamily="2" charset="2"/>
              <a:buNone/>
            </a:pPr>
            <a:r>
              <a:rPr lang="en-US" sz="800" b="1">
                <a:latin typeface="Courier New" pitchFamily="49" charset="0"/>
              </a:rPr>
              <a:t>//  ACLK = 32kHz, MCLK = SMCLK = default DCO 1048576Hz, ADC12CLK = ADC12OSC</a:t>
            </a:r>
          </a:p>
          <a:p>
            <a:pPr>
              <a:lnSpc>
                <a:spcPct val="80000"/>
              </a:lnSpc>
              <a:buFont typeface="Wingdings" pitchFamily="2" charset="2"/>
              <a:buNone/>
            </a:pPr>
            <a:r>
              <a:rPr lang="en-US" sz="800" b="1">
                <a:latin typeface="Courier New" pitchFamily="49" charset="0"/>
              </a:rPr>
              <a:t>//</a:t>
            </a:r>
          </a:p>
          <a:p>
            <a:pPr>
              <a:lnSpc>
                <a:spcPct val="80000"/>
              </a:lnSpc>
              <a:buFont typeface="Wingdings" pitchFamily="2" charset="2"/>
              <a:buNone/>
            </a:pPr>
            <a:r>
              <a:rPr lang="en-US" sz="800" b="1">
                <a:latin typeface="Courier New" pitchFamily="49" charset="0"/>
              </a:rPr>
              <a:t>//                MSP430xG461x</a:t>
            </a:r>
          </a:p>
          <a:p>
            <a:pPr>
              <a:lnSpc>
                <a:spcPct val="80000"/>
              </a:lnSpc>
              <a:buFont typeface="Wingdings" pitchFamily="2" charset="2"/>
              <a:buNone/>
            </a:pPr>
            <a:r>
              <a:rPr lang="en-US" sz="800" b="1">
                <a:latin typeface="Courier New" pitchFamily="49" charset="0"/>
              </a:rPr>
              <a:t>//             -----------------</a:t>
            </a:r>
          </a:p>
          <a:p>
            <a:pPr>
              <a:lnSpc>
                <a:spcPct val="80000"/>
              </a:lnSpc>
              <a:buFont typeface="Wingdings" pitchFamily="2" charset="2"/>
              <a:buNone/>
            </a:pPr>
            <a:r>
              <a:rPr lang="en-US" sz="800" b="1">
                <a:latin typeface="Courier New" pitchFamily="49" charset="0"/>
              </a:rPr>
              <a:t>//         /|\|              XIN|-</a:t>
            </a:r>
          </a:p>
          <a:p>
            <a:pPr>
              <a:lnSpc>
                <a:spcPct val="80000"/>
              </a:lnSpc>
              <a:buFont typeface="Wingdings" pitchFamily="2" charset="2"/>
              <a:buNone/>
            </a:pPr>
            <a:r>
              <a:rPr lang="en-US" sz="800" b="1">
                <a:latin typeface="Courier New" pitchFamily="49" charset="0"/>
              </a:rPr>
              <a:t>//          | |                 | 32kHz</a:t>
            </a:r>
          </a:p>
          <a:p>
            <a:pPr>
              <a:lnSpc>
                <a:spcPct val="80000"/>
              </a:lnSpc>
              <a:buFont typeface="Wingdings" pitchFamily="2" charset="2"/>
              <a:buNone/>
            </a:pPr>
            <a:r>
              <a:rPr lang="en-US" sz="800" b="1">
                <a:latin typeface="Courier New" pitchFamily="49" charset="0"/>
              </a:rPr>
              <a:t>//          --|RST          XOUT|-</a:t>
            </a:r>
          </a:p>
          <a:p>
            <a:pPr>
              <a:lnSpc>
                <a:spcPct val="80000"/>
              </a:lnSpc>
              <a:buFont typeface="Wingdings" pitchFamily="2" charset="2"/>
              <a:buNone/>
            </a:pPr>
            <a:r>
              <a:rPr lang="en-US" sz="800" b="1">
                <a:latin typeface="Courier New" pitchFamily="49" charset="0"/>
              </a:rPr>
              <a:t>//            |                 |</a:t>
            </a:r>
          </a:p>
          <a:p>
            <a:pPr>
              <a:lnSpc>
                <a:spcPct val="80000"/>
              </a:lnSpc>
              <a:buFont typeface="Wingdings" pitchFamily="2" charset="2"/>
              <a:buNone/>
            </a:pPr>
            <a:r>
              <a:rPr lang="en-US" sz="800" b="1">
                <a:latin typeface="Courier New" pitchFamily="49" charset="0"/>
              </a:rPr>
              <a:t>//     Vin --&gt;|P6.0/A0      P5.1|--&gt; LED</a:t>
            </a:r>
          </a:p>
          <a:p>
            <a:pPr>
              <a:lnSpc>
                <a:spcPct val="80000"/>
              </a:lnSpc>
              <a:buFont typeface="Wingdings" pitchFamily="2" charset="2"/>
              <a:buNone/>
            </a:pPr>
            <a:r>
              <a:rPr lang="en-US" sz="800" b="1">
                <a:latin typeface="Courier New" pitchFamily="49" charset="0"/>
              </a:rPr>
              <a:t>//</a:t>
            </a:r>
          </a:p>
          <a:p>
            <a:pPr>
              <a:lnSpc>
                <a:spcPct val="80000"/>
              </a:lnSpc>
              <a:buFont typeface="Wingdings" pitchFamily="2" charset="2"/>
              <a:buNone/>
            </a:pPr>
            <a:r>
              <a:rPr lang="en-US" sz="800" b="1">
                <a:latin typeface="Courier New" pitchFamily="49" charset="0"/>
              </a:rPr>
              <a:t>//   A. Dannenberg/ M. Mitchell</a:t>
            </a:r>
          </a:p>
          <a:p>
            <a:pPr>
              <a:lnSpc>
                <a:spcPct val="80000"/>
              </a:lnSpc>
              <a:buFont typeface="Wingdings" pitchFamily="2" charset="2"/>
              <a:buNone/>
            </a:pPr>
            <a:r>
              <a:rPr lang="en-US" sz="800" b="1">
                <a:latin typeface="Courier New" pitchFamily="49" charset="0"/>
              </a:rPr>
              <a:t>//   Texas Instruments Inc.</a:t>
            </a:r>
          </a:p>
          <a:p>
            <a:pPr>
              <a:lnSpc>
                <a:spcPct val="80000"/>
              </a:lnSpc>
              <a:buFont typeface="Wingdings" pitchFamily="2" charset="2"/>
              <a:buNone/>
            </a:pPr>
            <a:r>
              <a:rPr lang="en-US" sz="800" b="1">
                <a:latin typeface="Courier New" pitchFamily="49" charset="0"/>
              </a:rPr>
              <a:t>//   October 2006</a:t>
            </a:r>
          </a:p>
          <a:p>
            <a:pPr>
              <a:lnSpc>
                <a:spcPct val="80000"/>
              </a:lnSpc>
              <a:buFont typeface="Wingdings" pitchFamily="2" charset="2"/>
              <a:buNone/>
            </a:pPr>
            <a:r>
              <a:rPr lang="en-US" sz="800" b="1">
                <a:latin typeface="Courier New" pitchFamily="49" charset="0"/>
              </a:rPr>
              <a:t>//   Built with CCE Version: 3.2.0 and IAR Embedded Workbench Version: 3.41A</a:t>
            </a:r>
          </a:p>
          <a:p>
            <a:pPr>
              <a:lnSpc>
                <a:spcPct val="80000"/>
              </a:lnSpc>
              <a:buFont typeface="Wingdings" pitchFamily="2" charset="2"/>
              <a:buNone/>
            </a:pPr>
            <a:r>
              <a:rPr lang="en-US" sz="800" b="1">
                <a:latin typeface="Courier New" pitchFamily="49" charset="0"/>
              </a:rPr>
              <a:t>//*****************************************************************</a:t>
            </a:r>
          </a:p>
          <a:p>
            <a:pPr>
              <a:lnSpc>
                <a:spcPct val="80000"/>
              </a:lnSpc>
              <a:buFont typeface="Wingdings" pitchFamily="2" charset="2"/>
              <a:buNone/>
            </a:pPr>
            <a:r>
              <a:rPr lang="en-US" sz="800" b="1">
                <a:latin typeface="Courier New" pitchFamily="49" charset="0"/>
              </a:rPr>
              <a:t>#include "msp430xG46x.h"</a:t>
            </a:r>
          </a:p>
          <a:p>
            <a:pPr>
              <a:lnSpc>
                <a:spcPct val="80000"/>
              </a:lnSpc>
              <a:buFont typeface="Wingdings" pitchFamily="2" charset="2"/>
              <a:buNone/>
            </a:pPr>
            <a:endParaRPr lang="en-US" sz="800" b="1">
              <a:latin typeface="Courier New" pitchFamily="49" charset="0"/>
            </a:endParaRPr>
          </a:p>
        </p:txBody>
      </p:sp>
      <p:sp>
        <p:nvSpPr>
          <p:cNvPr id="1943556" name="Rectangle 4"/>
          <p:cNvSpPr>
            <a:spLocks noGrp="1" noChangeArrowheads="1"/>
          </p:cNvSpPr>
          <p:nvPr>
            <p:ph type="body" sz="half" idx="2"/>
          </p:nvPr>
        </p:nvSpPr>
        <p:spPr>
          <a:xfrm>
            <a:off x="4770438" y="1524000"/>
            <a:ext cx="4373562" cy="5026025"/>
          </a:xfrm>
        </p:spPr>
        <p:txBody>
          <a:bodyPr/>
          <a:lstStyle/>
          <a:p>
            <a:pPr>
              <a:lnSpc>
                <a:spcPct val="80000"/>
              </a:lnSpc>
              <a:buFont typeface="Wingdings" pitchFamily="2" charset="2"/>
              <a:buNone/>
            </a:pPr>
            <a:r>
              <a:rPr lang="en-US" sz="900" b="1">
                <a:latin typeface="Courier New" pitchFamily="49" charset="0"/>
              </a:rPr>
              <a:t>void main(void)</a:t>
            </a:r>
          </a:p>
          <a:p>
            <a:pPr>
              <a:lnSpc>
                <a:spcPct val="80000"/>
              </a:lnSpc>
              <a:buFont typeface="Wingdings" pitchFamily="2" charset="2"/>
              <a:buNone/>
            </a:pPr>
            <a:r>
              <a:rPr lang="en-US" sz="900" b="1">
                <a:latin typeface="Courier New" pitchFamily="49" charset="0"/>
              </a:rPr>
              <a:t>{</a:t>
            </a:r>
          </a:p>
          <a:p>
            <a:pPr>
              <a:lnSpc>
                <a:spcPct val="80000"/>
              </a:lnSpc>
              <a:buFont typeface="Wingdings" pitchFamily="2" charset="2"/>
              <a:buNone/>
            </a:pPr>
            <a:r>
              <a:rPr lang="en-US" sz="900" b="1">
                <a:latin typeface="Courier New" pitchFamily="49" charset="0"/>
              </a:rPr>
              <a:t>  WDTCTL = WDTPW + WDTHOLD; // Stop WDT</a:t>
            </a:r>
          </a:p>
          <a:p>
            <a:pPr>
              <a:lnSpc>
                <a:spcPct val="80000"/>
              </a:lnSpc>
              <a:buFont typeface="Wingdings" pitchFamily="2" charset="2"/>
              <a:buNone/>
            </a:pPr>
            <a:r>
              <a:rPr lang="en-US" sz="900" b="1">
                <a:latin typeface="Courier New" pitchFamily="49" charset="0"/>
              </a:rPr>
              <a:t>  ADC12CTL0 = SHT0_2 + ADC12ON; // Sampling time, ADC12 on</a:t>
            </a:r>
          </a:p>
          <a:p>
            <a:pPr>
              <a:lnSpc>
                <a:spcPct val="80000"/>
              </a:lnSpc>
              <a:buFont typeface="Wingdings" pitchFamily="2" charset="2"/>
              <a:buNone/>
            </a:pPr>
            <a:r>
              <a:rPr lang="en-US" sz="900" b="1">
                <a:latin typeface="Courier New" pitchFamily="49" charset="0"/>
              </a:rPr>
              <a:t>  ADC12CTL1 = SHP; // Use sampling timer</a:t>
            </a:r>
          </a:p>
          <a:p>
            <a:pPr>
              <a:lnSpc>
                <a:spcPct val="80000"/>
              </a:lnSpc>
              <a:buFont typeface="Wingdings" pitchFamily="2" charset="2"/>
              <a:buNone/>
            </a:pPr>
            <a:r>
              <a:rPr lang="en-US" sz="900" b="1">
                <a:latin typeface="Courier New" pitchFamily="49" charset="0"/>
              </a:rPr>
              <a:t>  ADC12IE = 0x01; // Enable interrupt</a:t>
            </a:r>
          </a:p>
          <a:p>
            <a:pPr>
              <a:lnSpc>
                <a:spcPct val="80000"/>
              </a:lnSpc>
              <a:buFont typeface="Wingdings" pitchFamily="2" charset="2"/>
              <a:buNone/>
            </a:pPr>
            <a:r>
              <a:rPr lang="en-US" sz="900" b="1">
                <a:latin typeface="Courier New" pitchFamily="49" charset="0"/>
              </a:rPr>
              <a:t>  ADC12CTL0 |= ENC;</a:t>
            </a:r>
          </a:p>
          <a:p>
            <a:pPr>
              <a:lnSpc>
                <a:spcPct val="80000"/>
              </a:lnSpc>
              <a:buFont typeface="Wingdings" pitchFamily="2" charset="2"/>
              <a:buNone/>
            </a:pPr>
            <a:r>
              <a:rPr lang="en-US" sz="900" b="1">
                <a:latin typeface="Courier New" pitchFamily="49" charset="0"/>
              </a:rPr>
              <a:t>  P6SEL |= 0x01; // P6.0 ADC option select</a:t>
            </a:r>
          </a:p>
          <a:p>
            <a:pPr>
              <a:lnSpc>
                <a:spcPct val="80000"/>
              </a:lnSpc>
              <a:buFont typeface="Wingdings" pitchFamily="2" charset="2"/>
              <a:buNone/>
            </a:pPr>
            <a:r>
              <a:rPr lang="en-US" sz="900" b="1">
                <a:latin typeface="Courier New" pitchFamily="49" charset="0"/>
              </a:rPr>
              <a:t>  P5DIR |= 0x02; // P5.1 output</a:t>
            </a:r>
          </a:p>
          <a:p>
            <a:pPr>
              <a:lnSpc>
                <a:spcPct val="80000"/>
              </a:lnSpc>
              <a:buFont typeface="Wingdings" pitchFamily="2" charset="2"/>
              <a:buNone/>
            </a:pPr>
            <a:endParaRPr lang="en-US" sz="900" b="1">
              <a:latin typeface="Courier New" pitchFamily="49" charset="0"/>
            </a:endParaRPr>
          </a:p>
          <a:p>
            <a:pPr>
              <a:lnSpc>
                <a:spcPct val="80000"/>
              </a:lnSpc>
              <a:buFont typeface="Wingdings" pitchFamily="2" charset="2"/>
              <a:buNone/>
            </a:pPr>
            <a:r>
              <a:rPr lang="en-US" sz="900" b="1">
                <a:latin typeface="Courier New" pitchFamily="49" charset="0"/>
              </a:rPr>
              <a:t>  while (1)</a:t>
            </a:r>
          </a:p>
          <a:p>
            <a:pPr>
              <a:lnSpc>
                <a:spcPct val="80000"/>
              </a:lnSpc>
              <a:buFont typeface="Wingdings" pitchFamily="2" charset="2"/>
              <a:buNone/>
            </a:pPr>
            <a:r>
              <a:rPr lang="en-US" sz="900" b="1">
                <a:latin typeface="Courier New" pitchFamily="49" charset="0"/>
              </a:rPr>
              <a:t>  {</a:t>
            </a:r>
          </a:p>
          <a:p>
            <a:pPr>
              <a:lnSpc>
                <a:spcPct val="80000"/>
              </a:lnSpc>
              <a:buFont typeface="Wingdings" pitchFamily="2" charset="2"/>
              <a:buNone/>
            </a:pPr>
            <a:r>
              <a:rPr lang="en-US" sz="900" b="1">
                <a:latin typeface="Courier New" pitchFamily="49" charset="0"/>
              </a:rPr>
              <a:t>    ADC12CTL0 |= ADC12SC; // Start sampling/conversion</a:t>
            </a:r>
          </a:p>
          <a:p>
            <a:pPr>
              <a:lnSpc>
                <a:spcPct val="80000"/>
              </a:lnSpc>
              <a:buFont typeface="Wingdings" pitchFamily="2" charset="2"/>
              <a:buNone/>
            </a:pPr>
            <a:r>
              <a:rPr lang="en-US" sz="900" b="1">
                <a:latin typeface="Courier New" pitchFamily="49" charset="0"/>
              </a:rPr>
              <a:t>    __bis_SR_register(LPM0_bits + GIE);    </a:t>
            </a:r>
            <a:br>
              <a:rPr lang="en-US" sz="900" b="1">
                <a:latin typeface="Courier New" pitchFamily="49" charset="0"/>
              </a:rPr>
            </a:br>
            <a:r>
              <a:rPr lang="en-US" sz="900" b="1">
                <a:latin typeface="Courier New" pitchFamily="49" charset="0"/>
              </a:rPr>
              <a:t>// LPM0, ADC12_ISR will force exit</a:t>
            </a:r>
          </a:p>
          <a:p>
            <a:pPr>
              <a:lnSpc>
                <a:spcPct val="80000"/>
              </a:lnSpc>
              <a:buFont typeface="Wingdings" pitchFamily="2" charset="2"/>
              <a:buNone/>
            </a:pPr>
            <a:r>
              <a:rPr lang="en-US" sz="900" b="1">
                <a:latin typeface="Courier New" pitchFamily="49" charset="0"/>
              </a:rPr>
              <a:t>  }</a:t>
            </a:r>
          </a:p>
          <a:p>
            <a:pPr>
              <a:lnSpc>
                <a:spcPct val="80000"/>
              </a:lnSpc>
              <a:buFont typeface="Wingdings" pitchFamily="2" charset="2"/>
              <a:buNone/>
            </a:pPr>
            <a:r>
              <a:rPr lang="en-US" sz="900" b="1">
                <a:latin typeface="Courier New" pitchFamily="49" charset="0"/>
              </a:rPr>
              <a:t>}</a:t>
            </a:r>
          </a:p>
          <a:p>
            <a:pPr>
              <a:lnSpc>
                <a:spcPct val="80000"/>
              </a:lnSpc>
              <a:buFont typeface="Wingdings" pitchFamily="2" charset="2"/>
              <a:buNone/>
            </a:pPr>
            <a:endParaRPr lang="en-US" sz="900" b="1">
              <a:latin typeface="Courier New" pitchFamily="49" charset="0"/>
            </a:endParaRPr>
          </a:p>
          <a:p>
            <a:pPr>
              <a:lnSpc>
                <a:spcPct val="80000"/>
              </a:lnSpc>
              <a:buFont typeface="Wingdings" pitchFamily="2" charset="2"/>
              <a:buNone/>
            </a:pPr>
            <a:r>
              <a:rPr lang="en-US" sz="900" b="1">
                <a:latin typeface="Courier New" pitchFamily="49" charset="0"/>
              </a:rPr>
              <a:t>#pragma vector = ADC12_VECTOR</a:t>
            </a:r>
          </a:p>
          <a:p>
            <a:pPr>
              <a:lnSpc>
                <a:spcPct val="80000"/>
              </a:lnSpc>
              <a:buFont typeface="Wingdings" pitchFamily="2" charset="2"/>
              <a:buNone/>
            </a:pPr>
            <a:r>
              <a:rPr lang="en-US" sz="900" b="1">
                <a:latin typeface="Courier New" pitchFamily="49" charset="0"/>
              </a:rPr>
              <a:t>__interrupt void ADC12_ISR(void)</a:t>
            </a:r>
          </a:p>
          <a:p>
            <a:pPr>
              <a:lnSpc>
                <a:spcPct val="80000"/>
              </a:lnSpc>
              <a:buFont typeface="Wingdings" pitchFamily="2" charset="2"/>
              <a:buNone/>
            </a:pPr>
            <a:r>
              <a:rPr lang="en-US" sz="900" b="1">
                <a:latin typeface="Courier New" pitchFamily="49" charset="0"/>
              </a:rPr>
              <a:t>{</a:t>
            </a:r>
          </a:p>
          <a:p>
            <a:pPr>
              <a:lnSpc>
                <a:spcPct val="80000"/>
              </a:lnSpc>
              <a:buFont typeface="Wingdings" pitchFamily="2" charset="2"/>
              <a:buNone/>
            </a:pPr>
            <a:r>
              <a:rPr lang="en-US" sz="900" b="1">
                <a:latin typeface="Courier New" pitchFamily="49" charset="0"/>
              </a:rPr>
              <a:t>  if (ADC12MEM0 &gt;= 0x7ff)   // ADC12MEM = A0 &gt; 0.5AVcc?</a:t>
            </a:r>
          </a:p>
          <a:p>
            <a:pPr>
              <a:lnSpc>
                <a:spcPct val="80000"/>
              </a:lnSpc>
              <a:buFont typeface="Wingdings" pitchFamily="2" charset="2"/>
              <a:buNone/>
            </a:pPr>
            <a:r>
              <a:rPr lang="en-US" sz="900" b="1">
                <a:latin typeface="Courier New" pitchFamily="49" charset="0"/>
              </a:rPr>
              <a:t>    P5OUT |= 0x02;           // P5.1 = 1</a:t>
            </a:r>
          </a:p>
          <a:p>
            <a:pPr>
              <a:lnSpc>
                <a:spcPct val="80000"/>
              </a:lnSpc>
              <a:buFont typeface="Wingdings" pitchFamily="2" charset="2"/>
              <a:buNone/>
            </a:pPr>
            <a:r>
              <a:rPr lang="en-US" sz="900" b="1">
                <a:latin typeface="Courier New" pitchFamily="49" charset="0"/>
              </a:rPr>
              <a:t>  else</a:t>
            </a:r>
          </a:p>
          <a:p>
            <a:pPr>
              <a:lnSpc>
                <a:spcPct val="80000"/>
              </a:lnSpc>
              <a:buFont typeface="Wingdings" pitchFamily="2" charset="2"/>
              <a:buNone/>
            </a:pPr>
            <a:r>
              <a:rPr lang="en-US" sz="900" b="1">
                <a:latin typeface="Courier New" pitchFamily="49" charset="0"/>
              </a:rPr>
              <a:t>    P5OUT &amp;= ~0x02;          // P5.1 = 0</a:t>
            </a:r>
          </a:p>
          <a:p>
            <a:pPr>
              <a:lnSpc>
                <a:spcPct val="80000"/>
              </a:lnSpc>
              <a:buFont typeface="Wingdings" pitchFamily="2" charset="2"/>
              <a:buNone/>
            </a:pPr>
            <a:endParaRPr lang="en-US" sz="900" b="1">
              <a:latin typeface="Courier New" pitchFamily="49" charset="0"/>
            </a:endParaRPr>
          </a:p>
          <a:p>
            <a:pPr>
              <a:lnSpc>
                <a:spcPct val="80000"/>
              </a:lnSpc>
              <a:buFont typeface="Wingdings" pitchFamily="2" charset="2"/>
              <a:buNone/>
            </a:pPr>
            <a:r>
              <a:rPr lang="en-US" sz="900" b="1">
                <a:latin typeface="Courier New" pitchFamily="49" charset="0"/>
              </a:rPr>
              <a:t>  __bic_SR_register_on_exit(LPM0_bits);   // Exit LPM0</a:t>
            </a:r>
          </a:p>
          <a:p>
            <a:pPr>
              <a:lnSpc>
                <a:spcPct val="80000"/>
              </a:lnSpc>
              <a:buFont typeface="Wingdings" pitchFamily="2" charset="2"/>
              <a:buNone/>
            </a:pPr>
            <a:r>
              <a:rPr lang="en-US" sz="900" b="1">
                <a:latin typeface="Courier New" pitchFamily="49" charset="0"/>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9220" name="Rectangle 4"/>
          <p:cNvSpPr>
            <a:spLocks noGrp="1" noChangeArrowheads="1"/>
          </p:cNvSpPr>
          <p:nvPr>
            <p:ph type="ctrTitle"/>
          </p:nvPr>
        </p:nvSpPr>
        <p:spPr/>
        <p:txBody>
          <a:bodyPr/>
          <a:lstStyle/>
          <a:p>
            <a:r>
              <a:rPr lang="en-US"/>
              <a:t>DAC12</a:t>
            </a:r>
          </a:p>
        </p:txBody>
      </p:sp>
      <p:sp>
        <p:nvSpPr>
          <p:cNvPr id="1929221" name="Rectangle 5"/>
          <p:cNvSpPr>
            <a:spLocks noGrp="1" noChangeArrowheads="1"/>
          </p:cNvSpPr>
          <p:nvPr>
            <p:ph type="subTitle" idx="1"/>
          </p:nvPr>
        </p:nvSpPr>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a:t>
            </a:r>
          </a:p>
        </p:txBody>
      </p:sp>
      <p:sp>
        <p:nvSpPr>
          <p:cNvPr id="5" name="Slide Number Placeholder 5"/>
          <p:cNvSpPr>
            <a:spLocks noGrp="1"/>
          </p:cNvSpPr>
          <p:nvPr>
            <p:ph type="sldNum" sz="quarter" idx="12"/>
          </p:nvPr>
        </p:nvSpPr>
        <p:spPr/>
        <p:txBody>
          <a:bodyPr/>
          <a:lstStyle/>
          <a:p>
            <a:fld id="{C3B65AAD-D872-4287-B65F-2BD8801F8951}" type="slidenum">
              <a:rPr lang="en-US"/>
              <a:pPr/>
              <a:t>45</a:t>
            </a:fld>
            <a:endParaRPr lang="en-US"/>
          </a:p>
        </p:txBody>
      </p:sp>
      <p:sp>
        <p:nvSpPr>
          <p:cNvPr id="1931266" name="Rectangle 2"/>
          <p:cNvSpPr>
            <a:spLocks noGrp="1" noChangeArrowheads="1"/>
          </p:cNvSpPr>
          <p:nvPr>
            <p:ph type="title"/>
          </p:nvPr>
        </p:nvSpPr>
        <p:spPr/>
        <p:txBody>
          <a:bodyPr/>
          <a:lstStyle/>
          <a:p>
            <a:r>
              <a:rPr lang="en-US"/>
              <a:t>DAC12 Introduction</a:t>
            </a:r>
          </a:p>
        </p:txBody>
      </p:sp>
      <p:sp>
        <p:nvSpPr>
          <p:cNvPr id="1931267" name="Rectangle 3"/>
          <p:cNvSpPr>
            <a:spLocks noGrp="1" noChangeArrowheads="1"/>
          </p:cNvSpPr>
          <p:nvPr>
            <p:ph type="body" idx="1"/>
          </p:nvPr>
        </p:nvSpPr>
        <p:spPr/>
        <p:txBody>
          <a:bodyPr/>
          <a:lstStyle/>
          <a:p>
            <a:pPr>
              <a:lnSpc>
                <a:spcPct val="90000"/>
              </a:lnSpc>
            </a:pPr>
            <a:r>
              <a:rPr lang="en-US" sz="2400"/>
              <a:t>12-bit, voltage output DAC. </a:t>
            </a:r>
          </a:p>
          <a:p>
            <a:pPr lvl="1">
              <a:lnSpc>
                <a:spcPct val="90000"/>
              </a:lnSpc>
            </a:pPr>
            <a:r>
              <a:rPr lang="en-US" sz="2000"/>
              <a:t>The DAC12 can be configured in 8-bit or 12-bit mode and may be used in conjunction with the DMA controller</a:t>
            </a:r>
          </a:p>
          <a:p>
            <a:pPr lvl="1">
              <a:lnSpc>
                <a:spcPct val="90000"/>
              </a:lnSpc>
            </a:pPr>
            <a:r>
              <a:rPr lang="en-US" sz="2000"/>
              <a:t>When multiple DAC12 modules are present, they may be grouped together for synchronous update operation.</a:t>
            </a:r>
          </a:p>
          <a:p>
            <a:pPr>
              <a:lnSpc>
                <a:spcPct val="90000"/>
              </a:lnSpc>
            </a:pPr>
            <a:r>
              <a:rPr lang="en-US" sz="2400"/>
              <a:t>Features of the DAC12 include:</a:t>
            </a:r>
          </a:p>
          <a:p>
            <a:pPr lvl="1">
              <a:lnSpc>
                <a:spcPct val="90000"/>
              </a:lnSpc>
            </a:pPr>
            <a:r>
              <a:rPr lang="en-US" sz="2000"/>
              <a:t>12-bit monotonic output</a:t>
            </a:r>
          </a:p>
          <a:p>
            <a:pPr lvl="1">
              <a:lnSpc>
                <a:spcPct val="90000"/>
              </a:lnSpc>
            </a:pPr>
            <a:r>
              <a:rPr lang="en-US" sz="2000"/>
              <a:t>8-bit or 12-bit voltage output resolution</a:t>
            </a:r>
          </a:p>
          <a:p>
            <a:pPr lvl="1">
              <a:lnSpc>
                <a:spcPct val="90000"/>
              </a:lnSpc>
            </a:pPr>
            <a:r>
              <a:rPr lang="en-US" sz="2000"/>
              <a:t>Programmable settling time vs power consumption</a:t>
            </a:r>
          </a:p>
          <a:p>
            <a:pPr lvl="1">
              <a:lnSpc>
                <a:spcPct val="90000"/>
              </a:lnSpc>
            </a:pPr>
            <a:r>
              <a:rPr lang="en-US" sz="2000"/>
              <a:t>Internal or external reference selection</a:t>
            </a:r>
          </a:p>
          <a:p>
            <a:pPr lvl="1">
              <a:lnSpc>
                <a:spcPct val="90000"/>
              </a:lnSpc>
            </a:pPr>
            <a:r>
              <a:rPr lang="en-US" sz="2000"/>
              <a:t>Straight binary or 2s compliment data format</a:t>
            </a:r>
          </a:p>
          <a:p>
            <a:pPr lvl="1">
              <a:lnSpc>
                <a:spcPct val="90000"/>
              </a:lnSpc>
            </a:pPr>
            <a:r>
              <a:rPr lang="en-US" sz="2000"/>
              <a:t>Self-calibration option for offset correction</a:t>
            </a:r>
          </a:p>
          <a:p>
            <a:pPr lvl="1">
              <a:lnSpc>
                <a:spcPct val="90000"/>
              </a:lnSpc>
            </a:pPr>
            <a:r>
              <a:rPr lang="en-US" sz="2000"/>
              <a:t>Synchronized update capability for multiple DAC12s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CPE 323 </a:t>
            </a:r>
          </a:p>
        </p:txBody>
      </p:sp>
      <p:sp>
        <p:nvSpPr>
          <p:cNvPr id="6" name="Slide Number Placeholder 5"/>
          <p:cNvSpPr>
            <a:spLocks noGrp="1"/>
          </p:cNvSpPr>
          <p:nvPr>
            <p:ph type="sldNum" sz="quarter" idx="12"/>
          </p:nvPr>
        </p:nvSpPr>
        <p:spPr/>
        <p:txBody>
          <a:bodyPr/>
          <a:lstStyle/>
          <a:p>
            <a:fld id="{15560000-E36E-4B58-8AA5-DCDF50724E8F}" type="slidenum">
              <a:rPr lang="en-US"/>
              <a:pPr/>
              <a:t>46</a:t>
            </a:fld>
            <a:endParaRPr lang="en-US"/>
          </a:p>
        </p:txBody>
      </p:sp>
      <p:sp>
        <p:nvSpPr>
          <p:cNvPr id="1932290" name="Rectangle 2"/>
          <p:cNvSpPr>
            <a:spLocks noGrp="1" noChangeArrowheads="1"/>
          </p:cNvSpPr>
          <p:nvPr>
            <p:ph type="title"/>
          </p:nvPr>
        </p:nvSpPr>
        <p:spPr>
          <a:xfrm>
            <a:off x="1150938" y="160338"/>
            <a:ext cx="3421062" cy="866775"/>
          </a:xfrm>
        </p:spPr>
        <p:txBody>
          <a:bodyPr/>
          <a:lstStyle/>
          <a:p>
            <a:r>
              <a:rPr lang="en-US" sz="2800"/>
              <a:t>DAC12 Block Diagram</a:t>
            </a:r>
          </a:p>
        </p:txBody>
      </p:sp>
      <p:sp>
        <p:nvSpPr>
          <p:cNvPr id="1932291" name="Rectangle 3"/>
          <p:cNvSpPr>
            <a:spLocks noGrp="1" noChangeArrowheads="1"/>
          </p:cNvSpPr>
          <p:nvPr>
            <p:ph type="body" idx="1"/>
          </p:nvPr>
        </p:nvSpPr>
        <p:spPr/>
        <p:txBody>
          <a:bodyPr/>
          <a:lstStyle/>
          <a:p>
            <a:endParaRPr lang="en-US"/>
          </a:p>
        </p:txBody>
      </p:sp>
      <p:pic>
        <p:nvPicPr>
          <p:cNvPr id="1932292" name="Picture 4"/>
          <p:cNvPicPr>
            <a:picLocks noChangeAspect="1" noChangeArrowheads="1"/>
          </p:cNvPicPr>
          <p:nvPr/>
        </p:nvPicPr>
        <p:blipFill>
          <a:blip r:embed="rId2" cstate="print"/>
          <a:srcRect/>
          <a:stretch>
            <a:fillRect/>
          </a:stretch>
        </p:blipFill>
        <p:spPr bwMode="auto">
          <a:xfrm>
            <a:off x="4000500" y="249238"/>
            <a:ext cx="4941888" cy="62626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CPE 323 </a:t>
            </a:r>
          </a:p>
        </p:txBody>
      </p:sp>
      <p:sp>
        <p:nvSpPr>
          <p:cNvPr id="6" name="Slide Number Placeholder 6"/>
          <p:cNvSpPr>
            <a:spLocks noGrp="1"/>
          </p:cNvSpPr>
          <p:nvPr>
            <p:ph type="sldNum" sz="quarter" idx="12"/>
          </p:nvPr>
        </p:nvSpPr>
        <p:spPr/>
        <p:txBody>
          <a:bodyPr/>
          <a:lstStyle/>
          <a:p>
            <a:fld id="{20F762D2-0707-4B2B-AB6C-CA6B92D31CE8}" type="slidenum">
              <a:rPr lang="en-US"/>
              <a:pPr/>
              <a:t>47</a:t>
            </a:fld>
            <a:endParaRPr lang="en-US"/>
          </a:p>
        </p:txBody>
      </p:sp>
      <p:sp>
        <p:nvSpPr>
          <p:cNvPr id="1933314" name="Rectangle 2"/>
          <p:cNvSpPr>
            <a:spLocks noGrp="1" noChangeArrowheads="1"/>
          </p:cNvSpPr>
          <p:nvPr>
            <p:ph type="title"/>
          </p:nvPr>
        </p:nvSpPr>
        <p:spPr/>
        <p:txBody>
          <a:bodyPr/>
          <a:lstStyle/>
          <a:p>
            <a:r>
              <a:rPr lang="en-US"/>
              <a:t>DAC12 Core</a:t>
            </a:r>
          </a:p>
        </p:txBody>
      </p:sp>
      <p:sp>
        <p:nvSpPr>
          <p:cNvPr id="1933315" name="Rectangle 3"/>
          <p:cNvSpPr>
            <a:spLocks noGrp="1" noChangeArrowheads="1"/>
          </p:cNvSpPr>
          <p:nvPr>
            <p:ph type="body" sz="half" idx="1"/>
          </p:nvPr>
        </p:nvSpPr>
        <p:spPr/>
        <p:txBody>
          <a:bodyPr/>
          <a:lstStyle/>
          <a:p>
            <a:r>
              <a:rPr lang="en-US" sz="2400"/>
              <a:t>DAC12RES </a:t>
            </a:r>
          </a:p>
          <a:p>
            <a:pPr lvl="1"/>
            <a:r>
              <a:rPr lang="en-US" sz="2000"/>
              <a:t>0 – 12-bit</a:t>
            </a:r>
          </a:p>
          <a:p>
            <a:pPr lvl="1"/>
            <a:r>
              <a:rPr lang="en-US" sz="2000"/>
              <a:t>1 – 8-bit</a:t>
            </a:r>
          </a:p>
          <a:p>
            <a:r>
              <a:rPr lang="en-US" sz="2400"/>
              <a:t>DAC12IR</a:t>
            </a:r>
          </a:p>
          <a:p>
            <a:pPr lvl="1"/>
            <a:r>
              <a:rPr lang="en-US" sz="2000"/>
              <a:t>0 – 3x</a:t>
            </a:r>
          </a:p>
          <a:p>
            <a:pPr lvl="1"/>
            <a:r>
              <a:rPr lang="en-US" sz="2000"/>
              <a:t>1 – 1x</a:t>
            </a:r>
          </a:p>
        </p:txBody>
      </p:sp>
      <p:pic>
        <p:nvPicPr>
          <p:cNvPr id="1933316" name="Picture 4"/>
          <p:cNvPicPr>
            <a:picLocks noChangeAspect="1" noChangeArrowheads="1"/>
          </p:cNvPicPr>
          <p:nvPr/>
        </p:nvPicPr>
        <p:blipFill>
          <a:blip r:embed="rId2" cstate="print"/>
          <a:srcRect/>
          <a:stretch>
            <a:fillRect/>
          </a:stretch>
        </p:blipFill>
        <p:spPr bwMode="auto">
          <a:xfrm>
            <a:off x="3848100" y="1660525"/>
            <a:ext cx="4665663" cy="1768475"/>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a:t>
            </a:r>
          </a:p>
        </p:txBody>
      </p:sp>
      <p:sp>
        <p:nvSpPr>
          <p:cNvPr id="5" name="Slide Number Placeholder 5"/>
          <p:cNvSpPr>
            <a:spLocks noGrp="1"/>
          </p:cNvSpPr>
          <p:nvPr>
            <p:ph type="sldNum" sz="quarter" idx="12"/>
          </p:nvPr>
        </p:nvSpPr>
        <p:spPr/>
        <p:txBody>
          <a:bodyPr/>
          <a:lstStyle/>
          <a:p>
            <a:fld id="{072DDF98-69D1-4A28-8D1F-BFF27256C061}" type="slidenum">
              <a:rPr lang="en-US"/>
              <a:pPr/>
              <a:t>48</a:t>
            </a:fld>
            <a:endParaRPr lang="en-US"/>
          </a:p>
        </p:txBody>
      </p:sp>
      <p:sp>
        <p:nvSpPr>
          <p:cNvPr id="1935362" name="Rectangle 2"/>
          <p:cNvSpPr>
            <a:spLocks noGrp="1" noChangeArrowheads="1"/>
          </p:cNvSpPr>
          <p:nvPr>
            <p:ph type="title"/>
          </p:nvPr>
        </p:nvSpPr>
        <p:spPr/>
        <p:txBody>
          <a:bodyPr/>
          <a:lstStyle/>
          <a:p>
            <a:r>
              <a:rPr lang="en-US"/>
              <a:t>DAC12 Port Selection</a:t>
            </a:r>
          </a:p>
        </p:txBody>
      </p:sp>
      <p:sp>
        <p:nvSpPr>
          <p:cNvPr id="1935363" name="Rectangle 3"/>
          <p:cNvSpPr>
            <a:spLocks noGrp="1" noChangeArrowheads="1"/>
          </p:cNvSpPr>
          <p:nvPr>
            <p:ph type="body" idx="1"/>
          </p:nvPr>
        </p:nvSpPr>
        <p:spPr/>
        <p:txBody>
          <a:bodyPr/>
          <a:lstStyle/>
          <a:p>
            <a:pPr>
              <a:lnSpc>
                <a:spcPct val="80000"/>
              </a:lnSpc>
            </a:pPr>
            <a:r>
              <a:rPr lang="en-US" sz="2000"/>
              <a:t>DAC12 outputs are multiplexed with the port P6 pins and ADC12 analog inputs, and also the VeREF+ and P5.1/S0/A12 pins</a:t>
            </a:r>
          </a:p>
          <a:p>
            <a:pPr lvl="1">
              <a:lnSpc>
                <a:spcPct val="80000"/>
              </a:lnSpc>
            </a:pPr>
            <a:r>
              <a:rPr lang="en-US" sz="1800"/>
              <a:t>When DAC12AMPx &gt; 0, the DAC12 function is automatically selected for the pin, regardless of the state of the associated PxSELx and PxDIRx bits. </a:t>
            </a:r>
          </a:p>
          <a:p>
            <a:pPr>
              <a:lnSpc>
                <a:spcPct val="80000"/>
              </a:lnSpc>
            </a:pPr>
            <a:r>
              <a:rPr lang="en-US" sz="2000"/>
              <a:t>The DAC12OPS bit selects between the P6 pins and the VeREF+ and P5.1 pins for the DAC outputs. </a:t>
            </a:r>
          </a:p>
          <a:p>
            <a:pPr lvl="1">
              <a:lnSpc>
                <a:spcPct val="80000"/>
              </a:lnSpc>
            </a:pPr>
            <a:r>
              <a:rPr lang="en-US" sz="1800"/>
              <a:t>For example, when DAC12OPS = 0, DAC12_0 outputs on P6.6 and DAC12_1 outputs on P6.7.</a:t>
            </a:r>
          </a:p>
          <a:p>
            <a:pPr lvl="1">
              <a:lnSpc>
                <a:spcPct val="80000"/>
              </a:lnSpc>
            </a:pPr>
            <a:r>
              <a:rPr lang="en-US" sz="1800"/>
              <a:t>When DAC12OPS = 1, DAC12_0 outputs on VeREF+ and DAC12_1 outputs on P5.1. </a:t>
            </a:r>
          </a:p>
          <a:p>
            <a:pPr lvl="1">
              <a:lnSpc>
                <a:spcPct val="80000"/>
              </a:lnSpc>
            </a:pPr>
            <a:r>
              <a:rPr lang="en-US" sz="1800"/>
              <a:t>See the port pin schematic in the device-specific datasheet for more details.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a:t>
            </a:r>
          </a:p>
        </p:txBody>
      </p:sp>
      <p:sp>
        <p:nvSpPr>
          <p:cNvPr id="5" name="Slide Number Placeholder 5"/>
          <p:cNvSpPr>
            <a:spLocks noGrp="1"/>
          </p:cNvSpPr>
          <p:nvPr>
            <p:ph type="sldNum" sz="quarter" idx="12"/>
          </p:nvPr>
        </p:nvSpPr>
        <p:spPr/>
        <p:txBody>
          <a:bodyPr/>
          <a:lstStyle/>
          <a:p>
            <a:fld id="{6AE57C3A-5992-4189-B078-8BCEAAC06E9B}" type="slidenum">
              <a:rPr lang="en-US"/>
              <a:pPr/>
              <a:t>49</a:t>
            </a:fld>
            <a:endParaRPr lang="en-US"/>
          </a:p>
        </p:txBody>
      </p:sp>
      <p:sp>
        <p:nvSpPr>
          <p:cNvPr id="1936388" name="Rectangle 4"/>
          <p:cNvSpPr>
            <a:spLocks noGrp="1" noChangeArrowheads="1"/>
          </p:cNvSpPr>
          <p:nvPr>
            <p:ph type="title"/>
          </p:nvPr>
        </p:nvSpPr>
        <p:spPr/>
        <p:txBody>
          <a:bodyPr/>
          <a:lstStyle/>
          <a:p>
            <a:r>
              <a:rPr lang="en-US"/>
              <a:t>DAC12 Reference</a:t>
            </a:r>
          </a:p>
        </p:txBody>
      </p:sp>
      <p:sp>
        <p:nvSpPr>
          <p:cNvPr id="1936389" name="Rectangle 5"/>
          <p:cNvSpPr>
            <a:spLocks noGrp="1" noChangeArrowheads="1"/>
          </p:cNvSpPr>
          <p:nvPr>
            <p:ph type="body" idx="1"/>
          </p:nvPr>
        </p:nvSpPr>
        <p:spPr/>
        <p:txBody>
          <a:bodyPr/>
          <a:lstStyle/>
          <a:p>
            <a:pPr>
              <a:lnSpc>
                <a:spcPct val="80000"/>
              </a:lnSpc>
            </a:pPr>
            <a:r>
              <a:rPr lang="en-US" sz="2000"/>
              <a:t>On MSP430FG43x and MSP430FG461x devices, the reference for the DAC12 is configured to use either an external reference voltage or the internal 1.5-V/2.5-V reference from the ADC12 module with the DAC12SREFx bits</a:t>
            </a:r>
          </a:p>
          <a:p>
            <a:pPr>
              <a:lnSpc>
                <a:spcPct val="80000"/>
              </a:lnSpc>
            </a:pPr>
            <a:r>
              <a:rPr lang="en-US" sz="2000"/>
              <a:t>When DAC12SREFx = {0,1} the VREF+ signal is used as the reference and when DAC12SREFx = {2,3} the VeREF+ signal is used as the reference</a:t>
            </a:r>
          </a:p>
          <a:p>
            <a:pPr>
              <a:lnSpc>
                <a:spcPct val="80000"/>
              </a:lnSpc>
            </a:pPr>
            <a:r>
              <a:rPr lang="en-US" sz="2000"/>
              <a:t>To use an ADC internal reference, it must be enabled and configured via the applicable ADC control bits.</a:t>
            </a:r>
          </a:p>
          <a:p>
            <a:pPr>
              <a:lnSpc>
                <a:spcPct val="80000"/>
              </a:lnSpc>
            </a:pPr>
            <a:r>
              <a:rPr lang="en-US" sz="2000"/>
              <a:t>DAC12 voltage output buffers</a:t>
            </a:r>
          </a:p>
          <a:p>
            <a:pPr lvl="1">
              <a:lnSpc>
                <a:spcPct val="80000"/>
              </a:lnSpc>
            </a:pPr>
            <a:r>
              <a:rPr lang="en-US" sz="1800"/>
              <a:t>Reference input and voltage output buffers of the DAC12 can be configured for optimized settling time vs power consumption</a:t>
            </a:r>
          </a:p>
          <a:p>
            <a:pPr lvl="1">
              <a:lnSpc>
                <a:spcPct val="80000"/>
              </a:lnSpc>
            </a:pPr>
            <a:r>
              <a:rPr lang="en-US" sz="1800"/>
              <a:t>Eight combinations are selected using the DAC12AMPx bits. </a:t>
            </a:r>
          </a:p>
          <a:p>
            <a:pPr lvl="2">
              <a:lnSpc>
                <a:spcPct val="80000"/>
              </a:lnSpc>
            </a:pPr>
            <a:r>
              <a:rPr lang="en-US" sz="1600"/>
              <a:t>In the low/low setting, the settling time is the slowest, and the current consumption of both buffers is the lowest. </a:t>
            </a:r>
          </a:p>
          <a:p>
            <a:pPr lvl="2">
              <a:lnSpc>
                <a:spcPct val="80000"/>
              </a:lnSpc>
            </a:pPr>
            <a:r>
              <a:rPr lang="en-US" sz="1600"/>
              <a:t>The medium and high settings have faster settling times, but the current consumption increases. </a:t>
            </a:r>
          </a:p>
          <a:p>
            <a:pPr lvl="2">
              <a:lnSpc>
                <a:spcPct val="80000"/>
              </a:lnSpc>
            </a:pPr>
            <a:r>
              <a:rPr lang="en-US" sz="1600"/>
              <a:t>See the device-specific data sheet for parameters.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 conditional block</a:t>
            </a:r>
            <a:endParaRPr lang="en-US" dirty="0" smtClean="0"/>
          </a:p>
        </p:txBody>
      </p:sp>
      <p:sp>
        <p:nvSpPr>
          <p:cNvPr id="3" name="Content Placeholder 2"/>
          <p:cNvSpPr>
            <a:spLocks noGrp="1"/>
          </p:cNvSpPr>
          <p:nvPr>
            <p:ph idx="1"/>
          </p:nvPr>
        </p:nvSpPr>
        <p:spPr/>
        <p:txBody>
          <a:bodyPr/>
          <a:lstStyle/>
          <a:p>
            <a:r>
              <a:rPr lang="en-US" dirty="0" smtClean="0"/>
              <a:t>Isolation and buffering: protect ADC from dangerous voltages and static discharges</a:t>
            </a:r>
          </a:p>
          <a:p>
            <a:r>
              <a:rPr lang="en-US" dirty="0" smtClean="0"/>
              <a:t>Amplification: ensure that full-scale analog input result in full-scale digital signal</a:t>
            </a:r>
          </a:p>
          <a:p>
            <a:pPr lvl="1"/>
            <a:r>
              <a:rPr lang="en-US" dirty="0" smtClean="0"/>
              <a:t>E.g., ECG signal (1 mV)</a:t>
            </a:r>
          </a:p>
          <a:p>
            <a:r>
              <a:rPr lang="en-US" dirty="0" smtClean="0"/>
              <a:t>Bandwidth limiting: filters</a:t>
            </a:r>
          </a:p>
          <a:p>
            <a:pPr lvl="1"/>
            <a:r>
              <a:rPr lang="en-US" dirty="0" smtClean="0"/>
              <a:t>E.g., ECG is buried in noise, filter signal out</a:t>
            </a:r>
          </a:p>
          <a:p>
            <a:endParaRPr lang="en-US" dirty="0" smtClean="0"/>
          </a:p>
        </p:txBody>
      </p:sp>
      <p:sp>
        <p:nvSpPr>
          <p:cNvPr id="4" name="Footer Placeholder 3"/>
          <p:cNvSpPr>
            <a:spLocks noGrp="1"/>
          </p:cNvSpPr>
          <p:nvPr>
            <p:ph type="ftr" sz="quarter" idx="11"/>
          </p:nvPr>
        </p:nvSpPr>
        <p:spPr/>
        <p:txBody>
          <a:bodyPr/>
          <a:lstStyle/>
          <a:p>
            <a:r>
              <a:rPr lang="en-US" smtClean="0"/>
              <a:t>CPE 323 </a:t>
            </a:r>
            <a:endParaRPr lang="en-US"/>
          </a:p>
        </p:txBody>
      </p:sp>
      <p:sp>
        <p:nvSpPr>
          <p:cNvPr id="5" name="Slide Number Placeholder 4"/>
          <p:cNvSpPr>
            <a:spLocks noGrp="1"/>
          </p:cNvSpPr>
          <p:nvPr>
            <p:ph type="sldNum" sz="quarter" idx="12"/>
          </p:nvPr>
        </p:nvSpPr>
        <p:spPr/>
        <p:txBody>
          <a:bodyPr/>
          <a:lstStyle/>
          <a:p>
            <a:fld id="{64713071-DEBD-4B99-89ED-A4487A982343}"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a:t>
            </a:r>
          </a:p>
        </p:txBody>
      </p:sp>
      <p:sp>
        <p:nvSpPr>
          <p:cNvPr id="5" name="Slide Number Placeholder 5"/>
          <p:cNvSpPr>
            <a:spLocks noGrp="1"/>
          </p:cNvSpPr>
          <p:nvPr>
            <p:ph type="sldNum" sz="quarter" idx="12"/>
          </p:nvPr>
        </p:nvSpPr>
        <p:spPr/>
        <p:txBody>
          <a:bodyPr/>
          <a:lstStyle/>
          <a:p>
            <a:fld id="{A19CA5F7-92E7-4C8C-AE96-0D79AAFD5C51}" type="slidenum">
              <a:rPr lang="en-US"/>
              <a:pPr/>
              <a:t>50</a:t>
            </a:fld>
            <a:endParaRPr lang="en-US"/>
          </a:p>
        </p:txBody>
      </p:sp>
      <p:sp>
        <p:nvSpPr>
          <p:cNvPr id="1937410" name="Rectangle 2"/>
          <p:cNvSpPr>
            <a:spLocks noGrp="1" noChangeArrowheads="1"/>
          </p:cNvSpPr>
          <p:nvPr>
            <p:ph type="title"/>
          </p:nvPr>
        </p:nvSpPr>
        <p:spPr/>
        <p:txBody>
          <a:bodyPr/>
          <a:lstStyle/>
          <a:p>
            <a:r>
              <a:rPr lang="en-US"/>
              <a:t>Updating the DAC12 Voltage Output</a:t>
            </a:r>
          </a:p>
        </p:txBody>
      </p:sp>
      <p:sp>
        <p:nvSpPr>
          <p:cNvPr id="1937411" name="Rectangle 3"/>
          <p:cNvSpPr>
            <a:spLocks noGrp="1" noChangeArrowheads="1"/>
          </p:cNvSpPr>
          <p:nvPr>
            <p:ph type="body" idx="1"/>
          </p:nvPr>
        </p:nvSpPr>
        <p:spPr/>
        <p:txBody>
          <a:bodyPr/>
          <a:lstStyle/>
          <a:p>
            <a:pPr>
              <a:lnSpc>
                <a:spcPct val="90000"/>
              </a:lnSpc>
            </a:pPr>
            <a:r>
              <a:rPr lang="en-US" sz="2400"/>
              <a:t>DAC12_xDAT register can be connected directly to the DAC12 core or</a:t>
            </a:r>
          </a:p>
          <a:p>
            <a:pPr>
              <a:lnSpc>
                <a:spcPct val="90000"/>
              </a:lnSpc>
            </a:pPr>
            <a:r>
              <a:rPr lang="en-US" sz="2400"/>
              <a:t>double buffered. </a:t>
            </a:r>
          </a:p>
          <a:p>
            <a:pPr>
              <a:lnSpc>
                <a:spcPct val="90000"/>
              </a:lnSpc>
            </a:pPr>
            <a:r>
              <a:rPr lang="en-US" sz="2400"/>
              <a:t>The trigger for updating the DAC12 voltage output is selected with the DAC12LSELx bits.</a:t>
            </a:r>
          </a:p>
          <a:p>
            <a:pPr lvl="1">
              <a:lnSpc>
                <a:spcPct val="90000"/>
              </a:lnSpc>
            </a:pPr>
            <a:r>
              <a:rPr lang="en-US" sz="2000"/>
              <a:t>When DAC12LSELx = 0 the data latch is transparent and the DAC12_xDAT register is applied directly to the DAC12 core. </a:t>
            </a:r>
            <a:br>
              <a:rPr lang="en-US" sz="2000"/>
            </a:br>
            <a:r>
              <a:rPr lang="en-US" sz="2000"/>
              <a:t>The DAC12 output updates immediately when new DAC12 data is written to the DAC12_xDAT register, regardless of the state of the DAC12ENC bit.</a:t>
            </a:r>
          </a:p>
          <a:p>
            <a:pPr lvl="1">
              <a:lnSpc>
                <a:spcPct val="90000"/>
              </a:lnSpc>
            </a:pPr>
            <a:r>
              <a:rPr lang="en-US" sz="2000"/>
              <a:t>When DAC12LSELx = 1, DAC12 data is latched and applied to the DAC12 core after new data is written to DAC12_xDAT. </a:t>
            </a:r>
          </a:p>
          <a:p>
            <a:pPr lvl="1">
              <a:lnSpc>
                <a:spcPct val="90000"/>
              </a:lnSpc>
            </a:pPr>
            <a:r>
              <a:rPr lang="en-US" sz="2000"/>
              <a:t>When DAC12LSELx = 2 or 3, data is latched on the rising edge from the Timer_A CCR1 output or Timer_B CCR2 output respectively. DAC12ENC must be set to latch the new data when DAC12LSELx &gt; 0.</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CPE 323 </a:t>
            </a:r>
          </a:p>
        </p:txBody>
      </p:sp>
      <p:sp>
        <p:nvSpPr>
          <p:cNvPr id="7" name="Slide Number Placeholder 5"/>
          <p:cNvSpPr>
            <a:spLocks noGrp="1"/>
          </p:cNvSpPr>
          <p:nvPr>
            <p:ph type="sldNum" sz="quarter" idx="12"/>
          </p:nvPr>
        </p:nvSpPr>
        <p:spPr/>
        <p:txBody>
          <a:bodyPr/>
          <a:lstStyle/>
          <a:p>
            <a:fld id="{89F6587C-062A-416F-8CAC-BDDF4C95C7D8}" type="slidenum">
              <a:rPr lang="en-US"/>
              <a:pPr/>
              <a:t>51</a:t>
            </a:fld>
            <a:endParaRPr lang="en-US"/>
          </a:p>
        </p:txBody>
      </p:sp>
      <p:sp>
        <p:nvSpPr>
          <p:cNvPr id="1938434" name="Rectangle 2"/>
          <p:cNvSpPr>
            <a:spLocks noGrp="1" noChangeArrowheads="1"/>
          </p:cNvSpPr>
          <p:nvPr>
            <p:ph type="title"/>
          </p:nvPr>
        </p:nvSpPr>
        <p:spPr/>
        <p:txBody>
          <a:bodyPr/>
          <a:lstStyle/>
          <a:p>
            <a:r>
              <a:rPr lang="en-US"/>
              <a:t>DAC12_xDAT Data Format</a:t>
            </a:r>
          </a:p>
        </p:txBody>
      </p:sp>
      <p:sp>
        <p:nvSpPr>
          <p:cNvPr id="1938435" name="Rectangle 3"/>
          <p:cNvSpPr>
            <a:spLocks noGrp="1" noChangeArrowheads="1"/>
          </p:cNvSpPr>
          <p:nvPr>
            <p:ph type="body" idx="1"/>
          </p:nvPr>
        </p:nvSpPr>
        <p:spPr/>
        <p:txBody>
          <a:bodyPr/>
          <a:lstStyle/>
          <a:p>
            <a:endParaRPr lang="en-US"/>
          </a:p>
        </p:txBody>
      </p:sp>
      <p:pic>
        <p:nvPicPr>
          <p:cNvPr id="1938436" name="Picture 4"/>
          <p:cNvPicPr>
            <a:picLocks noChangeAspect="1" noChangeArrowheads="1"/>
          </p:cNvPicPr>
          <p:nvPr/>
        </p:nvPicPr>
        <p:blipFill>
          <a:blip r:embed="rId2" cstate="print"/>
          <a:srcRect/>
          <a:stretch>
            <a:fillRect/>
          </a:stretch>
        </p:blipFill>
        <p:spPr bwMode="auto">
          <a:xfrm>
            <a:off x="228600" y="2154238"/>
            <a:ext cx="4343400" cy="2547937"/>
          </a:xfrm>
          <a:prstGeom prst="rect">
            <a:avLst/>
          </a:prstGeom>
          <a:noFill/>
          <a:ln w="9525">
            <a:noFill/>
            <a:miter lim="800000"/>
            <a:headEnd/>
            <a:tailEnd/>
          </a:ln>
          <a:effectLst/>
        </p:spPr>
      </p:pic>
      <p:pic>
        <p:nvPicPr>
          <p:cNvPr id="1938437" name="Picture 5"/>
          <p:cNvPicPr>
            <a:picLocks noChangeAspect="1" noChangeArrowheads="1"/>
          </p:cNvPicPr>
          <p:nvPr/>
        </p:nvPicPr>
        <p:blipFill>
          <a:blip r:embed="rId3" cstate="print"/>
          <a:srcRect/>
          <a:stretch>
            <a:fillRect/>
          </a:stretch>
        </p:blipFill>
        <p:spPr bwMode="auto">
          <a:xfrm>
            <a:off x="4748213" y="2055813"/>
            <a:ext cx="4395787" cy="2744787"/>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CPE 323 </a:t>
            </a:r>
          </a:p>
        </p:txBody>
      </p:sp>
      <p:sp>
        <p:nvSpPr>
          <p:cNvPr id="7" name="Slide Number Placeholder 5"/>
          <p:cNvSpPr>
            <a:spLocks noGrp="1"/>
          </p:cNvSpPr>
          <p:nvPr>
            <p:ph type="sldNum" sz="quarter" idx="12"/>
          </p:nvPr>
        </p:nvSpPr>
        <p:spPr/>
        <p:txBody>
          <a:bodyPr/>
          <a:lstStyle/>
          <a:p>
            <a:fld id="{8BECBF21-D538-48B7-BCF6-612AC3BC43B7}" type="slidenum">
              <a:rPr lang="en-US"/>
              <a:pPr/>
              <a:t>52</a:t>
            </a:fld>
            <a:endParaRPr lang="en-US"/>
          </a:p>
        </p:txBody>
      </p:sp>
      <p:sp>
        <p:nvSpPr>
          <p:cNvPr id="1939458" name="Rectangle 2"/>
          <p:cNvSpPr>
            <a:spLocks noGrp="1" noChangeArrowheads="1"/>
          </p:cNvSpPr>
          <p:nvPr>
            <p:ph type="title"/>
          </p:nvPr>
        </p:nvSpPr>
        <p:spPr/>
        <p:txBody>
          <a:bodyPr/>
          <a:lstStyle/>
          <a:p>
            <a:r>
              <a:rPr lang="en-US"/>
              <a:t>Offset Calibration</a:t>
            </a:r>
          </a:p>
        </p:txBody>
      </p:sp>
      <p:sp>
        <p:nvSpPr>
          <p:cNvPr id="1939459" name="Rectangle 3"/>
          <p:cNvSpPr>
            <a:spLocks noGrp="1" noChangeArrowheads="1"/>
          </p:cNvSpPr>
          <p:nvPr>
            <p:ph type="body" idx="1"/>
          </p:nvPr>
        </p:nvSpPr>
        <p:spPr/>
        <p:txBody>
          <a:bodyPr/>
          <a:lstStyle/>
          <a:p>
            <a:endParaRPr lang="en-US"/>
          </a:p>
        </p:txBody>
      </p:sp>
      <p:pic>
        <p:nvPicPr>
          <p:cNvPr id="1939460" name="Picture 4"/>
          <p:cNvPicPr>
            <a:picLocks noChangeAspect="1" noChangeArrowheads="1"/>
          </p:cNvPicPr>
          <p:nvPr/>
        </p:nvPicPr>
        <p:blipFill>
          <a:blip r:embed="rId2" cstate="print"/>
          <a:srcRect/>
          <a:stretch>
            <a:fillRect/>
          </a:stretch>
        </p:blipFill>
        <p:spPr bwMode="auto">
          <a:xfrm>
            <a:off x="234950" y="2605088"/>
            <a:ext cx="4337050" cy="2600325"/>
          </a:xfrm>
          <a:prstGeom prst="rect">
            <a:avLst/>
          </a:prstGeom>
          <a:noFill/>
          <a:ln w="9525">
            <a:noFill/>
            <a:miter lim="800000"/>
            <a:headEnd/>
            <a:tailEnd/>
          </a:ln>
          <a:effectLst/>
        </p:spPr>
      </p:pic>
      <p:pic>
        <p:nvPicPr>
          <p:cNvPr id="1939461" name="Picture 5"/>
          <p:cNvPicPr>
            <a:picLocks noChangeAspect="1" noChangeArrowheads="1"/>
          </p:cNvPicPr>
          <p:nvPr/>
        </p:nvPicPr>
        <p:blipFill>
          <a:blip r:embed="rId3" cstate="print"/>
          <a:srcRect/>
          <a:stretch>
            <a:fillRect/>
          </a:stretch>
        </p:blipFill>
        <p:spPr bwMode="auto">
          <a:xfrm>
            <a:off x="4572000" y="2605088"/>
            <a:ext cx="4370388" cy="2486025"/>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CPE 323 </a:t>
            </a:r>
          </a:p>
        </p:txBody>
      </p:sp>
      <p:sp>
        <p:nvSpPr>
          <p:cNvPr id="6" name="Slide Number Placeholder 5"/>
          <p:cNvSpPr>
            <a:spLocks noGrp="1"/>
          </p:cNvSpPr>
          <p:nvPr>
            <p:ph type="sldNum" sz="quarter" idx="12"/>
          </p:nvPr>
        </p:nvSpPr>
        <p:spPr/>
        <p:txBody>
          <a:bodyPr/>
          <a:lstStyle/>
          <a:p>
            <a:fld id="{5AD87859-7497-4BE1-B5E7-99D79BC97A94}" type="slidenum">
              <a:rPr lang="en-US"/>
              <a:pPr/>
              <a:t>53</a:t>
            </a:fld>
            <a:endParaRPr lang="en-US"/>
          </a:p>
        </p:txBody>
      </p:sp>
      <p:sp>
        <p:nvSpPr>
          <p:cNvPr id="1940482" name="Rectangle 2"/>
          <p:cNvSpPr>
            <a:spLocks noGrp="1" noChangeArrowheads="1"/>
          </p:cNvSpPr>
          <p:nvPr>
            <p:ph type="title"/>
          </p:nvPr>
        </p:nvSpPr>
        <p:spPr/>
        <p:txBody>
          <a:bodyPr/>
          <a:lstStyle/>
          <a:p>
            <a:r>
              <a:rPr lang="en-US"/>
              <a:t>DAC12 Group Update</a:t>
            </a:r>
          </a:p>
        </p:txBody>
      </p:sp>
      <p:sp>
        <p:nvSpPr>
          <p:cNvPr id="1940483" name="Rectangle 3"/>
          <p:cNvSpPr>
            <a:spLocks noGrp="1" noChangeArrowheads="1"/>
          </p:cNvSpPr>
          <p:nvPr>
            <p:ph type="body" idx="1"/>
          </p:nvPr>
        </p:nvSpPr>
        <p:spPr/>
        <p:txBody>
          <a:bodyPr/>
          <a:lstStyle/>
          <a:p>
            <a:endParaRPr lang="en-US"/>
          </a:p>
        </p:txBody>
      </p:sp>
      <p:pic>
        <p:nvPicPr>
          <p:cNvPr id="1940484" name="Picture 4"/>
          <p:cNvPicPr>
            <a:picLocks noChangeAspect="1" noChangeArrowheads="1"/>
          </p:cNvPicPr>
          <p:nvPr/>
        </p:nvPicPr>
        <p:blipFill>
          <a:blip r:embed="rId2" cstate="print"/>
          <a:srcRect/>
          <a:stretch>
            <a:fillRect/>
          </a:stretch>
        </p:blipFill>
        <p:spPr bwMode="auto">
          <a:xfrm>
            <a:off x="1465263" y="1849438"/>
            <a:ext cx="6211887" cy="3159125"/>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CPE 323 </a:t>
            </a:r>
          </a:p>
        </p:txBody>
      </p:sp>
      <p:sp>
        <p:nvSpPr>
          <p:cNvPr id="6" name="Slide Number Placeholder 6"/>
          <p:cNvSpPr>
            <a:spLocks noGrp="1"/>
          </p:cNvSpPr>
          <p:nvPr>
            <p:ph type="sldNum" sz="quarter" idx="12"/>
          </p:nvPr>
        </p:nvSpPr>
        <p:spPr/>
        <p:txBody>
          <a:bodyPr/>
          <a:lstStyle/>
          <a:p>
            <a:fld id="{BA645C60-73A8-4F38-8E7D-ED93492C670E}" type="slidenum">
              <a:rPr lang="en-US"/>
              <a:pPr/>
              <a:t>54</a:t>
            </a:fld>
            <a:endParaRPr lang="en-US"/>
          </a:p>
        </p:txBody>
      </p:sp>
      <p:sp>
        <p:nvSpPr>
          <p:cNvPr id="1941506" name="Rectangle 2"/>
          <p:cNvSpPr>
            <a:spLocks noGrp="1" noChangeArrowheads="1"/>
          </p:cNvSpPr>
          <p:nvPr>
            <p:ph type="title"/>
          </p:nvPr>
        </p:nvSpPr>
        <p:spPr/>
        <p:txBody>
          <a:bodyPr/>
          <a:lstStyle/>
          <a:p>
            <a:r>
              <a:rPr lang="en-US"/>
              <a:t>An Example: A Ramp Signal</a:t>
            </a:r>
          </a:p>
        </p:txBody>
      </p:sp>
      <p:sp>
        <p:nvSpPr>
          <p:cNvPr id="1941507" name="Rectangle 3"/>
          <p:cNvSpPr>
            <a:spLocks noGrp="1" noChangeArrowheads="1"/>
          </p:cNvSpPr>
          <p:nvPr>
            <p:ph type="body" sz="half" idx="1"/>
          </p:nvPr>
        </p:nvSpPr>
        <p:spPr>
          <a:xfrm>
            <a:off x="0" y="1524000"/>
            <a:ext cx="4843463" cy="5073650"/>
          </a:xfrm>
        </p:spPr>
        <p:txBody>
          <a:bodyPr/>
          <a:lstStyle/>
          <a:p>
            <a:pPr>
              <a:lnSpc>
                <a:spcPct val="80000"/>
              </a:lnSpc>
              <a:buFont typeface="Wingdings" pitchFamily="2" charset="2"/>
              <a:buNone/>
            </a:pPr>
            <a:r>
              <a:rPr lang="en-US" sz="800" b="1">
                <a:latin typeface="Courier New" pitchFamily="49" charset="0"/>
              </a:rPr>
              <a:t>//**************************************************************************</a:t>
            </a:r>
          </a:p>
          <a:p>
            <a:pPr>
              <a:lnSpc>
                <a:spcPct val="80000"/>
              </a:lnSpc>
              <a:buFont typeface="Wingdings" pitchFamily="2" charset="2"/>
              <a:buNone/>
            </a:pPr>
            <a:r>
              <a:rPr lang="en-US" sz="800" b="1">
                <a:latin typeface="Courier New" pitchFamily="49" charset="0"/>
              </a:rPr>
              <a:t>// MSP430xG461x Demo - DAC12_0, Output Voltage Ramp on DAC0</a:t>
            </a:r>
          </a:p>
          <a:p>
            <a:pPr>
              <a:lnSpc>
                <a:spcPct val="80000"/>
              </a:lnSpc>
              <a:buFont typeface="Wingdings" pitchFamily="2" charset="2"/>
              <a:buNone/>
            </a:pPr>
            <a:r>
              <a:rPr lang="en-US" sz="800" b="1">
                <a:latin typeface="Courier New" pitchFamily="49" charset="0"/>
              </a:rPr>
              <a:t>//</a:t>
            </a:r>
          </a:p>
          <a:p>
            <a:pPr>
              <a:lnSpc>
                <a:spcPct val="80000"/>
              </a:lnSpc>
              <a:buFont typeface="Wingdings" pitchFamily="2" charset="2"/>
              <a:buNone/>
            </a:pPr>
            <a:r>
              <a:rPr lang="en-US" sz="800" b="1">
                <a:latin typeface="Courier New" pitchFamily="49" charset="0"/>
              </a:rPr>
              <a:t>// Description: Using DAC12_0 and 2.5V ADC12REF reference with a gain of 1,</a:t>
            </a:r>
          </a:p>
          <a:p>
            <a:pPr>
              <a:lnSpc>
                <a:spcPct val="80000"/>
              </a:lnSpc>
              <a:buFont typeface="Wingdings" pitchFamily="2" charset="2"/>
              <a:buNone/>
            </a:pPr>
            <a:r>
              <a:rPr lang="en-US" sz="800" b="1">
                <a:latin typeface="Courier New" pitchFamily="49" charset="0"/>
              </a:rPr>
              <a:t>// output positive ramp on P6.6. Normal mode is LPM0 with CPU off.  WDT used</a:t>
            </a:r>
          </a:p>
          <a:p>
            <a:pPr>
              <a:lnSpc>
                <a:spcPct val="80000"/>
              </a:lnSpc>
              <a:buFont typeface="Wingdings" pitchFamily="2" charset="2"/>
              <a:buNone/>
            </a:pPr>
            <a:r>
              <a:rPr lang="en-US" sz="800" b="1">
                <a:latin typeface="Courier New" pitchFamily="49" charset="0"/>
              </a:rPr>
              <a:t>// to provide ~0.064ms interrupt used to wake up the CPU and update the DAC</a:t>
            </a:r>
          </a:p>
          <a:p>
            <a:pPr>
              <a:lnSpc>
                <a:spcPct val="80000"/>
              </a:lnSpc>
              <a:buFont typeface="Wingdings" pitchFamily="2" charset="2"/>
              <a:buNone/>
            </a:pPr>
            <a:r>
              <a:rPr lang="en-US" sz="800" b="1">
                <a:latin typeface="Courier New" pitchFamily="49" charset="0"/>
              </a:rPr>
              <a:t>// with software. Use internal 2.5V Vref.</a:t>
            </a:r>
          </a:p>
          <a:p>
            <a:pPr>
              <a:lnSpc>
                <a:spcPct val="80000"/>
              </a:lnSpc>
              <a:buFont typeface="Wingdings" pitchFamily="2" charset="2"/>
              <a:buNone/>
            </a:pPr>
            <a:r>
              <a:rPr lang="en-US" sz="800" b="1">
                <a:latin typeface="Courier New" pitchFamily="49" charset="0"/>
              </a:rPr>
              <a:t>// ACLK = 32kHz, SMCLK = MCLK = WDTCLK = default DCO 1048576Hz</a:t>
            </a:r>
          </a:p>
          <a:p>
            <a:pPr>
              <a:lnSpc>
                <a:spcPct val="80000"/>
              </a:lnSpc>
              <a:buFont typeface="Wingdings" pitchFamily="2" charset="2"/>
              <a:buNone/>
            </a:pPr>
            <a:r>
              <a:rPr lang="en-US" sz="800" b="1">
                <a:latin typeface="Courier New" pitchFamily="49" charset="0"/>
              </a:rPr>
              <a:t>//</a:t>
            </a:r>
          </a:p>
          <a:p>
            <a:pPr>
              <a:lnSpc>
                <a:spcPct val="80000"/>
              </a:lnSpc>
              <a:buFont typeface="Wingdings" pitchFamily="2" charset="2"/>
              <a:buNone/>
            </a:pPr>
            <a:r>
              <a:rPr lang="en-US" sz="800" b="1">
                <a:latin typeface="Courier New" pitchFamily="49" charset="0"/>
              </a:rPr>
              <a:t>//</a:t>
            </a:r>
          </a:p>
          <a:p>
            <a:pPr>
              <a:lnSpc>
                <a:spcPct val="80000"/>
              </a:lnSpc>
              <a:buFont typeface="Wingdings" pitchFamily="2" charset="2"/>
              <a:buNone/>
            </a:pPr>
            <a:r>
              <a:rPr lang="en-US" sz="800" b="1">
                <a:latin typeface="Courier New" pitchFamily="49" charset="0"/>
              </a:rPr>
              <a:t>//                MSP430xG461x</a:t>
            </a:r>
          </a:p>
          <a:p>
            <a:pPr>
              <a:lnSpc>
                <a:spcPct val="80000"/>
              </a:lnSpc>
              <a:buFont typeface="Wingdings" pitchFamily="2" charset="2"/>
              <a:buNone/>
            </a:pPr>
            <a:r>
              <a:rPr lang="en-US" sz="800" b="1">
                <a:latin typeface="Courier New" pitchFamily="49" charset="0"/>
              </a:rPr>
              <a:t>//             -----------------</a:t>
            </a:r>
          </a:p>
          <a:p>
            <a:pPr>
              <a:lnSpc>
                <a:spcPct val="80000"/>
              </a:lnSpc>
              <a:buFont typeface="Wingdings" pitchFamily="2" charset="2"/>
              <a:buNone/>
            </a:pPr>
            <a:r>
              <a:rPr lang="en-US" sz="800" b="1">
                <a:latin typeface="Courier New" pitchFamily="49" charset="0"/>
              </a:rPr>
              <a:t>//         /|\|              XIN|-</a:t>
            </a:r>
          </a:p>
          <a:p>
            <a:pPr>
              <a:lnSpc>
                <a:spcPct val="80000"/>
              </a:lnSpc>
              <a:buFont typeface="Wingdings" pitchFamily="2" charset="2"/>
              <a:buNone/>
            </a:pPr>
            <a:r>
              <a:rPr lang="en-US" sz="800" b="1">
                <a:latin typeface="Courier New" pitchFamily="49" charset="0"/>
              </a:rPr>
              <a:t>//          | |                 | 32kHz</a:t>
            </a:r>
          </a:p>
          <a:p>
            <a:pPr>
              <a:lnSpc>
                <a:spcPct val="80000"/>
              </a:lnSpc>
              <a:buFont typeface="Wingdings" pitchFamily="2" charset="2"/>
              <a:buNone/>
            </a:pPr>
            <a:r>
              <a:rPr lang="en-US" sz="800" b="1">
                <a:latin typeface="Courier New" pitchFamily="49" charset="0"/>
              </a:rPr>
              <a:t>//          --|RST          XOUT|-</a:t>
            </a:r>
          </a:p>
          <a:p>
            <a:pPr>
              <a:lnSpc>
                <a:spcPct val="80000"/>
              </a:lnSpc>
              <a:buFont typeface="Wingdings" pitchFamily="2" charset="2"/>
              <a:buNone/>
            </a:pPr>
            <a:r>
              <a:rPr lang="en-US" sz="800" b="1">
                <a:latin typeface="Courier New" pitchFamily="49" charset="0"/>
              </a:rPr>
              <a:t>//            |                 |</a:t>
            </a:r>
          </a:p>
          <a:p>
            <a:pPr>
              <a:lnSpc>
                <a:spcPct val="80000"/>
              </a:lnSpc>
              <a:buFont typeface="Wingdings" pitchFamily="2" charset="2"/>
              <a:buNone/>
            </a:pPr>
            <a:r>
              <a:rPr lang="en-US" sz="800" b="1">
                <a:latin typeface="Courier New" pitchFamily="49" charset="0"/>
              </a:rPr>
              <a:t>//            |        DAC0/P6.6|--&gt; Ramp_positive</a:t>
            </a:r>
          </a:p>
          <a:p>
            <a:pPr>
              <a:lnSpc>
                <a:spcPct val="80000"/>
              </a:lnSpc>
              <a:buFont typeface="Wingdings" pitchFamily="2" charset="2"/>
              <a:buNone/>
            </a:pPr>
            <a:r>
              <a:rPr lang="en-US" sz="800" b="1">
                <a:latin typeface="Courier New" pitchFamily="49" charset="0"/>
              </a:rPr>
              <a:t>//            |                 |</a:t>
            </a:r>
          </a:p>
          <a:p>
            <a:pPr>
              <a:lnSpc>
                <a:spcPct val="80000"/>
              </a:lnSpc>
              <a:buFont typeface="Wingdings" pitchFamily="2" charset="2"/>
              <a:buNone/>
            </a:pPr>
            <a:r>
              <a:rPr lang="en-US" sz="800" b="1">
                <a:latin typeface="Courier New" pitchFamily="49" charset="0"/>
              </a:rPr>
              <a:t>//</a:t>
            </a:r>
          </a:p>
          <a:p>
            <a:pPr>
              <a:lnSpc>
                <a:spcPct val="80000"/>
              </a:lnSpc>
              <a:buFont typeface="Wingdings" pitchFamily="2" charset="2"/>
              <a:buNone/>
            </a:pPr>
            <a:r>
              <a:rPr lang="en-US" sz="800" b="1">
                <a:latin typeface="Courier New" pitchFamily="49" charset="0"/>
              </a:rPr>
              <a:t>//  </a:t>
            </a:r>
          </a:p>
          <a:p>
            <a:pPr>
              <a:lnSpc>
                <a:spcPct val="80000"/>
              </a:lnSpc>
              <a:buFont typeface="Wingdings" pitchFamily="2" charset="2"/>
              <a:buNone/>
            </a:pPr>
            <a:r>
              <a:rPr lang="en-US" sz="800" b="1">
                <a:latin typeface="Courier New" pitchFamily="49" charset="0"/>
              </a:rPr>
              <a:t>//***************************************************************************</a:t>
            </a:r>
          </a:p>
          <a:p>
            <a:pPr>
              <a:lnSpc>
                <a:spcPct val="80000"/>
              </a:lnSpc>
              <a:buFont typeface="Wingdings" pitchFamily="2" charset="2"/>
              <a:buNone/>
            </a:pPr>
            <a:r>
              <a:rPr lang="en-US" sz="800" b="1">
                <a:latin typeface="Courier New" pitchFamily="49" charset="0"/>
              </a:rPr>
              <a:t>#include "msp430xG46x.h"</a:t>
            </a:r>
          </a:p>
        </p:txBody>
      </p:sp>
      <p:sp>
        <p:nvSpPr>
          <p:cNvPr id="1941508" name="Rectangle 4"/>
          <p:cNvSpPr>
            <a:spLocks noGrp="1" noChangeArrowheads="1"/>
          </p:cNvSpPr>
          <p:nvPr>
            <p:ph type="body" sz="half" idx="2"/>
          </p:nvPr>
        </p:nvSpPr>
        <p:spPr>
          <a:xfrm>
            <a:off x="4760913" y="1524000"/>
            <a:ext cx="4383087" cy="5026025"/>
          </a:xfrm>
        </p:spPr>
        <p:txBody>
          <a:bodyPr/>
          <a:lstStyle/>
          <a:p>
            <a:pPr>
              <a:lnSpc>
                <a:spcPct val="80000"/>
              </a:lnSpc>
              <a:buFont typeface="Wingdings" pitchFamily="2" charset="2"/>
              <a:buNone/>
            </a:pPr>
            <a:r>
              <a:rPr lang="en-US" sz="800" b="1">
                <a:latin typeface="Courier New" pitchFamily="49" charset="0"/>
              </a:rPr>
              <a:t>void main(void)</a:t>
            </a:r>
          </a:p>
          <a:p>
            <a:pPr>
              <a:lnSpc>
                <a:spcPct val="80000"/>
              </a:lnSpc>
              <a:buFont typeface="Wingdings" pitchFamily="2" charset="2"/>
              <a:buNone/>
            </a:pPr>
            <a:r>
              <a:rPr lang="en-US" sz="800" b="1">
                <a:latin typeface="Courier New" pitchFamily="49" charset="0"/>
              </a:rPr>
              <a:t>{</a:t>
            </a:r>
          </a:p>
          <a:p>
            <a:pPr>
              <a:lnSpc>
                <a:spcPct val="80000"/>
              </a:lnSpc>
              <a:buFont typeface="Wingdings" pitchFamily="2" charset="2"/>
              <a:buNone/>
            </a:pPr>
            <a:r>
              <a:rPr lang="en-US" sz="800" b="1">
                <a:latin typeface="Courier New" pitchFamily="49" charset="0"/>
              </a:rPr>
              <a:t>  WDTCTL = WDT_MDLY_0_064; 	// WDT ~0.064ms interval timer</a:t>
            </a:r>
          </a:p>
          <a:p>
            <a:pPr>
              <a:lnSpc>
                <a:spcPct val="80000"/>
              </a:lnSpc>
              <a:buFont typeface="Wingdings" pitchFamily="2" charset="2"/>
              <a:buNone/>
            </a:pPr>
            <a:r>
              <a:rPr lang="en-US" sz="800" b="1">
                <a:latin typeface="Courier New" pitchFamily="49" charset="0"/>
              </a:rPr>
              <a:t>  IE1 |= WDTIE;                // Enable WDT interrupt</a:t>
            </a:r>
          </a:p>
          <a:p>
            <a:pPr>
              <a:lnSpc>
                <a:spcPct val="80000"/>
              </a:lnSpc>
              <a:buFont typeface="Wingdings" pitchFamily="2" charset="2"/>
              <a:buNone/>
            </a:pPr>
            <a:r>
              <a:rPr lang="en-US" sz="800" b="1">
                <a:latin typeface="Courier New" pitchFamily="49" charset="0"/>
              </a:rPr>
              <a:t>  ADC12CTL0 = REF2_5V + REFON; // Internal 2.5V ref on</a:t>
            </a:r>
          </a:p>
          <a:p>
            <a:pPr>
              <a:lnSpc>
                <a:spcPct val="80000"/>
              </a:lnSpc>
              <a:buFont typeface="Wingdings" pitchFamily="2" charset="2"/>
              <a:buNone/>
            </a:pPr>
            <a:r>
              <a:rPr lang="en-US" sz="800" b="1">
                <a:latin typeface="Courier New" pitchFamily="49" charset="0"/>
              </a:rPr>
              <a:t>  TACCR0 = 13600;               // Delay to allow Ref to settle</a:t>
            </a:r>
          </a:p>
          <a:p>
            <a:pPr>
              <a:lnSpc>
                <a:spcPct val="80000"/>
              </a:lnSpc>
              <a:buFont typeface="Wingdings" pitchFamily="2" charset="2"/>
              <a:buNone/>
            </a:pPr>
            <a:r>
              <a:rPr lang="en-US" sz="800" b="1">
                <a:latin typeface="Courier New" pitchFamily="49" charset="0"/>
              </a:rPr>
              <a:t>  TACCTL0 |= CCIE;               // Compare-mode interrupt.</a:t>
            </a:r>
          </a:p>
          <a:p>
            <a:pPr>
              <a:lnSpc>
                <a:spcPct val="80000"/>
              </a:lnSpc>
              <a:buFont typeface="Wingdings" pitchFamily="2" charset="2"/>
              <a:buNone/>
            </a:pPr>
            <a:r>
              <a:rPr lang="en-US" sz="800" b="1">
                <a:latin typeface="Courier New" pitchFamily="49" charset="0"/>
              </a:rPr>
              <a:t>  TACTL = TACLR + MC_1 + TASSEL_2;       // up mode, SMCLK</a:t>
            </a:r>
          </a:p>
          <a:p>
            <a:pPr>
              <a:lnSpc>
                <a:spcPct val="80000"/>
              </a:lnSpc>
              <a:buFont typeface="Wingdings" pitchFamily="2" charset="2"/>
              <a:buNone/>
            </a:pPr>
            <a:r>
              <a:rPr lang="en-US" sz="800" b="1">
                <a:latin typeface="Courier New" pitchFamily="49" charset="0"/>
              </a:rPr>
              <a:t>  __bis_SR_register(LPM0_bits + GIE); // Enter LPM0, enable int.</a:t>
            </a:r>
          </a:p>
          <a:p>
            <a:pPr>
              <a:lnSpc>
                <a:spcPct val="80000"/>
              </a:lnSpc>
              <a:buFont typeface="Wingdings" pitchFamily="2" charset="2"/>
              <a:buNone/>
            </a:pPr>
            <a:r>
              <a:rPr lang="en-US" sz="800" b="1">
                <a:latin typeface="Courier New" pitchFamily="49" charset="0"/>
              </a:rPr>
              <a:t>  TACCTL0 &amp;= ~CCIE;                    // Disable timer interrupt</a:t>
            </a:r>
          </a:p>
          <a:p>
            <a:pPr>
              <a:lnSpc>
                <a:spcPct val="80000"/>
              </a:lnSpc>
              <a:buFont typeface="Wingdings" pitchFamily="2" charset="2"/>
              <a:buNone/>
            </a:pPr>
            <a:r>
              <a:rPr lang="en-US" sz="800" b="1">
                <a:latin typeface="Courier New" pitchFamily="49" charset="0"/>
              </a:rPr>
              <a:t>  __disable_interrupt();               // Disable Interrupts</a:t>
            </a:r>
          </a:p>
          <a:p>
            <a:pPr>
              <a:lnSpc>
                <a:spcPct val="80000"/>
              </a:lnSpc>
              <a:buFont typeface="Wingdings" pitchFamily="2" charset="2"/>
              <a:buNone/>
            </a:pPr>
            <a:r>
              <a:rPr lang="en-US" sz="800" b="1">
                <a:latin typeface="Courier New" pitchFamily="49" charset="0"/>
              </a:rPr>
              <a:t>  DAC12_0CTL = DAC12IR + DAC12AMP_5 + DAC12ENC; // Int ref gain 1</a:t>
            </a:r>
          </a:p>
          <a:p>
            <a:pPr>
              <a:lnSpc>
                <a:spcPct val="80000"/>
              </a:lnSpc>
              <a:buFont typeface="Wingdings" pitchFamily="2" charset="2"/>
              <a:buNone/>
            </a:pPr>
            <a:endParaRPr lang="en-US" sz="800" b="1">
              <a:latin typeface="Courier New" pitchFamily="49" charset="0"/>
            </a:endParaRPr>
          </a:p>
          <a:p>
            <a:pPr>
              <a:lnSpc>
                <a:spcPct val="80000"/>
              </a:lnSpc>
              <a:buFont typeface="Wingdings" pitchFamily="2" charset="2"/>
              <a:buNone/>
            </a:pPr>
            <a:r>
              <a:rPr lang="en-US" sz="800" b="1">
                <a:latin typeface="Courier New" pitchFamily="49" charset="0"/>
              </a:rPr>
              <a:t>  while (1)</a:t>
            </a:r>
          </a:p>
          <a:p>
            <a:pPr>
              <a:lnSpc>
                <a:spcPct val="80000"/>
              </a:lnSpc>
              <a:buFont typeface="Wingdings" pitchFamily="2" charset="2"/>
              <a:buNone/>
            </a:pPr>
            <a:r>
              <a:rPr lang="en-US" sz="800" b="1">
                <a:latin typeface="Courier New" pitchFamily="49" charset="0"/>
              </a:rPr>
              <a:t>  {</a:t>
            </a:r>
          </a:p>
          <a:p>
            <a:pPr>
              <a:lnSpc>
                <a:spcPct val="80000"/>
              </a:lnSpc>
              <a:buFont typeface="Wingdings" pitchFamily="2" charset="2"/>
              <a:buNone/>
            </a:pPr>
            <a:r>
              <a:rPr lang="en-US" sz="800" b="1">
                <a:latin typeface="Courier New" pitchFamily="49" charset="0"/>
              </a:rPr>
              <a:t>    __bis_SR_register(LPM0_bits + GIE);     // Enter LPM0, interrupts enabled</a:t>
            </a:r>
          </a:p>
          <a:p>
            <a:pPr>
              <a:lnSpc>
                <a:spcPct val="80000"/>
              </a:lnSpc>
              <a:buFont typeface="Wingdings" pitchFamily="2" charset="2"/>
              <a:buNone/>
            </a:pPr>
            <a:r>
              <a:rPr lang="en-US" sz="800" b="1">
                <a:latin typeface="Courier New" pitchFamily="49" charset="0"/>
              </a:rPr>
              <a:t>    DAC12_0DAT++;                           // Positive ramp</a:t>
            </a:r>
          </a:p>
          <a:p>
            <a:pPr>
              <a:lnSpc>
                <a:spcPct val="80000"/>
              </a:lnSpc>
              <a:buFont typeface="Wingdings" pitchFamily="2" charset="2"/>
              <a:buNone/>
            </a:pPr>
            <a:r>
              <a:rPr lang="en-US" sz="800" b="1">
                <a:latin typeface="Courier New" pitchFamily="49" charset="0"/>
              </a:rPr>
              <a:t>    DAC12_0DAT &amp;= 0x0FFF;</a:t>
            </a:r>
          </a:p>
          <a:p>
            <a:pPr>
              <a:lnSpc>
                <a:spcPct val="80000"/>
              </a:lnSpc>
              <a:buFont typeface="Wingdings" pitchFamily="2" charset="2"/>
              <a:buNone/>
            </a:pPr>
            <a:r>
              <a:rPr lang="en-US" sz="800" b="1">
                <a:latin typeface="Courier New" pitchFamily="49" charset="0"/>
              </a:rPr>
              <a:t>  }</a:t>
            </a:r>
          </a:p>
          <a:p>
            <a:pPr>
              <a:lnSpc>
                <a:spcPct val="80000"/>
              </a:lnSpc>
              <a:buFont typeface="Wingdings" pitchFamily="2" charset="2"/>
              <a:buNone/>
            </a:pPr>
            <a:r>
              <a:rPr lang="en-US" sz="800" b="1">
                <a:latin typeface="Courier New" pitchFamily="49" charset="0"/>
              </a:rPr>
              <a:t>}</a:t>
            </a:r>
          </a:p>
          <a:p>
            <a:pPr>
              <a:lnSpc>
                <a:spcPct val="80000"/>
              </a:lnSpc>
              <a:buFont typeface="Wingdings" pitchFamily="2" charset="2"/>
              <a:buNone/>
            </a:pPr>
            <a:endParaRPr lang="en-US" sz="800" b="1">
              <a:latin typeface="Courier New" pitchFamily="49" charset="0"/>
            </a:endParaRPr>
          </a:p>
          <a:p>
            <a:pPr>
              <a:lnSpc>
                <a:spcPct val="80000"/>
              </a:lnSpc>
              <a:buFont typeface="Wingdings" pitchFamily="2" charset="2"/>
              <a:buNone/>
            </a:pPr>
            <a:r>
              <a:rPr lang="en-US" sz="800" b="1">
                <a:latin typeface="Courier New" pitchFamily="49" charset="0"/>
              </a:rPr>
              <a:t>#pragma vector = TIMERA0_VECTOR</a:t>
            </a:r>
          </a:p>
          <a:p>
            <a:pPr>
              <a:lnSpc>
                <a:spcPct val="80000"/>
              </a:lnSpc>
              <a:buFont typeface="Wingdings" pitchFamily="2" charset="2"/>
              <a:buNone/>
            </a:pPr>
            <a:r>
              <a:rPr lang="en-US" sz="800" b="1">
                <a:latin typeface="Courier New" pitchFamily="49" charset="0"/>
              </a:rPr>
              <a:t>__interrupt void TA0_ISR(void)</a:t>
            </a:r>
          </a:p>
          <a:p>
            <a:pPr>
              <a:lnSpc>
                <a:spcPct val="80000"/>
              </a:lnSpc>
              <a:buFont typeface="Wingdings" pitchFamily="2" charset="2"/>
              <a:buNone/>
            </a:pPr>
            <a:r>
              <a:rPr lang="en-US" sz="800" b="1">
                <a:latin typeface="Courier New" pitchFamily="49" charset="0"/>
              </a:rPr>
              <a:t>{</a:t>
            </a:r>
          </a:p>
          <a:p>
            <a:pPr>
              <a:lnSpc>
                <a:spcPct val="80000"/>
              </a:lnSpc>
              <a:buFont typeface="Wingdings" pitchFamily="2" charset="2"/>
              <a:buNone/>
            </a:pPr>
            <a:r>
              <a:rPr lang="en-US" sz="800" b="1">
                <a:latin typeface="Courier New" pitchFamily="49" charset="0"/>
              </a:rPr>
              <a:t>  TACTL = 0;                                // Clear Timer_A control registers</a:t>
            </a:r>
          </a:p>
          <a:p>
            <a:pPr>
              <a:lnSpc>
                <a:spcPct val="80000"/>
              </a:lnSpc>
              <a:buFont typeface="Wingdings" pitchFamily="2" charset="2"/>
              <a:buNone/>
            </a:pPr>
            <a:r>
              <a:rPr lang="en-US" sz="800" b="1">
                <a:latin typeface="Courier New" pitchFamily="49" charset="0"/>
              </a:rPr>
              <a:t>  __bic_SR_register_on_exit(LPM0_bits);     // Exit LPMx, interrupts enabled</a:t>
            </a:r>
          </a:p>
          <a:p>
            <a:pPr>
              <a:lnSpc>
                <a:spcPct val="80000"/>
              </a:lnSpc>
              <a:buFont typeface="Wingdings" pitchFamily="2" charset="2"/>
              <a:buNone/>
            </a:pPr>
            <a:r>
              <a:rPr lang="en-US" sz="800" b="1">
                <a:latin typeface="Courier New" pitchFamily="49" charset="0"/>
              </a:rPr>
              <a:t>}</a:t>
            </a:r>
          </a:p>
          <a:p>
            <a:pPr>
              <a:lnSpc>
                <a:spcPct val="80000"/>
              </a:lnSpc>
              <a:buFont typeface="Wingdings" pitchFamily="2" charset="2"/>
              <a:buNone/>
            </a:pPr>
            <a:endParaRPr lang="en-US" sz="800" b="1">
              <a:latin typeface="Courier New" pitchFamily="49" charset="0"/>
            </a:endParaRPr>
          </a:p>
          <a:p>
            <a:pPr>
              <a:lnSpc>
                <a:spcPct val="80000"/>
              </a:lnSpc>
              <a:buFont typeface="Wingdings" pitchFamily="2" charset="2"/>
              <a:buNone/>
            </a:pPr>
            <a:r>
              <a:rPr lang="en-US" sz="800" b="1">
                <a:latin typeface="Courier New" pitchFamily="49" charset="0"/>
              </a:rPr>
              <a:t>#pragma vector = WDT_VECTOR</a:t>
            </a:r>
          </a:p>
          <a:p>
            <a:pPr>
              <a:lnSpc>
                <a:spcPct val="80000"/>
              </a:lnSpc>
              <a:buFont typeface="Wingdings" pitchFamily="2" charset="2"/>
              <a:buNone/>
            </a:pPr>
            <a:r>
              <a:rPr lang="en-US" sz="800" b="1">
                <a:latin typeface="Courier New" pitchFamily="49" charset="0"/>
              </a:rPr>
              <a:t>__interrupt void WDT_ISR(void)</a:t>
            </a:r>
          </a:p>
          <a:p>
            <a:pPr>
              <a:lnSpc>
                <a:spcPct val="80000"/>
              </a:lnSpc>
              <a:buFont typeface="Wingdings" pitchFamily="2" charset="2"/>
              <a:buNone/>
            </a:pPr>
            <a:r>
              <a:rPr lang="en-US" sz="800" b="1">
                <a:latin typeface="Courier New" pitchFamily="49" charset="0"/>
              </a:rPr>
              <a:t>{</a:t>
            </a:r>
          </a:p>
          <a:p>
            <a:pPr>
              <a:lnSpc>
                <a:spcPct val="80000"/>
              </a:lnSpc>
              <a:buFont typeface="Wingdings" pitchFamily="2" charset="2"/>
              <a:buNone/>
            </a:pPr>
            <a:r>
              <a:rPr lang="en-US" sz="800" b="1">
                <a:latin typeface="Courier New" pitchFamily="49" charset="0"/>
              </a:rPr>
              <a:t>  __bic_SR_register_on_exit(LPM0_bits);      // TOS = clear LPM0</a:t>
            </a:r>
          </a:p>
          <a:p>
            <a:pPr>
              <a:lnSpc>
                <a:spcPct val="80000"/>
              </a:lnSpc>
              <a:buFont typeface="Wingdings" pitchFamily="2" charset="2"/>
              <a:buNone/>
            </a:pPr>
            <a:r>
              <a:rPr lang="en-US" sz="800" b="1">
                <a:latin typeface="Courier New" pitchFamily="49"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ADC Modules</a:t>
            </a:r>
            <a:endParaRPr lang="en-US" dirty="0"/>
          </a:p>
        </p:txBody>
      </p:sp>
      <p:sp>
        <p:nvSpPr>
          <p:cNvPr id="3" name="Content Placeholder 2"/>
          <p:cNvSpPr>
            <a:spLocks noGrp="1"/>
          </p:cNvSpPr>
          <p:nvPr>
            <p:ph idx="1"/>
          </p:nvPr>
        </p:nvSpPr>
        <p:spPr/>
        <p:txBody>
          <a:bodyPr/>
          <a:lstStyle/>
          <a:p>
            <a:r>
              <a:rPr lang="en-US" dirty="0" smtClean="0"/>
              <a:t>Analog multiplexer</a:t>
            </a:r>
          </a:p>
          <a:p>
            <a:pPr lvl="1"/>
            <a:r>
              <a:rPr lang="en-US" dirty="0" smtClean="0"/>
              <a:t>Often multiple analog signals that needs to be digitized share a single ADC core</a:t>
            </a:r>
          </a:p>
          <a:p>
            <a:r>
              <a:rPr lang="en-US" dirty="0" smtClean="0"/>
              <a:t>Sample-and-hold circuit</a:t>
            </a:r>
          </a:p>
          <a:p>
            <a:pPr lvl="1"/>
            <a:r>
              <a:rPr lang="en-US" dirty="0" smtClean="0"/>
              <a:t>Problem:</a:t>
            </a:r>
          </a:p>
          <a:p>
            <a:pPr lvl="2"/>
            <a:r>
              <a:rPr lang="en-US" dirty="0" smtClean="0"/>
              <a:t>Conversion time: time required to carry out conversion</a:t>
            </a:r>
          </a:p>
          <a:p>
            <a:pPr lvl="2"/>
            <a:r>
              <a:rPr lang="en-US" dirty="0" smtClean="0"/>
              <a:t>Analog signals changes during this time (influencing conversion result)</a:t>
            </a:r>
          </a:p>
          <a:p>
            <a:pPr lvl="1"/>
            <a:r>
              <a:rPr lang="en-US" dirty="0" smtClean="0"/>
              <a:t>Solution: sample the signal and hold it steady until conversion is done </a:t>
            </a:r>
          </a:p>
        </p:txBody>
      </p:sp>
      <p:sp>
        <p:nvSpPr>
          <p:cNvPr id="4" name="Footer Placeholder 3"/>
          <p:cNvSpPr>
            <a:spLocks noGrp="1"/>
          </p:cNvSpPr>
          <p:nvPr>
            <p:ph type="ftr" sz="quarter" idx="11"/>
          </p:nvPr>
        </p:nvSpPr>
        <p:spPr/>
        <p:txBody>
          <a:bodyPr/>
          <a:lstStyle/>
          <a:p>
            <a:r>
              <a:rPr lang="en-US" smtClean="0"/>
              <a:t>CPE 323 </a:t>
            </a:r>
            <a:endParaRPr lang="en-US"/>
          </a:p>
        </p:txBody>
      </p:sp>
      <p:sp>
        <p:nvSpPr>
          <p:cNvPr id="5" name="Slide Number Placeholder 4"/>
          <p:cNvSpPr>
            <a:spLocks noGrp="1"/>
          </p:cNvSpPr>
          <p:nvPr>
            <p:ph type="sldNum" sz="quarter" idx="12"/>
          </p:nvPr>
        </p:nvSpPr>
        <p:spPr/>
        <p:txBody>
          <a:bodyPr/>
          <a:lstStyle/>
          <a:p>
            <a:fld id="{64713071-DEBD-4B99-89ED-A4487A982343}"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ADC Modules</a:t>
            </a:r>
            <a:endParaRPr lang="en-US" dirty="0"/>
          </a:p>
        </p:txBody>
      </p:sp>
      <p:sp>
        <p:nvSpPr>
          <p:cNvPr id="3" name="Content Placeholder 2"/>
          <p:cNvSpPr>
            <a:spLocks noGrp="1"/>
          </p:cNvSpPr>
          <p:nvPr>
            <p:ph idx="1"/>
          </p:nvPr>
        </p:nvSpPr>
        <p:spPr/>
        <p:txBody>
          <a:bodyPr/>
          <a:lstStyle/>
          <a:p>
            <a:r>
              <a:rPr lang="en-US" dirty="0" smtClean="0"/>
              <a:t>A/D Converter core</a:t>
            </a:r>
          </a:p>
          <a:p>
            <a:pPr lvl="1"/>
            <a:r>
              <a:rPr lang="en-US" dirty="0" smtClean="0"/>
              <a:t>Converts analog signal to digital counterpart</a:t>
            </a:r>
            <a:endParaRPr lang="en-US" dirty="0" smtClean="0"/>
          </a:p>
          <a:p>
            <a:r>
              <a:rPr lang="en-US" dirty="0" smtClean="0"/>
              <a:t>A/D Buffers</a:t>
            </a:r>
          </a:p>
          <a:p>
            <a:pPr lvl="1"/>
            <a:r>
              <a:rPr lang="en-US" dirty="0" smtClean="0"/>
              <a:t>Digital values are stored in local buffers before they are transferred to main memory for further buffering and processing</a:t>
            </a:r>
            <a:endParaRPr lang="en-US" dirty="0"/>
          </a:p>
        </p:txBody>
      </p:sp>
      <p:sp>
        <p:nvSpPr>
          <p:cNvPr id="4" name="Footer Placeholder 3"/>
          <p:cNvSpPr>
            <a:spLocks noGrp="1"/>
          </p:cNvSpPr>
          <p:nvPr>
            <p:ph type="ftr" sz="quarter" idx="11"/>
          </p:nvPr>
        </p:nvSpPr>
        <p:spPr/>
        <p:txBody>
          <a:bodyPr/>
          <a:lstStyle/>
          <a:p>
            <a:r>
              <a:rPr lang="en-US" smtClean="0"/>
              <a:t>CPE 323 </a:t>
            </a:r>
            <a:endParaRPr lang="en-US"/>
          </a:p>
        </p:txBody>
      </p:sp>
      <p:sp>
        <p:nvSpPr>
          <p:cNvPr id="5" name="Slide Number Placeholder 4"/>
          <p:cNvSpPr>
            <a:spLocks noGrp="1"/>
          </p:cNvSpPr>
          <p:nvPr>
            <p:ph type="sldNum" sz="quarter" idx="12"/>
          </p:nvPr>
        </p:nvSpPr>
        <p:spPr/>
        <p:txBody>
          <a:bodyPr/>
          <a:lstStyle/>
          <a:p>
            <a:fld id="{64713071-DEBD-4B99-89ED-A4487A982343}"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ADC Resolution</a:t>
            </a:r>
            <a:endParaRPr lang="en-US" dirty="0"/>
          </a:p>
        </p:txBody>
      </p:sp>
      <p:sp>
        <p:nvSpPr>
          <p:cNvPr id="3" name="Content Placeholder 2"/>
          <p:cNvSpPr>
            <a:spLocks noGrp="1"/>
          </p:cNvSpPr>
          <p:nvPr>
            <p:ph idx="1"/>
          </p:nvPr>
        </p:nvSpPr>
        <p:spPr/>
        <p:txBody>
          <a:bodyPr/>
          <a:lstStyle/>
          <a:p>
            <a:r>
              <a:rPr lang="en-US" sz="2800" dirty="0" smtClean="0"/>
              <a:t>Number of discrete values it can produce over the range of analog values</a:t>
            </a:r>
          </a:p>
          <a:p>
            <a:r>
              <a:rPr lang="en-US" sz="2800" dirty="0" smtClean="0"/>
              <a:t>Usually expressed in bits </a:t>
            </a:r>
          </a:p>
          <a:p>
            <a:r>
              <a:rPr lang="en-US" sz="2800" dirty="0" smtClean="0"/>
              <a:t>ADC with a resolution of 8 bits can encode an analog input to one in 256 different levels, since 2</a:t>
            </a:r>
            <a:r>
              <a:rPr lang="en-US" sz="2800" baseline="30000" dirty="0" smtClean="0"/>
              <a:t>8</a:t>
            </a:r>
            <a:r>
              <a:rPr lang="en-US" sz="2800" dirty="0" smtClean="0"/>
              <a:t> = 256</a:t>
            </a:r>
          </a:p>
          <a:p>
            <a:pPr lvl="1"/>
            <a:r>
              <a:rPr lang="en-US" sz="2400" dirty="0" smtClean="0"/>
              <a:t>Ranges from 0 to 255 (i.e. unsigned integer) or from −128 to 127 (i.e. signed integer)</a:t>
            </a:r>
          </a:p>
        </p:txBody>
      </p:sp>
      <p:sp>
        <p:nvSpPr>
          <p:cNvPr id="4" name="Footer Placeholder 3"/>
          <p:cNvSpPr>
            <a:spLocks noGrp="1"/>
          </p:cNvSpPr>
          <p:nvPr>
            <p:ph type="ftr" sz="quarter" idx="11"/>
          </p:nvPr>
        </p:nvSpPr>
        <p:spPr/>
        <p:txBody>
          <a:bodyPr/>
          <a:lstStyle/>
          <a:p>
            <a:r>
              <a:rPr lang="en-US" smtClean="0"/>
              <a:t>CPE 323 </a:t>
            </a:r>
            <a:endParaRPr lang="en-US"/>
          </a:p>
        </p:txBody>
      </p:sp>
      <p:sp>
        <p:nvSpPr>
          <p:cNvPr id="5" name="Slide Number Placeholder 4"/>
          <p:cNvSpPr>
            <a:spLocks noGrp="1"/>
          </p:cNvSpPr>
          <p:nvPr>
            <p:ph type="sldNum" sz="quarter" idx="12"/>
          </p:nvPr>
        </p:nvSpPr>
        <p:spPr/>
        <p:txBody>
          <a:bodyPr/>
          <a:lstStyle/>
          <a:p>
            <a:fld id="{64713071-DEBD-4B99-89ED-A4487A982343}"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ADC Resolution (cont’d)</a:t>
            </a:r>
            <a:endParaRPr lang="en-US" dirty="0"/>
          </a:p>
        </p:txBody>
      </p:sp>
      <p:sp>
        <p:nvSpPr>
          <p:cNvPr id="3" name="Content Placeholder 2"/>
          <p:cNvSpPr>
            <a:spLocks noGrp="1"/>
          </p:cNvSpPr>
          <p:nvPr>
            <p:ph idx="1"/>
          </p:nvPr>
        </p:nvSpPr>
        <p:spPr/>
        <p:txBody>
          <a:bodyPr/>
          <a:lstStyle/>
          <a:p>
            <a:r>
              <a:rPr lang="en-US" sz="2800" dirty="0" smtClean="0"/>
              <a:t>Can be defined electrically and expressed in Volts</a:t>
            </a:r>
          </a:p>
          <a:p>
            <a:r>
              <a:rPr lang="en-US" sz="2800" dirty="0" smtClean="0"/>
              <a:t>The smallest change in the input signal that will produce a change in the output digital code; Assume N-bit ADC</a:t>
            </a:r>
            <a:endParaRPr lang="en-US" sz="2800" dirty="0" smtClean="0"/>
          </a:p>
          <a:p>
            <a:pPr marL="742950" lvl="2" indent="-342900">
              <a:buSzPct val="60000"/>
            </a:pPr>
            <a:r>
              <a:rPr lang="en-US" dirty="0" smtClean="0"/>
              <a:t>V</a:t>
            </a:r>
            <a:r>
              <a:rPr lang="en-US" baseline="-25000" dirty="0" smtClean="0"/>
              <a:t>R</a:t>
            </a:r>
            <a:r>
              <a:rPr lang="en-US" dirty="0" smtClean="0"/>
              <a:t>=V</a:t>
            </a:r>
            <a:r>
              <a:rPr lang="en-US" baseline="-25000" dirty="0" smtClean="0"/>
              <a:t>FULL-SCALE</a:t>
            </a:r>
            <a:r>
              <a:rPr lang="en-US" dirty="0" smtClean="0"/>
              <a:t>/2</a:t>
            </a:r>
            <a:r>
              <a:rPr lang="en-US" baseline="30000" dirty="0" smtClean="0"/>
              <a:t>N</a:t>
            </a:r>
            <a:endParaRPr lang="en-US" sz="2800" dirty="0" smtClean="0"/>
          </a:p>
          <a:p>
            <a:pPr lvl="1"/>
            <a:r>
              <a:rPr lang="en-US" dirty="0" smtClean="0"/>
              <a:t>E.g., V</a:t>
            </a:r>
            <a:r>
              <a:rPr lang="en-US" baseline="-25000" dirty="0" smtClean="0"/>
              <a:t>FULL-SCALE</a:t>
            </a:r>
            <a:r>
              <a:rPr lang="en-US" dirty="0" smtClean="0"/>
              <a:t>=3V, N=12, V</a:t>
            </a:r>
            <a:r>
              <a:rPr lang="en-US" baseline="-25000" dirty="0" smtClean="0"/>
              <a:t>R</a:t>
            </a:r>
            <a:r>
              <a:rPr lang="en-US" dirty="0" smtClean="0"/>
              <a:t>=0.73mV</a:t>
            </a:r>
          </a:p>
          <a:p>
            <a:r>
              <a:rPr lang="en-US" sz="2800" dirty="0" smtClean="0"/>
              <a:t>The minimum change to guarantee a change in the output code level is called the least significant bit (LSB) voltage</a:t>
            </a:r>
            <a:endParaRPr lang="en-US" sz="2400" dirty="0" smtClean="0"/>
          </a:p>
        </p:txBody>
      </p:sp>
      <p:sp>
        <p:nvSpPr>
          <p:cNvPr id="4" name="Footer Placeholder 3"/>
          <p:cNvSpPr>
            <a:spLocks noGrp="1"/>
          </p:cNvSpPr>
          <p:nvPr>
            <p:ph type="ftr" sz="quarter" idx="11"/>
          </p:nvPr>
        </p:nvSpPr>
        <p:spPr/>
        <p:txBody>
          <a:bodyPr/>
          <a:lstStyle/>
          <a:p>
            <a:r>
              <a:rPr lang="en-US" smtClean="0"/>
              <a:t>CPE 323 </a:t>
            </a:r>
            <a:endParaRPr lang="en-US"/>
          </a:p>
        </p:txBody>
      </p:sp>
      <p:sp>
        <p:nvSpPr>
          <p:cNvPr id="5" name="Slide Number Placeholder 4"/>
          <p:cNvSpPr>
            <a:spLocks noGrp="1"/>
          </p:cNvSpPr>
          <p:nvPr>
            <p:ph type="sldNum" sz="quarter" idx="12"/>
          </p:nvPr>
        </p:nvSpPr>
        <p:spPr/>
        <p:txBody>
          <a:bodyPr/>
          <a:lstStyle/>
          <a:p>
            <a:fld id="{64713071-DEBD-4B99-89ED-A4487A982343}" type="slidenum">
              <a:rPr lang="en-US" smtClean="0"/>
              <a:pPr/>
              <a:t>9</a:t>
            </a:fld>
            <a:endParaRPr lang="en-US"/>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3312</TotalTime>
  <Words>3604</Words>
  <Application>Microsoft Office PowerPoint</Application>
  <PresentationFormat>On-screen Show (4:3)</PresentationFormat>
  <Paragraphs>550</Paragraphs>
  <Slides>54</Slides>
  <Notes>16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1" baseType="lpstr">
      <vt:lpstr>Times New Roman</vt:lpstr>
      <vt:lpstr>Arial</vt:lpstr>
      <vt:lpstr>Tahoma</vt:lpstr>
      <vt:lpstr>Wingdings</vt:lpstr>
      <vt:lpstr>Courier New</vt:lpstr>
      <vt:lpstr>Blends</vt:lpstr>
      <vt:lpstr>Microsoft Equation 3.0</vt:lpstr>
      <vt:lpstr>CPE 323 Introduction to Embedded Computer Systems: ADC12 and DAC12</vt:lpstr>
      <vt:lpstr>Outline</vt:lpstr>
      <vt:lpstr>Principles of  Analog-to-Digital Conversion</vt:lpstr>
      <vt:lpstr>Flow in Analog-to-Digital Conversion</vt:lpstr>
      <vt:lpstr>Signal conditional block</vt:lpstr>
      <vt:lpstr>ADC Modules</vt:lpstr>
      <vt:lpstr>ADC Modules</vt:lpstr>
      <vt:lpstr>Definitions: ADC Resolution</vt:lpstr>
      <vt:lpstr>Definitions: ADC Resolution (cont’d)</vt:lpstr>
      <vt:lpstr>Definitions: Accuracy</vt:lpstr>
      <vt:lpstr>Definitions: Transfer Function</vt:lpstr>
      <vt:lpstr>Definitions: Aperture Time, Conversion Time</vt:lpstr>
      <vt:lpstr>Definitions: Sampling frequency</vt:lpstr>
      <vt:lpstr>A/D Converter Types</vt:lpstr>
      <vt:lpstr>MSP430xG461x Microcontroller</vt:lpstr>
      <vt:lpstr>MSP430xF20x3 Microcontroller</vt:lpstr>
      <vt:lpstr>ADC12 Introduction</vt:lpstr>
      <vt:lpstr>ADC12 Block Diagram</vt:lpstr>
      <vt:lpstr>ADC Core</vt:lpstr>
      <vt:lpstr>Core Configuration</vt:lpstr>
      <vt:lpstr>Conversion Clock Selection</vt:lpstr>
      <vt:lpstr>ADC12 Inputs</vt:lpstr>
      <vt:lpstr>Voltage Reference Generator</vt:lpstr>
      <vt:lpstr>Auto Power-down</vt:lpstr>
      <vt:lpstr>Sample-and-Hold</vt:lpstr>
      <vt:lpstr>Sample Timing</vt:lpstr>
      <vt:lpstr>Extended Sample Mode</vt:lpstr>
      <vt:lpstr>Pulse Sample Mode</vt:lpstr>
      <vt:lpstr>Sample Time Consideration</vt:lpstr>
      <vt:lpstr>Conversion Memory</vt:lpstr>
      <vt:lpstr>Conversion Memory (cont’d)</vt:lpstr>
      <vt:lpstr>Conversion Modes</vt:lpstr>
      <vt:lpstr>Single-Channel, Single  Conversion Mode</vt:lpstr>
      <vt:lpstr>Sequence-of-Channels Mode</vt:lpstr>
      <vt:lpstr>Repeat-Single-Channel Mode</vt:lpstr>
      <vt:lpstr>Repeat-Sequence-of-Channels Mode</vt:lpstr>
      <vt:lpstr>Using the Multiple Sample and Convert (MSC) Bit</vt:lpstr>
      <vt:lpstr>Stopping Conversions</vt:lpstr>
      <vt:lpstr>Temperature On-Chip Sensor</vt:lpstr>
      <vt:lpstr>ADC Grounding and Noise Considerations</vt:lpstr>
      <vt:lpstr>ADC Interrupts</vt:lpstr>
      <vt:lpstr>Interrupt Handling Routine</vt:lpstr>
      <vt:lpstr>An Example: ADC12, Single Sample</vt:lpstr>
      <vt:lpstr>DAC12</vt:lpstr>
      <vt:lpstr>DAC12 Introduction</vt:lpstr>
      <vt:lpstr>DAC12 Block Diagram</vt:lpstr>
      <vt:lpstr>DAC12 Core</vt:lpstr>
      <vt:lpstr>DAC12 Port Selection</vt:lpstr>
      <vt:lpstr>DAC12 Reference</vt:lpstr>
      <vt:lpstr>Updating the DAC12 Voltage Output</vt:lpstr>
      <vt:lpstr>DAC12_xDAT Data Format</vt:lpstr>
      <vt:lpstr>Offset Calibration</vt:lpstr>
      <vt:lpstr>DAC12 Group Update</vt:lpstr>
      <vt:lpstr>An Example: A Ramp Signal</vt:lpstr>
    </vt:vector>
  </TitlesOfParts>
  <Company>UAH / Microsoft MOLP Program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Microcomputers notes</dc:title>
  <dc:creator>Emil Jovanov</dc:creator>
  <cp:lastModifiedBy>milenka</cp:lastModifiedBy>
  <cp:revision>189</cp:revision>
  <cp:lastPrinted>2000-08-31T19:14:43Z</cp:lastPrinted>
  <dcterms:created xsi:type="dcterms:W3CDTF">2000-08-22T23:43:45Z</dcterms:created>
  <dcterms:modified xsi:type="dcterms:W3CDTF">2012-04-02T17:34:08Z</dcterms:modified>
</cp:coreProperties>
</file>