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641" r:id="rId2"/>
    <p:sldId id="957" r:id="rId3"/>
    <p:sldId id="949" r:id="rId4"/>
    <p:sldId id="952" r:id="rId5"/>
    <p:sldId id="958" r:id="rId6"/>
    <p:sldId id="963" r:id="rId7"/>
    <p:sldId id="959" r:id="rId8"/>
    <p:sldId id="960" r:id="rId9"/>
    <p:sldId id="961" r:id="rId10"/>
    <p:sldId id="964" r:id="rId11"/>
    <p:sldId id="965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33CC33"/>
    <a:srgbClr val="CC99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7" autoAdjust="0"/>
    <p:restoredTop sz="98649" autoAdjust="0"/>
  </p:normalViewPr>
  <p:slideViewPr>
    <p:cSldViewPr snapToGrid="0">
      <p:cViewPr>
        <p:scale>
          <a:sx n="100" d="100"/>
          <a:sy n="100" d="100"/>
        </p:scale>
        <p:origin x="-92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DA14DF0-9DFE-435C-BDD0-1A967756D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5963"/>
            <a:ext cx="4806950" cy="3605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D5EB452-687A-4650-9B76-D40F77DBD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EB375-9F7D-4349-8BFE-AFC9F928953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58092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408113"/>
            <a:ext cx="7947025" cy="156368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8093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67E15E0-B640-41A9-8F60-30501D8D0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0D81-51C8-4DF6-B046-2CE9C0A3B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60338"/>
            <a:ext cx="2039938" cy="6437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575" y="160338"/>
            <a:ext cx="5972175" cy="6437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126BA-35A2-42AB-98DE-869FFFD5D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FDD45-D1FA-4CA7-BA8D-EBD45D250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B6221-4A2D-4F19-83D6-3CAFCDFB4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304925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38" y="1304925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DA0E5-FF3A-404C-9EA8-9E853B8B1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4E021-AA6D-4185-9504-17507D476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C09C2-22D4-472B-8680-397A34225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CD4BF-1EE1-474A-8B15-A6D11EFAF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05DAC-2784-4CF8-91FA-B91629E77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BE91C-CD6A-4FC2-9135-D0015230D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304925"/>
            <a:ext cx="816451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06264E1-BA59-4966-B213-58ED84C10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CPE 323 Introduction to Embedded Computer Systems: </a:t>
            </a:r>
            <a:r>
              <a:rPr lang="en-US" sz="3200" dirty="0" smtClean="0"/>
              <a:t>Hardware Multiplier</a:t>
            </a:r>
            <a:endParaRPr lang="en-US" sz="3200" dirty="0" smtClean="0"/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Instructor: Dr Aleksandar Milenkovic</a:t>
            </a:r>
            <a:br>
              <a:rPr lang="en-US" smtClean="0"/>
            </a:br>
            <a:r>
              <a:rPr lang="en-US" smtClean="0"/>
              <a:t>Lecture Notes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Indirect Addressing of RESLO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Note: if using indirect </a:t>
            </a:r>
            <a:r>
              <a:rPr lang="en-US" sz="2800" dirty="0" smtClean="0"/>
              <a:t>or </a:t>
            </a:r>
            <a:r>
              <a:rPr lang="en-US" sz="2800" dirty="0" smtClean="0"/>
              <a:t>indirect </a:t>
            </a:r>
            <a:r>
              <a:rPr lang="en-US" sz="2800" dirty="0" err="1" smtClean="0"/>
              <a:t>autoincrement</a:t>
            </a:r>
            <a:r>
              <a:rPr lang="en-US" sz="2800" dirty="0" smtClean="0"/>
              <a:t> </a:t>
            </a:r>
            <a:r>
              <a:rPr lang="en-US" sz="2800" dirty="0" smtClean="0"/>
              <a:t>addressing mode to access </a:t>
            </a:r>
            <a:r>
              <a:rPr lang="en-US" sz="2800" dirty="0" smtClean="0"/>
              <a:t>the results registers, at </a:t>
            </a:r>
            <a:r>
              <a:rPr lang="en-US" sz="2800" dirty="0" smtClean="0"/>
              <a:t>least one instruction is needed between loading the </a:t>
            </a:r>
            <a:r>
              <a:rPr lang="en-US" sz="2800" dirty="0" smtClean="0"/>
              <a:t>second operand </a:t>
            </a:r>
            <a:r>
              <a:rPr lang="en-US" sz="2800" dirty="0" smtClean="0"/>
              <a:t>and accessing one of the result </a:t>
            </a:r>
            <a:r>
              <a:rPr lang="en-US" sz="2800" dirty="0" smtClean="0"/>
              <a:t>registers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Access multiplier results with indirect addressing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 #RESLO,R5 ; RESLO address in R5 for indirect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 &amp;OPER1,&amp;MPY ; Load 1st operand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 &amp;OPER2,&amp;OP2 ; Load 2nd operand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NOP ; Need one cycle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 @R5+,&amp;xxx ; Move RESLO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 @R5,&amp;xxx ; Move RESHI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DD45-D1FA-4CA7-BA8D-EBD45D250C0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</a:t>
            </a:r>
            <a:r>
              <a:rPr lang="en-US" sz="2400" dirty="0" smtClean="0"/>
              <a:t>an interrupt occurs after writing OP1 but before writing OP2, and </a:t>
            </a:r>
            <a:r>
              <a:rPr lang="en-US" sz="2400" dirty="0" smtClean="0"/>
              <a:t>the multiplier </a:t>
            </a:r>
            <a:r>
              <a:rPr lang="en-US" sz="2400" dirty="0" smtClean="0"/>
              <a:t>is used in servicing that interrupt, the original multiplier </a:t>
            </a:r>
            <a:r>
              <a:rPr lang="en-US" sz="2400" dirty="0" smtClean="0"/>
              <a:t>mode selection </a:t>
            </a:r>
            <a:r>
              <a:rPr lang="en-US" sz="2400" dirty="0" smtClean="0"/>
              <a:t>is lost and the results are </a:t>
            </a:r>
            <a:r>
              <a:rPr lang="en-US" sz="2400" dirty="0" smtClean="0"/>
              <a:t>unpredictable</a:t>
            </a:r>
          </a:p>
          <a:p>
            <a:r>
              <a:rPr lang="en-US" sz="2400" dirty="0" smtClean="0"/>
              <a:t>To </a:t>
            </a:r>
            <a:r>
              <a:rPr lang="en-US" sz="2400" dirty="0" smtClean="0"/>
              <a:t>avoid this, </a:t>
            </a:r>
            <a:r>
              <a:rPr lang="en-US" sz="2400" dirty="0" smtClean="0"/>
              <a:t>disable interrupts </a:t>
            </a:r>
            <a:r>
              <a:rPr lang="en-US" sz="2400" dirty="0" smtClean="0"/>
              <a:t>before using the hardware multiplier or do not use the multiplier </a:t>
            </a:r>
            <a:r>
              <a:rPr lang="en-US" sz="2400" dirty="0" smtClean="0"/>
              <a:t>in interrupt </a:t>
            </a:r>
            <a:r>
              <a:rPr lang="en-US" sz="2400" dirty="0" smtClean="0"/>
              <a:t>service routines.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Disable interrupts before using the hardware multiplier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DINT ; Disable interrupts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NOP ; Required for DINT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MOV #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xxh,&amp;MPY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; Load 1st operand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MOV #xxh,&amp;OP2 ; Load 2nd operand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EINT ; Interrupts may be enable before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Process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DD45-D1FA-4CA7-BA8D-EBD45D250C0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MSP430xG461x Microcontroller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2BCC8-41DB-487E-A72D-0214E63F68AE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1570038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590800" y="4312920"/>
            <a:ext cx="640080" cy="115824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Multiplier (16x16)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 ISA support for multiplication</a:t>
            </a:r>
          </a:p>
          <a:p>
            <a:r>
              <a:rPr lang="en-US" sz="2800" dirty="0" smtClean="0"/>
              <a:t>Multiplication is supported by a dedicated peripheral module that performs </a:t>
            </a:r>
          </a:p>
          <a:p>
            <a:pPr lvl="1"/>
            <a:r>
              <a:rPr lang="en-US" sz="2400" dirty="0" smtClean="0"/>
              <a:t>16x16, 16x8, 8x16, and 8x8 bit operations</a:t>
            </a:r>
          </a:p>
          <a:p>
            <a:pPr lvl="1"/>
            <a:r>
              <a:rPr lang="en-US" sz="2400" dirty="0" smtClean="0"/>
              <a:t>Signed and unsigned multiplication</a:t>
            </a:r>
          </a:p>
          <a:p>
            <a:pPr lvl="1"/>
            <a:r>
              <a:rPr lang="en-US" sz="2400" dirty="0" smtClean="0"/>
              <a:t>Signed and unsigned multiply and accumulate operations</a:t>
            </a:r>
          </a:p>
          <a:p>
            <a:r>
              <a:rPr lang="en-US" sz="2800" dirty="0" smtClean="0"/>
              <a:t>How that works? </a:t>
            </a:r>
          </a:p>
          <a:p>
            <a:pPr lvl="1"/>
            <a:r>
              <a:rPr lang="en-US" sz="2400" dirty="0" smtClean="0"/>
              <a:t>Load operands and read the result </a:t>
            </a:r>
          </a:p>
          <a:p>
            <a:pPr lvl="1"/>
            <a:r>
              <a:rPr lang="en-US" sz="2400" dirty="0" smtClean="0"/>
              <a:t>No additional clock cycles are required</a:t>
            </a:r>
            <a:endParaRPr lang="en-US" sz="2400" dirty="0" smtClean="0"/>
          </a:p>
        </p:txBody>
      </p:sp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</a:t>
            </a:r>
            <a:endParaRPr lang="en-US" smtClean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CC08-4110-4C65-81C1-C6972AC12A8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Multiplier Block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FDD45-D1FA-4CA7-BA8D-EBD45D250C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1770" y="1619885"/>
            <a:ext cx="608330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Multiplier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do we select type of operation?</a:t>
            </a:r>
          </a:p>
          <a:p>
            <a:pPr lvl="1"/>
            <a:r>
              <a:rPr lang="en-US" sz="2400" dirty="0" smtClean="0"/>
              <a:t>By the address the first operand is written </a:t>
            </a:r>
            <a:r>
              <a:rPr lang="en-US" sz="2400" dirty="0" smtClean="0"/>
              <a:t>to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When does multiplication start? </a:t>
            </a:r>
            <a:endParaRPr lang="en-US" sz="2800" dirty="0" smtClean="0"/>
          </a:p>
          <a:p>
            <a:pPr lvl="1"/>
            <a:r>
              <a:rPr lang="en-US" sz="2400" dirty="0" smtClean="0"/>
              <a:t>When the </a:t>
            </a:r>
            <a:r>
              <a:rPr lang="en-US" sz="2400" dirty="0" smtClean="0"/>
              <a:t>second operand </a:t>
            </a:r>
            <a:r>
              <a:rPr lang="en-US" sz="2400" dirty="0" smtClean="0"/>
              <a:t>is written to </a:t>
            </a:r>
            <a:r>
              <a:rPr lang="en-US" sz="2400" dirty="0" smtClean="0"/>
              <a:t>the operand two register </a:t>
            </a:r>
            <a:r>
              <a:rPr lang="en-US" sz="2400" dirty="0" smtClean="0"/>
              <a:t>OP2</a:t>
            </a:r>
          </a:p>
          <a:p>
            <a:r>
              <a:rPr lang="en-US" sz="2800" dirty="0" smtClean="0"/>
              <a:t>Where is the result?</a:t>
            </a:r>
          </a:p>
          <a:p>
            <a:pPr lvl="1"/>
            <a:r>
              <a:rPr lang="en-US" sz="2400" dirty="0" smtClean="0"/>
              <a:t>Written </a:t>
            </a:r>
            <a:r>
              <a:rPr lang="en-US" sz="2400" dirty="0" smtClean="0"/>
              <a:t>into the three result registers </a:t>
            </a:r>
            <a:r>
              <a:rPr lang="en-US" sz="2400" dirty="0" smtClean="0"/>
              <a:t>RESLO,RESHI</a:t>
            </a:r>
            <a:r>
              <a:rPr lang="en-US" sz="2400" dirty="0" smtClean="0"/>
              <a:t>, and </a:t>
            </a:r>
            <a:r>
              <a:rPr lang="en-US" sz="2400" dirty="0" smtClean="0"/>
              <a:t>SUMEXT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FDD45-D1FA-4CA7-BA8D-EBD45D250C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480" y="2251711"/>
            <a:ext cx="4949190" cy="158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 Registers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RESLO</a:t>
            </a:r>
          </a:p>
          <a:p>
            <a:pPr lvl="1"/>
            <a:r>
              <a:rPr lang="en-US" dirty="0" smtClean="0"/>
              <a:t>Holds </a:t>
            </a:r>
            <a:r>
              <a:rPr lang="en-US" dirty="0" smtClean="0"/>
              <a:t>the lower 16-bits of the calculation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RESHI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SXT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DD45-D1FA-4CA7-BA8D-EBD45D250C0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2475278"/>
            <a:ext cx="4673936" cy="189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8650" y="4438010"/>
            <a:ext cx="4681410" cy="219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16x16 Unsigned Multiply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MOV #01234h,&amp;MPY ; Load first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MOV #05678h,&amp;OP2 ; Load second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... ; Process results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8x8 Unsigned Multiply. Absolute addressing.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MOV.B #012h,&amp;0130h ; Load first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MOV.B #034h,&amp;0138h ; Load 2nd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... ; Process results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16x16 Signed Multiply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MOV #01234h,&amp;MPYS ; Load first operand</a:t>
            </a:r>
          </a:p>
          <a:p>
            <a:pPr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MOV #05678h,&amp;OP2 ; Load 2nd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... ; Process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FDD45-D1FA-4CA7-BA8D-EBD45D250C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8x8 Signed Multiply. Absolute addressing.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MOV.B #012h,&amp;0132h ; Load first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SXT &amp;MPYS ; Sign extend first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MOV.B #034h,&amp;0138h ; Load 2nd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SXT &amp;OP2 ; Sign extend 2nd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(triggers 2nd multiplication)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... ; Process results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16x16 Unsigned Multiply Accumulate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MOV #01234h,&amp;MAC ; Load first operand</a:t>
            </a:r>
          </a:p>
          <a:p>
            <a:pPr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MOV #05678h,&amp;OP2 ; Load 2nd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... ; Process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FDD45-D1FA-4CA7-BA8D-EBD45D250C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16x16 Signed Multiply Accumulate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MOV #01234h,&amp;MACS ; Load first operand</a:t>
            </a:r>
          </a:p>
          <a:p>
            <a:pPr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MOV #05678h,&amp;OP2 ; Load 2nd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... ; Process results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8x8 Signed Multiply Accumulate. Absolute addressing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MOV.B #012h,&amp;0136h ; Load first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SXT &amp;MACS ; Sign extend first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MOV.B #034h,R5 ; Temp. location for 2nd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SXT R5 ; Sign extend 2nd operand</a:t>
            </a:r>
          </a:p>
          <a:p>
            <a:pPr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MOV R5,&amp;OP2 ; Load 2nd operand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... ; Process results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FDD45-D1FA-4CA7-BA8D-EBD45D250C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2570</TotalTime>
  <Words>627</Words>
  <Application>Microsoft Office PowerPoint</Application>
  <PresentationFormat>On-screen Show (4:3)</PresentationFormat>
  <Paragraphs>115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Blends</vt:lpstr>
      <vt:lpstr>CPE 323 Introduction to Embedded Computer Systems: Hardware Multiplier</vt:lpstr>
      <vt:lpstr>MSP430xG461x Microcontroller</vt:lpstr>
      <vt:lpstr>Hardware Multiplier (16x16)</vt:lpstr>
      <vt:lpstr>Multiplier Block Diagram</vt:lpstr>
      <vt:lpstr>Multiplier Operation</vt:lpstr>
      <vt:lpstr>Result Registers</vt:lpstr>
      <vt:lpstr>Software Examples </vt:lpstr>
      <vt:lpstr>Software Examples </vt:lpstr>
      <vt:lpstr>Software Examples </vt:lpstr>
      <vt:lpstr>Indirect Addressing of RESLO</vt:lpstr>
      <vt:lpstr>Multiplication and Interrupts</vt:lpstr>
    </vt:vector>
  </TitlesOfParts>
  <Company>UAH / Microsoft MOLP Program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Microcomputers notes</dc:title>
  <dc:creator>Emil Jovanov</dc:creator>
  <cp:lastModifiedBy>milenka</cp:lastModifiedBy>
  <cp:revision>180</cp:revision>
  <cp:lastPrinted>2000-08-31T19:14:43Z</cp:lastPrinted>
  <dcterms:created xsi:type="dcterms:W3CDTF">2000-08-22T23:43:45Z</dcterms:created>
  <dcterms:modified xsi:type="dcterms:W3CDTF">2012-02-29T16:52:12Z</dcterms:modified>
</cp:coreProperties>
</file>