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1"/>
  </p:notesMasterIdLst>
  <p:handoutMasterIdLst>
    <p:handoutMasterId r:id="rId32"/>
  </p:handoutMasterIdLst>
  <p:sldIdLst>
    <p:sldId id="367" r:id="rId2"/>
    <p:sldId id="319" r:id="rId3"/>
    <p:sldId id="320" r:id="rId4"/>
    <p:sldId id="370" r:id="rId5"/>
    <p:sldId id="372" r:id="rId6"/>
    <p:sldId id="373" r:id="rId7"/>
    <p:sldId id="321" r:id="rId8"/>
    <p:sldId id="357" r:id="rId9"/>
    <p:sldId id="325" r:id="rId10"/>
    <p:sldId id="358" r:id="rId11"/>
    <p:sldId id="342" r:id="rId12"/>
    <p:sldId id="359" r:id="rId13"/>
    <p:sldId id="374" r:id="rId14"/>
    <p:sldId id="360" r:id="rId15"/>
    <p:sldId id="361" r:id="rId16"/>
    <p:sldId id="329" r:id="rId17"/>
    <p:sldId id="331" r:id="rId18"/>
    <p:sldId id="341" r:id="rId19"/>
    <p:sldId id="362" r:id="rId20"/>
    <p:sldId id="347" r:id="rId21"/>
    <p:sldId id="346" r:id="rId22"/>
    <p:sldId id="348" r:id="rId23"/>
    <p:sldId id="349" r:id="rId24"/>
    <p:sldId id="350" r:id="rId25"/>
    <p:sldId id="351" r:id="rId26"/>
    <p:sldId id="353" r:id="rId27"/>
    <p:sldId id="365" r:id="rId28"/>
    <p:sldId id="366" r:id="rId29"/>
    <p:sldId id="355" r:id="rId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7442" autoAdjust="0"/>
  </p:normalViewPr>
  <p:slideViewPr>
    <p:cSldViewPr>
      <p:cViewPr varScale="1">
        <p:scale>
          <a:sx n="88" d="100"/>
          <a:sy n="88" d="100"/>
        </p:scale>
        <p:origin x="-6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fld id="{9C12708B-71E6-4911-B481-4063F2DD5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9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416425"/>
            <a:ext cx="5043487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9" tIns="46215" rIns="92429" bIns="46215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100" smtClean="0">
                <a:latin typeface="Tahoma" pitchFamily="34" charset="0"/>
              </a:defRPr>
            </a:lvl1pPr>
          </a:lstStyle>
          <a:p>
            <a:pPr>
              <a:defRPr/>
            </a:pPr>
            <a:fld id="{8930371B-A1BE-43A5-AA6B-9565130B7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401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8DC934-F038-427D-BFFF-AF1DCAADD36E}" type="slidenum">
              <a:rPr lang="en-US" altLang="en-US">
                <a:latin typeface="Tahoma" pitchFamily="34" charset="0"/>
              </a:rPr>
              <a:pPr/>
              <a:t>2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FC2520-B81C-4D43-A132-9876B54FCED7}" type="slidenum">
              <a:rPr lang="en-US" altLang="en-US">
                <a:latin typeface="Tahoma" pitchFamily="34" charset="0"/>
              </a:rPr>
              <a:pPr/>
              <a:t>16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7E87C2-FC86-47CD-84FE-A219C2756B71}" type="slidenum">
              <a:rPr lang="en-US" altLang="en-US">
                <a:latin typeface="Tahoma" pitchFamily="34" charset="0"/>
              </a:rPr>
              <a:pPr/>
              <a:t>17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CC58BD-B572-4D5D-9307-B912DB75E514}" type="slidenum">
              <a:rPr lang="en-US" altLang="en-US">
                <a:latin typeface="Tahoma" pitchFamily="34" charset="0"/>
              </a:rPr>
              <a:pPr/>
              <a:t>3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B28E4-B43D-42ED-AB00-69A8C2934D30}" type="slidenum">
              <a:rPr lang="en-US" altLang="en-US">
                <a:latin typeface="Tahoma" pitchFamily="34" charset="0"/>
              </a:rPr>
              <a:pPr/>
              <a:t>4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|         |</a:t>
            </a:r>
          </a:p>
          <a:p>
            <a:pPr eaLnBrk="1" hangingPunct="1"/>
            <a:r>
              <a:rPr lang="en-US" altLang="en-US" smtClean="0"/>
              <a:t>|_____|</a:t>
            </a:r>
          </a:p>
          <a:p>
            <a:pPr eaLnBrk="1" hangingPunct="1"/>
            <a:r>
              <a:rPr lang="en-US" altLang="en-US" smtClean="0"/>
              <a:t>     |</a:t>
            </a:r>
          </a:p>
          <a:p>
            <a:pPr eaLnBrk="1" hangingPunct="1"/>
            <a:r>
              <a:rPr lang="en-US" altLang="en-US" smtClean="0"/>
              <a:t>  * |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Slide the top of the shovel over by half.  People tend to put an artificial constraint and only want to move a toothpick completely.  In this case, you only slide it to the right.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B28E4-B43D-42ED-AB00-69A8C2934D30}" type="slidenum">
              <a:rPr lang="en-US" altLang="en-US">
                <a:latin typeface="Tahoma" pitchFamily="34" charset="0"/>
              </a:rPr>
              <a:pPr/>
              <a:t>5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|         |</a:t>
            </a:r>
          </a:p>
          <a:p>
            <a:pPr eaLnBrk="1" hangingPunct="1"/>
            <a:r>
              <a:rPr lang="en-US" altLang="en-US" smtClean="0"/>
              <a:t>|_____|</a:t>
            </a:r>
          </a:p>
          <a:p>
            <a:pPr eaLnBrk="1" hangingPunct="1"/>
            <a:r>
              <a:rPr lang="en-US" altLang="en-US" smtClean="0"/>
              <a:t>     |</a:t>
            </a:r>
          </a:p>
          <a:p>
            <a:pPr eaLnBrk="1" hangingPunct="1"/>
            <a:r>
              <a:rPr lang="en-US" altLang="en-US" smtClean="0"/>
              <a:t>  * |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Slide the top of the shovel over by half.  People tend to put an artificial constraint and only want to move a toothpick completely.  In this case, you only slide it to the right.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B28E4-B43D-42ED-AB00-69A8C2934D30}" type="slidenum">
              <a:rPr lang="en-US" altLang="en-US">
                <a:latin typeface="Tahoma" pitchFamily="34" charset="0"/>
              </a:rPr>
              <a:pPr/>
              <a:t>6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|         |</a:t>
            </a:r>
          </a:p>
          <a:p>
            <a:pPr eaLnBrk="1" hangingPunct="1"/>
            <a:r>
              <a:rPr lang="en-US" altLang="en-US" smtClean="0"/>
              <a:t>|_____|</a:t>
            </a:r>
          </a:p>
          <a:p>
            <a:pPr eaLnBrk="1" hangingPunct="1"/>
            <a:r>
              <a:rPr lang="en-US" altLang="en-US" smtClean="0"/>
              <a:t>     |</a:t>
            </a:r>
          </a:p>
          <a:p>
            <a:pPr eaLnBrk="1" hangingPunct="1"/>
            <a:r>
              <a:rPr lang="en-US" altLang="en-US" smtClean="0"/>
              <a:t>  * |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Slide the top of the shovel over by half.  People tend to put an artificial constraint and only want to move a toothpick completely.  In this case, you only slide it to the right.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C84026-520A-44E7-81B5-7AECFB946F87}" type="slidenum">
              <a:rPr lang="en-US" altLang="en-US">
                <a:latin typeface="Tahoma" pitchFamily="34" charset="0"/>
              </a:rPr>
              <a:pPr/>
              <a:t>7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en-US" smtClean="0"/>
              <a:t>Perceptual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mtClean="0"/>
              <a:t>Emotional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mtClean="0"/>
              <a:t>Cultural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mtClean="0"/>
              <a:t>Intellectual and expressive blocks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7D03AA-E862-4ADA-8A9E-E3AFB35FF611}" type="slidenum">
              <a:rPr lang="en-US" altLang="en-US">
                <a:latin typeface="Tahoma" pitchFamily="34" charset="0"/>
              </a:rPr>
              <a:pPr/>
              <a:t>8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14A40-1E3E-45CC-9BA9-4303FA549067}" type="slidenum">
              <a:rPr lang="en-US" altLang="en-US">
                <a:latin typeface="Tahoma" pitchFamily="34" charset="0"/>
              </a:rPr>
              <a:pPr/>
              <a:t>9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marL="228600" indent="-22860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charset="0"/>
              </a:defRPr>
            </a:lvl1pPr>
            <a:lvl2pPr marL="711200" indent="-274638" defTabSz="923925">
              <a:defRPr>
                <a:solidFill>
                  <a:schemeClr val="tx1"/>
                </a:solidFill>
                <a:latin typeface="Arial" charset="0"/>
              </a:defRPr>
            </a:lvl2pPr>
            <a:lvl3pPr marL="1093788" indent="-219075" defTabSz="923925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9075" defTabSz="923925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23925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A5CCF0-06B9-4044-9E1A-56443DFDB220}" type="slidenum">
              <a:rPr lang="en-US" altLang="en-US">
                <a:latin typeface="Tahoma" pitchFamily="34" charset="0"/>
              </a:rPr>
              <a:pPr/>
              <a:t>15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8200" cy="34861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</p:spPr>
        <p:txBody>
          <a:bodyPr/>
          <a:lstStyle/>
          <a:p>
            <a:pPr marL="228600" indent="-228600"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2E95131-A3AD-4A14-9A38-14E4903FE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06EC5-49CD-4353-9F89-F5EA99AD6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A20D-F3B8-4D0A-8258-7A1F394DC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06048-102B-4E02-BA82-EC94AA1BD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8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, published by McGraw Hill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8738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2D7FBD-29A7-412A-8E94-6A276C096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5F43CA-0F04-44D7-AC8D-10B260ED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390ADC-FA7B-4272-9C13-64E4144E1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97F08-4BFE-4B61-BF21-AF083C7F0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FABAC6-51B4-4A17-9E5B-14BAC4F93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1CE1E-0457-4BF7-B40B-A6E62EE46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1BDE33-7002-4798-804C-32A4FBD1D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A1FA8F-D656-4F02-8142-FEA061EE9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copyright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8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908782-A4BD-400A-A980-75CEAE49A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4" descr="cover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Concept Generation &amp; Evaluation</a:t>
            </a:r>
            <a:endParaRPr lang="en-US" dirty="0"/>
          </a:p>
        </p:txBody>
      </p:sp>
      <p:pic>
        <p:nvPicPr>
          <p:cNvPr id="14339" name="Picture 4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Vertical thinking </a:t>
            </a:r>
            <a:r>
              <a:rPr lang="en-US" altLang="en-US" dirty="0" smtClean="0"/>
              <a:t>is</a:t>
            </a:r>
          </a:p>
          <a:p>
            <a:pPr marL="392113" lvl="1" indent="0" eaLnBrk="1" hangingPunct="1">
              <a:buNone/>
            </a:pPr>
            <a:r>
              <a:rPr lang="en-US" altLang="en-US" dirty="0" smtClean="0"/>
              <a:t>Solving problems using an analytical, sequential and well known sequential methodology.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Lateral thinking </a:t>
            </a:r>
            <a:r>
              <a:rPr lang="en-US" altLang="en-US" dirty="0" smtClean="0"/>
              <a:t>is</a:t>
            </a:r>
          </a:p>
          <a:p>
            <a:pPr marL="392113" lvl="1" indent="0" eaLnBrk="1" hangingPunct="1">
              <a:buNone/>
            </a:pPr>
            <a:r>
              <a:rPr lang="en-US" altLang="en-US" dirty="0" smtClean="0"/>
              <a:t>Solving problems through an indirect and creative approach.</a:t>
            </a:r>
          </a:p>
          <a:p>
            <a:pPr lvl="1" eaLnBrk="1" hangingPunct="1"/>
            <a:r>
              <a:rPr lang="en-US" altLang="en-US" dirty="0" smtClean="0"/>
              <a:t>using reasoning that is not easily obtained using step-by-step logic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BDA54C-5CA2-4BC0-BEEC-7D5C65A72F2E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Vertical and Lateral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Have a questioning attitude</a:t>
            </a:r>
          </a:p>
          <a:p>
            <a:pPr eaLnBrk="1" hangingPunct="1"/>
            <a:r>
              <a:rPr lang="en-US" altLang="en-US" sz="3200" dirty="0" smtClean="0"/>
              <a:t>Practice being creative</a:t>
            </a:r>
          </a:p>
          <a:p>
            <a:pPr eaLnBrk="1" hangingPunct="1"/>
            <a:r>
              <a:rPr lang="en-US" altLang="en-US" sz="3200" dirty="0" smtClean="0"/>
              <a:t>Suspend judgment</a:t>
            </a:r>
          </a:p>
          <a:p>
            <a:pPr eaLnBrk="1" hangingPunct="1"/>
            <a:r>
              <a:rPr lang="en-US" altLang="en-US" sz="3200" dirty="0" smtClean="0"/>
              <a:t>All incubation time</a:t>
            </a:r>
          </a:p>
          <a:p>
            <a:pPr eaLnBrk="1" hangingPunct="1"/>
            <a:r>
              <a:rPr lang="en-US" altLang="en-US" sz="3200" dirty="0" smtClean="0"/>
              <a:t>Think like a beginner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61AEF8-34E7-4DD6-ABFF-F23C30B8520B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Strategies for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991600" cy="50165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S</a:t>
            </a:r>
            <a:r>
              <a:rPr lang="en-US" altLang="en-US" dirty="0" smtClean="0"/>
              <a:t>ubstitute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Can new elements be substituted for those that already exist in the system?</a:t>
            </a: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C</a:t>
            </a:r>
            <a:r>
              <a:rPr lang="en-US" altLang="en-US" dirty="0" smtClean="0"/>
              <a:t>ombine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Can existing entities be combined in a novel way that has not been done before?</a:t>
            </a: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A</a:t>
            </a:r>
            <a:r>
              <a:rPr lang="en-US" altLang="en-US" dirty="0" smtClean="0"/>
              <a:t>dapt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Can parts of the whole be adapted to operate differently?</a:t>
            </a: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M</a:t>
            </a:r>
            <a:r>
              <a:rPr lang="en-US" altLang="en-US" dirty="0" smtClean="0"/>
              <a:t>odify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Can part or all of the system be modified in some way? (size, shape, functionality)</a:t>
            </a:r>
            <a:endParaRPr lang="en-US" altLang="en-US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F2DD1F-6D37-42CF-B768-11E03154AF31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SCAMPER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45259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P</a:t>
            </a:r>
            <a:r>
              <a:rPr lang="en-US" altLang="en-US" dirty="0" smtClean="0"/>
              <a:t>ut </a:t>
            </a:r>
            <a:r>
              <a:rPr lang="en-US" altLang="en-US" dirty="0" smtClean="0"/>
              <a:t>to other </a:t>
            </a:r>
            <a:r>
              <a:rPr lang="en-US" altLang="en-US" dirty="0" smtClean="0"/>
              <a:t>use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Are there other application domains where the product or system can be put to use?</a:t>
            </a: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E</a:t>
            </a:r>
            <a:r>
              <a:rPr lang="en-US" altLang="en-US" dirty="0" smtClean="0"/>
              <a:t>liminate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Can parts of the whole be eliminated? Or should the whole itself be eliminated?</a:t>
            </a:r>
            <a:endParaRPr lang="en-US" alt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b="1" dirty="0" smtClean="0"/>
              <a:t>R</a:t>
            </a:r>
            <a:r>
              <a:rPr lang="en-US" altLang="en-US" dirty="0" smtClean="0"/>
              <a:t>earrange or </a:t>
            </a:r>
            <a:r>
              <a:rPr lang="en-US" altLang="en-US" b="1" dirty="0" smtClean="0"/>
              <a:t>R</a:t>
            </a:r>
            <a:r>
              <a:rPr lang="en-US" altLang="en-US" dirty="0" smtClean="0"/>
              <a:t>everse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dirty="0" smtClean="0"/>
              <a:t>If the elements are not </a:t>
            </a:r>
            <a:r>
              <a:rPr lang="en-US" altLang="en-US" dirty="0" smtClean="0"/>
              <a:t>themselves to be changed can they be rearranged differently to work better?</a:t>
            </a:r>
          </a:p>
          <a:p>
            <a:pPr marL="630238" lvl="2" indent="0" eaLnBrk="1" hangingPunct="1">
              <a:spcAft>
                <a:spcPts val="600"/>
              </a:spcAft>
              <a:buNone/>
            </a:pPr>
            <a:r>
              <a:rPr lang="en-US" altLang="en-US" dirty="0" smtClean="0"/>
              <a:t>Are there any roles or objectives that can be reversed?</a:t>
            </a:r>
            <a:endParaRPr lang="en-US" altLang="en-US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F2DD1F-6D37-42CF-B768-11E03154AF31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SCAMPER</a:t>
            </a:r>
          </a:p>
        </p:txBody>
      </p:sp>
    </p:spTree>
    <p:extLst>
      <p:ext uri="{BB962C8B-B14F-4D97-AF65-F5344CB8AC3E}">
        <p14:creationId xmlns:p14="http://schemas.microsoft.com/office/powerpoint/2010/main" val="2267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 smtClean="0"/>
              <a:t>Search Externally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Literature review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Search and review existing products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Benchmark similar products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Interview experts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 smtClean="0"/>
              <a:t>Search Internally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Brainstorming/</a:t>
            </a:r>
            <a:r>
              <a:rPr lang="en-US" dirty="0" err="1" smtClean="0"/>
              <a:t>brainwriting</a:t>
            </a:r>
            <a:endParaRPr lang="en-US" dirty="0" smtClean="0"/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Nominal Group Technique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Concept Table/Fans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B81D2E-482F-4B91-AC56-A2F9A29C953F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715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smtClean="0"/>
              <a:t>Rules for group brainstorming</a:t>
            </a:r>
          </a:p>
          <a:p>
            <a:pPr eaLnBrk="1" hangingPunct="1"/>
            <a:r>
              <a:rPr lang="en-US" altLang="en-US" sz="2800" smtClean="0"/>
              <a:t>No evaluation or judgment of ideas permitted.</a:t>
            </a:r>
          </a:p>
          <a:p>
            <a:pPr eaLnBrk="1" hangingPunct="1"/>
            <a:r>
              <a:rPr lang="en-US" altLang="en-US" sz="2800" smtClean="0"/>
              <a:t>Encourage wild ideas.</a:t>
            </a:r>
          </a:p>
          <a:p>
            <a:pPr eaLnBrk="1" hangingPunct="1"/>
            <a:r>
              <a:rPr lang="en-US" altLang="en-US" sz="2800" smtClean="0"/>
              <a:t>Focus on quantity, not quality (can always toss later!)</a:t>
            </a:r>
          </a:p>
          <a:p>
            <a:pPr eaLnBrk="1" hangingPunct="1"/>
            <a:r>
              <a:rPr lang="en-US" altLang="en-US" sz="2800" smtClean="0"/>
              <a:t>Build upon, combine, or modify the ideas of others (SCAMPER).</a:t>
            </a:r>
          </a:p>
          <a:p>
            <a:pPr eaLnBrk="1" hangingPunct="1"/>
            <a:r>
              <a:rPr lang="en-US" altLang="en-US" sz="2800" smtClean="0"/>
              <a:t>Record all ideas.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C4CBDE-BFA3-4D16-8C59-D34A1DAB4DA5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Brainstorming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40A535-9AA4-47DD-AF96-9397B88565AA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Morphology: Personal Computing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6681" name="Group 9"/>
          <p:cNvGraphicFramePr>
            <a:graphicFrameLocks noGrp="1"/>
          </p:cNvGraphicFramePr>
          <p:nvPr/>
        </p:nvGraphicFramePr>
        <p:xfrm>
          <a:off x="990600" y="1371600"/>
          <a:ext cx="7634288" cy="4583115"/>
        </p:xfrm>
        <a:graphic>
          <a:graphicData uri="http://schemas.openxmlformats.org/drawingml/2006/table">
            <a:tbl>
              <a:tblPr/>
              <a:tblGrid>
                <a:gridCol w="1527175"/>
                <a:gridCol w="1527175"/>
                <a:gridCol w="1525588"/>
                <a:gridCol w="1527175"/>
                <a:gridCol w="1527175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Interface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Connectivity &amp; Expansion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08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Keyboard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Serial &amp; parallel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Battery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Hand-held, Fits in pocket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Touchpad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 Panel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USB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 Power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Notebook 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Handwriting Recognition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Plasma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Wireless Ethernet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Solar Power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Wearable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Heads-up display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Wired Ethernet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Fuel Cell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Credit card size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Voice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PCMCIA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Thermal transfer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Flexible in shape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Modem / Telephone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AutoShape 59"/>
          <p:cNvSpPr>
            <a:spLocks noChangeArrowheads="1"/>
          </p:cNvSpPr>
          <p:nvPr/>
        </p:nvSpPr>
        <p:spPr bwMode="auto">
          <a:xfrm>
            <a:off x="1066800" y="2057400"/>
            <a:ext cx="1281113" cy="503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85" name="AutoShape 60"/>
          <p:cNvSpPr>
            <a:spLocks noChangeArrowheads="1"/>
          </p:cNvSpPr>
          <p:nvPr/>
        </p:nvSpPr>
        <p:spPr bwMode="auto">
          <a:xfrm>
            <a:off x="1066800" y="3429000"/>
            <a:ext cx="1327150" cy="178276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86" name="AutoShape 61"/>
          <p:cNvSpPr>
            <a:spLocks noChangeArrowheads="1"/>
          </p:cNvSpPr>
          <p:nvPr/>
        </p:nvSpPr>
        <p:spPr bwMode="auto">
          <a:xfrm>
            <a:off x="2667000" y="4114800"/>
            <a:ext cx="1281113" cy="503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87" name="AutoShape 62"/>
          <p:cNvSpPr>
            <a:spLocks noChangeArrowheads="1"/>
          </p:cNvSpPr>
          <p:nvPr/>
        </p:nvSpPr>
        <p:spPr bwMode="auto">
          <a:xfrm>
            <a:off x="4191000" y="2819400"/>
            <a:ext cx="1281113" cy="30638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88" name="AutoShape 63"/>
          <p:cNvSpPr>
            <a:spLocks noChangeArrowheads="1"/>
          </p:cNvSpPr>
          <p:nvPr/>
        </p:nvSpPr>
        <p:spPr bwMode="auto">
          <a:xfrm>
            <a:off x="5638800" y="3429000"/>
            <a:ext cx="1281113" cy="18288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689" name="AutoShape 64"/>
          <p:cNvSpPr>
            <a:spLocks noChangeArrowheads="1"/>
          </p:cNvSpPr>
          <p:nvPr/>
        </p:nvSpPr>
        <p:spPr bwMode="auto">
          <a:xfrm>
            <a:off x="7162800" y="4038600"/>
            <a:ext cx="1447800" cy="130968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28713"/>
            <a:ext cx="8564563" cy="4662487"/>
          </a:xfrm>
          <a:noFill/>
        </p:spPr>
      </p:pic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65883-17D2-4680-A7AA-2930B4CF145B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Concept Fan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3200" dirty="0" smtClean="0"/>
              <a:t>Decision Methods (some of them)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3200" dirty="0" smtClean="0"/>
              <a:t>Strength &amp; Weakness Analysis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3200" dirty="0" smtClean="0"/>
              <a:t>Analytical Hierarchy Process (Decision Matrix)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3200" dirty="0" smtClean="0"/>
              <a:t>Pugh Concept Selection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34F194-C16F-4DE9-893C-28B047B729AB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5810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78177" y="1295400"/>
            <a:ext cx="8229600" cy="140357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3200" dirty="0" smtClean="0"/>
              <a:t>Identify and list strengths and weaknesses of each concept</a:t>
            </a:r>
            <a:r>
              <a:rPr lang="en-US" altLang="en-US" sz="3200" dirty="0" smtClean="0"/>
              <a:t>.</a:t>
            </a:r>
            <a:endParaRPr lang="en-US" altLang="en-US" sz="3200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C3AA53-65F4-410F-A8EA-31F8A17E9BA2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Strength &amp; Weakness Analysis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6352" y="4724400"/>
            <a:ext cx="835904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spcAft>
                <a:spcPts val="600"/>
              </a:spcAft>
            </a:pPr>
            <a:r>
              <a:rPr lang="en-US" altLang="en-US" sz="2800" dirty="0" smtClean="0"/>
              <a:t>To make more analytical, assign subjective weights to strengths and weaknesses (plus and minus factors) and sum them.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Creativity is part of being an engineer.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We often start with a single solution to a problem and then pursue it as the only possibility.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/>
              <a:t>Need to be creative and generate a variety possible designs.</a:t>
            </a:r>
            <a:endParaRPr lang="en-US" sz="2600" dirty="0" smtClean="0">
              <a:sym typeface="Symbol" pitchFamily="18" charset="2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Need to be able to evaluate different designs.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Systematic generation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BE ABLE TO DEFEND YOUR DESIGN!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Companies want to employ innovative engineers.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 smtClean="0">
                <a:sym typeface="Symbol" pitchFamily="18" charset="2"/>
              </a:rPr>
              <a:t>Develop your engineering judgment.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>
              <a:sym typeface="Symbol" pitchFamily="18" charset="2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BA72B4-2E52-4BB0-9260-7F7B6AB822C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79B5A6-8DD0-4078-A2A1-FEDCC630565B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0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AHP (Decision Matrix)</a:t>
            </a:r>
          </a:p>
        </p:txBody>
      </p:sp>
      <p:graphicFrame>
        <p:nvGraphicFramePr>
          <p:cNvPr id="30724" name="Object 266"/>
          <p:cNvGraphicFramePr>
            <a:graphicFrameLocks noChangeAspect="1"/>
          </p:cNvGraphicFramePr>
          <p:nvPr/>
        </p:nvGraphicFramePr>
        <p:xfrm>
          <a:off x="7162800" y="5410200"/>
          <a:ext cx="1143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3" imgW="876300" imgH="431800" progId="Equation.3">
                  <p:embed/>
                </p:oleObj>
              </mc:Choice>
              <mc:Fallback>
                <p:oleObj name="Equation" r:id="rId3" imgW="876300" imgH="431800" progId="Equation.3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10200"/>
                        <a:ext cx="1143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265"/>
          <p:cNvGraphicFramePr>
            <a:graphicFrameLocks noChangeAspect="1"/>
          </p:cNvGraphicFramePr>
          <p:nvPr/>
        </p:nvGraphicFramePr>
        <p:xfrm>
          <a:off x="4572000" y="5410200"/>
          <a:ext cx="1295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5" imgW="888614" imgH="431613" progId="Equation.3">
                  <p:embed/>
                </p:oleObj>
              </mc:Choice>
              <mc:Fallback>
                <p:oleObj name="Equation" r:id="rId5" imgW="888614" imgH="431613" progId="Equation.3">
                  <p:embed/>
                  <p:pic>
                    <p:nvPicPr>
                      <p:cNvPr id="0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1295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63"/>
          <p:cNvGraphicFramePr>
            <a:graphicFrameLocks noChangeAspect="1"/>
          </p:cNvGraphicFramePr>
          <p:nvPr/>
        </p:nvGraphicFramePr>
        <p:xfrm>
          <a:off x="3048000" y="5410200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7" imgW="888614" imgH="431613" progId="Equation.3">
                  <p:embed/>
                </p:oleObj>
              </mc:Choice>
              <mc:Fallback>
                <p:oleObj name="Equation" r:id="rId7" imgW="888614" imgH="431613" progId="Equation.3">
                  <p:embed/>
                  <p:pic>
                    <p:nvPicPr>
                      <p:cNvPr id="0" name="Object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1143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891" name="Group 523"/>
          <p:cNvGraphicFramePr>
            <a:graphicFrameLocks noGrp="1"/>
          </p:cNvGraphicFramePr>
          <p:nvPr/>
        </p:nvGraphicFramePr>
        <p:xfrm>
          <a:off x="762000" y="1371600"/>
          <a:ext cx="7848600" cy="4724400"/>
        </p:xfrm>
        <a:graphic>
          <a:graphicData uri="http://schemas.openxmlformats.org/drawingml/2006/table">
            <a:tbl>
              <a:tblPr/>
              <a:tblGrid>
                <a:gridCol w="1295400"/>
                <a:gridCol w="550863"/>
                <a:gridCol w="1636712"/>
                <a:gridCol w="1655763"/>
                <a:gridCol w="1054100"/>
                <a:gridCol w="1655762"/>
              </a:tblGrid>
              <a:tr h="787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1: Determine the </a:t>
            </a:r>
            <a:r>
              <a:rPr lang="en-US" sz="2400" b="1" smtClean="0"/>
              <a:t>selection criteria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2: Select the </a:t>
            </a:r>
            <a:r>
              <a:rPr lang="en-US" sz="2400" b="1" smtClean="0"/>
              <a:t>criteria weightings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3: Identify and </a:t>
            </a:r>
            <a:r>
              <a:rPr lang="en-US" sz="2400" b="1" smtClean="0"/>
              <a:t>rate</a:t>
            </a:r>
            <a:r>
              <a:rPr lang="en-US" sz="2400" smtClean="0"/>
              <a:t> alternatives relative to the criteria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b="1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4: Compute the </a:t>
            </a:r>
            <a:r>
              <a:rPr lang="en-US" sz="2400" b="1" smtClean="0"/>
              <a:t>scores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Step 5: Review the decision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i="1" smtClean="0"/>
              <a:t>You can use all the quantitative data you can get, but you still have to distrust it and use your own intelligence and judgment.</a:t>
            </a:r>
            <a:r>
              <a:rPr lang="en-US" sz="2000" smtClean="0"/>
              <a:t>—Alvin Toffler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94722E-1FD2-45B2-9232-0A0715B3309E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Decision Matrix: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957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Select a current source circuit for current measurement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7FD983-483A-4422-ACA4-C1BDE8F63BBD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Quantitative Decision 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207828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 smtClean="0"/>
              <a:t>In this case they are given as</a:t>
            </a:r>
          </a:p>
          <a:p>
            <a:pPr eaLnBrk="1" hangingPunct="1"/>
            <a:r>
              <a:rPr lang="en-US" altLang="en-US" sz="2800" dirty="0" smtClean="0"/>
              <a:t>Accuracy</a:t>
            </a:r>
          </a:p>
          <a:p>
            <a:pPr eaLnBrk="1" hangingPunct="1"/>
            <a:r>
              <a:rPr lang="en-US" altLang="en-US" sz="2800" dirty="0" smtClean="0"/>
              <a:t>Cost</a:t>
            </a:r>
          </a:p>
          <a:p>
            <a:pPr eaLnBrk="1" hangingPunct="1"/>
            <a:r>
              <a:rPr lang="en-US" altLang="en-US" sz="2800" dirty="0" smtClean="0"/>
              <a:t>Size</a:t>
            </a:r>
          </a:p>
          <a:p>
            <a:pPr eaLnBrk="1" hangingPunct="1"/>
            <a:r>
              <a:rPr lang="en-US" altLang="en-US" sz="2800" dirty="0" smtClean="0"/>
              <a:t>Availability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B0212B-15D7-4D70-89FF-37C34EE025E4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1: Select the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800" dirty="0" smtClean="0"/>
              <a:t>These are computed based upon the results of the pairwise comparison – given in the problem.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800" dirty="0" smtClean="0"/>
              <a:t>Be sure to normalize the final values.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F8246B-68F5-46E7-9AC7-B64DAB79AD15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Step 2: Select the Weighting Factors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528" rIns="0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They need to be computed for the following</a:t>
            </a:r>
          </a:p>
          <a:p>
            <a:pPr eaLnBrk="1" hangingPunct="1"/>
            <a:r>
              <a:rPr lang="en-US" altLang="en-US" dirty="0" smtClean="0"/>
              <a:t>Accuracy</a:t>
            </a:r>
          </a:p>
          <a:p>
            <a:pPr eaLnBrk="1" hangingPunct="1"/>
            <a:r>
              <a:rPr lang="en-US" altLang="en-US" dirty="0" smtClean="0"/>
              <a:t>Cost</a:t>
            </a:r>
          </a:p>
          <a:p>
            <a:pPr eaLnBrk="1" hangingPunct="1"/>
            <a:r>
              <a:rPr lang="en-US" altLang="en-US" dirty="0" smtClean="0"/>
              <a:t>Size</a:t>
            </a:r>
          </a:p>
          <a:p>
            <a:pPr eaLnBrk="1" hangingPunct="1"/>
            <a:r>
              <a:rPr lang="en-US" altLang="en-US" dirty="0" smtClean="0"/>
              <a:t>Availability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2EB5E5-A736-4714-9F8D-24818E0F5FBC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3: Compute Design Ratings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AutoShap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4: Compute the Scores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BA9E37-B572-4592-BB67-22639B63C85E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77891048"/>
              </p:ext>
            </p:extLst>
          </p:nvPr>
        </p:nvGraphicFramePr>
        <p:xfrm>
          <a:off x="381000" y="1295400"/>
          <a:ext cx="8305799" cy="4648200"/>
        </p:xfrm>
        <a:graphic>
          <a:graphicData uri="http://schemas.openxmlformats.org/drawingml/2006/table">
            <a:tbl>
              <a:tblPr/>
              <a:tblGrid>
                <a:gridCol w="2056674"/>
                <a:gridCol w="870131"/>
                <a:gridCol w="2056674"/>
                <a:gridCol w="1740263"/>
                <a:gridCol w="1582057"/>
              </a:tblGrid>
              <a:tr h="7747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Palatino Linotype"/>
                          <a:ea typeface="Times New Roman"/>
                        </a:rPr>
                        <a:t>Single BJT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Op Amp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Current Mirror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Accuracy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0.42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0.55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0.37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Cost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0.12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0.41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0.28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0.31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Size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0.12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0.48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0.31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0.21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Availability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0.34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0.35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0.40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0.25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0.26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0.44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0.30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Select the comparison criteria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Determine weights for the criteria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Determine the concepts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Select baseline concept, initially believed best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Compare other concepts to baseline: </a:t>
            </a:r>
          </a:p>
          <a:p>
            <a:pPr marL="85725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+1 better than, 0 equal to, -1 worse than.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Compute weighted score for concepts, not including the baseline.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Examine concepts: retain, update, or drop. Synthesize best elements of others where possible.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Update table &amp; iterate until best concept emerges.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A4B109-DF93-45B1-B245-D0BFB229DAC8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Pugh Concept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696199" cy="4495800"/>
        </p:xfrm>
        <a:graphic>
          <a:graphicData uri="http://schemas.openxmlformats.org/drawingml/2006/table">
            <a:tbl>
              <a:tblPr/>
              <a:tblGrid>
                <a:gridCol w="1254814"/>
                <a:gridCol w="888827"/>
                <a:gridCol w="1453493"/>
                <a:gridCol w="1422125"/>
                <a:gridCol w="1338470"/>
                <a:gridCol w="1338470"/>
              </a:tblGrid>
              <a:tr h="134290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Option 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(Reference)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 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Continue?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Combine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Yes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No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Combine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6EEF6F-9844-4072-9590-2D767D53EE5A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Pugh Concept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Identify different design alternatives </a:t>
            </a:r>
            <a:r>
              <a:rPr lang="en-US" altLang="en-US" dirty="0" smtClean="0"/>
              <a:t>Search </a:t>
            </a:r>
            <a:r>
              <a:rPr lang="en-US" altLang="en-US" dirty="0" smtClean="0"/>
              <a:t>externally</a:t>
            </a:r>
          </a:p>
          <a:p>
            <a:pPr lvl="1" eaLnBrk="1" hangingPunct="1"/>
            <a:r>
              <a:rPr lang="en-US" altLang="en-US" dirty="0" smtClean="0"/>
              <a:t>Brainstorming sessions.</a:t>
            </a:r>
          </a:p>
          <a:p>
            <a:pPr lvl="1" eaLnBrk="1" hangingPunct="1"/>
            <a:r>
              <a:rPr lang="en-US" altLang="en-US" dirty="0" smtClean="0"/>
              <a:t>Nominal Group Technique</a:t>
            </a:r>
          </a:p>
          <a:p>
            <a:pPr lvl="1" eaLnBrk="1" hangingPunct="1"/>
            <a:r>
              <a:rPr lang="en-US" altLang="en-US" dirty="0" smtClean="0"/>
              <a:t>Morphology (Concept Tables and Fans)</a:t>
            </a:r>
          </a:p>
          <a:p>
            <a:pPr lvl="1" eaLnBrk="1" hangingPunct="1"/>
            <a:r>
              <a:rPr lang="en-US" altLang="en-US" dirty="0" smtClean="0"/>
              <a:t>SCAMPER</a:t>
            </a:r>
          </a:p>
          <a:p>
            <a:pPr eaLnBrk="1" hangingPunct="1"/>
            <a:r>
              <a:rPr lang="en-US" altLang="en-US" dirty="0" smtClean="0"/>
              <a:t>Identify leading concept and justify</a:t>
            </a:r>
          </a:p>
          <a:p>
            <a:pPr lvl="1" eaLnBrk="1" hangingPunct="1"/>
            <a:r>
              <a:rPr lang="en-US" altLang="en-US" dirty="0" smtClean="0"/>
              <a:t>Strength &amp; Weaknesses Analysis</a:t>
            </a:r>
          </a:p>
          <a:p>
            <a:pPr lvl="1" eaLnBrk="1" hangingPunct="1"/>
            <a:r>
              <a:rPr lang="en-US" altLang="en-US" dirty="0" smtClean="0"/>
              <a:t>Decision Matrices</a:t>
            </a:r>
          </a:p>
          <a:p>
            <a:pPr lvl="1" eaLnBrk="1" hangingPunct="1"/>
            <a:r>
              <a:rPr lang="en-US" altLang="en-US" dirty="0" smtClean="0"/>
              <a:t>Pugh Concept Selection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96B540-F644-4611-BA6D-2A70955E33F2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6007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By the end of this chapter, you should: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mtClean="0"/>
              <a:t>Understand the importance of creativity, innovation, concept generation, and critical evaluation in engineering design.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mtClean="0"/>
              <a:t>Be familiar with barriers that hinder creativity.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mtClean="0"/>
              <a:t>Be able to apply strategies and formal methods to generate concepts.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mtClean="0"/>
              <a:t>Be able to apply techniques for the evaluation of design concepts.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61EA7B-50FA-462C-9B8F-970C635EB77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295400"/>
            <a:ext cx="50165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Think of this as a shovel with a coin on the shovel.  The problem is to move two of the “toothpicks” so that the coin is no longer in the shovel, but you still have a shovel.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2D5DD7-31EC-4DFF-9E3E-221E60FE848A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33051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295400"/>
            <a:ext cx="50165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Think of this as a shovel with a coin on the shovel.  The problem is to move two of the “toothpicks” so that the coin is no longer in the shovel, but you still have a shovel.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2D5DD7-31EC-4DFF-9E3E-221E60FE848A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1635"/>
            <a:ext cx="33051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9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295400"/>
            <a:ext cx="50165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Think of this as a shovel with a coin on the shovel.  The problem is to move two of the “toothpicks” so that the coin is no longer in the shovel, but you still have a shovel.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2D5DD7-31EC-4DFF-9E3E-221E60FE848A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8" y="2209800"/>
            <a:ext cx="33051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3200" smtClean="0"/>
              <a:t>Perceptual</a:t>
            </a:r>
          </a:p>
          <a:p>
            <a:pPr marL="609600" indent="-609600" eaLnBrk="1" hangingPunct="1"/>
            <a:r>
              <a:rPr lang="en-US" altLang="en-US" sz="3200" smtClean="0"/>
              <a:t>Emotional</a:t>
            </a:r>
          </a:p>
          <a:p>
            <a:pPr marL="609600" indent="-609600" eaLnBrk="1" hangingPunct="1"/>
            <a:r>
              <a:rPr lang="en-US" altLang="en-US" sz="3200" smtClean="0"/>
              <a:t>Cultural and Environmental</a:t>
            </a:r>
          </a:p>
          <a:p>
            <a:pPr marL="609600" indent="-609600" eaLnBrk="1" hangingPunct="1"/>
            <a:r>
              <a:rPr lang="en-US" altLang="en-US" sz="3200" smtClean="0"/>
              <a:t>Intellectual and Expressive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F371C0-9DCA-4A43-ADDA-D5C2E1049C2F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Barriers to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0CC1F4-3524-4BC1-8E14-D3A9A87B103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Perceptual Blocks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-27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202756" name="Picture 4" descr="old-young-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34956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346575" y="2087563"/>
            <a:ext cx="450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327525" y="4648200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en-US" sz="2400">
              <a:latin typeface="Times New Roman" pitchFamily="18" charset="0"/>
            </a:endParaRPr>
          </a:p>
        </p:txBody>
      </p:sp>
      <p:pic>
        <p:nvPicPr>
          <p:cNvPr id="202759" name="Picture 7" descr="musician_gi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38211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i="1" smtClean="0"/>
              <a:t>“A body is discovered in a park in Chicago in the middle of summer. It has a fractured skull and many other broken bones, but the cause of death was hypothermia.”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/>
              <a:t>Think of the TV show </a:t>
            </a:r>
            <a:r>
              <a:rPr lang="en-US" altLang="en-US" b="1" i="1" smtClean="0"/>
              <a:t>CSI – Crime Scene Investigation</a:t>
            </a:r>
            <a:r>
              <a:rPr lang="en-US" altLang="en-US" smtClean="0"/>
              <a:t>.  Generate as many solutions as possible to the following scenarios. The idea is to see the problem from a variety of different viewpoints and generate plausible scenarios.  You have insufficient information and should examine your assumptions.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i="1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8550E4-A6D3-4357-89B5-141D7EFAC19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Vertical and Lateral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1121</TotalTime>
  <Words>1339</Words>
  <Application>Microsoft Office PowerPoint</Application>
  <PresentationFormat>On-screen Show (4:3)</PresentationFormat>
  <Paragraphs>313</Paragraphs>
  <Slides>29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Lucida Sans Unicode</vt:lpstr>
      <vt:lpstr>Wingdings 3</vt:lpstr>
      <vt:lpstr>Verdana</vt:lpstr>
      <vt:lpstr>Wingdings 2</vt:lpstr>
      <vt:lpstr>Times New Roman</vt:lpstr>
      <vt:lpstr>Tahoma</vt:lpstr>
      <vt:lpstr>Symbol</vt:lpstr>
      <vt:lpstr>Wingdings</vt:lpstr>
      <vt:lpstr>Palatino Linotype</vt:lpstr>
      <vt:lpstr>Concourse</vt:lpstr>
      <vt:lpstr>Microsoft Equation 3.0</vt:lpstr>
      <vt:lpstr>Chapter 4 – Concept Generation &amp; Evaluation</vt:lpstr>
      <vt:lpstr>Motivation</vt:lpstr>
      <vt:lpstr>Learning Objectives</vt:lpstr>
      <vt:lpstr>PowerPoint Presentation</vt:lpstr>
      <vt:lpstr>PowerPoint Presentation</vt:lpstr>
      <vt:lpstr>PowerPoint Presentation</vt:lpstr>
      <vt:lpstr>Barriers to Creativity</vt:lpstr>
      <vt:lpstr>Perceptual Blocks</vt:lpstr>
      <vt:lpstr>Vertical and Lateral Thinking</vt:lpstr>
      <vt:lpstr>Vertical and Lateral Thinking</vt:lpstr>
      <vt:lpstr>Strategies for Creativity</vt:lpstr>
      <vt:lpstr>SCAMPER</vt:lpstr>
      <vt:lpstr>SCAMPER</vt:lpstr>
      <vt:lpstr>PowerPoint Presentation</vt:lpstr>
      <vt:lpstr>Brainstorming</vt:lpstr>
      <vt:lpstr>Morphology: Personal Computing</vt:lpstr>
      <vt:lpstr>Concept Fan</vt:lpstr>
      <vt:lpstr>PowerPoint Presentation</vt:lpstr>
      <vt:lpstr>Strength &amp; Weakness Analysis</vt:lpstr>
      <vt:lpstr>AHP (Decision Matrix)</vt:lpstr>
      <vt:lpstr>Decision Matrix: Steps</vt:lpstr>
      <vt:lpstr>Example: Quantitative Decision </vt:lpstr>
      <vt:lpstr>Step 1: Select the Criteria</vt:lpstr>
      <vt:lpstr>Step 2: Select the Weighting Factors</vt:lpstr>
      <vt:lpstr>Step 3: Compute Design Ratings</vt:lpstr>
      <vt:lpstr>Step 4: Compute the Scores</vt:lpstr>
      <vt:lpstr>Pugh Concept Selection</vt:lpstr>
      <vt:lpstr>Pugh Concept Table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Earl Wells</cp:lastModifiedBy>
  <cp:revision>62</cp:revision>
  <dcterms:created xsi:type="dcterms:W3CDTF">2002-09-10T02:06:34Z</dcterms:created>
  <dcterms:modified xsi:type="dcterms:W3CDTF">2014-09-24T18:46:17Z</dcterms:modified>
</cp:coreProperties>
</file>