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3"/>
  </p:notesMasterIdLst>
  <p:sldIdLst>
    <p:sldId id="347" r:id="rId2"/>
    <p:sldId id="305" r:id="rId3"/>
    <p:sldId id="269" r:id="rId4"/>
    <p:sldId id="306" r:id="rId5"/>
    <p:sldId id="307" r:id="rId6"/>
    <p:sldId id="339" r:id="rId7"/>
    <p:sldId id="308" r:id="rId8"/>
    <p:sldId id="309" r:id="rId9"/>
    <p:sldId id="312" r:id="rId10"/>
    <p:sldId id="340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37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41" r:id="rId27"/>
    <p:sldId id="342" r:id="rId28"/>
    <p:sldId id="345" r:id="rId29"/>
    <p:sldId id="343" r:id="rId30"/>
    <p:sldId id="328" r:id="rId31"/>
    <p:sldId id="338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3300"/>
    <a:srgbClr val="C4C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3" autoAdjust="0"/>
    <p:restoredTop sz="94918" autoAdjust="0"/>
  </p:normalViewPr>
  <p:slideViewPr>
    <p:cSldViewPr>
      <p:cViewPr>
        <p:scale>
          <a:sx n="66" d="100"/>
          <a:sy n="66" d="100"/>
        </p:scale>
        <p:origin x="-1314" y="-10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/>
            </a:lvl1pPr>
          </a:lstStyle>
          <a:p>
            <a:pPr>
              <a:defRPr/>
            </a:pPr>
            <a:fld id="{D60436DE-01E6-46A1-B6A8-2E44C51F3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3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CC93380-A3C1-4A71-9CB4-748D9F8D3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E4C9455-5353-465C-98DA-AF5E3AC8E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8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2FBF40-B752-4C4E-99A5-D8E4DB84E7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4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295400"/>
            <a:ext cx="3770313" cy="4791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295400"/>
            <a:ext cx="3770312" cy="4791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EBA20-89A0-414A-A1CB-D8D4B3CD9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53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295400"/>
            <a:ext cx="7693025" cy="4791075"/>
          </a:xfrm>
        </p:spPr>
        <p:txBody>
          <a:bodyPr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83864-1009-49CD-9FBB-E0E9EB1F3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0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8251FDD-8FBA-4517-92C3-3154F5880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0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E2F1F8-8EFE-4FFD-A69F-58E9E81C9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38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BC84E0-EFB3-428B-92DE-EE19D922C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71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52010F-01E4-42F5-A37F-D8B35A0A6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52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854635-4CF0-436F-BA57-EB37A1152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0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7A6FE63-638B-4833-A74D-3547EA00B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0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806CA8-0D91-4C92-B47B-620AFE8FD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69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B851904-6E02-4F4D-8F03-074078F30D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68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copyright.gif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6334125"/>
            <a:ext cx="404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4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A52BD04-C77F-4D06-8EBA-7F51D22A9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6" name="Picture 4" descr="cover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5" y="0"/>
            <a:ext cx="74612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8077200" cy="1829761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/>
              <a:t>Chapter </a:t>
            </a:r>
            <a:r>
              <a:rPr lang="en-US" dirty="0" smtClean="0"/>
              <a:t>7 </a:t>
            </a:r>
            <a:r>
              <a:rPr lang="en-US" dirty="0"/>
              <a:t>– </a:t>
            </a:r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15363" name="Picture 4" descr="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2974975" cy="3657600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764607-04F9-4F7B-AF23-B7B2D5C8311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Stub example</a:t>
            </a:r>
          </a:p>
        </p:txBody>
      </p:sp>
      <p:pic>
        <p:nvPicPr>
          <p:cNvPr id="24580" name="Picture 2" descr="BJT%20st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676400"/>
            <a:ext cx="819943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i="1" dirty="0" smtClean="0"/>
              <a:t>Accurate</a:t>
            </a:r>
            <a:r>
              <a:rPr lang="en-US" sz="2000" dirty="0" smtClean="0"/>
              <a:t> - The test should check what it is supposed to and exercise an area of intent.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i="1" dirty="0" smtClean="0"/>
              <a:t>Economical</a:t>
            </a:r>
            <a:r>
              <a:rPr lang="en-US" sz="2000" dirty="0" smtClean="0"/>
              <a:t> - The test should be performed in a minimal number of steps.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i="1" dirty="0" smtClean="0"/>
              <a:t>Limited in complexity</a:t>
            </a:r>
            <a:r>
              <a:rPr lang="en-US" sz="2000" dirty="0" smtClean="0"/>
              <a:t> - Tests should consist of a moderate number (10-15) of steps.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i="1" dirty="0" smtClean="0"/>
              <a:t>Repeatable</a:t>
            </a:r>
            <a:r>
              <a:rPr lang="en-US" sz="2000" dirty="0" smtClean="0"/>
              <a:t> - The test should be able to be performed and repeated by another person.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i="1" dirty="0" smtClean="0"/>
              <a:t>Appropriate</a:t>
            </a:r>
            <a:r>
              <a:rPr lang="en-US" sz="2000" dirty="0" smtClean="0"/>
              <a:t> - The complexity of the test should be such that it is able to be performed by other individuals who are assigned the testing task.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i="1" dirty="0" smtClean="0"/>
              <a:t>Traceable</a:t>
            </a:r>
            <a:r>
              <a:rPr lang="en-US" sz="2000" dirty="0" smtClean="0"/>
              <a:t> - The test should verify a specific requirement.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i="1" dirty="0" smtClean="0"/>
              <a:t>Self cleaning</a:t>
            </a:r>
            <a:r>
              <a:rPr lang="en-US" sz="2000" dirty="0" smtClean="0"/>
              <a:t> - The system should return to the pre-test state after the test is complete.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351E9E-3769-4203-91EE-5A07A23BF61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3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Test case properties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/>
              <a:t>Debugging</a:t>
            </a: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Bohrbugs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Bohrbugs</a:t>
            </a:r>
            <a:r>
              <a:rPr lang="en-US" altLang="en-US" dirty="0" smtClean="0"/>
              <a:t> are reliable bugs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The error is always in the same place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Solution </a:t>
            </a:r>
            <a:r>
              <a:rPr lang="en-US" altLang="en-US" dirty="0" smtClean="0"/>
              <a:t>= set a good trap</a:t>
            </a: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Heisenbugs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Innocuous changes of input yield buggy behavior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May not be reproducible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They seemingly move around within a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Solution </a:t>
            </a:r>
            <a:r>
              <a:rPr lang="en-US" altLang="en-US" dirty="0" smtClean="0"/>
              <a:t>= think outside the box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42DF1D6-F451-4B04-9390-074AC4E1459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3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Constructing </a:t>
            </a:r>
            <a:r>
              <a:rPr lang="en-US" dirty="0" smtClean="0"/>
              <a:t>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Observe the problem under different operating conditions</a:t>
            </a:r>
          </a:p>
          <a:p>
            <a:r>
              <a:rPr lang="en-US" altLang="en-US" smtClean="0"/>
              <a:t>Form a hypothesis as to what the potential problem is</a:t>
            </a:r>
          </a:p>
          <a:p>
            <a:r>
              <a:rPr lang="en-US" altLang="en-US" smtClean="0"/>
              <a:t>Conduct experiments to confirm or eliminate the hypothesized source of the problem</a:t>
            </a:r>
          </a:p>
          <a:p>
            <a:r>
              <a:rPr lang="en-US" altLang="en-US" smtClean="0"/>
              <a:t>Repeat until the problem is eliminated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D90268-E2B6-4758-8D93-F2CBC3F373F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3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Debugging process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Check easiest problems first</a:t>
            </a:r>
          </a:p>
          <a:p>
            <a:pPr lvl="1"/>
            <a:r>
              <a:rPr lang="en-US" altLang="en-US" smtClean="0"/>
              <a:t>You can perform more in a given time</a:t>
            </a:r>
          </a:p>
          <a:p>
            <a:r>
              <a:rPr lang="en-US" altLang="en-US" smtClean="0"/>
              <a:t>Start at lowest levels of abstraction</a:t>
            </a:r>
          </a:p>
          <a:p>
            <a:pPr lvl="1"/>
            <a:r>
              <a:rPr lang="en-US" altLang="en-US" smtClean="0"/>
              <a:t>Upper levels rely on lower level</a:t>
            </a:r>
          </a:p>
          <a:p>
            <a:r>
              <a:rPr lang="en-US" altLang="en-US" smtClean="0"/>
              <a:t>Example</a:t>
            </a:r>
          </a:p>
          <a:p>
            <a:pPr lvl="1"/>
            <a:r>
              <a:rPr lang="en-US" altLang="en-US" smtClean="0"/>
              <a:t>Is the system powered up?</a:t>
            </a:r>
          </a:p>
          <a:p>
            <a:pPr lvl="1"/>
            <a:r>
              <a:rPr lang="en-US" altLang="en-US" smtClean="0"/>
              <a:t>Is the testing equipment adjusted properly?</a:t>
            </a:r>
          </a:p>
          <a:p>
            <a:pPr lvl="1"/>
            <a:r>
              <a:rPr lang="en-US" altLang="en-US" smtClean="0"/>
              <a:t>Are the bus lines being correctly manipulated?</a:t>
            </a:r>
          </a:p>
          <a:p>
            <a:pPr lvl="1"/>
            <a:r>
              <a:rPr lang="en-US" altLang="en-US" smtClean="0"/>
              <a:t>Have you initialized the system?</a:t>
            </a:r>
          </a:p>
          <a:p>
            <a:pPr lvl="1"/>
            <a:r>
              <a:rPr lang="en-US" altLang="en-US" smtClean="0"/>
              <a:t>Are you printing out the right variable/type?</a:t>
            </a:r>
          </a:p>
          <a:p>
            <a:pPr lvl="1"/>
            <a:endParaRPr lang="en-US" altLang="en-US" smtClean="0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F47429-3FA6-4605-BE0D-108E392B832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3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Common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mtClean="0"/>
              <a:t>A </a:t>
            </a:r>
            <a:r>
              <a:rPr lang="en-US" altLang="en-US" b="1" i="1" smtClean="0"/>
              <a:t>unit test </a:t>
            </a:r>
            <a:r>
              <a:rPr lang="en-US" altLang="en-US" smtClean="0"/>
              <a:t>is a test of the functionality of a system module in isolation</a:t>
            </a:r>
          </a:p>
          <a:p>
            <a:pPr>
              <a:spcAft>
                <a:spcPts val="600"/>
              </a:spcAft>
            </a:pPr>
            <a:r>
              <a:rPr lang="en-US" altLang="en-US" smtClean="0"/>
              <a:t>Should be traceable to the detailed design. </a:t>
            </a:r>
          </a:p>
          <a:p>
            <a:pPr>
              <a:spcAft>
                <a:spcPts val="600"/>
              </a:spcAft>
            </a:pPr>
            <a:r>
              <a:rPr lang="en-US" altLang="en-US" smtClean="0"/>
              <a:t>Consists of a set of test cases</a:t>
            </a:r>
          </a:p>
          <a:p>
            <a:pPr>
              <a:spcAft>
                <a:spcPts val="600"/>
              </a:spcAft>
            </a:pPr>
            <a:r>
              <a:rPr lang="en-US" altLang="en-US" smtClean="0"/>
              <a:t>Each test case establish that a subsystem performs a single unit of functionality to some specification. </a:t>
            </a:r>
          </a:p>
          <a:p>
            <a:pPr>
              <a:spcAft>
                <a:spcPts val="600"/>
              </a:spcAft>
            </a:pPr>
            <a:r>
              <a:rPr lang="en-US" altLang="en-US" smtClean="0"/>
              <a:t>Test cases should be written with the express intent of uncovering undiscovered defects.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3171DAA-E0BC-498A-8753-F0C05F3CC0B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74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Unit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693025" cy="44958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/>
              <a:t>Write unit test during implementation; </a:t>
            </a:r>
            <a:endParaRPr lang="en-US" altLang="en-US" dirty="0" smtClean="0"/>
          </a:p>
          <a:p>
            <a:pPr marL="109537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dirty="0" smtClean="0"/>
              <a:t>White </a:t>
            </a:r>
            <a:r>
              <a:rPr lang="en-US" altLang="en-US" dirty="0" smtClean="0"/>
              <a:t>box tests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/>
              <a:t>Thinking about test situations and conditions may lead the designer to uncover errors before they are ever designed into the system.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/>
              <a:t>Unit tests need to be written with an understanding of the internal organization of the component, and a system is best understood during its development.</a:t>
            </a:r>
          </a:p>
          <a:p>
            <a:pPr lvl="1"/>
            <a:endParaRPr lang="en-US" altLang="en-US" dirty="0" smtClean="0"/>
          </a:p>
          <a:p>
            <a:pPr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CFC21F-98BF-47CC-88E9-8066B201C8E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84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Unit Test – 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if (16 &lt; Celsius Temperature &lt; 32)</a:t>
            </a:r>
          </a:p>
          <a:p>
            <a:pPr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	Fahrenheit Temperature = ROM[input-16]; </a:t>
            </a:r>
          </a:p>
          <a:p>
            <a:pPr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else </a:t>
            </a:r>
          </a:p>
          <a:p>
            <a:pPr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	Fahrenheit Temperature = (9* Celsius Temperature)/5 + 32;</a:t>
            </a:r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What inputs are used to check the ROM?</a:t>
            </a:r>
          </a:p>
          <a:p>
            <a:r>
              <a:rPr lang="en-US" altLang="en-US" smtClean="0"/>
              <a:t>What inputs check the conditionals?</a:t>
            </a:r>
          </a:p>
          <a:p>
            <a:r>
              <a:rPr lang="en-US" altLang="en-US" smtClean="0"/>
              <a:t>Processing path – sequence from A to B</a:t>
            </a:r>
          </a:p>
          <a:p>
            <a:pPr lvl="1"/>
            <a:r>
              <a:rPr lang="en-US" altLang="en-US" smtClean="0"/>
              <a:t>Test coverage</a:t>
            </a:r>
          </a:p>
          <a:p>
            <a:pPr lvl="1"/>
            <a:r>
              <a:rPr lang="en-US" altLang="en-US" smtClean="0"/>
              <a:t>Path complete coverage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3F0B97C-F10C-4C4B-A5B6-92593458F29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946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Unit test -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693025" cy="1981200"/>
          </a:xfrm>
        </p:spPr>
        <p:txBody>
          <a:bodyPr/>
          <a:lstStyle/>
          <a:p>
            <a:r>
              <a:rPr lang="en-US" altLang="en-US" smtClean="0"/>
              <a:t>Determine inputs to check all paths</a:t>
            </a:r>
          </a:p>
          <a:p>
            <a:pPr lvl="1"/>
            <a:r>
              <a:rPr lang="en-US" altLang="en-US" smtClean="0"/>
              <a:t>ACTION1</a:t>
            </a:r>
          </a:p>
          <a:p>
            <a:pPr lvl="1"/>
            <a:r>
              <a:rPr lang="en-US" altLang="en-US" smtClean="0"/>
              <a:t>ACTION2</a:t>
            </a:r>
          </a:p>
          <a:p>
            <a:pPr lvl="1"/>
            <a:r>
              <a:rPr lang="en-US" altLang="en-US" smtClean="0"/>
              <a:t>ACTION3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CA53D3-97D7-4B5F-BEBD-F92DDAAF374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48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Code example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066800" y="3276600"/>
            <a:ext cx="77724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Courier New" pitchFamily="49" charset="0"/>
              </a:rPr>
              <a:t>if ((x &gt;= 30) &amp;&amp; (x &lt;= 39)) {</a:t>
            </a:r>
          </a:p>
          <a:p>
            <a:pPr eaLnBrk="1" hangingPunct="1"/>
            <a:r>
              <a:rPr lang="en-US" altLang="en-US" sz="2400">
                <a:latin typeface="Courier New" pitchFamily="49" charset="0"/>
              </a:rPr>
              <a:t>    ACTION1 </a:t>
            </a:r>
          </a:p>
          <a:p>
            <a:pPr eaLnBrk="1" hangingPunct="1"/>
            <a:r>
              <a:rPr lang="en-US" altLang="en-US" sz="2400">
                <a:latin typeface="Courier New" pitchFamily="49" charset="0"/>
              </a:rPr>
              <a:t>} else if ((x &gt;= 80) &amp;&amp; (x &lt;= 96)) { </a:t>
            </a:r>
          </a:p>
          <a:p>
            <a:pPr eaLnBrk="1" hangingPunct="1"/>
            <a:r>
              <a:rPr lang="en-US" altLang="en-US" sz="2400">
                <a:latin typeface="Courier New" pitchFamily="49" charset="0"/>
              </a:rPr>
              <a:t>    ACTION2 </a:t>
            </a:r>
          </a:p>
          <a:p>
            <a:pPr eaLnBrk="1" hangingPunct="1"/>
            <a:r>
              <a:rPr lang="en-US" altLang="en-US" sz="2400">
                <a:latin typeface="Courier New" pitchFamily="49" charset="0"/>
              </a:rPr>
              <a:t>} else if ((x &gt;= 40) &amp;&amp; (x &lt;= 56)) {</a:t>
            </a:r>
          </a:p>
          <a:p>
            <a:pPr eaLnBrk="1" hangingPunct="1"/>
            <a:r>
              <a:rPr lang="en-US" altLang="en-US" sz="2400">
                <a:latin typeface="Courier New" pitchFamily="49" charset="0"/>
              </a:rPr>
              <a:t>    ACTION 3 </a:t>
            </a:r>
          </a:p>
          <a:p>
            <a:pPr eaLnBrk="1" hangingPunct="1"/>
            <a:r>
              <a:rPr lang="en-US" altLang="en-US" sz="24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Matrix Test</a:t>
            </a:r>
          </a:p>
          <a:p>
            <a:r>
              <a:rPr lang="en-US" altLang="en-US" smtClean="0"/>
              <a:t>Automated Scripts Tests</a:t>
            </a:r>
          </a:p>
          <a:p>
            <a:r>
              <a:rPr lang="en-US" altLang="en-US" smtClean="0"/>
              <a:t>Step-by-step Test</a:t>
            </a:r>
          </a:p>
          <a:p>
            <a:pPr>
              <a:buFont typeface="Wingdings 3" pitchFamily="18" charset="2"/>
              <a:buNone/>
            </a:pPr>
            <a:endParaRPr lang="en-US" altLang="en-US" smtClean="0"/>
          </a:p>
          <a:p>
            <a:pPr>
              <a:buFont typeface="Wingdings 3" pitchFamily="18" charset="2"/>
              <a:buNone/>
            </a:pPr>
            <a:r>
              <a:rPr lang="en-US" altLang="en-US" smtClean="0"/>
              <a:t>Note: these can be applied to any level of test: unit, integration, acceptance, etc.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40E7E1-95A1-4322-83B8-3A15B1DE1EB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15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Testing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620000" cy="4648200"/>
          </a:xfrm>
        </p:spPr>
        <p:txBody>
          <a:bodyPr>
            <a:normAutofit fontScale="92500"/>
          </a:bodyPr>
          <a:lstStyle/>
          <a:p>
            <a:pPr marL="365760" indent="-256032" fontAlgn="auto">
              <a:lnSpc>
                <a:spcPct val="90000"/>
              </a:lnSpc>
              <a:spcAft>
                <a:spcPts val="400"/>
              </a:spcAft>
              <a:buFont typeface="Wingdings 3"/>
              <a:buChar char=""/>
              <a:defRPr/>
            </a:pPr>
            <a:r>
              <a:rPr lang="en-US" dirty="0" smtClean="0"/>
              <a:t>Development is accompanied by “bugs.”</a:t>
            </a:r>
          </a:p>
          <a:p>
            <a:pPr marL="365760" indent="-256032" fontAlgn="auto">
              <a:lnSpc>
                <a:spcPct val="90000"/>
              </a:lnSpc>
              <a:spcAft>
                <a:spcPts val="400"/>
              </a:spcAft>
              <a:buFont typeface="Wingdings 3"/>
              <a:buChar char=""/>
              <a:defRPr/>
            </a:pPr>
            <a:r>
              <a:rPr lang="en-US" dirty="0" smtClean="0"/>
              <a:t>Catching bugs early saves money</a:t>
            </a:r>
          </a:p>
          <a:p>
            <a:pPr marL="621792" lvl="1" fontAlgn="auto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Verdana"/>
              <a:buChar char="◦"/>
              <a:defRPr/>
            </a:pPr>
            <a:r>
              <a:rPr lang="en-US" dirty="0" smtClean="0"/>
              <a:t>The further a bug progresses the more impact it has on the system</a:t>
            </a:r>
          </a:p>
          <a:p>
            <a:pPr marL="859536" lvl="2" fontAlgn="auto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Wingdings 2"/>
              <a:buChar char=""/>
              <a:defRPr/>
            </a:pPr>
            <a:r>
              <a:rPr lang="en-US" dirty="0" smtClean="0"/>
              <a:t>A bug fix requires all related modules to be retested.</a:t>
            </a:r>
          </a:p>
          <a:p>
            <a:pPr marL="859536" lvl="2" fontAlgn="auto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Wingdings 2"/>
              <a:buChar char=""/>
              <a:defRPr/>
            </a:pPr>
            <a:r>
              <a:rPr lang="en-US" dirty="0" smtClean="0"/>
              <a:t>A bug fix may require redesigning related modules.</a:t>
            </a:r>
          </a:p>
          <a:p>
            <a:pPr marL="621792" lvl="1" fontAlgn="auto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Verdana"/>
              <a:buChar char="◦"/>
              <a:defRPr/>
            </a:pPr>
            <a:r>
              <a:rPr lang="en-US" dirty="0" smtClean="0"/>
              <a:t>For example</a:t>
            </a:r>
          </a:p>
          <a:p>
            <a:pPr marL="859536" lvl="2" fontAlgn="auto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Wingdings 2"/>
              <a:buChar char=""/>
              <a:defRPr/>
            </a:pPr>
            <a:r>
              <a:rPr lang="en-US" dirty="0" smtClean="0"/>
              <a:t>PCB design flaw</a:t>
            </a:r>
          </a:p>
          <a:p>
            <a:pPr marL="859536" lvl="2" fontAlgn="auto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Wingdings 2"/>
              <a:buChar char=""/>
              <a:defRPr/>
            </a:pPr>
            <a:r>
              <a:rPr lang="en-US" dirty="0" smtClean="0"/>
              <a:t>VLSI layout error</a:t>
            </a:r>
          </a:p>
          <a:p>
            <a:pPr marL="859536" lvl="2" fontAlgn="auto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Wingdings 2"/>
              <a:buChar char=""/>
              <a:defRPr/>
            </a:pPr>
            <a:r>
              <a:rPr lang="en-US" dirty="0" smtClean="0"/>
              <a:t>Subtle coding flaw</a:t>
            </a:r>
          </a:p>
          <a:p>
            <a:pPr marL="365760" indent="-256032" fontAlgn="auto">
              <a:lnSpc>
                <a:spcPct val="90000"/>
              </a:lnSpc>
              <a:spcAft>
                <a:spcPts val="400"/>
              </a:spcAft>
              <a:buFont typeface="Wingdings 3"/>
              <a:buChar char=""/>
              <a:defRPr/>
            </a:pPr>
            <a:r>
              <a:rPr lang="en-US" dirty="0" smtClean="0"/>
              <a:t>Testing doesn’t remove bugs, it just makes it less likely they exist.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dirty="0" smtClean="0"/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dirty="0" smtClean="0"/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dirty="0" smtClean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1A12029-5356-4362-BDDB-1DD2F4BC16B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1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Motivation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37DEDA-C8C1-4263-8965-E112989BAE5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25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Matrix Test</a:t>
            </a:r>
          </a:p>
        </p:txBody>
      </p:sp>
      <p:sp>
        <p:nvSpPr>
          <p:cNvPr id="34820" name="Line 433"/>
          <p:cNvSpPr>
            <a:spLocks noChangeShapeType="1"/>
          </p:cNvSpPr>
          <p:nvPr/>
        </p:nvSpPr>
        <p:spPr bwMode="auto">
          <a:xfrm>
            <a:off x="3019425" y="178435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16725" name="Group 661"/>
          <p:cNvGraphicFramePr>
            <a:graphicFrameLocks noGrp="1"/>
          </p:cNvGraphicFramePr>
          <p:nvPr/>
        </p:nvGraphicFramePr>
        <p:xfrm>
          <a:off x="533400" y="1219200"/>
          <a:ext cx="8077201" cy="5029201"/>
        </p:xfrm>
        <a:graphic>
          <a:graphicData uri="http://schemas.openxmlformats.org/drawingml/2006/table">
            <a:tbl>
              <a:tblPr/>
              <a:tblGrid>
                <a:gridCol w="316357"/>
                <a:gridCol w="1455579"/>
                <a:gridCol w="262509"/>
                <a:gridCol w="516604"/>
                <a:gridCol w="1191387"/>
                <a:gridCol w="1925066"/>
                <a:gridCol w="375254"/>
                <a:gridCol w="375253"/>
                <a:gridCol w="302895"/>
                <a:gridCol w="1356297"/>
              </a:tblGrid>
              <a:tr h="343054">
                <a:tc gridSpan="10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Test Writer: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Sue L. Engineer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0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Test Case Name: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ADC function test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Test ID #: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ADC-FT-01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102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Description: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Verify conversion range and clock frequency. Output goes to 0 in presence of null clock.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Type: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Webdings" pitchFamily="18" charset="2"/>
                          <a:cs typeface="Times New Roman" pitchFamily="18" charset="0"/>
                          <a:sym typeface="Wingdings" pitchFamily="2" charset="2"/>
                        </a:rPr>
                        <a:t>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Webdings" pitchFamily="18" charset="2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  <a:sym typeface="Wingdings" pitchFamily="2" charset="2"/>
                        </a:rPr>
                        <a:t>white box 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Wingdings" pitchFamily="2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  <a:sym typeface="Wingdings" pitchFamily="2" charset="2"/>
                        </a:rPr>
                        <a:t>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Webdings" pitchFamily="18" charset="2"/>
                          <a:cs typeface="Times New Roman" pitchFamily="18" charset="0"/>
                          <a:sym typeface="Wingdings" pitchFamily="2" charset="2"/>
                        </a:rPr>
                        <a:t>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 black box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Webdings" pitchFamily="18" charset="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63">
                <a:tc gridSpan="10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Tester Information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0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Name of Tester: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Date: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0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Hardware Ver: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1.0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Time: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Setup: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Isolate the ADC from the system by removing configuration jumpers.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054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Test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Clock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Expected output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Pass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Fail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N/A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Comments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413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Decimal  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Hexadecimal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288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 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0.0V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 10kHz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 0        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 0x000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19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 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2.0V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 0Hz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 0   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 0x000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0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Overall test result: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Step-by-Step Test</a:t>
            </a:r>
          </a:p>
        </p:txBody>
      </p:sp>
      <p:graphicFrame>
        <p:nvGraphicFramePr>
          <p:cNvPr id="217642" name="Group 554"/>
          <p:cNvGraphicFramePr>
            <a:graphicFrameLocks noGrp="1"/>
          </p:cNvGraphicFramePr>
          <p:nvPr>
            <p:ph type="tbl" idx="1"/>
          </p:nvPr>
        </p:nvGraphicFramePr>
        <p:xfrm>
          <a:off x="533400" y="914400"/>
          <a:ext cx="8153400" cy="5257798"/>
        </p:xfrm>
        <a:graphic>
          <a:graphicData uri="http://schemas.openxmlformats.org/drawingml/2006/table">
            <a:tbl>
              <a:tblPr/>
              <a:tblGrid>
                <a:gridCol w="307898"/>
                <a:gridCol w="1620248"/>
                <a:gridCol w="2848475"/>
                <a:gridCol w="274247"/>
                <a:gridCol w="319675"/>
                <a:gridCol w="272565"/>
                <a:gridCol w="272565"/>
                <a:gridCol w="932106"/>
                <a:gridCol w="1305621"/>
              </a:tblGrid>
              <a:tr h="318343">
                <a:tc gridSpan="9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Test Writer: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Sue L. Engineer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5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Test Case Name: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Finite State Machine Path Test #1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Test ID #: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FSM-Path-01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Description: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Simulate insertion of money with a mix of nickels and dimes. Verifies FSM, outputs candy in response to a total deposit of $0.30.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Type: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Webdings" pitchFamily="18" charset="2"/>
                          <a:cs typeface="Times New Roman" pitchFamily="18" charset="0"/>
                          <a:sym typeface="Wingdings" pitchFamily="2" charset="2"/>
                        </a:rPr>
                        <a:t>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Webdings" pitchFamily="18" charset="2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  <a:sym typeface="Wingdings" pitchFamily="2" charset="2"/>
                        </a:rPr>
                        <a:t>white box 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Wingdings" pitchFamily="2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Webdings" pitchFamily="18" charset="2"/>
                          <a:cs typeface="Times New Roman" pitchFamily="18" charset="0"/>
                          <a:sym typeface="Wingdings" pitchFamily="2" charset="2"/>
                        </a:rPr>
                        <a:t>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Webdings" pitchFamily="18" charset="2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  <a:sym typeface="Wingdings" pitchFamily="2" charset="2"/>
                        </a:rPr>
                        <a:t>black box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Webdings" pitchFamily="18" charset="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343">
                <a:tc gridSpan="9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Tester Information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5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Name of Tester: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Date: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34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Hardware Ver: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1.0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Time: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Setup: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Make sure that the system was reset sometime prior and is in state $0.00.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797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Step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Action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Expected Result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Pass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Fail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N/A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Comments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834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Strobe Nickel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State should go to $0.05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834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Strobe Dime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State should go to $0.15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5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Wait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State should remain $0.15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834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Strobe Nickel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State should go to $0.20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834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Strobe Dime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State should go to $0.25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5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Nothing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State should go to $0.00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834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Overall test result: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9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80CA3F-047A-43CA-9F44-68D9DF51A994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smtClean="0"/>
              <a:t>Write integration test during level 1 design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smtClean="0"/>
              <a:t>Help insure requirements are being met.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smtClean="0"/>
              <a:t>Help to firm-up design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smtClean="0"/>
              <a:t>Requires the designer think about the expected behavior of the subsystems.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smtClean="0"/>
              <a:t>Requires designer to think about extreme behaviors of subsystems.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1683E7-49E0-4DB2-B366-CB26A8601B1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458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Integration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800" smtClean="0"/>
              <a:t>What are the different paths of execution through the system?</a:t>
            </a:r>
          </a:p>
          <a:p>
            <a:pPr>
              <a:spcAft>
                <a:spcPts val="600"/>
              </a:spcAft>
            </a:pPr>
            <a:r>
              <a:rPr lang="en-US" altLang="en-US" sz="2800" smtClean="0"/>
              <a:t>Are all modules exercised at least once during integration testing?</a:t>
            </a:r>
          </a:p>
          <a:p>
            <a:pPr>
              <a:spcAft>
                <a:spcPts val="600"/>
              </a:spcAft>
            </a:pPr>
            <a:r>
              <a:rPr lang="en-US" altLang="en-US" sz="2800" smtClean="0"/>
              <a:t>Have all the interface signals been tested?</a:t>
            </a:r>
          </a:p>
          <a:p>
            <a:pPr>
              <a:spcAft>
                <a:spcPts val="600"/>
              </a:spcAft>
            </a:pPr>
            <a:r>
              <a:rPr lang="en-US" altLang="en-US" sz="2800" smtClean="0"/>
              <a:t>Have all the interface modes been exercised?</a:t>
            </a:r>
          </a:p>
          <a:p>
            <a:pPr>
              <a:spcAft>
                <a:spcPts val="600"/>
              </a:spcAft>
            </a:pPr>
            <a:r>
              <a:rPr lang="en-US" altLang="en-US" sz="2800" smtClean="0"/>
              <a:t>Does the system process information at the required rate and met timing requirements?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F6CFB2-D264-4A65-9962-AC238A08237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56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Write the Integration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smtClean="0"/>
              <a:t>Might be formal legal document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smtClean="0"/>
              <a:t>Written along with requirements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smtClean="0"/>
              <a:t>Traceable to engineering requirements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smtClean="0"/>
              <a:t>Identifies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smtClean="0"/>
              <a:t>Scope – how much of the system is tested?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smtClean="0"/>
              <a:t>Level – how deep will testing be performed?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C8770C-637C-49AF-A7E9-7A9799B6C03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662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Acceptance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smtClean="0"/>
              <a:t>Autonomous navigating robot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smtClean="0"/>
              <a:t>Engineering requirements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i="1" smtClean="0"/>
              <a:t>The robot’s center must stay within 12 to 18 centimeters of the wall over 90% of the course, while traveling parallel to a wall over a 3 meter course.</a:t>
            </a:r>
            <a:endParaRPr lang="en-US" altLang="en-US" sz="240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i="1" smtClean="0"/>
              <a:t>The robot’s heading should never deviate no more than 10 degrees from the wall’s axis, while traveling parallel to a straight wall over a 3 meter course.</a:t>
            </a:r>
            <a:endParaRPr lang="en-US" altLang="en-US" sz="2400" smtClean="0"/>
          </a:p>
          <a:p>
            <a:pPr lvl="1"/>
            <a:endParaRPr lang="en-US" altLang="en-US" smtClean="0"/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CD9DDD8-5395-45DA-8785-1B850B11445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765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Application</a:t>
            </a:r>
            <a:r>
              <a:rPr lang="en-US" sz="3200" dirty="0" smtClean="0"/>
              <a:t>: Autonomous Robot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0974AC-9550-4AA2-8DEC-0C90B3CF705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Robot Acceptance Test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219200"/>
          <a:ext cx="8381999" cy="4953000"/>
        </p:xfrm>
        <a:graphic>
          <a:graphicData uri="http://schemas.openxmlformats.org/drawingml/2006/table">
            <a:tbl>
              <a:tblPr/>
              <a:tblGrid>
                <a:gridCol w="345920"/>
                <a:gridCol w="1808375"/>
                <a:gridCol w="2919202"/>
                <a:gridCol w="286553"/>
                <a:gridCol w="328794"/>
                <a:gridCol w="246595"/>
                <a:gridCol w="62790"/>
                <a:gridCol w="1150786"/>
                <a:gridCol w="1232984"/>
              </a:tblGrid>
              <a:tr h="214811">
                <a:tc gridSpan="9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Test Writer: </a:t>
                      </a: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Sue L. Engineer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48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Test Case Name: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Robot acceptance test #1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Test ID #: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latin typeface="Palatino Linotype"/>
                          <a:ea typeface="Times New Roman"/>
                          <a:cs typeface="Times New Roman"/>
                        </a:rPr>
                        <a:t>Robot-AT-01</a:t>
                      </a:r>
                      <a:endParaRPr lang="en-US" sz="10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965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Description: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Checks the engineering requirement: </a:t>
                      </a:r>
                      <a:r>
                        <a:rPr lang="en-US" sz="1200" i="1" spc="-25">
                          <a:latin typeface="Palatino Linotype"/>
                          <a:ea typeface="Times New Roman"/>
                          <a:cs typeface="Times New Roman"/>
                        </a:rPr>
                        <a:t>The robot’s center must stay within 12 to 18 centimeters of the wall over 90% of the course, while traveling parallel to a wall over a 3 meter course.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Type: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Webdings"/>
                          <a:ea typeface="Times New Roman"/>
                          <a:cs typeface="Times New Roman"/>
                          <a:sym typeface="Wingdings"/>
                        </a:rPr>
                        <a:t></a:t>
                      </a:r>
                      <a:r>
                        <a:rPr lang="en-US" sz="800" spc="-25">
                          <a:latin typeface="Webding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spc="-25">
                          <a:latin typeface="Palatino Linotype"/>
                          <a:ea typeface="Times New Roman"/>
                          <a:cs typeface="Times New Roman"/>
                        </a:rPr>
                        <a:t>white box  </a:t>
                      </a:r>
                      <a:endParaRPr lang="en-US" sz="10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Webdings"/>
                          <a:ea typeface="Times New Roman"/>
                          <a:cs typeface="Times New Roman"/>
                          <a:sym typeface="Wingdings"/>
                        </a:rPr>
                        <a:t></a:t>
                      </a:r>
                      <a:r>
                        <a:rPr lang="en-US" sz="800" spc="-25">
                          <a:latin typeface="Webding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spc="-25">
                          <a:latin typeface="Palatino Linotype"/>
                          <a:ea typeface="Times New Roman"/>
                          <a:cs typeface="Times New Roman"/>
                        </a:rPr>
                        <a:t>black box</a:t>
                      </a:r>
                      <a:endParaRPr lang="en-US" sz="10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82">
                <a:tc gridSpan="9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Tester Information 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537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Name of Tester: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Date: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37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Hardware Ver: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Robot 1.0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Time: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37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Setup: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Completed robot should be fully charged and placed on 3 meter test track.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93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Step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vert="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Action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Expected Result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Pass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vert="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Fail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vert="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N/A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 vert="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Comments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385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Write a program to monitor the robots position from the wall.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Program should be statically tested to verify accuracy. Should sample wall at a sufficient rate depending on speed.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36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Put robot on test track, run test, and download data.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The robot should travel down the entire length of the test track and then stop.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35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Plot test data in a spreadsheet program.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Plot of position vs. time should be within 12 – 18 cm 90% of the time.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5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Overall test result: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 dirty="0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 descr="Robo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05000"/>
            <a:ext cx="8153400" cy="3467100"/>
          </a:xfrm>
          <a:noFill/>
        </p:spPr>
      </p:pic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77FCBC-E281-496A-8D8B-70D64DA9891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97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Example: Robot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MCU + motors + bridge + switches</a:t>
            </a:r>
          </a:p>
          <a:p>
            <a:endParaRPr lang="en-US" altLang="en-US" sz="2800" smtClean="0"/>
          </a:p>
          <a:p>
            <a:r>
              <a:rPr lang="en-US" altLang="en-US" sz="2800" smtClean="0"/>
              <a:t>Chassis + digital compass + MCU + motors + bridge +LCD</a:t>
            </a:r>
          </a:p>
          <a:p>
            <a:endParaRPr lang="en-US" altLang="en-US" sz="2800" smtClean="0"/>
          </a:p>
          <a:p>
            <a:r>
              <a:rPr lang="en-US" altLang="en-US" sz="2800" smtClean="0"/>
              <a:t>Chassis + range finder + MCU + motors + bridge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94B878-9CC2-4C8B-8472-FC82BBF95A7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0725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Some Integration Test Possibilities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B1839B-AE7F-49AB-AFDB-E6FF251D672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 step-by-step integration test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143000"/>
          <a:ext cx="8458198" cy="5019179"/>
        </p:xfrm>
        <a:graphic>
          <a:graphicData uri="http://schemas.openxmlformats.org/drawingml/2006/table">
            <a:tbl>
              <a:tblPr/>
              <a:tblGrid>
                <a:gridCol w="349066"/>
                <a:gridCol w="1824812"/>
                <a:gridCol w="2945739"/>
                <a:gridCol w="289159"/>
                <a:gridCol w="331786"/>
                <a:gridCol w="248838"/>
                <a:gridCol w="63361"/>
                <a:gridCol w="1161247"/>
                <a:gridCol w="1244190"/>
              </a:tblGrid>
              <a:tr h="201740">
                <a:tc gridSpan="9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Test Writer: </a:t>
                      </a: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Sue L. Engineer</a:t>
                      </a: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7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Test Case Name: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Robot integration test #1</a:t>
                      </a: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Test ID #: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Robot-IT-01</a:t>
                      </a: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Description: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Checks interaction of DC motors on the magnetic compass. </a:t>
                      </a: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Type: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Webdings"/>
                          <a:ea typeface="Times New Roman"/>
                          <a:cs typeface="Times New Roman"/>
                          <a:sym typeface="Wingdings"/>
                        </a:rPr>
                        <a:t></a:t>
                      </a:r>
                      <a:r>
                        <a:rPr lang="en-US" sz="1200" spc="-25">
                          <a:latin typeface="Webding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white box 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Webdings"/>
                          <a:ea typeface="Times New Roman"/>
                          <a:cs typeface="Times New Roman"/>
                          <a:sym typeface="Wingdings"/>
                        </a:rPr>
                        <a:t></a:t>
                      </a:r>
                      <a:r>
                        <a:rPr lang="en-US" sz="1200" spc="-25">
                          <a:latin typeface="Webding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black box</a:t>
                      </a: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40">
                <a:tc gridSpan="9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Tester Information 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7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Name of Tester: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Date: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7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Hardware Ver: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Robot 1.0</a:t>
                      </a: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Time: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55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Setup: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A wooden turn-table should be placed on top of the cardinal direction map. This map should be aligned with a magnetic compass. There should be no metal present while the alignment is being performed. Next, the partially assembled robot should be placed on the turn-table. The MCU should be connected to a terminal to observe and record data. </a:t>
                      </a: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406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Step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 vert="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Action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Expected Result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Pass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 vert="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Fail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 vert="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N/A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 vert="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>
                          <a:latin typeface="Palatino Linotype"/>
                          <a:ea typeface="Times New Roman"/>
                          <a:cs typeface="Times New Roman"/>
                        </a:rPr>
                        <a:t>Comments</a:t>
                      </a: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55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Write program to spool compass readings while simultaneously driving motors.</a:t>
                      </a: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Program should be statically tested to verify accuracy. Should sample compass at a sufficient rate depending on speed.</a:t>
                      </a: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264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Run acceptance test</a:t>
                      </a: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Test program should prompt user to turn the robot to an orientation and then spin the motors will then spin up and down.</a:t>
                      </a: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550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Plot spooled data in spreadsheet program.</a:t>
                      </a: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Plots should be analyzed to see if compass deviated any more than 10 degrees from set point.</a:t>
                      </a: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7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Palatino Linotype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25" dirty="0">
                          <a:latin typeface="Palatino Linotype"/>
                          <a:ea typeface="Times New Roman"/>
                          <a:cs typeface="Times New Roman"/>
                        </a:rPr>
                        <a:t>Overall test result:</a:t>
                      </a:r>
                      <a:endParaRPr lang="en-US" sz="1200" spc="-25" dirty="0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pc="-25" dirty="0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9394" marR="9394" marT="9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None/>
            </a:pPr>
            <a:r>
              <a:rPr lang="en-US" altLang="en-US" sz="2400" smtClean="0"/>
              <a:t>By the end of this chapter, you should:</a:t>
            </a:r>
          </a:p>
          <a:p>
            <a:pPr>
              <a:spcAft>
                <a:spcPts val="600"/>
              </a:spcAft>
            </a:pPr>
            <a:r>
              <a:rPr lang="en-US" altLang="en-US" sz="2400" smtClean="0"/>
              <a:t>Understand the concepts of black box tests, white box tests, observability, and controllability.</a:t>
            </a:r>
          </a:p>
          <a:p>
            <a:pPr>
              <a:spcAft>
                <a:spcPts val="600"/>
              </a:spcAft>
            </a:pPr>
            <a:r>
              <a:rPr lang="en-US" altLang="en-US" sz="2400" smtClean="0"/>
              <a:t>Understand the principles of debugging.</a:t>
            </a:r>
          </a:p>
          <a:p>
            <a:pPr>
              <a:spcAft>
                <a:spcPts val="600"/>
              </a:spcAft>
            </a:pPr>
            <a:r>
              <a:rPr lang="en-US" altLang="en-US" sz="2400" smtClean="0"/>
              <a:t>Understand when a unit test is used and how it is constructed.</a:t>
            </a:r>
          </a:p>
          <a:p>
            <a:pPr>
              <a:spcAft>
                <a:spcPts val="600"/>
              </a:spcAft>
            </a:pPr>
            <a:r>
              <a:rPr lang="en-US" altLang="en-US" sz="2400" smtClean="0"/>
              <a:t>Understand when an integration test is used and how it is constructed.</a:t>
            </a:r>
          </a:p>
          <a:p>
            <a:pPr>
              <a:spcAft>
                <a:spcPts val="600"/>
              </a:spcAft>
            </a:pPr>
            <a:r>
              <a:rPr lang="en-US" altLang="en-US" sz="2400" smtClean="0"/>
              <a:t>Understand when an acceptance test is used and how it is constructed.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55D46A0-4650-4680-A91F-127161228EE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MCU (hardware)</a:t>
            </a:r>
          </a:p>
          <a:p>
            <a:r>
              <a:rPr lang="en-US" altLang="en-US" sz="2800" smtClean="0"/>
              <a:t>LCD</a:t>
            </a:r>
          </a:p>
          <a:p>
            <a:r>
              <a:rPr lang="en-US" altLang="en-US" sz="2800" smtClean="0"/>
              <a:t>Switches</a:t>
            </a:r>
          </a:p>
          <a:p>
            <a:r>
              <a:rPr lang="en-US" altLang="en-US" sz="2800" smtClean="0"/>
              <a:t>Compass</a:t>
            </a:r>
          </a:p>
          <a:p>
            <a:r>
              <a:rPr lang="en-US" altLang="en-US" sz="2800" smtClean="0"/>
              <a:t>Range finder</a:t>
            </a:r>
          </a:p>
          <a:p>
            <a:r>
              <a:rPr lang="en-US" altLang="en-US" sz="2800" smtClean="0"/>
              <a:t>H-bridge</a:t>
            </a:r>
          </a:p>
          <a:p>
            <a:r>
              <a:rPr lang="en-US" altLang="en-US" sz="2800" smtClean="0"/>
              <a:t>Motors</a:t>
            </a:r>
          </a:p>
          <a:p>
            <a:r>
              <a:rPr lang="en-US" altLang="en-US" sz="2800" smtClean="0"/>
              <a:t>Chassis</a:t>
            </a:r>
          </a:p>
          <a:p>
            <a:r>
              <a:rPr lang="en-US" altLang="en-US" sz="2800" smtClean="0"/>
              <a:t>MCU (software)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26C89D4-A74F-412F-9CD9-3D992EF9E2A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27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Unit testing possibilities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Testing helps to ensure proper operation of system.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Types of Testing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Block box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White box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Unit Testing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Integration Testing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Acceptance Testing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Matrix tests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Step-by-step test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Automated tests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765523-B054-4842-B747-78E16DB867F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68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Summary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Testing </a:t>
            </a:r>
            <a:r>
              <a:rPr lang="en-US" dirty="0" smtClean="0"/>
              <a:t>Principles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838200"/>
            <a:ext cx="7391400" cy="1600200"/>
          </a:xfrm>
        </p:spPr>
        <p:txBody>
          <a:bodyPr/>
          <a:lstStyle/>
          <a:p>
            <a:r>
              <a:rPr lang="en-US" altLang="en-US" sz="2400" smtClean="0"/>
              <a:t>Testing proceeds with design process</a:t>
            </a:r>
          </a:p>
          <a:p>
            <a:pPr lvl="1"/>
            <a:r>
              <a:rPr lang="en-US" altLang="en-US" sz="2000" smtClean="0"/>
              <a:t>Write tests while designing modules, </a:t>
            </a:r>
          </a:p>
          <a:p>
            <a:pPr lvl="1"/>
            <a:r>
              <a:rPr lang="en-US" altLang="en-US" sz="2000" smtClean="0"/>
              <a:t>Perform tests while implementing modules</a:t>
            </a:r>
          </a:p>
          <a:p>
            <a:r>
              <a:rPr lang="en-US" altLang="en-US" sz="2400" smtClean="0"/>
              <a:t>The Test-Vee illustrates this process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1E4890A-205F-40D8-8326-0F11B0B61AAB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pic>
        <p:nvPicPr>
          <p:cNvPr id="18437" name="Picture 6" descr="Test%20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2200"/>
            <a:ext cx="46799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fontAlgn="auto"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Quality design documents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dirty="0" smtClean="0"/>
              <a:t>Requires you to reason about system behavior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dirty="0" smtClean="0"/>
              <a:t>Gives you design clear goals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dirty="0" smtClean="0"/>
              <a:t>Look at your system from the tester’s perspective</a:t>
            </a:r>
          </a:p>
          <a:p>
            <a:pPr marL="365760" indent="-256032" fontAlgn="auto"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How should we perform testing?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dirty="0" smtClean="0"/>
              <a:t>Tradeoff</a:t>
            </a:r>
          </a:p>
          <a:p>
            <a:pPr marL="859536" lvl="2" fontAlgn="auto">
              <a:spcBef>
                <a:spcPts val="600"/>
              </a:spcBef>
              <a:spcAft>
                <a:spcPts val="600"/>
              </a:spcAft>
              <a:buFont typeface="Wingdings 2"/>
              <a:buChar char=""/>
              <a:defRPr/>
            </a:pPr>
            <a:r>
              <a:rPr lang="en-US" dirty="0" smtClean="0"/>
              <a:t>Apply every possible input, or</a:t>
            </a:r>
          </a:p>
          <a:p>
            <a:pPr marL="859536" lvl="2" fontAlgn="auto">
              <a:spcBef>
                <a:spcPts val="600"/>
              </a:spcBef>
              <a:spcAft>
                <a:spcPts val="600"/>
              </a:spcAft>
              <a:buFont typeface="Wingdings 2"/>
              <a:buChar char=""/>
              <a:defRPr/>
            </a:pPr>
            <a:r>
              <a:rPr lang="en-US" dirty="0" smtClean="0"/>
              <a:t>Apply selected inputs which might yield errors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dirty="0" smtClean="0"/>
              <a:t>Test should be chosen to increase likelihood of finding an error.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dirty="0" smtClean="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3A9DE7-9C50-4C6F-B308-17EFC8FB4A7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Testing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 smtClean="0"/>
              <a:t>Test cases define exactly what the module must do.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 smtClean="0"/>
              <a:t>Testing prevents feature creep, since the development of a module is complete when its test is passed.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 smtClean="0"/>
              <a:t>Test cases motivate developers by providing immediate feedback.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 smtClean="0"/>
              <a:t>Test cases force designers to think about extreme cases.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 smtClean="0"/>
              <a:t>Test cases are a form of documentation.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 smtClean="0"/>
              <a:t>Test cases force the designer to consider the design of the module before building it.</a:t>
            </a:r>
            <a:endParaRPr lang="en-US" dirty="0" smtClean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6F1B10-F7E9-4E00-ADB5-2DB95E50DF9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Why Test Cases?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mtClean="0"/>
              <a:t>Black box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mtClean="0"/>
              <a:t>No knowledge of internal organization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mtClean="0"/>
              <a:t>Only access input and outputs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mtClean="0"/>
              <a:t>Change inputs and observe outputs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mtClean="0"/>
              <a:t>White box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mtClean="0"/>
              <a:t>Knowledge of internal organization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mtClean="0"/>
              <a:t>Might have expectation of fault model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mtClean="0"/>
              <a:t>Create test instance which reveal physical or logical errors 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8644E6F-1D9F-4783-BBD8-C50D563F07C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Types of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spcAft>
                <a:spcPts val="400"/>
              </a:spcAft>
              <a:buFont typeface="Wingdings 3"/>
              <a:buChar char=""/>
              <a:defRPr/>
            </a:pPr>
            <a:r>
              <a:rPr lang="en-US" dirty="0" smtClean="0"/>
              <a:t>Testable – failure of a component can</a:t>
            </a:r>
          </a:p>
          <a:p>
            <a:pPr marL="621792" lvl="1" fontAlgn="auto">
              <a:spcBef>
                <a:spcPts val="400"/>
              </a:spcBef>
              <a:spcAft>
                <a:spcPts val="400"/>
              </a:spcAft>
              <a:buFont typeface="Verdana"/>
              <a:buChar char="◦"/>
              <a:defRPr/>
            </a:pPr>
            <a:r>
              <a:rPr lang="en-US" dirty="0" smtClean="0"/>
              <a:t>Quickly detected</a:t>
            </a:r>
          </a:p>
          <a:p>
            <a:pPr marL="621792" lvl="1" fontAlgn="auto">
              <a:spcBef>
                <a:spcPts val="400"/>
              </a:spcBef>
              <a:spcAft>
                <a:spcPts val="400"/>
              </a:spcAft>
              <a:buFont typeface="Verdana"/>
              <a:buChar char="◦"/>
              <a:defRPr/>
            </a:pPr>
            <a:r>
              <a:rPr lang="en-US" dirty="0" smtClean="0"/>
              <a:t>Quickly located</a:t>
            </a:r>
          </a:p>
          <a:p>
            <a:pPr marL="365760" indent="-256032" fontAlgn="auto">
              <a:spcAft>
                <a:spcPts val="400"/>
              </a:spcAft>
              <a:buFont typeface="Wingdings 3"/>
              <a:buChar char=""/>
              <a:defRPr/>
            </a:pPr>
            <a:r>
              <a:rPr lang="en-US" dirty="0" smtClean="0"/>
              <a:t>Controllability</a:t>
            </a:r>
          </a:p>
          <a:p>
            <a:pPr marL="621792" lvl="1" fontAlgn="auto">
              <a:spcBef>
                <a:spcPts val="400"/>
              </a:spcBef>
              <a:spcAft>
                <a:spcPts val="400"/>
              </a:spcAft>
              <a:buFont typeface="Verdana"/>
              <a:buChar char="◦"/>
              <a:defRPr/>
            </a:pPr>
            <a:r>
              <a:rPr lang="en-US" dirty="0" smtClean="0"/>
              <a:t>When any node of the system can be set to a desired value</a:t>
            </a:r>
          </a:p>
          <a:p>
            <a:pPr marL="621792" lvl="1" fontAlgn="auto">
              <a:spcBef>
                <a:spcPts val="400"/>
              </a:spcBef>
              <a:spcAft>
                <a:spcPts val="400"/>
              </a:spcAft>
              <a:buFont typeface="Verdana"/>
              <a:buChar char="◦"/>
              <a:defRPr/>
            </a:pPr>
            <a:r>
              <a:rPr lang="en-US" dirty="0" smtClean="0"/>
              <a:t>Black box has no controllability</a:t>
            </a:r>
          </a:p>
          <a:p>
            <a:pPr marL="365760" indent="-256032" fontAlgn="auto">
              <a:spcAft>
                <a:spcPts val="400"/>
              </a:spcAft>
              <a:buFont typeface="Wingdings 3"/>
              <a:buChar char=""/>
              <a:defRPr/>
            </a:pPr>
            <a:r>
              <a:rPr lang="en-US" dirty="0" err="1" smtClean="0"/>
              <a:t>Observability</a:t>
            </a:r>
            <a:endParaRPr lang="en-US" dirty="0" smtClean="0"/>
          </a:p>
          <a:p>
            <a:pPr marL="621792" lvl="1" fontAlgn="auto">
              <a:spcBef>
                <a:spcPts val="400"/>
              </a:spcBef>
              <a:spcAft>
                <a:spcPts val="400"/>
              </a:spcAft>
              <a:buFont typeface="Verdana"/>
              <a:buChar char="◦"/>
              <a:defRPr/>
            </a:pPr>
            <a:r>
              <a:rPr lang="en-US" dirty="0" smtClean="0"/>
              <a:t>When any node of the system can be measured.</a:t>
            </a:r>
          </a:p>
          <a:p>
            <a:pPr marL="621792" lvl="1" fontAlgn="auto">
              <a:spcBef>
                <a:spcPts val="400"/>
              </a:spcBef>
              <a:spcAft>
                <a:spcPts val="400"/>
              </a:spcAft>
              <a:buFont typeface="Verdana"/>
              <a:buChar char="◦"/>
              <a:defRPr/>
            </a:pPr>
            <a:r>
              <a:rPr lang="en-US" dirty="0" smtClean="0"/>
              <a:t>Black box has low </a:t>
            </a:r>
            <a:r>
              <a:rPr lang="en-US" dirty="0" err="1" smtClean="0"/>
              <a:t>observability</a:t>
            </a:r>
            <a:endParaRPr lang="en-US" dirty="0" smtClean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A1C18D6-F6EF-4A5C-B4E4-0A736D022AA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2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Testable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711700"/>
          </a:xfrm>
        </p:spPr>
        <p:txBody>
          <a:bodyPr>
            <a:normAutofit lnSpcReduction="10000"/>
          </a:bodyPr>
          <a:lstStyle/>
          <a:p>
            <a:pPr marL="365760" indent="-256032" fontAlgn="auto">
              <a:spcAft>
                <a:spcPts val="400"/>
              </a:spcAft>
              <a:buFont typeface="Wingdings 3"/>
              <a:buChar char=""/>
              <a:defRPr/>
            </a:pPr>
            <a:r>
              <a:rPr lang="en-US" dirty="0" smtClean="0"/>
              <a:t>Stub </a:t>
            </a:r>
          </a:p>
          <a:p>
            <a:pPr marL="621792" lvl="1" fontAlgn="auto">
              <a:spcBef>
                <a:spcPts val="400"/>
              </a:spcBef>
              <a:spcAft>
                <a:spcPts val="400"/>
              </a:spcAft>
              <a:buFont typeface="Verdana"/>
              <a:buChar char="◦"/>
              <a:defRPr/>
            </a:pPr>
            <a:r>
              <a:rPr lang="en-US" dirty="0" smtClean="0"/>
              <a:t>A placeholder for future functionality</a:t>
            </a:r>
          </a:p>
          <a:p>
            <a:pPr marL="621792" lvl="1" fontAlgn="auto">
              <a:spcBef>
                <a:spcPts val="400"/>
              </a:spcBef>
              <a:spcAft>
                <a:spcPts val="400"/>
              </a:spcAft>
              <a:buFont typeface="Verdana"/>
              <a:buChar char="◦"/>
              <a:defRPr/>
            </a:pPr>
            <a:r>
              <a:rPr lang="en-US" dirty="0" smtClean="0"/>
              <a:t>A device which mimics subsystem</a:t>
            </a:r>
          </a:p>
          <a:p>
            <a:pPr marL="859536" lvl="2" fontAlgn="auto">
              <a:spcBef>
                <a:spcPts val="400"/>
              </a:spcBef>
              <a:spcAft>
                <a:spcPts val="400"/>
              </a:spcAft>
              <a:buFont typeface="Wingdings 2"/>
              <a:buChar char=""/>
              <a:defRPr/>
            </a:pPr>
            <a:r>
              <a:rPr lang="en-US" dirty="0" smtClean="0"/>
              <a:t>Simulates input or monitors outputs</a:t>
            </a:r>
          </a:p>
          <a:p>
            <a:pPr marL="859536" lvl="2" fontAlgn="auto">
              <a:spcBef>
                <a:spcPts val="400"/>
              </a:spcBef>
              <a:spcAft>
                <a:spcPts val="400"/>
              </a:spcAft>
              <a:buFont typeface="Wingdings 2"/>
              <a:buChar char=""/>
              <a:defRPr/>
            </a:pPr>
            <a:r>
              <a:rPr lang="en-US" dirty="0" smtClean="0"/>
              <a:t>For a unit under test (UUT)</a:t>
            </a:r>
          </a:p>
          <a:p>
            <a:pPr marL="859536" lvl="2" fontAlgn="auto">
              <a:spcBef>
                <a:spcPts val="400"/>
              </a:spcBef>
              <a:spcAft>
                <a:spcPts val="400"/>
              </a:spcAft>
              <a:buFont typeface="Wingdings 2"/>
              <a:buChar char=""/>
              <a:defRPr/>
            </a:pPr>
            <a:r>
              <a:rPr lang="en-US" dirty="0" smtClean="0"/>
              <a:t>Insure good behavior </a:t>
            </a:r>
          </a:p>
          <a:p>
            <a:pPr lvl="3" fontAlgn="auto">
              <a:spcBef>
                <a:spcPts val="400"/>
              </a:spcBef>
              <a:spcAft>
                <a:spcPts val="400"/>
              </a:spcAft>
              <a:buFont typeface="Wingdings 2"/>
              <a:buChar char=""/>
              <a:defRPr/>
            </a:pPr>
            <a:r>
              <a:rPr lang="en-US" sz="1800" dirty="0" smtClean="0"/>
              <a:t>before wreaking havoc on the rest of the system</a:t>
            </a:r>
          </a:p>
          <a:p>
            <a:pPr marL="365760" indent="-256032" fontAlgn="auto">
              <a:spcAft>
                <a:spcPts val="400"/>
              </a:spcAft>
              <a:buFont typeface="Wingdings 3"/>
              <a:buChar char=""/>
              <a:defRPr/>
            </a:pPr>
            <a:r>
              <a:rPr lang="en-US" dirty="0" smtClean="0"/>
              <a:t>For example</a:t>
            </a:r>
          </a:p>
          <a:p>
            <a:pPr marL="621792" lvl="1" fontAlgn="auto">
              <a:spcBef>
                <a:spcPts val="400"/>
              </a:spcBef>
              <a:spcAft>
                <a:spcPts val="400"/>
              </a:spcAft>
              <a:buFont typeface="Verdana"/>
              <a:buChar char="◦"/>
              <a:defRPr/>
            </a:pPr>
            <a:r>
              <a:rPr lang="en-US" dirty="0" smtClean="0"/>
              <a:t>A function generator for a audio input</a:t>
            </a:r>
          </a:p>
          <a:p>
            <a:pPr marL="621792" lvl="1" fontAlgn="auto">
              <a:spcBef>
                <a:spcPts val="400"/>
              </a:spcBef>
              <a:spcAft>
                <a:spcPts val="400"/>
              </a:spcAft>
              <a:buFont typeface="Verdana"/>
              <a:buChar char="◦"/>
              <a:defRPr/>
            </a:pPr>
            <a:r>
              <a:rPr lang="en-US" dirty="0" smtClean="0"/>
              <a:t>A </a:t>
            </a:r>
            <a:r>
              <a:rPr lang="en-US" b="1" i="1" dirty="0" err="1" smtClean="0"/>
              <a:t>cout</a:t>
            </a:r>
            <a:r>
              <a:rPr lang="en-US" dirty="0" smtClean="0"/>
              <a:t>  to screen instead </a:t>
            </a:r>
            <a:r>
              <a:rPr lang="en-US" dirty="0" smtClean="0"/>
              <a:t>of a file write</a:t>
            </a:r>
          </a:p>
          <a:p>
            <a:pPr marL="621792" lvl="1" fontAlgn="auto">
              <a:spcBef>
                <a:spcPts val="400"/>
              </a:spcBef>
              <a:spcAft>
                <a:spcPts val="400"/>
              </a:spcAft>
              <a:buFont typeface="Verdana"/>
              <a:buChar char="◦"/>
              <a:defRPr/>
            </a:pPr>
            <a:r>
              <a:rPr lang="en-US" dirty="0" smtClean="0"/>
              <a:t>DIP switch instead of a bus connection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9729644-2B92-4C08-9E35-718B3A6F2CB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2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Stub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1354</TotalTime>
  <Words>1963</Words>
  <Application>Microsoft Office PowerPoint</Application>
  <PresentationFormat>On-screen Show (4:3)</PresentationFormat>
  <Paragraphs>417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Lucida Sans Unicode</vt:lpstr>
      <vt:lpstr>Wingdings 3</vt:lpstr>
      <vt:lpstr>Verdana</vt:lpstr>
      <vt:lpstr>Wingdings 2</vt:lpstr>
      <vt:lpstr>Wingdings</vt:lpstr>
      <vt:lpstr>Courier New</vt:lpstr>
      <vt:lpstr>Palatino Linotype</vt:lpstr>
      <vt:lpstr>Times New Roman</vt:lpstr>
      <vt:lpstr>Webdings</vt:lpstr>
      <vt:lpstr>Concourse</vt:lpstr>
      <vt:lpstr>Chapter 7 – Testing</vt:lpstr>
      <vt:lpstr>Motivation</vt:lpstr>
      <vt:lpstr>Learning Objectives</vt:lpstr>
      <vt:lpstr>Testing Principles</vt:lpstr>
      <vt:lpstr>Testing </vt:lpstr>
      <vt:lpstr>Why Test Cases?</vt:lpstr>
      <vt:lpstr>Types of test</vt:lpstr>
      <vt:lpstr>Testable</vt:lpstr>
      <vt:lpstr>Stub</vt:lpstr>
      <vt:lpstr>Stub example</vt:lpstr>
      <vt:lpstr>Test case properties </vt:lpstr>
      <vt:lpstr>Constructing Tests</vt:lpstr>
      <vt:lpstr>Debugging process </vt:lpstr>
      <vt:lpstr>Common Problems</vt:lpstr>
      <vt:lpstr>Unit Testing</vt:lpstr>
      <vt:lpstr>Unit Test – continued</vt:lpstr>
      <vt:lpstr>Unit test - example</vt:lpstr>
      <vt:lpstr>Code example</vt:lpstr>
      <vt:lpstr>Testing Methods</vt:lpstr>
      <vt:lpstr>Matrix Test</vt:lpstr>
      <vt:lpstr>Step-by-Step Test</vt:lpstr>
      <vt:lpstr>Integration Testing</vt:lpstr>
      <vt:lpstr>Write the Integration Test</vt:lpstr>
      <vt:lpstr>Acceptance Testing</vt:lpstr>
      <vt:lpstr>Application: Autonomous Robot</vt:lpstr>
      <vt:lpstr>Robot Acceptance Test</vt:lpstr>
      <vt:lpstr>Example: Robot architecture</vt:lpstr>
      <vt:lpstr>Some Integration Test Possibilities</vt:lpstr>
      <vt:lpstr>A step-by-step integration test</vt:lpstr>
      <vt:lpstr>Unit testing possibilities</vt:lpstr>
      <vt:lpstr>Summary</vt:lpstr>
    </vt:vector>
  </TitlesOfParts>
  <Company>Penn State Erie, The Behrend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Earl Wells</dc:creator>
  <cp:lastModifiedBy>Earl Wells</cp:lastModifiedBy>
  <cp:revision>58</cp:revision>
  <dcterms:created xsi:type="dcterms:W3CDTF">2003-09-10T19:09:27Z</dcterms:created>
  <dcterms:modified xsi:type="dcterms:W3CDTF">2014-10-21T22:45:04Z</dcterms:modified>
</cp:coreProperties>
</file>