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410" r:id="rId2"/>
    <p:sldId id="319" r:id="rId3"/>
    <p:sldId id="320" r:id="rId4"/>
    <p:sldId id="412" r:id="rId5"/>
    <p:sldId id="413" r:id="rId6"/>
    <p:sldId id="414" r:id="rId7"/>
    <p:sldId id="415" r:id="rId8"/>
    <p:sldId id="417" r:id="rId9"/>
    <p:sldId id="366" r:id="rId10"/>
    <p:sldId id="367" r:id="rId11"/>
    <p:sldId id="416" r:id="rId12"/>
    <p:sldId id="369" r:id="rId13"/>
    <p:sldId id="424" r:id="rId14"/>
    <p:sldId id="370" r:id="rId15"/>
    <p:sldId id="411" r:id="rId16"/>
    <p:sldId id="418" r:id="rId17"/>
    <p:sldId id="423" r:id="rId18"/>
    <p:sldId id="377" r:id="rId19"/>
    <p:sldId id="378" r:id="rId20"/>
    <p:sldId id="399" r:id="rId21"/>
    <p:sldId id="419" r:id="rId22"/>
    <p:sldId id="420" r:id="rId23"/>
    <p:sldId id="402" r:id="rId24"/>
    <p:sldId id="403" r:id="rId25"/>
    <p:sldId id="421" r:id="rId26"/>
    <p:sldId id="408" r:id="rId27"/>
    <p:sldId id="422" r:id="rId28"/>
    <p:sldId id="409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6" autoAdjust="0"/>
  </p:normalViewPr>
  <p:slideViewPr>
    <p:cSldViewPr>
      <p:cViewPr>
        <p:scale>
          <a:sx n="95" d="100"/>
          <a:sy n="95" d="100"/>
        </p:scale>
        <p:origin x="-44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76" y="229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7" y="0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7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CBC041E7-F575-4062-A541-340E50BA0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8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7" y="0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634" y="4416098"/>
            <a:ext cx="5139134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7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08EF0908-46A9-4753-BC50-9AFD5C700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9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931887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931887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931887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931887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5167B0-3DBB-41E4-98EC-5FA33E0383D7}" type="slidenum">
              <a:rPr lang="en-US" altLang="en-US" smtClean="0">
                <a:latin typeface="Tahoma" pitchFamily="34" charset="0"/>
              </a:rPr>
              <a:pPr/>
              <a:t>1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931887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931887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931887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931887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062C0F-2A7A-4D54-AC16-7759A617AD74}" type="slidenum">
              <a:rPr lang="en-US" altLang="en-US" smtClean="0">
                <a:latin typeface="Tahoma" pitchFamily="34" charset="0"/>
              </a:rPr>
              <a:pPr/>
              <a:t>2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931887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931887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931887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931887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46A62D-2AFC-4C46-8E3E-037EB4B133FD}" type="slidenum">
              <a:rPr lang="en-US" altLang="en-US" smtClean="0">
                <a:latin typeface="Tahoma" pitchFamily="34" charset="0"/>
              </a:rPr>
              <a:pPr/>
              <a:t>3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2D9E3DA-EBCB-4BF8-8B78-F4A42E97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9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04471-3290-4785-87C5-4CBC9C874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127F-7BCB-41F6-8B4C-5D35E87A1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E3566-29AB-46F2-801D-EDA36E7F0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32FB20-14F8-4B7E-A3CB-202B4EE9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5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D2573E-5D7D-4F05-A583-8662288DB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8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965F73-DB3D-4B94-A334-93502EB14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65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112D1B-9A90-476B-8223-4E6D657D1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8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B8CC1-27C6-4336-A6DA-17E03D1E5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69A04E-C103-43D2-92DD-F5AED2643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1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C2CB0B0-D8D1-43B3-B6B4-8D12BC82E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6" descr="copyright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6334125"/>
            <a:ext cx="404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6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72256C0-E8EA-4FCB-AF35-90EEA3343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8" name="Picture 4" descr="cover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696" r:id="rId7"/>
    <p:sldLayoutId id="2147483703" r:id="rId8"/>
    <p:sldLayoutId id="2147483704" r:id="rId9"/>
    <p:sldLayoutId id="2147483695" r:id="rId10"/>
    <p:sldLayoutId id="214748369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/>
              <a:t>Chapter </a:t>
            </a:r>
            <a:r>
              <a:rPr lang="en-US" dirty="0" smtClean="0"/>
              <a:t>8 </a:t>
            </a:r>
            <a:r>
              <a:rPr lang="en-US" dirty="0"/>
              <a:t>– </a:t>
            </a:r>
            <a:r>
              <a:rPr lang="en-US" dirty="0" smtClean="0"/>
              <a:t>System Reliability</a:t>
            </a:r>
            <a:endParaRPr lang="en-US" dirty="0"/>
          </a:p>
        </p:txBody>
      </p:sp>
      <p:pic>
        <p:nvPicPr>
          <p:cNvPr id="12291" name="Picture 4" descr="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 smtClean="0"/>
              <a:t>Uniform Density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E01DDB-8225-4DEE-BCA2-4B02EC0F2A3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Common PDFs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971800" y="1905000"/>
          <a:ext cx="365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1320227" imgH="330057" progId="Equation.3">
                  <p:embed/>
                </p:oleObj>
              </mc:Choice>
              <mc:Fallback>
                <p:oleObj name="Equation" r:id="rId3" imgW="1320227" imgH="3300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5000"/>
                        <a:ext cx="3657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6" descr="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971800"/>
            <a:ext cx="74374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 smtClean="0"/>
              <a:t>Exponential Density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E01DDB-8225-4DEE-BCA2-4B02EC0F2A3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Common PDFs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6545"/>
            <a:ext cx="6324600" cy="425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81600" y="1481138"/>
            <a:ext cx="3505200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	Used to model time dependent functions such as:</a:t>
            </a:r>
          </a:p>
          <a:p>
            <a:pPr lvl="1" eaLnBrk="1" hangingPunct="1"/>
            <a:r>
              <a:rPr lang="en-US" altLang="en-US" sz="1600" dirty="0" smtClean="0"/>
              <a:t>inter-arrival time data packets in a com system</a:t>
            </a:r>
          </a:p>
          <a:p>
            <a:pPr lvl="1" eaLnBrk="1" hangingPunct="1"/>
            <a:r>
              <a:rPr lang="en-US" altLang="en-US" sz="1600" dirty="0" smtClean="0"/>
              <a:t>component failures as a function of time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3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382000" cy="4787900"/>
          </a:xfrm>
        </p:spPr>
        <p:txBody>
          <a:bodyPr/>
          <a:lstStyle/>
          <a:p>
            <a:r>
              <a:rPr lang="en-US" altLang="en-US" dirty="0" smtClean="0"/>
              <a:t>Reliability (survival) function</a:t>
            </a:r>
          </a:p>
          <a:p>
            <a:pPr marL="742950" lvl="1" indent="-285750"/>
            <a:r>
              <a:rPr lang="en-US" altLang="en-US" dirty="0" smtClean="0"/>
              <a:t>Reliability function, </a:t>
            </a:r>
            <a:r>
              <a:rPr lang="en-US" altLang="en-US" i="1" dirty="0" smtClean="0"/>
              <a:t>R(t)</a:t>
            </a:r>
            <a:r>
              <a:rPr lang="en-US" altLang="en-US" dirty="0" smtClean="0"/>
              <a:t>, is the probability that a device is functioning properly (has not failed) at time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Failure function (</a:t>
            </a:r>
            <a:r>
              <a:rPr lang="en-US" altLang="en-US" dirty="0" err="1" smtClean="0"/>
              <a:t>defn</a:t>
            </a:r>
            <a:r>
              <a:rPr lang="en-US" altLang="en-US" dirty="0" smtClean="0"/>
              <a:t>)</a:t>
            </a:r>
          </a:p>
          <a:p>
            <a:pPr marL="742950" lvl="1" indent="-285750"/>
            <a:r>
              <a:rPr lang="en-US" altLang="en-US" dirty="0" smtClean="0"/>
              <a:t>Failure function, </a:t>
            </a:r>
            <a:r>
              <a:rPr lang="en-US" altLang="en-US" i="1" dirty="0" smtClean="0"/>
              <a:t>F(t)</a:t>
            </a:r>
            <a:r>
              <a:rPr lang="en-US" altLang="en-US" dirty="0" smtClean="0"/>
              <a:t>, probability that the device has failed by time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.</a:t>
            </a:r>
          </a:p>
          <a:p>
            <a:pPr marL="742950" lvl="1" indent="-285750"/>
            <a:r>
              <a:rPr lang="en-US" altLang="en-US" i="1" dirty="0"/>
              <a:t>F(t</a:t>
            </a:r>
            <a:r>
              <a:rPr lang="en-US" altLang="en-US" i="1" dirty="0" smtClean="0"/>
              <a:t>) = </a:t>
            </a:r>
            <a:r>
              <a:rPr lang="en-US" altLang="en-US" dirty="0" smtClean="0"/>
              <a:t>1</a:t>
            </a:r>
            <a:r>
              <a:rPr lang="en-US" altLang="en-US" i="1" dirty="0" smtClean="0"/>
              <a:t>-</a:t>
            </a:r>
            <a:r>
              <a:rPr lang="en-US" altLang="en-US" i="1" dirty="0"/>
              <a:t>R(t)</a:t>
            </a:r>
            <a:endParaRPr lang="en-US" altLang="en-US" dirty="0" smtClean="0"/>
          </a:p>
          <a:p>
            <a:r>
              <a:rPr lang="en-US" altLang="en-US" dirty="0" smtClean="0"/>
              <a:t>Failure Rate</a:t>
            </a:r>
          </a:p>
          <a:p>
            <a:pPr marL="742950" lvl="1" indent="-285750"/>
            <a:r>
              <a:rPr lang="en-US" altLang="en-US" dirty="0" smtClean="0"/>
              <a:t>Failure </a:t>
            </a:r>
            <a:r>
              <a:rPr lang="en-US" altLang="en-US" dirty="0" smtClean="0"/>
              <a:t>Rate </a:t>
            </a:r>
            <a:r>
              <a:rPr lang="en-US" altLang="en-US" dirty="0" smtClean="0">
                <a:latin typeface="Symbol" pitchFamily="18" charset="2"/>
              </a:rPr>
              <a:t>l</a:t>
            </a:r>
            <a:r>
              <a:rPr lang="en-US" altLang="en-US" i="1" dirty="0" smtClean="0"/>
              <a:t>(t</a:t>
            </a:r>
            <a:r>
              <a:rPr lang="en-US" altLang="en-US" i="1" dirty="0" smtClean="0"/>
              <a:t>)</a:t>
            </a:r>
            <a:r>
              <a:rPr lang="en-US" altLang="en-US" dirty="0" smtClean="0"/>
              <a:t>, is the expected number of failures per unit time</a:t>
            </a:r>
          </a:p>
          <a:p>
            <a:pPr marL="1143000" lvl="2"/>
            <a:r>
              <a:rPr lang="en-US" altLang="en-US" dirty="0" smtClean="0"/>
              <a:t>it is the average rate that a collection of identical devices will fail at a given time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.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471D50-E746-48A2-AEF6-8C01A589F78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Reliability Prediction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382000" cy="4787900"/>
          </a:xfrm>
        </p:spPr>
        <p:txBody>
          <a:bodyPr/>
          <a:lstStyle/>
          <a:p>
            <a:r>
              <a:rPr lang="en-US" altLang="en-US" dirty="0" smtClean="0"/>
              <a:t>Failure Time function (</a:t>
            </a:r>
            <a:r>
              <a:rPr lang="en-US" altLang="en-US" dirty="0" err="1" smtClean="0"/>
              <a:t>defn</a:t>
            </a:r>
            <a:r>
              <a:rPr lang="en-US" altLang="en-US" dirty="0" smtClean="0"/>
              <a:t>)</a:t>
            </a:r>
          </a:p>
          <a:p>
            <a:pPr marL="742950" lvl="1" indent="-285750"/>
            <a:r>
              <a:rPr lang="en-US" altLang="en-US" dirty="0" smtClean="0"/>
              <a:t>Failure </a:t>
            </a:r>
            <a:r>
              <a:rPr lang="en-US" altLang="en-US" dirty="0" smtClean="0"/>
              <a:t>Time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F</a:t>
            </a:r>
            <a:r>
              <a:rPr lang="en-US" altLang="en-US" i="1" baseline="-25000" dirty="0" smtClean="0"/>
              <a:t>T</a:t>
            </a:r>
            <a:r>
              <a:rPr lang="en-US" altLang="en-US" i="1" dirty="0" smtClean="0"/>
              <a:t>(t</a:t>
            </a:r>
            <a:r>
              <a:rPr lang="en-US" altLang="en-US" i="1" dirty="0" smtClean="0"/>
              <a:t>)</a:t>
            </a:r>
            <a:r>
              <a:rPr lang="en-US" altLang="en-US" dirty="0" smtClean="0"/>
              <a:t>, </a:t>
            </a:r>
            <a:r>
              <a:rPr lang="en-US" altLang="en-US" dirty="0" smtClean="0"/>
              <a:t>PDF used to determine the probability </a:t>
            </a:r>
            <a:r>
              <a:rPr lang="en-US" altLang="en-US" dirty="0" smtClean="0"/>
              <a:t>that </a:t>
            </a:r>
            <a:r>
              <a:rPr lang="en-US" altLang="en-US" dirty="0" smtClean="0"/>
              <a:t>a given device will fail within a specified time.</a:t>
            </a:r>
            <a:endParaRPr lang="en-US" altLang="en-US" dirty="0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471D50-E746-48A2-AEF6-8C01A589F78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2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Reliability Prediction</a:t>
            </a:r>
          </a:p>
        </p:txBody>
      </p:sp>
    </p:spTree>
    <p:extLst>
      <p:ext uri="{BB962C8B-B14F-4D97-AF65-F5344CB8AC3E}">
        <p14:creationId xmlns:p14="http://schemas.microsoft.com/office/powerpoint/2010/main" val="33041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53AE30-7F09-4040-87EC-D0ED56D45D1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3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Bathtub Curve</a:t>
            </a:r>
          </a:p>
        </p:txBody>
      </p:sp>
      <p:pic>
        <p:nvPicPr>
          <p:cNvPr id="19460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864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3700" smtClean="0">
                <a:effectLst/>
              </a:rPr>
              <a:t>Calculating Reliability from failure rates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728662"/>
          </a:xfrm>
        </p:spPr>
        <p:txBody>
          <a:bodyPr/>
          <a:lstStyle/>
          <a:p>
            <a:r>
              <a:rPr lang="en-US" altLang="en-US" smtClean="0"/>
              <a:t>In general – when failure rates vary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533400" y="3352800"/>
            <a:ext cx="82296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620713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858838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1828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286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2743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2004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/>
            <a:r>
              <a:rPr lang="en-US" altLang="en-US" dirty="0"/>
              <a:t>when failure rates are considered constant over time over the region of interest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73" y="1981200"/>
            <a:ext cx="324985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62" y="4281435"/>
            <a:ext cx="2622438" cy="79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transistor with a failure rate of </a:t>
            </a:r>
          </a:p>
          <a:p>
            <a:pPr marL="392113" lvl="1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 = 10</a:t>
            </a:r>
            <a:r>
              <a:rPr lang="en-US" baseline="30000" dirty="0" smtClean="0"/>
              <a:t>-6</a:t>
            </a:r>
            <a:r>
              <a:rPr lang="en-US" dirty="0" smtClean="0"/>
              <a:t> (failures) per hour</a:t>
            </a:r>
          </a:p>
          <a:p>
            <a:pPr marL="392113" lvl="1" indent="0">
              <a:buNone/>
            </a:pPr>
            <a:r>
              <a:rPr lang="en-US" dirty="0" smtClean="0"/>
              <a:t>What is the probability that the transistor will be operable in 5 years?</a:t>
            </a:r>
          </a:p>
          <a:p>
            <a:pPr marL="392113" lvl="1" indent="0">
              <a:buNone/>
            </a:pPr>
            <a:endParaRPr lang="en-US" dirty="0"/>
          </a:p>
          <a:p>
            <a:pPr marL="392113" lvl="1" indent="0">
              <a:buNone/>
            </a:pPr>
            <a:r>
              <a:rPr lang="en-US" dirty="0" smtClean="0"/>
              <a:t>		R(t)=e</a:t>
            </a:r>
            <a:r>
              <a:rPr lang="en-US" baseline="30000" dirty="0" smtClean="0"/>
              <a:t>-</a:t>
            </a:r>
            <a:r>
              <a:rPr lang="en-US" baseline="30000" dirty="0" err="1" smtClean="0">
                <a:latin typeface="Symbol" panose="05050102010706020507" pitchFamily="18" charset="2"/>
              </a:rPr>
              <a:t>l</a:t>
            </a:r>
            <a:r>
              <a:rPr lang="en-US" baseline="30000" dirty="0" err="1" smtClean="0"/>
              <a:t>t</a:t>
            </a:r>
            <a:endParaRPr lang="en-US" baseline="30000" dirty="0" smtClean="0"/>
          </a:p>
          <a:p>
            <a:pPr marL="392113" lvl="1" indent="0">
              <a:buNone/>
            </a:pPr>
            <a:endParaRPr lang="en-US" baseline="30000" dirty="0"/>
          </a:p>
          <a:p>
            <a:pPr marL="392113" lvl="1" indent="0">
              <a:buNone/>
            </a:pPr>
            <a:r>
              <a:rPr lang="en-US" sz="2000" dirty="0" smtClean="0"/>
              <a:t>t = 5 years * 365 days/year * 24 hours/day * 10</a:t>
            </a:r>
            <a:r>
              <a:rPr lang="en-US" sz="2000" baseline="30000" dirty="0" smtClean="0"/>
              <a:t>-6</a:t>
            </a:r>
            <a:r>
              <a:rPr lang="en-US" sz="2000" dirty="0" smtClean="0"/>
              <a:t> /hour</a:t>
            </a:r>
          </a:p>
          <a:p>
            <a:pPr marL="392113" lvl="1" indent="0">
              <a:buNone/>
            </a:pPr>
            <a:r>
              <a:rPr lang="en-US" sz="2000" dirty="0" smtClean="0"/>
              <a:t>R(t) = e</a:t>
            </a:r>
            <a:r>
              <a:rPr lang="en-US" sz="2000" baseline="30000" dirty="0" smtClean="0"/>
              <a:t>-</a:t>
            </a:r>
            <a:r>
              <a:rPr lang="en-US" sz="2000" baseline="30000" dirty="0" err="1" smtClean="0">
                <a:latin typeface="Symbol" panose="05050102010706020507" pitchFamily="18" charset="2"/>
              </a:rPr>
              <a:t>l</a:t>
            </a:r>
            <a:r>
              <a:rPr lang="en-US" sz="2000" baseline="30000" dirty="0" err="1" smtClean="0"/>
              <a:t>t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= e</a:t>
            </a:r>
            <a:r>
              <a:rPr lang="en-US" sz="2000" baseline="30000" dirty="0" smtClean="0"/>
              <a:t>-0.0438 </a:t>
            </a:r>
            <a:r>
              <a:rPr lang="en-US" sz="2000" dirty="0" smtClean="0"/>
              <a:t>= 0.957.</a:t>
            </a:r>
            <a:endParaRPr lang="en-US" sz="2000" dirty="0"/>
          </a:p>
          <a:p>
            <a:pPr marL="392113" lvl="1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E3566-29AB-46F2-801D-EDA36E7F01D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3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Time to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E3566-29AB-46F2-801D-EDA36E7F01D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388" y="1676400"/>
            <a:ext cx="2651691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3348579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99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Factors that influence the failure rates of devices are</a:t>
            </a:r>
          </a:p>
          <a:p>
            <a:pPr lvl="1"/>
            <a:r>
              <a:rPr lang="en-US" altLang="en-US" dirty="0" smtClean="0"/>
              <a:t>Subjecting Devices to Conditions </a:t>
            </a:r>
            <a:r>
              <a:rPr lang="en-US" altLang="en-US" u="sng" dirty="0" smtClean="0"/>
              <a:t>outside</a:t>
            </a:r>
            <a:r>
              <a:rPr lang="en-US" altLang="en-US" dirty="0" smtClean="0"/>
              <a:t> their normal bounds of operation</a:t>
            </a:r>
          </a:p>
          <a:p>
            <a:pPr lvl="2"/>
            <a:r>
              <a:rPr lang="en-US" altLang="en-US" dirty="0" smtClean="0"/>
              <a:t>Excessive current, power, heat, vibration, etc.</a:t>
            </a:r>
          </a:p>
          <a:p>
            <a:pPr lvl="1"/>
            <a:r>
              <a:rPr lang="en-US" altLang="en-US" dirty="0"/>
              <a:t>Subjecting Devices to Conditions </a:t>
            </a:r>
            <a:r>
              <a:rPr lang="en-US" altLang="en-US" u="sng" dirty="0" smtClean="0"/>
              <a:t>within </a:t>
            </a:r>
            <a:r>
              <a:rPr lang="en-US" altLang="en-US" dirty="0" smtClean="0"/>
              <a:t>their </a:t>
            </a:r>
            <a:r>
              <a:rPr lang="en-US" altLang="en-US" dirty="0"/>
              <a:t>normal bounds of </a:t>
            </a:r>
            <a:r>
              <a:rPr lang="en-US" altLang="en-US" dirty="0" smtClean="0"/>
              <a:t>operation</a:t>
            </a:r>
          </a:p>
          <a:p>
            <a:pPr lvl="2"/>
            <a:r>
              <a:rPr lang="en-US" altLang="en-US" dirty="0" smtClean="0"/>
              <a:t>Power voltages, temperatures, etc.</a:t>
            </a:r>
            <a:endParaRPr lang="en-US" altLang="en-US" dirty="0"/>
          </a:p>
          <a:p>
            <a:pPr lvl="2"/>
            <a:endParaRPr lang="en-US" altLang="en-US" dirty="0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7DA431-6E5B-4F39-9728-888D2A79CF4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3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Failure Rate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Low Frequency FET, Appendix C.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How would you find each of these?</a:t>
            </a:r>
          </a:p>
          <a:p>
            <a:endParaRPr lang="en-US" altLang="en-US" smtClean="0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07FFA3-7999-40A1-A9DF-FF35C0B01B6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Failure rate estimates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066800" y="1981200"/>
          <a:ext cx="7315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1954951" imgH="215806" progId="Equation.3">
                  <p:embed/>
                </p:oleObj>
              </mc:Choice>
              <mc:Fallback>
                <p:oleObj name="Equation" r:id="rId3" imgW="1954951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7315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30908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3000" dirty="0" smtClean="0"/>
              <a:t>How do you know how long your design is going to last?</a:t>
            </a:r>
          </a:p>
          <a:p>
            <a:pPr>
              <a:spcAft>
                <a:spcPts val="600"/>
              </a:spcAft>
            </a:pPr>
            <a:endParaRPr lang="en-US" altLang="en-US" sz="3000" dirty="0" smtClean="0"/>
          </a:p>
          <a:p>
            <a:pPr>
              <a:spcAft>
                <a:spcPts val="600"/>
              </a:spcAft>
            </a:pPr>
            <a:r>
              <a:rPr lang="en-US" altLang="en-US" sz="3000" dirty="0" smtClean="0"/>
              <a:t>Is there any way we can predict how long it will work?</a:t>
            </a:r>
          </a:p>
          <a:p>
            <a:pPr>
              <a:spcAft>
                <a:spcPts val="600"/>
              </a:spcAft>
            </a:pPr>
            <a:endParaRPr lang="en-US" altLang="en-US" sz="3000" dirty="0" smtClean="0"/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endParaRPr lang="en-US" altLang="en-US" sz="3000" dirty="0" smtClean="0">
              <a:sym typeface="Symbol" pitchFamily="18" charset="2"/>
            </a:endParaRP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A4F2E8-E61D-4FB2-940B-0D76438A199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3929062"/>
          </a:xfrm>
        </p:spPr>
        <p:txBody>
          <a:bodyPr/>
          <a:lstStyle/>
          <a:p>
            <a:r>
              <a:rPr lang="en-US" altLang="en-US" dirty="0" err="1" smtClean="0"/>
              <a:t>Def’n</a:t>
            </a:r>
            <a:r>
              <a:rPr lang="en-US" altLang="en-US" dirty="0" smtClean="0"/>
              <a:t> (Series System) = </a:t>
            </a:r>
          </a:p>
          <a:p>
            <a:pPr marL="742950" lvl="1" indent="-285750"/>
            <a:r>
              <a:rPr lang="en-US" altLang="en-US" dirty="0" smtClean="0"/>
              <a:t>A system in which the failure of a single component (or subsystem) leads to the failure of the overall system</a:t>
            </a:r>
          </a:p>
          <a:p>
            <a:pPr marL="742950" lvl="1" indent="-285750"/>
            <a:endParaRPr lang="en-US" altLang="en-US" dirty="0" smtClean="0"/>
          </a:p>
          <a:p>
            <a:r>
              <a:rPr lang="en-US" altLang="en-US" dirty="0" smtClean="0"/>
              <a:t>We model this as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F6CEB8-F76D-4E50-BE1F-D0EEAE11645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Series Systems</a:t>
            </a:r>
          </a:p>
        </p:txBody>
      </p:sp>
      <p:pic>
        <p:nvPicPr>
          <p:cNvPr id="29701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7620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423862"/>
          </a:xfrm>
        </p:spPr>
        <p:txBody>
          <a:bodyPr/>
          <a:lstStyle/>
          <a:p>
            <a:r>
              <a:rPr lang="en-US" altLang="en-US" dirty="0" smtClean="0"/>
              <a:t>We model this as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F6CEB8-F76D-4E50-BE1F-D0EEAE11645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5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Series Systems</a:t>
            </a:r>
          </a:p>
        </p:txBody>
      </p:sp>
      <p:pic>
        <p:nvPicPr>
          <p:cNvPr id="29701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620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7375"/>
            <a:ext cx="636394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50358"/>
            <a:ext cx="7010400" cy="18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23862"/>
          </a:xfrm>
        </p:spPr>
        <p:txBody>
          <a:bodyPr/>
          <a:lstStyle/>
          <a:p>
            <a:r>
              <a:rPr lang="en-US" altLang="en-US" dirty="0" smtClean="0"/>
              <a:t>We model this as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F6CEB8-F76D-4E50-BE1F-D0EEAE11645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5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Series Systems</a:t>
            </a:r>
          </a:p>
        </p:txBody>
      </p:sp>
      <p:pic>
        <p:nvPicPr>
          <p:cNvPr id="29701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3225"/>
            <a:ext cx="7620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9" y="2743200"/>
            <a:ext cx="7315200" cy="190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22" y="4527620"/>
            <a:ext cx="665915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9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u="sng" dirty="0" smtClean="0"/>
              <a:t>Definition: Redundancy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	design that has multiple modules that perform the same function where a single module would suffice.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u="sng" dirty="0" smtClean="0"/>
              <a:t>Definition: Parallel System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	design that employs two or more redundantly functioning modules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E360AB-6CDE-4597-B3ED-227E380285E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45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Parallel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708E0B-AC0D-4903-B331-C52623623E0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56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Parallel System Model</a:t>
            </a:r>
          </a:p>
        </p:txBody>
      </p:sp>
      <p:pic>
        <p:nvPicPr>
          <p:cNvPr id="31748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3459163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708E0B-AC0D-4903-B331-C52623623E0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56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Parallel System Model</a:t>
            </a:r>
          </a:p>
        </p:txBody>
      </p:sp>
      <p:pic>
        <p:nvPicPr>
          <p:cNvPr id="31748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199"/>
            <a:ext cx="3459163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96" y="1183192"/>
            <a:ext cx="6131104" cy="81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3962400"/>
            <a:ext cx="59336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1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EE2113-3936-4564-A53A-29412777D9B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66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Combination Systems</a:t>
            </a:r>
          </a:p>
        </p:txBody>
      </p:sp>
      <p:pic>
        <p:nvPicPr>
          <p:cNvPr id="32772" name="Picture 6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1752600"/>
            <a:ext cx="5426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EE2113-3936-4564-A53A-29412777D9B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66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Combination Systems</a:t>
            </a:r>
          </a:p>
        </p:txBody>
      </p:sp>
      <p:pic>
        <p:nvPicPr>
          <p:cNvPr id="32772" name="Picture 6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49" y="1152548"/>
            <a:ext cx="500868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76653"/>
            <a:ext cx="4015546" cy="35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56165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6" y="5305694"/>
            <a:ext cx="726319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2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Probability Review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 smtClean="0"/>
              <a:t>Random Variables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 smtClean="0"/>
              <a:t>PDFs and CDFs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 smtClean="0"/>
              <a:t>Mean and Variance</a:t>
            </a:r>
          </a:p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Reliability Estimation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 smtClean="0"/>
              <a:t>Failure rate and the bathtub curve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 smtClean="0"/>
              <a:t>Reliability &amp; MTTF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 smtClean="0"/>
              <a:t>Application to single components (MIL-SPEC)</a:t>
            </a:r>
          </a:p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System Reliability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 smtClean="0"/>
              <a:t>Series systems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 smtClean="0"/>
              <a:t>Parallel systems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 smtClean="0"/>
              <a:t>Combination systems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16A46D-D7D4-43B3-B8A3-A8559801CBF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76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300" dirty="0" smtClean="0"/>
              <a:t>By the end of this chapter, you should: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300" dirty="0" smtClean="0"/>
              <a:t>Have a familiarity with the basic principles of probability and understand how they apply to reliability theory.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300" dirty="0" smtClean="0"/>
              <a:t>Understand the mathematical definition and meaning of failure rate, reliability, and mean time to failure.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300" dirty="0" smtClean="0"/>
              <a:t>Understand how to determine the reliability of a component.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300" dirty="0" smtClean="0"/>
              <a:t>Understand how to </a:t>
            </a:r>
            <a:r>
              <a:rPr lang="en-US" sz="2300" dirty="0" err="1" smtClean="0"/>
              <a:t>derate</a:t>
            </a:r>
            <a:r>
              <a:rPr lang="en-US" sz="2300" dirty="0" smtClean="0"/>
              <a:t> the power of electronic components for use under different operating temperatures.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300" dirty="0" smtClean="0"/>
              <a:t>Understand how to determine the reliability of different system configurations. 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42F062-5F41-4688-A559-D37A54C110E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787900"/>
              </a:xfrm>
            </p:spPr>
            <p:txBody>
              <a:bodyPr/>
              <a:lstStyle/>
              <a:p>
                <a:r>
                  <a:rPr lang="en-US" b="1" dirty="0" smtClean="0"/>
                  <a:t>Experiment</a:t>
                </a:r>
                <a:r>
                  <a:rPr lang="en-US" dirty="0" smtClean="0"/>
                  <a:t> (trial)</a:t>
                </a:r>
              </a:p>
              <a:p>
                <a:pPr lvl="1"/>
                <a:r>
                  <a:rPr lang="en-US" dirty="0" smtClean="0"/>
                  <a:t>Repeatable process that has a well-defined set of outcomes that can be measured or quantified.</a:t>
                </a:r>
              </a:p>
              <a:p>
                <a:r>
                  <a:rPr lang="en-US" b="1" dirty="0" smtClean="0"/>
                  <a:t>Event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A particular outcome of an experiment</a:t>
                </a:r>
              </a:p>
              <a:p>
                <a:r>
                  <a:rPr lang="en-US" b="1" dirty="0" smtClean="0"/>
                  <a:t>Event Space </a:t>
                </a:r>
                <a:r>
                  <a:rPr lang="en-US" dirty="0" smtClean="0"/>
                  <a:t>(E)</a:t>
                </a:r>
              </a:p>
              <a:p>
                <a:pPr lvl="1"/>
                <a:r>
                  <a:rPr lang="en-US" dirty="0" smtClean="0"/>
                  <a:t>Set of all possible outcomes of the experiment</a:t>
                </a:r>
              </a:p>
              <a:p>
                <a:pPr lvl="2"/>
                <a:r>
                  <a:rPr lang="en-US" dirty="0" smtClean="0"/>
                  <a:t>E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grow m:val="on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-- union of all possible events </a:t>
                </a:r>
              </a:p>
              <a:p>
                <a:pPr marL="1143000" lvl="4" indent="0">
                  <a:buNone/>
                </a:pPr>
                <a:r>
                  <a:rPr lang="en-US" dirty="0" smtClean="0"/>
                  <a:t>(for the discrete event space case)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787900"/>
              </a:xfrm>
              <a:blipFill rotWithShape="1">
                <a:blip r:embed="rId2"/>
                <a:stretch>
                  <a:fillRect t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Theory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E3566-29AB-46F2-801D-EDA36E7F01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5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3200400"/>
              </a:xfrm>
            </p:spPr>
            <p:txBody>
              <a:bodyPr/>
              <a:lstStyle/>
              <a:p>
                <a:r>
                  <a:rPr lang="en-US" b="1" dirty="0" smtClean="0"/>
                  <a:t>Probability</a:t>
                </a:r>
                <a:r>
                  <a:rPr lang="en-US" dirty="0" smtClean="0"/>
                  <a:t> of an event</a:t>
                </a:r>
              </a:p>
              <a:p>
                <a:pPr lvl="1"/>
                <a:r>
                  <a:rPr lang="en-US" dirty="0" smtClean="0"/>
                  <a:t>Likelihood of event occurring.</a:t>
                </a:r>
              </a:p>
              <a:p>
                <a:pPr lvl="1"/>
                <a:r>
                  <a:rPr lang="en-US" dirty="0" smtClean="0"/>
                  <a:t>Represents the proportion of times an event would occur if the experiment were repeated an infinite number of time – law of large numbers</a:t>
                </a:r>
              </a:p>
              <a:p>
                <a:pPr lvl="1"/>
                <a:r>
                  <a:rPr lang="en-US" dirty="0" smtClean="0"/>
                  <a:t>     0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≤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1</a:t>
                </a:r>
              </a:p>
              <a:p>
                <a:pPr lvl="1"/>
                <a:r>
                  <a:rPr lang="en-US" dirty="0" smtClean="0"/>
                  <a:t>     P(E) = 1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3200400"/>
              </a:xfrm>
              <a:blipFill rotWithShape="1">
                <a:blip r:embed="rId2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Theory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E3566-29AB-46F2-801D-EDA36E7F01D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43000"/>
                <a:ext cx="8686800" cy="3200400"/>
              </a:xfrm>
            </p:spPr>
            <p:txBody>
              <a:bodyPr/>
              <a:lstStyle/>
              <a:p>
                <a:r>
                  <a:rPr lang="en-US" b="1" dirty="0" smtClean="0"/>
                  <a:t>Random Variable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representation of an outcome of an experiment that has a continuous range of possible values.</a:t>
                </a:r>
              </a:p>
              <a:p>
                <a:r>
                  <a:rPr lang="en-US" b="1" dirty="0" smtClean="0"/>
                  <a:t>Probability Density Function, PDF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b="1" dirty="0" smtClean="0"/>
                  <a:t>(x)]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Function that describes the likelihood that a random variable takes on a value that is in the specified range.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0"/>
                <a:ext cx="8686800" cy="3200400"/>
              </a:xfrm>
              <a:blipFill rotWithShape="1">
                <a:blip r:embed="rId2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Theory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E3566-29AB-46F2-801D-EDA36E7F01D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257" y="3535345"/>
            <a:ext cx="631948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27027"/>
            <a:ext cx="1295400" cy="6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04109"/>
            <a:ext cx="1895520" cy="46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3" y="4868845"/>
            <a:ext cx="3336373" cy="6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92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233" y="1295400"/>
            <a:ext cx="8686800" cy="1143000"/>
          </a:xfrm>
        </p:spPr>
        <p:txBody>
          <a:bodyPr/>
          <a:lstStyle/>
          <a:p>
            <a:r>
              <a:rPr lang="en-US" b="1" dirty="0" smtClean="0"/>
              <a:t>Population Mean, </a:t>
            </a:r>
            <a:r>
              <a:rPr lang="en-US" b="1" dirty="0">
                <a:latin typeface="Symbol" panose="05050102010706020507" pitchFamily="18" charset="2"/>
              </a:rPr>
              <a:t>m</a:t>
            </a:r>
            <a:endParaRPr lang="en-US" dirty="0" smtClean="0">
              <a:latin typeface="Symbol" panose="05050102010706020507" pitchFamily="18" charset="2"/>
            </a:endParaRPr>
          </a:p>
          <a:p>
            <a:pPr lvl="1"/>
            <a:r>
              <a:rPr lang="en-US" dirty="0" smtClean="0"/>
              <a:t>the center of mass of the PDF, -the arithmetic average</a:t>
            </a:r>
          </a:p>
          <a:p>
            <a:pPr marL="392113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Theory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E3566-29AB-46F2-801D-EDA36E7F01D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209800"/>
            <a:ext cx="2209800" cy="79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228600" y="3002172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b="1" dirty="0" smtClean="0"/>
              <a:t>Population Variance, </a:t>
            </a:r>
            <a:r>
              <a:rPr lang="en-US" b="1" dirty="0" smtClean="0">
                <a:latin typeface="Symbol" panose="05050102010706020507" pitchFamily="18" charset="2"/>
              </a:rPr>
              <a:t>s</a:t>
            </a:r>
            <a:r>
              <a:rPr lang="en-US" b="1" baseline="30000" dirty="0" smtClean="0">
                <a:latin typeface="Symbol" panose="05050102010706020507" pitchFamily="18" charset="2"/>
              </a:rPr>
              <a:t>2</a:t>
            </a:r>
            <a:endParaRPr lang="en-US" baseline="30000" dirty="0" smtClean="0">
              <a:latin typeface="Symbol" panose="05050102010706020507" pitchFamily="18" charset="2"/>
            </a:endParaRPr>
          </a:p>
          <a:p>
            <a:pPr lvl="1" eaLnBrk="1" hangingPunct="1"/>
            <a:r>
              <a:rPr lang="en-US" dirty="0" smtClean="0"/>
              <a:t>the center of mass of the PDF, -the arithmetic average</a:t>
            </a:r>
          </a:p>
          <a:p>
            <a:pPr marL="392113" lvl="1" indent="0" eaLnBrk="1" hangingPunct="1">
              <a:buFont typeface="Verdana" pitchFamily="34" charset="0"/>
              <a:buNone/>
            </a:pPr>
            <a:endParaRPr lang="en-US" dirty="0" smtClean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2" y="3810000"/>
            <a:ext cx="2292552" cy="8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260420" y="4608893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eaLnBrk="1" hangingPunct="1"/>
            <a:r>
              <a:rPr lang="en-US" dirty="0" smtClean="0"/>
              <a:t>Average of the squared difference of the random variable from the mean</a:t>
            </a:r>
          </a:p>
          <a:p>
            <a:pPr lvl="1" eaLnBrk="1" hangingPunct="1"/>
            <a:r>
              <a:rPr lang="en-US" dirty="0" smtClean="0"/>
              <a:t>Square root of the Variance is called the </a:t>
            </a:r>
            <a:r>
              <a:rPr lang="en-US" b="1" dirty="0" smtClean="0"/>
              <a:t>standard deviation</a:t>
            </a:r>
            <a:r>
              <a:rPr lang="en-US" dirty="0" smtClean="0"/>
              <a:t>, </a:t>
            </a:r>
            <a:r>
              <a:rPr lang="en-US" b="1" dirty="0" smtClean="0">
                <a:latin typeface="Symbol" panose="05050102010706020507" pitchFamily="18" charset="2"/>
              </a:rPr>
              <a:t>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85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233" y="1295400"/>
            <a:ext cx="8125767" cy="1143000"/>
          </a:xfrm>
        </p:spPr>
        <p:txBody>
          <a:bodyPr/>
          <a:lstStyle/>
          <a:p>
            <a:r>
              <a:rPr lang="en-US" dirty="0" smtClean="0"/>
              <a:t>Cumulative Distribution Function</a:t>
            </a:r>
            <a:r>
              <a:rPr lang="en-US" b="1" dirty="0" smtClean="0"/>
              <a:t>, CDF(x)</a:t>
            </a:r>
            <a:endParaRPr lang="en-US" dirty="0" smtClean="0">
              <a:latin typeface="Symbol" panose="05050102010706020507" pitchFamily="18" charset="2"/>
            </a:endParaRPr>
          </a:p>
          <a:p>
            <a:pPr lvl="1"/>
            <a:r>
              <a:rPr lang="en-US" dirty="0" smtClean="0"/>
              <a:t>Probability that a random variable X that as a given PDF will have a value is less or equal to x. </a:t>
            </a:r>
          </a:p>
          <a:p>
            <a:pPr marL="392113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Theory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E3566-29AB-46F2-801D-EDA36E7F01D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341797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95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 smtClean="0"/>
              <a:t>Normal (Gaussian) Density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DCC85E-89AF-40BD-AE17-2B5E5ECA4BF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Common PDFs</a:t>
            </a:r>
          </a:p>
        </p:txBody>
      </p:sp>
      <p:pic>
        <p:nvPicPr>
          <p:cNvPr id="2" name="Picture 4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68262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671407"/>
              </p:ext>
            </p:extLst>
          </p:nvPr>
        </p:nvGraphicFramePr>
        <p:xfrm>
          <a:off x="2533650" y="1727200"/>
          <a:ext cx="40005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511280" imgH="495000" progId="Equation.3">
                  <p:embed/>
                </p:oleObj>
              </mc:Choice>
              <mc:Fallback>
                <p:oleObj name="Equation" r:id="rId4" imgW="151128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1727200"/>
                        <a:ext cx="4000500" cy="131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3424</TotalTime>
  <Words>751</Words>
  <Application>Microsoft Office PowerPoint</Application>
  <PresentationFormat>On-screen Show (4:3)</PresentationFormat>
  <Paragraphs>151</Paragraphs>
  <Slides>28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Concourse</vt:lpstr>
      <vt:lpstr>Equation</vt:lpstr>
      <vt:lpstr>Chapter 8 – System Reliability</vt:lpstr>
      <vt:lpstr>Motivation</vt:lpstr>
      <vt:lpstr>Learning Objectives</vt:lpstr>
      <vt:lpstr>Probability Theory Review</vt:lpstr>
      <vt:lpstr>Probability Theory Review</vt:lpstr>
      <vt:lpstr>Probability Theory Review</vt:lpstr>
      <vt:lpstr>Probability Theory Review</vt:lpstr>
      <vt:lpstr>Probability Theory Review</vt:lpstr>
      <vt:lpstr>Common PDFs</vt:lpstr>
      <vt:lpstr>Common PDFs</vt:lpstr>
      <vt:lpstr>Common PDFs</vt:lpstr>
      <vt:lpstr>Reliability Prediction</vt:lpstr>
      <vt:lpstr>Reliability Prediction</vt:lpstr>
      <vt:lpstr>The Bathtub Curve</vt:lpstr>
      <vt:lpstr>Calculating Reliability from failure rates</vt:lpstr>
      <vt:lpstr>PowerPoint Presentation</vt:lpstr>
      <vt:lpstr>Mean Time to Failure</vt:lpstr>
      <vt:lpstr>Failure Rate Estimates</vt:lpstr>
      <vt:lpstr>Failure rate estimates</vt:lpstr>
      <vt:lpstr>Series Systems</vt:lpstr>
      <vt:lpstr>Series Systems</vt:lpstr>
      <vt:lpstr>Series Systems</vt:lpstr>
      <vt:lpstr>Parallel Systems</vt:lpstr>
      <vt:lpstr>Parallel System Model</vt:lpstr>
      <vt:lpstr>Parallel System Model</vt:lpstr>
      <vt:lpstr>Combination Systems</vt:lpstr>
      <vt:lpstr>Combination Systems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Team Building Principles</dc:title>
  <dc:creator>Ralph M. Ford</dc:creator>
  <cp:lastModifiedBy>Earl Wells</cp:lastModifiedBy>
  <cp:revision>79</cp:revision>
  <cp:lastPrinted>2014-10-25T21:56:15Z</cp:lastPrinted>
  <dcterms:created xsi:type="dcterms:W3CDTF">2002-09-10T02:06:34Z</dcterms:created>
  <dcterms:modified xsi:type="dcterms:W3CDTF">2014-11-01T00:45:13Z</dcterms:modified>
</cp:coreProperties>
</file>