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3.png" ContentType="image/png"/>
  <Override PartName="/ppt/media/image22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4.png" ContentType="image/png"/>
  <Override PartName="/ppt/media/image23.png" ContentType="image/png"/>
  <Override PartName="/ppt/media/image13.jpeg" ContentType="image/jpeg"/>
  <Override PartName="/ppt/media/image17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5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54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63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53.xml.rels" ContentType="application/vnd.openxmlformats-package.relationships+xml"/>
  <Override PartName="/ppt/slides/_rels/slide37.xml.rels" ContentType="application/vnd.openxmlformats-package.relationships+xml"/>
  <Override PartName="/ppt/slides/_rels/slide44.xml.rels" ContentType="application/vnd.openxmlformats-package.relationships+xml"/>
  <Override PartName="/ppt/slides/_rels/slide16.xml.rels" ContentType="application/vnd.openxmlformats-package.relationships+xml"/>
  <Override PartName="/ppt/slides/_rels/slide63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61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50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7.xml.rels" ContentType="application/vnd.openxmlformats-package.relationships+xml"/>
  <Override PartName="/ppt/slides/_rels/slide20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65.xml.rels" ContentType="application/vnd.openxmlformats-package.relationships+xml"/>
  <Override PartName="/ppt/slides/_rels/slide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52.xml.rels" ContentType="application/vnd.openxmlformats-package.relationships+xml"/>
  <Override PartName="/ppt/slides/_rels/slide64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15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41.xml.rels" ContentType="application/vnd.openxmlformats-package.relationships+xml"/>
  <Override PartName="/ppt/slides/_rels/slide25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3.xml.rels" ContentType="application/vnd.openxmlformats-package.relationships+xml"/>
  <Override PartName="/ppt/slides/_rels/slide51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66.xml.rels" ContentType="application/vnd.openxmlformats-package.relationships+xml"/>
  <Override PartName="/ppt/slides/_rels/slide9.xml.rels" ContentType="application/vnd.openxmlformats-package.relationships+xml"/>
  <Override PartName="/ppt/slides/_rels/slide57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44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8.xml" ContentType="application/vnd.openxmlformats-officedocument.presentationml.slide+xml"/>
  <Override PartName="/ppt/slides/slide62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64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9144000" cy="6858000"/>
  <p:notesSz cx="6881812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89827E3-3AEA-4B76-9F66-307679F7488D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bIns="46080" lIns="92520" rIns="92520" tIns="46080"/>
          <a:p>
            <a:endParaRPr/>
          </a:p>
        </p:txBody>
      </p:sp>
      <p:sp>
        <p:nvSpPr>
          <p:cNvPr id="66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</p:spPr>
        <p:txBody>
          <a:bodyPr anchor="b" bIns="46080" lIns="92520" rIns="92520" tIns="46080"/>
          <a:p>
            <a:pPr algn="r">
              <a:lnSpc>
                <a:spcPct val="100000"/>
              </a:lnSpc>
            </a:pPr>
            <a:fld id="{261D7C43-175C-4DF3-90DB-38481804EA9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66" name="TextShape 3"/>
          <p:cNvSpPr txBox="1"/>
          <p:nvPr/>
        </p:nvSpPr>
        <p:spPr>
          <a:xfrm>
            <a:off x="3898080" y="0"/>
            <a:ext cx="2981880" cy="464400"/>
          </a:xfrm>
          <a:prstGeom prst="rect">
            <a:avLst/>
          </a:prstGeom>
        </p:spPr>
        <p:txBody>
          <a:bodyPr bIns="46080" lIns="92520" rIns="92520" tIns="46080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8/22/2012</a:t>
            </a:r>
            <a:endParaRPr/>
          </a:p>
        </p:txBody>
      </p:sp>
      <p:sp>
        <p:nvSpPr>
          <p:cNvPr id="667" name="TextShape 4"/>
          <p:cNvSpPr txBox="1"/>
          <p:nvPr/>
        </p:nvSpPr>
        <p:spPr>
          <a:xfrm>
            <a:off x="0" y="8830080"/>
            <a:ext cx="2981880" cy="464400"/>
          </a:xfrm>
          <a:prstGeom prst="rect">
            <a:avLst/>
          </a:prstGeom>
        </p:spPr>
        <p:txBody>
          <a:bodyPr anchor="b" bIns="46080" lIns="92520" rIns="92520" tIns="4608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Defense</a:t>
            </a:r>
            <a:endParaRPr/>
          </a:p>
        </p:txBody>
      </p:sp>
      <p:sp>
        <p:nvSpPr>
          <p:cNvPr id="668" name="TextShape 5"/>
          <p:cNvSpPr txBox="1"/>
          <p:nvPr/>
        </p:nvSpPr>
        <p:spPr>
          <a:xfrm>
            <a:off x="0" y="0"/>
            <a:ext cx="2981880" cy="464400"/>
          </a:xfrm>
          <a:prstGeom prst="rect">
            <a:avLst/>
          </a:prstGeom>
        </p:spPr>
        <p:txBody>
          <a:bodyPr bIns="46080" lIns="92520" rIns="92520" tIns="4608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Christo Wilson</a:t>
            </a:r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bIns="46080" lIns="92520" rIns="92520" tIns="46080"/>
          <a:p>
            <a:endParaRPr/>
          </a:p>
        </p:txBody>
      </p:sp>
      <p:sp>
        <p:nvSpPr>
          <p:cNvPr id="675" name="TextShape 2"/>
          <p:cNvSpPr txBox="1"/>
          <p:nvPr/>
        </p:nvSpPr>
        <p:spPr>
          <a:xfrm>
            <a:off x="0" y="0"/>
            <a:ext cx="2981880" cy="464400"/>
          </a:xfrm>
          <a:prstGeom prst="rect">
            <a:avLst/>
          </a:prstGeom>
        </p:spPr>
        <p:txBody>
          <a:bodyPr bIns="46080" lIns="92520" rIns="92520" tIns="4608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Christo Wilson</a:t>
            </a:r>
            <a:endParaRPr/>
          </a:p>
        </p:txBody>
      </p:sp>
      <p:sp>
        <p:nvSpPr>
          <p:cNvPr id="676" name="TextShape 3"/>
          <p:cNvSpPr txBox="1"/>
          <p:nvPr/>
        </p:nvSpPr>
        <p:spPr>
          <a:xfrm>
            <a:off x="3898080" y="0"/>
            <a:ext cx="2981880" cy="464400"/>
          </a:xfrm>
          <a:prstGeom prst="rect">
            <a:avLst/>
          </a:prstGeom>
        </p:spPr>
        <p:txBody>
          <a:bodyPr bIns="46080" lIns="92520" rIns="92520" tIns="46080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8/22/2012</a:t>
            </a:r>
            <a:endParaRPr/>
          </a:p>
        </p:txBody>
      </p:sp>
      <p:sp>
        <p:nvSpPr>
          <p:cNvPr id="677" name="TextShape 4"/>
          <p:cNvSpPr txBox="1"/>
          <p:nvPr/>
        </p:nvSpPr>
        <p:spPr>
          <a:xfrm>
            <a:off x="0" y="8830080"/>
            <a:ext cx="2981880" cy="464400"/>
          </a:xfrm>
          <a:prstGeom prst="rect">
            <a:avLst/>
          </a:prstGeom>
        </p:spPr>
        <p:txBody>
          <a:bodyPr anchor="b" bIns="46080" lIns="92520" rIns="92520" tIns="4608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Defense</a:t>
            </a:r>
            <a:endParaRPr/>
          </a:p>
        </p:txBody>
      </p:sp>
      <p:sp>
        <p:nvSpPr>
          <p:cNvPr id="678" name="TextShape 5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</p:spPr>
        <p:txBody>
          <a:bodyPr anchor="b" bIns="46080" lIns="92520" rIns="92520" tIns="46080"/>
          <a:p>
            <a:pPr algn="r">
              <a:lnSpc>
                <a:spcPct val="100000"/>
              </a:lnSpc>
            </a:pPr>
            <a:fld id="{14A30F98-88B9-474A-B2AD-FB99EEBA124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bIns="46080" lIns="92520" rIns="92520" tIns="46080"/>
          <a:p>
            <a:endParaRPr/>
          </a:p>
        </p:txBody>
      </p:sp>
      <p:sp>
        <p:nvSpPr>
          <p:cNvPr id="670" name="TextShape 2"/>
          <p:cNvSpPr txBox="1"/>
          <p:nvPr/>
        </p:nvSpPr>
        <p:spPr>
          <a:xfrm>
            <a:off x="0" y="0"/>
            <a:ext cx="2981880" cy="464400"/>
          </a:xfrm>
          <a:prstGeom prst="rect">
            <a:avLst/>
          </a:prstGeom>
        </p:spPr>
        <p:txBody>
          <a:bodyPr bIns="46080" lIns="92520" rIns="92520" tIns="4608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Christo Wilson</a:t>
            </a:r>
            <a:endParaRPr/>
          </a:p>
        </p:txBody>
      </p:sp>
      <p:sp>
        <p:nvSpPr>
          <p:cNvPr id="671" name="TextShape 3"/>
          <p:cNvSpPr txBox="1"/>
          <p:nvPr/>
        </p:nvSpPr>
        <p:spPr>
          <a:xfrm>
            <a:off x="3898080" y="0"/>
            <a:ext cx="2981880" cy="464400"/>
          </a:xfrm>
          <a:prstGeom prst="rect">
            <a:avLst/>
          </a:prstGeom>
        </p:spPr>
        <p:txBody>
          <a:bodyPr bIns="46080" lIns="92520" rIns="92520" tIns="46080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8/22/2012</a:t>
            </a:r>
            <a:endParaRPr/>
          </a:p>
        </p:txBody>
      </p:sp>
      <p:sp>
        <p:nvSpPr>
          <p:cNvPr id="672" name="TextShape 4"/>
          <p:cNvSpPr txBox="1"/>
          <p:nvPr/>
        </p:nvSpPr>
        <p:spPr>
          <a:xfrm>
            <a:off x="0" y="8830080"/>
            <a:ext cx="2981880" cy="464400"/>
          </a:xfrm>
          <a:prstGeom prst="rect">
            <a:avLst/>
          </a:prstGeom>
        </p:spPr>
        <p:txBody>
          <a:bodyPr anchor="b" bIns="46080" lIns="92520" rIns="92520" tIns="4608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Defense</a:t>
            </a:r>
            <a:endParaRPr/>
          </a:p>
        </p:txBody>
      </p:sp>
      <p:sp>
        <p:nvSpPr>
          <p:cNvPr id="673" name="TextShape 5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</p:spPr>
        <p:txBody>
          <a:bodyPr anchor="b" bIns="46080" lIns="92520" rIns="92520" tIns="46080"/>
          <a:p>
            <a:pPr algn="r">
              <a:lnSpc>
                <a:spcPct val="100000"/>
              </a:lnSpc>
            </a:pPr>
            <a:fld id="{91E57C9C-33A6-4447-96BB-B7CF81CFF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83720" y="3904200"/>
            <a:ext cx="3054600" cy="243720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08200" y="3904200"/>
            <a:ext cx="3054600" cy="243720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04840" y="1235160"/>
            <a:ext cx="8734320" cy="511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6345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04840" y="1235160"/>
            <a:ext cx="8734320" cy="511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396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83720" y="3904200"/>
            <a:ext cx="3054600" cy="243720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08200" y="3904200"/>
            <a:ext cx="3054600" cy="2437200"/>
          </a:xfrm>
          <a:prstGeom prst="rect">
            <a:avLst/>
          </a:prstGeom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204840" y="1235160"/>
            <a:ext cx="8734320" cy="511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6345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396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83720" y="3904200"/>
            <a:ext cx="3054600" cy="2437200"/>
          </a:xfrm>
          <a:prstGeom prst="rect">
            <a:avLst/>
          </a:prstGeom>
        </p:spPr>
      </p:pic>
      <p:pic>
        <p:nvPicPr>
          <p:cNvPr descr="" id="1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08200" y="3904200"/>
            <a:ext cx="3054600" cy="2437200"/>
          </a:xfrm>
          <a:prstGeom prst="rect">
            <a:avLst/>
          </a:prstGeom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204840" y="1235160"/>
            <a:ext cx="8734320" cy="511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6345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396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432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5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83720" y="3904200"/>
            <a:ext cx="3054600" cy="2437200"/>
          </a:xfrm>
          <a:prstGeom prst="rect">
            <a:avLst/>
          </a:prstGeom>
        </p:spPr>
      </p:pic>
      <p:pic>
        <p:nvPicPr>
          <p:cNvPr descr="" id="15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08200" y="3904200"/>
            <a:ext cx="3054600" cy="2437200"/>
          </a:xfrm>
          <a:prstGeom prst="rect">
            <a:avLst/>
          </a:prstGeom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6345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0484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511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0360" y="390420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0360" y="1235160"/>
            <a:ext cx="426204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04840" y="3904200"/>
            <a:ext cx="8733960" cy="243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4C3A97-244D-4478-B700-21F49F86F71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11/9/15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A5217F-6C2E-4B64-8B58-E9D0F97BDEA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1E58C3-A436-405A-ABDC-08911612C62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1071D00-0F50-4AD5-8754-F562D094A778}" type="slidenum">
              <a:rPr lang="en-US" sz="24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hyperlink" Target="http://www.vmware.com/files/pdf/software_hardware_tech_x86_virt.pdf" TargetMode="External"/><Relationship Id="rId2" Type="http://schemas.openxmlformats.org/officeDocument/2006/relationships/hyperlink" Target="http://www.vmware.com/files/pdf/software_hardware_tech_x86_virt.pdf" TargetMode="External"/><Relationship Id="rId3" Type="http://schemas.openxmlformats.org/officeDocument/2006/relationships/hyperlink" Target="http://dl.acm.org/citation.cfm?id=1168860" TargetMode="External"/><Relationship Id="rId4" Type="http://schemas.openxmlformats.org/officeDocument/2006/relationships/hyperlink" Target="http://www.vmware.com/pdf/Perf_ESX_Intel-EPT-eval.pdf" TargetMode="External"/><Relationship Id="rId5" Type="http://schemas.openxmlformats.org/officeDocument/2006/relationships/hyperlink" Target="http://www.vmware.com/pdf/Perf_ESX_Intel-EPT-eval.pdf" TargetMode="External"/><Relationship Id="rId6" Type="http://schemas.openxmlformats.org/officeDocument/2006/relationships/hyperlink" Target="http://www.vmware.com/pdf/Perf_ESX_Intel-EPT-eval.pdf" TargetMode="External"/><Relationship Id="rId7" Type="http://schemas.openxmlformats.org/officeDocument/2006/relationships/hyperlink" Target="http://dl.acm.org/citation.cfm?id=945462" TargetMode="External"/><Relationship Id="rId8" Type="http://schemas.openxmlformats.org/officeDocument/2006/relationships/hyperlink" Target="http://dl.acm.org/citation.cfm?id=945462" TargetMode="External"/><Relationship Id="rId9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1143000"/>
            <a:ext cx="7395480" cy="18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CS 5600</a:t>
            </a:r>
            <a:r>
              <a:rPr lang="en-US" sz="6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900">
                <a:solidFill>
                  <a:srgbClr val="000000"/>
                </a:solidFill>
                <a:latin typeface="Calibri"/>
              </a:rPr>
              <a:t>Computer Systems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Lecture 11: Virtual Machine Monitors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Performance Challenges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191160" y="1153080"/>
            <a:ext cx="8734320" cy="5561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Memory overhead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data structures for virtualized hardware may require lots of memory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CPU overhead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Context switching between VMM and each guest is costly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Some instructions and functions (e.g. page allocation) must be virtualized; slower than direct operations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I/O performance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Devices must be shared between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Virtualized devices (e.g. disks, network) may be slower than the underlying physical devices</a:t>
            </a:r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128DF0-A77A-4679-8763-AAD57B6F18D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783720"/>
            <a:ext cx="8229240" cy="5814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Full Virtualization (VMWare)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Hardware Support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Paravirtualization (Xen)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422B56-B072-4D0D-AEAA-C4AF1E9E073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0"/>
            <a:ext cx="48034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Full Virtualization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150120" y="1235160"/>
            <a:ext cx="8993520" cy="5370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VMWare implements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full virtualization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Full 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guest OSes do not need to be modified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Goals: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unmodified OSes as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Isolate the guest from the host (safety/security)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Share physical devices and resources with the guest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CPU, RAM, disk, network, GPU, etc…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Other full virtualization VMMs: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Parallels on OS X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Hyper-v on Windows</a:t>
            </a:r>
            <a:endParaRPr/>
          </a:p>
          <a:p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4A8DDD-7AF8-4EEE-B523-C18F7613B5C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2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81560" y="311400"/>
            <a:ext cx="3555000" cy="57924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249867-78C3-45CA-8BCD-14F55ADF97D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3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7480" y="0"/>
            <a:ext cx="8860680" cy="68576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196F7A-5FB0-4CAE-83B5-8708CEA2EE8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91400"/>
            <a:ext cx="9171000" cy="573156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Before We Virtualize…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04840" y="1235160"/>
            <a:ext cx="5527080" cy="55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VMM is an application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Like any app, it runs on top of a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host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VMMs exist for most OSes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VMWare works on Windows and Linux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Parallels on OS X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Hyper-V on Windows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lightweight OSes are designed to run VMMs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VMWare ESX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CB5759-3D27-43DF-B982-D0D62482C83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5936040" y="5492160"/>
            <a:ext cx="3050640" cy="736560"/>
          </a:xfrm>
          <a:prstGeom prst="rect">
            <a:avLst/>
          </a:prstGeom>
          <a:solidFill>
            <a:srgbClr val="1f497d"/>
          </a:solidFill>
          <a:ln w="25560">
            <a:solidFill>
              <a:srgbClr val="17375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Machine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5936760" y="4665960"/>
            <a:ext cx="3049920" cy="73656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Host OS</a:t>
            </a:r>
            <a:endParaRPr/>
          </a:p>
        </p:txBody>
      </p:sp>
      <p:sp>
        <p:nvSpPr>
          <p:cNvPr id="239" name="CustomShape 6"/>
          <p:cNvSpPr/>
          <p:nvPr/>
        </p:nvSpPr>
        <p:spPr>
          <a:xfrm>
            <a:off x="5936760" y="3852000"/>
            <a:ext cx="3049920" cy="736560"/>
          </a:xfrm>
          <a:prstGeom prst="rect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VMM</a:t>
            </a:r>
            <a:endParaRPr/>
          </a:p>
        </p:txBody>
      </p:sp>
      <p:sp>
        <p:nvSpPr>
          <p:cNvPr id="240" name="CustomShape 7"/>
          <p:cNvSpPr/>
          <p:nvPr/>
        </p:nvSpPr>
        <p:spPr>
          <a:xfrm>
            <a:off x="5936760" y="1828800"/>
            <a:ext cx="3049920" cy="1500840"/>
          </a:xfrm>
          <a:prstGeom prst="wedgeRectCallout">
            <a:avLst>
              <a:gd fmla="val 33212" name="adj1"/>
              <a:gd fmla="val 134850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host OS manages underlying physical resources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Booting a Guest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81720" y="1112400"/>
            <a:ext cx="5956920" cy="567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an OS boots, it expects to do so on physical hardware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boot a guest, the VMM provides virtual hardware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fake BIOS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CPU: typically matches the underlying CPU (e.g. x86 on x86)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RAM: subset of physical RAM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Disks: map to subsets of the physical disk(s)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Network, etc…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Guest OS is totally isolated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Executes in userland (ring 3)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Memory is contained in an x86 segment</a:t>
            </a:r>
            <a:endParaRPr/>
          </a:p>
        </p:txBody>
      </p:sp>
      <p:sp>
        <p:nvSpPr>
          <p:cNvPr id="2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C98250-904A-415C-9470-9B3D936D2F7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6516720" y="5527440"/>
            <a:ext cx="2531160" cy="736560"/>
          </a:xfrm>
          <a:prstGeom prst="rect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VMM</a:t>
            </a: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6516720" y="4694760"/>
            <a:ext cx="2531160" cy="736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Virtual Machine</a:t>
            </a:r>
            <a:endParaRPr/>
          </a:p>
        </p:txBody>
      </p:sp>
      <p:sp>
        <p:nvSpPr>
          <p:cNvPr id="246" name="CustomShape 6"/>
          <p:cNvSpPr/>
          <p:nvPr/>
        </p:nvSpPr>
        <p:spPr>
          <a:xfrm>
            <a:off x="6516720" y="3878280"/>
            <a:ext cx="2531160" cy="7365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pic>
        <p:nvPicPr>
          <p:cNvPr descr="" id="24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626160" y="3853080"/>
            <a:ext cx="791280" cy="786960"/>
          </a:xfrm>
          <a:prstGeom prst="rect">
            <a:avLst/>
          </a:prstGeom>
        </p:spPr>
      </p:pic>
      <p:sp>
        <p:nvSpPr>
          <p:cNvPr id="248" name="CustomShape 7"/>
          <p:cNvSpPr/>
          <p:nvPr/>
        </p:nvSpPr>
        <p:spPr>
          <a:xfrm>
            <a:off x="7525080" y="4016160"/>
            <a:ext cx="131652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sp>
        <p:nvSpPr>
          <p:cNvPr id="249" name="CustomShape 8"/>
          <p:cNvSpPr/>
          <p:nvPr/>
        </p:nvSpPr>
        <p:spPr>
          <a:xfrm>
            <a:off x="5936760" y="1596960"/>
            <a:ext cx="3049920" cy="2033280"/>
          </a:xfrm>
          <a:prstGeom prst="wedgeRectCallout">
            <a:avLst>
              <a:gd fmla="val 9051" name="adj1"/>
              <a:gd fmla="val 68600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Guest boots exactly like any other 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Starts at the MBR, looks for the bootloader, etc…</a:t>
            </a:r>
            <a:endParaRPr/>
          </a:p>
        </p:txBody>
      </p:sp>
    </p:spTree>
  </p:cSld>
  <p:timing>
    <p:tnLst>
      <p:par>
        <p:cTn dur="indefinite" id="76" nodeType="tmRoot" restart="never">
          <p:childTnLst>
            <p:seq>
              <p:cTn dur="indefinite" id="77" nodeType="mainSeq">
                <p:childTnLst>
                  <p:par>
                    <p:cTn fill="hold" id="78">
                      <p:stCondLst>
                        <p:cond delay="indefinite"/>
                      </p:stCondLst>
                      <p:childTnLst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fill="hold" id="8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2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3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4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Virtual Machine Hardware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191160" y="103032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VMMs try to emulate hardware that is: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Simple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Emulating advanced features is hard to do in software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Widely supported by device drivers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Guests should already include support for the virtual hardware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Example: VMWare virtual motherboard is always an Intel 440BX reference board</a:t>
            </a: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9FDCC2-76D6-42C4-9D10-88B67E97655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040" y="5113440"/>
            <a:ext cx="5114520" cy="1618920"/>
          </a:xfrm>
          <a:prstGeom prst="rect">
            <a:avLst/>
          </a:prstGeom>
        </p:spPr>
      </p:pic>
      <p:sp>
        <p:nvSpPr>
          <p:cNvPr id="254" name="CustomShape 4"/>
          <p:cNvSpPr/>
          <p:nvPr/>
        </p:nvSpPr>
        <p:spPr>
          <a:xfrm>
            <a:off x="3493800" y="2183760"/>
            <a:ext cx="5486040" cy="1773720"/>
          </a:xfrm>
          <a:prstGeom prst="wedgeRectCallout">
            <a:avLst>
              <a:gd fmla="val 3112" name="adj1"/>
              <a:gd fmla="val 167927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This motherboard was released in 1998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Widely supported by many OSes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All VMWare guests run on this virtual hardware to this day</a:t>
            </a:r>
            <a:endParaRPr/>
          </a:p>
        </p:txBody>
      </p:sp>
    </p:spTree>
  </p:cSld>
  <p:timing>
    <p:tnLst>
      <p:par>
        <p:cTn dur="indefinite" id="85" nodeType="tmRoot" restart="never">
          <p:childTnLst>
            <p:seq>
              <p:cTn dur="indefinite" id="86" nodeType="mainSeq">
                <p:childTnLst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2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3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Virtual Hardware Examples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4223880" y="1235160"/>
            <a:ext cx="483084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VMM exports a simple disk interface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Reads/writes are translated to a virtual filesystem on the real disk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Just like Pintos on QEMU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Simple network interface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acts like a NAT, multiplexing packets to and from multiple guests</a:t>
            </a:r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00E05E-6283-4548-ACDD-488ED422B49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129960" y="5872680"/>
            <a:ext cx="3842640" cy="736560"/>
          </a:xfrm>
          <a:prstGeom prst="rect">
            <a:avLst/>
          </a:prstGeom>
          <a:solidFill>
            <a:srgbClr val="1f497d"/>
          </a:solidFill>
          <a:ln w="25560">
            <a:solidFill>
              <a:srgbClr val="17375e"/>
            </a:solidFill>
            <a:round/>
          </a:ln>
        </p:spPr>
      </p:sp>
      <p:sp>
        <p:nvSpPr>
          <p:cNvPr id="259" name="CustomShape 5"/>
          <p:cNvSpPr/>
          <p:nvPr/>
        </p:nvSpPr>
        <p:spPr>
          <a:xfrm>
            <a:off x="2052720" y="5940360"/>
            <a:ext cx="83448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Disks</a:t>
            </a:r>
            <a:endParaRPr/>
          </a:p>
        </p:txBody>
      </p:sp>
      <p:sp>
        <p:nvSpPr>
          <p:cNvPr id="260" name="CustomShape 6"/>
          <p:cNvSpPr/>
          <p:nvPr/>
        </p:nvSpPr>
        <p:spPr>
          <a:xfrm>
            <a:off x="129960" y="4232880"/>
            <a:ext cx="3842640" cy="736560"/>
          </a:xfrm>
          <a:prstGeom prst="rect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VMM</a:t>
            </a:r>
            <a:endParaRPr/>
          </a:p>
        </p:txBody>
      </p:sp>
      <p:sp>
        <p:nvSpPr>
          <p:cNvPr id="261" name="CustomShape 7"/>
          <p:cNvSpPr/>
          <p:nvPr/>
        </p:nvSpPr>
        <p:spPr>
          <a:xfrm>
            <a:off x="1677960" y="3407760"/>
            <a:ext cx="2293200" cy="736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</a:t>
            </a:r>
            <a:endParaRPr/>
          </a:p>
        </p:txBody>
      </p:sp>
      <p:sp>
        <p:nvSpPr>
          <p:cNvPr id="262" name="CustomShape 8"/>
          <p:cNvSpPr/>
          <p:nvPr/>
        </p:nvSpPr>
        <p:spPr>
          <a:xfrm>
            <a:off x="2364840" y="3568320"/>
            <a:ext cx="67752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Disk</a:t>
            </a:r>
            <a:endParaRPr/>
          </a:p>
        </p:txBody>
      </p:sp>
      <p:sp>
        <p:nvSpPr>
          <p:cNvPr id="263" name="CustomShape 9"/>
          <p:cNvSpPr/>
          <p:nvPr/>
        </p:nvSpPr>
        <p:spPr>
          <a:xfrm>
            <a:off x="1677960" y="2025000"/>
            <a:ext cx="1091520" cy="4996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264" name="CustomShape 10"/>
          <p:cNvSpPr/>
          <p:nvPr/>
        </p:nvSpPr>
        <p:spPr>
          <a:xfrm>
            <a:off x="2879640" y="2025000"/>
            <a:ext cx="1091520" cy="4996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265" name="CustomShape 11"/>
          <p:cNvSpPr/>
          <p:nvPr/>
        </p:nvSpPr>
        <p:spPr>
          <a:xfrm>
            <a:off x="132480" y="5046840"/>
            <a:ext cx="3841200" cy="73656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Host OS</a:t>
            </a:r>
            <a:endParaRPr/>
          </a:p>
        </p:txBody>
      </p:sp>
      <p:sp>
        <p:nvSpPr>
          <p:cNvPr id="266" name="CustomShape 12"/>
          <p:cNvSpPr/>
          <p:nvPr/>
        </p:nvSpPr>
        <p:spPr>
          <a:xfrm>
            <a:off x="1677960" y="2590920"/>
            <a:ext cx="2293200" cy="7365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pic>
        <p:nvPicPr>
          <p:cNvPr descr="" id="26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51760" y="2571840"/>
            <a:ext cx="791280" cy="786960"/>
          </a:xfrm>
          <a:prstGeom prst="rect">
            <a:avLst/>
          </a:prstGeom>
        </p:spPr>
      </p:pic>
      <p:sp>
        <p:nvSpPr>
          <p:cNvPr id="268" name="CustomShape 13"/>
          <p:cNvSpPr/>
          <p:nvPr/>
        </p:nvSpPr>
        <p:spPr>
          <a:xfrm>
            <a:off x="2555280" y="2734560"/>
            <a:ext cx="131652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sp>
        <p:nvSpPr>
          <p:cNvPr id="269" name="CustomShape 14"/>
          <p:cNvSpPr/>
          <p:nvPr/>
        </p:nvSpPr>
        <p:spPr>
          <a:xfrm>
            <a:off x="3013920" y="5940360"/>
            <a:ext cx="77292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NIC</a:t>
            </a:r>
            <a:endParaRPr/>
          </a:p>
        </p:txBody>
      </p:sp>
      <p:sp>
        <p:nvSpPr>
          <p:cNvPr id="270" name="CustomShape 15"/>
          <p:cNvSpPr/>
          <p:nvPr/>
        </p:nvSpPr>
        <p:spPr>
          <a:xfrm>
            <a:off x="3151800" y="3568320"/>
            <a:ext cx="67752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NIC</a:t>
            </a:r>
            <a:endParaRPr/>
          </a:p>
        </p:txBody>
      </p:sp>
      <p:sp>
        <p:nvSpPr>
          <p:cNvPr id="271" name="CustomShape 16"/>
          <p:cNvSpPr/>
          <p:nvPr/>
        </p:nvSpPr>
        <p:spPr>
          <a:xfrm>
            <a:off x="3234240" y="2489760"/>
            <a:ext cx="381600" cy="33768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72" name="CustomShape 17"/>
          <p:cNvSpPr/>
          <p:nvPr/>
        </p:nvSpPr>
        <p:spPr>
          <a:xfrm>
            <a:off x="2556720" y="3134520"/>
            <a:ext cx="381600" cy="534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73" name="CustomShape 18"/>
          <p:cNvSpPr/>
          <p:nvPr/>
        </p:nvSpPr>
        <p:spPr>
          <a:xfrm>
            <a:off x="2372400" y="3943080"/>
            <a:ext cx="381600" cy="51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74" name="CustomShape 19"/>
          <p:cNvSpPr/>
          <p:nvPr/>
        </p:nvSpPr>
        <p:spPr>
          <a:xfrm>
            <a:off x="2372400" y="4897800"/>
            <a:ext cx="381600" cy="3913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75" name="CustomShape 20"/>
          <p:cNvSpPr/>
          <p:nvPr/>
        </p:nvSpPr>
        <p:spPr>
          <a:xfrm>
            <a:off x="2296440" y="5607360"/>
            <a:ext cx="381600" cy="46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76" name="CustomShape 21"/>
          <p:cNvSpPr/>
          <p:nvPr/>
        </p:nvSpPr>
        <p:spPr>
          <a:xfrm>
            <a:off x="2469960" y="955080"/>
            <a:ext cx="1316520" cy="877320"/>
          </a:xfrm>
          <a:prstGeom prst="wedgeRectCallout">
            <a:avLst>
              <a:gd fmla="val 17620" name="adj1"/>
              <a:gd fmla="val 82406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Write to the disk</a:t>
            </a:r>
            <a:endParaRPr/>
          </a:p>
        </p:txBody>
      </p:sp>
      <p:sp>
        <p:nvSpPr>
          <p:cNvPr id="277" name="CustomShape 22"/>
          <p:cNvSpPr/>
          <p:nvPr/>
        </p:nvSpPr>
        <p:spPr>
          <a:xfrm>
            <a:off x="123840" y="3420360"/>
            <a:ext cx="1386360" cy="736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</a:t>
            </a:r>
            <a:endParaRPr/>
          </a:p>
        </p:txBody>
      </p:sp>
      <p:sp>
        <p:nvSpPr>
          <p:cNvPr id="278" name="CustomShape 23"/>
          <p:cNvSpPr/>
          <p:nvPr/>
        </p:nvSpPr>
        <p:spPr>
          <a:xfrm>
            <a:off x="132480" y="2025000"/>
            <a:ext cx="1377720" cy="499680"/>
          </a:xfrm>
          <a:prstGeom prst="rect">
            <a:avLst/>
          </a:prstGeom>
          <a:solidFill>
            <a:srgbClr val="e46c0a"/>
          </a:solidFill>
          <a:ln w="25560">
            <a:solidFill>
              <a:srgbClr val="984807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279" name="CustomShape 24"/>
          <p:cNvSpPr/>
          <p:nvPr/>
        </p:nvSpPr>
        <p:spPr>
          <a:xfrm>
            <a:off x="123840" y="2596680"/>
            <a:ext cx="1386360" cy="736560"/>
          </a:xfrm>
          <a:prstGeom prst="rect">
            <a:avLst/>
          </a:prstGeom>
          <a:solidFill>
            <a:srgbClr val="f79646"/>
          </a:solidFill>
          <a:ln w="25560">
            <a:solidFill>
              <a:srgbClr val="e46c0a"/>
            </a:solidFill>
            <a:round/>
          </a:ln>
        </p:spPr>
      </p:sp>
      <p:pic>
        <p:nvPicPr>
          <p:cNvPr descr="" id="2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0400" y="2489760"/>
            <a:ext cx="803160" cy="932040"/>
          </a:xfrm>
          <a:prstGeom prst="rect">
            <a:avLst/>
          </a:prstGeom>
        </p:spPr>
      </p:pic>
      <p:sp>
        <p:nvSpPr>
          <p:cNvPr id="281" name="CustomShape 25"/>
          <p:cNvSpPr/>
          <p:nvPr/>
        </p:nvSpPr>
        <p:spPr>
          <a:xfrm>
            <a:off x="724680" y="3587040"/>
            <a:ext cx="67752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NIC</a:t>
            </a:r>
            <a:endParaRPr/>
          </a:p>
        </p:txBody>
      </p:sp>
      <p:sp>
        <p:nvSpPr>
          <p:cNvPr id="282" name="CustomShape 26"/>
          <p:cNvSpPr/>
          <p:nvPr/>
        </p:nvSpPr>
        <p:spPr>
          <a:xfrm>
            <a:off x="2469960" y="955080"/>
            <a:ext cx="1316520" cy="877320"/>
          </a:xfrm>
          <a:prstGeom prst="wedgeRectCallout">
            <a:avLst>
              <a:gd fmla="val 17620" name="adj1"/>
              <a:gd fmla="val 82406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Send a packet</a:t>
            </a:r>
            <a:endParaRPr/>
          </a:p>
        </p:txBody>
      </p:sp>
      <p:sp>
        <p:nvSpPr>
          <p:cNvPr id="283" name="CustomShape 27"/>
          <p:cNvSpPr/>
          <p:nvPr/>
        </p:nvSpPr>
        <p:spPr>
          <a:xfrm>
            <a:off x="3299760" y="3111840"/>
            <a:ext cx="381600" cy="534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84" name="CustomShape 28"/>
          <p:cNvSpPr/>
          <p:nvPr/>
        </p:nvSpPr>
        <p:spPr>
          <a:xfrm>
            <a:off x="3292920" y="3965760"/>
            <a:ext cx="381600" cy="51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85" name="CustomShape 29"/>
          <p:cNvSpPr/>
          <p:nvPr/>
        </p:nvSpPr>
        <p:spPr>
          <a:xfrm>
            <a:off x="3292920" y="4897800"/>
            <a:ext cx="381600" cy="3913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86" name="CustomShape 30"/>
          <p:cNvSpPr/>
          <p:nvPr/>
        </p:nvSpPr>
        <p:spPr>
          <a:xfrm>
            <a:off x="3292920" y="5630040"/>
            <a:ext cx="381600" cy="46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87" name="CustomShape 31"/>
          <p:cNvSpPr/>
          <p:nvPr/>
        </p:nvSpPr>
        <p:spPr>
          <a:xfrm>
            <a:off x="1257840" y="6010920"/>
            <a:ext cx="59868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PM</a:t>
            </a:r>
            <a:endParaRPr/>
          </a:p>
        </p:txBody>
      </p:sp>
      <p:sp>
        <p:nvSpPr>
          <p:cNvPr id="288" name="CustomShape 32"/>
          <p:cNvSpPr/>
          <p:nvPr/>
        </p:nvSpPr>
        <p:spPr>
          <a:xfrm>
            <a:off x="4178520" y="6092640"/>
            <a:ext cx="2310840" cy="639720"/>
          </a:xfrm>
          <a:prstGeom prst="wedgeRectCallout">
            <a:avLst>
              <a:gd fmla="val -69777" name="adj1"/>
              <a:gd fmla="val -11408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Receive a packet</a:t>
            </a:r>
            <a:endParaRPr/>
          </a:p>
        </p:txBody>
      </p:sp>
      <p:sp>
        <p:nvSpPr>
          <p:cNvPr id="289" name="CustomShape 33"/>
          <p:cNvSpPr/>
          <p:nvPr/>
        </p:nvSpPr>
        <p:spPr>
          <a:xfrm>
            <a:off x="3288240" y="5554800"/>
            <a:ext cx="386280" cy="537840"/>
          </a:xfrm>
          <a:prstGeom prst="rect">
            <a:avLst/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90" name="CustomShape 34"/>
          <p:cNvSpPr/>
          <p:nvPr/>
        </p:nvSpPr>
        <p:spPr>
          <a:xfrm>
            <a:off x="3290400" y="4777920"/>
            <a:ext cx="386280" cy="537840"/>
          </a:xfrm>
          <a:prstGeom prst="rect">
            <a:avLst/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91" name="CustomShape 35"/>
          <p:cNvSpPr/>
          <p:nvPr/>
        </p:nvSpPr>
        <p:spPr>
          <a:xfrm>
            <a:off x="878040" y="3920040"/>
            <a:ext cx="386280" cy="537840"/>
          </a:xfrm>
          <a:prstGeom prst="rect">
            <a:avLst/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92" name="CustomShape 36"/>
          <p:cNvSpPr/>
          <p:nvPr/>
        </p:nvSpPr>
        <p:spPr>
          <a:xfrm>
            <a:off x="883440" y="3064680"/>
            <a:ext cx="386280" cy="537840"/>
          </a:xfrm>
          <a:prstGeom prst="rect">
            <a:avLst/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  <p:sp>
        <p:nvSpPr>
          <p:cNvPr id="293" name="CustomShape 37"/>
          <p:cNvSpPr/>
          <p:nvPr/>
        </p:nvSpPr>
        <p:spPr>
          <a:xfrm>
            <a:off x="883440" y="2275200"/>
            <a:ext cx="386280" cy="451440"/>
          </a:xfrm>
          <a:prstGeom prst="rect">
            <a:avLst/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</p:spTree>
  </p:cSld>
  <p:timing>
    <p:tnLst>
      <p:par>
        <p:cTn dur="indefinite" id="94" nodeType="tmRoot" restart="never">
          <p:childTnLst>
            <p:seq>
              <p:cTn dur="indefinite" id="95" nodeType="mainSeq">
                <p:childTnLst>
                  <p:par>
                    <p:cTn fill="hold" id="96">
                      <p:stCondLst>
                        <p:cond delay="indefinite"/>
                      </p:stCondLst>
                      <p:childTnLst>
                        <p:par>
                          <p:cTn fill="hold" id="97">
                            <p:stCondLst>
                              <p:cond delay="0"/>
                            </p:stCondLst>
                            <p:childTnLst>
                              <p:par>
                                <p:cTn fill="hold" id="9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10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2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3">
                            <p:stCondLst>
                              <p:cond delay="500"/>
                            </p:stCondLst>
                            <p:childTnLst>
                              <p:par>
                                <p:cTn fill="hold" id="104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06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7">
                            <p:stCondLst>
                              <p:cond delay="1000"/>
                            </p:stCondLst>
                            <p:childTnLst>
                              <p:par>
                                <p:cTn fill="hold" id="108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1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6">
                            <p:stCondLst>
                              <p:cond delay="500"/>
                            </p:stCondLst>
                            <p:childTnLst>
                              <p:par>
                                <p:cTn fill="hold" id="117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19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0">
                            <p:stCondLst>
                              <p:cond delay="1000"/>
                            </p:stCondLst>
                            <p:childTnLst>
                              <p:par>
                                <p:cTn fill="hold" id="12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23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4">
                      <p:stCondLst>
                        <p:cond delay="indefinite"/>
                      </p:stCondLst>
                      <p:childTnLst>
                        <p:par>
                          <p:cTn fill="hold" id="125">
                            <p:stCondLst>
                              <p:cond delay="0"/>
                            </p:stCondLst>
                            <p:childTnLst>
                              <p:par>
                                <p:cTn fill="hold" id="126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27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9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3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2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33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5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36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8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39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1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42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4">
                            <p:stCondLst>
                              <p:cond delay="500"/>
                            </p:stCondLst>
                            <p:childTnLst>
                              <p:par>
                                <p:cTn fill="hold" id="145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55" st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7"/>
                                        <p:tgtEl>
                                          <p:spTgt spid="256">
                                            <p:txEl>
                                              <p:pRg end="155" st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148"/>
                                        <p:tgtEl>
                                          <p:spTgt spid="256">
                                            <p:txEl>
                                              <p:pRg end="155" st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9"/>
                                        <p:tgtEl>
                                          <p:spTgt spid="256">
                                            <p:txEl>
                                              <p:pRg end="155" st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5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25" st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2"/>
                                        <p:tgtEl>
                                          <p:spTgt spid="256">
                                            <p:txEl>
                                              <p:pRg end="225" st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153"/>
                                        <p:tgtEl>
                                          <p:spTgt spid="256">
                                            <p:txEl>
                                              <p:pRg end="225" st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54"/>
                                        <p:tgtEl>
                                          <p:spTgt spid="256">
                                            <p:txEl>
                                              <p:pRg end="225" st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9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16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61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2">
                            <p:stCondLst>
                              <p:cond delay="500"/>
                            </p:stCondLst>
                            <p:childTnLst>
                              <p:par>
                                <p:cTn fill="hold" id="163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6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6">
                            <p:stCondLst>
                              <p:cond delay="1000"/>
                            </p:stCondLst>
                            <p:childTnLst>
                              <p:par>
                                <p:cTn fill="hold" id="167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69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0">
                            <p:stCondLst>
                              <p:cond delay="1500"/>
                            </p:stCondLst>
                            <p:childTnLst>
                              <p:par>
                                <p:cTn fill="hold" id="17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73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4">
                            <p:stCondLst>
                              <p:cond delay="2000"/>
                            </p:stCondLst>
                            <p:childTnLst>
                              <p:par>
                                <p:cTn fill="hold" id="175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77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8">
                            <p:stCondLst>
                              <p:cond delay="2500"/>
                            </p:stCondLst>
                            <p:childTnLst>
                              <p:par>
                                <p:cTn fill="hold" id="17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18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2">
                      <p:stCondLst>
                        <p:cond delay="indefinite"/>
                      </p:stCondLst>
                      <p:childTnLst>
                        <p:par>
                          <p:cTn fill="hold" id="183">
                            <p:stCondLst>
                              <p:cond delay="0"/>
                            </p:stCondLst>
                            <p:childTnLst>
                              <p:par>
                                <p:cTn fill="hold" id="184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8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7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88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0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9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3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94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6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197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9" nodeType="with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2">
                      <p:stCondLst>
                        <p:cond delay="indefinite"/>
                      </p:stCondLst>
                      <p:childTnLst>
                        <p:par>
                          <p:cTn fill="hold" id="203">
                            <p:stCondLst>
                              <p:cond delay="0"/>
                            </p:stCondLst>
                            <p:childTnLst>
                              <p:par>
                                <p:cTn fill="hold" id="20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06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07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08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9">
                            <p:stCondLst>
                              <p:cond delay="500"/>
                            </p:stCondLst>
                            <p:childTnLst>
                              <p:par>
                                <p:cTn fill="hold" id="210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12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3">
                            <p:stCondLst>
                              <p:cond delay="1000"/>
                            </p:stCondLst>
                            <p:childTnLst>
                              <p:par>
                                <p:cTn fill="hold" id="214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16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7">
                            <p:stCondLst>
                              <p:cond delay="1500"/>
                            </p:stCondLst>
                            <p:childTnLst>
                              <p:par>
                                <p:cTn fill="hold" id="218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2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1">
                            <p:stCondLst>
                              <p:cond delay="2000"/>
                            </p:stCondLst>
                            <p:childTnLst>
                              <p:par>
                                <p:cTn fill="hold" id="22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24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5">
                            <p:stCondLst>
                              <p:cond delay="2500"/>
                            </p:stCondLst>
                            <p:childTnLst>
                              <p:par>
                                <p:cTn fill="hold" id="226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28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Sharing CPU and RAM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0" y="1037160"/>
            <a:ext cx="4469400" cy="58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allocates subsets of RAM for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Each guest’s memory is contained in an x86 segment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Segments enforce strong isolation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divides CPU time between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Timer interrupts jump to the host 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VMM schedules time for each guest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Guests are free to schedule apps as they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a multicore system, each guest may be assigned 1 or more CPUs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6933240" y="1037160"/>
            <a:ext cx="1787400" cy="56358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297" name="CustomShape 4"/>
          <p:cNvSpPr/>
          <p:nvPr/>
        </p:nvSpPr>
        <p:spPr>
          <a:xfrm>
            <a:off x="5569560" y="6488640"/>
            <a:ext cx="13226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0x00000000</a:t>
            </a:r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5657040" y="852480"/>
            <a:ext cx="123732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0xFFFFFFFF</a:t>
            </a:r>
            <a:endParaRPr/>
          </a:p>
        </p:txBody>
      </p:sp>
      <p:sp>
        <p:nvSpPr>
          <p:cNvPr id="299" name="CustomShape 6"/>
          <p:cNvSpPr/>
          <p:nvPr/>
        </p:nvSpPr>
        <p:spPr>
          <a:xfrm>
            <a:off x="6933240" y="5622840"/>
            <a:ext cx="1787400" cy="91368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Host OS</a:t>
            </a:r>
            <a:endParaRPr/>
          </a:p>
        </p:txBody>
      </p:sp>
      <p:sp>
        <p:nvSpPr>
          <p:cNvPr id="300" name="CustomShape 7"/>
          <p:cNvSpPr/>
          <p:nvPr/>
        </p:nvSpPr>
        <p:spPr>
          <a:xfrm>
            <a:off x="6933240" y="4735800"/>
            <a:ext cx="1787400" cy="770760"/>
          </a:xfrm>
          <a:prstGeom prst="rect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VMM</a:t>
            </a:r>
            <a:endParaRPr/>
          </a:p>
        </p:txBody>
      </p:sp>
      <p:sp>
        <p:nvSpPr>
          <p:cNvPr id="301" name="CustomShape 8"/>
          <p:cNvSpPr/>
          <p:nvPr/>
        </p:nvSpPr>
        <p:spPr>
          <a:xfrm>
            <a:off x="6933240" y="2570400"/>
            <a:ext cx="1787400" cy="7707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sp>
        <p:nvSpPr>
          <p:cNvPr id="302" name="CustomShape 9"/>
          <p:cNvSpPr/>
          <p:nvPr/>
        </p:nvSpPr>
        <p:spPr>
          <a:xfrm>
            <a:off x="6933240" y="2049480"/>
            <a:ext cx="1787400" cy="3952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Guest App</a:t>
            </a:r>
            <a:endParaRPr/>
          </a:p>
        </p:txBody>
      </p:sp>
      <p:sp>
        <p:nvSpPr>
          <p:cNvPr id="303" name="CustomShape 10"/>
          <p:cNvSpPr/>
          <p:nvPr/>
        </p:nvSpPr>
        <p:spPr>
          <a:xfrm>
            <a:off x="5652360" y="1221840"/>
            <a:ext cx="1232640" cy="5314680"/>
          </a:xfrm>
          <a:prstGeom prst="leftBrace">
            <a:avLst>
              <a:gd fmla="val 8333" name="adj1"/>
              <a:gd fmla="val 50000" name="adj2"/>
            </a:avLst>
          </a:prstGeom>
          <a:noFill/>
          <a:ln w="57240">
            <a:solidFill>
              <a:srgbClr val="c0504d"/>
            </a:solidFill>
            <a:round/>
          </a:ln>
        </p:spPr>
      </p:sp>
      <p:sp>
        <p:nvSpPr>
          <p:cNvPr id="304" name="CustomShape 11"/>
          <p:cNvSpPr/>
          <p:nvPr/>
        </p:nvSpPr>
        <p:spPr>
          <a:xfrm>
            <a:off x="4715280" y="4153320"/>
            <a:ext cx="1432800" cy="1164240"/>
          </a:xfrm>
          <a:prstGeom prst="wedgeRectCallout">
            <a:avLst>
              <a:gd fmla="val 14344" name="adj1"/>
              <a:gd fmla="val -66487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Host OS manages all RAM</a:t>
            </a:r>
            <a:endParaRPr/>
          </a:p>
        </p:txBody>
      </p:sp>
      <p:sp>
        <p:nvSpPr>
          <p:cNvPr id="305" name="CustomShape 12"/>
          <p:cNvSpPr/>
          <p:nvPr/>
        </p:nvSpPr>
        <p:spPr>
          <a:xfrm>
            <a:off x="6420960" y="1364760"/>
            <a:ext cx="465840" cy="1976400"/>
          </a:xfrm>
          <a:prstGeom prst="leftBrace">
            <a:avLst>
              <a:gd fmla="val 8333" name="adj1"/>
              <a:gd fmla="val 50000" name="adj2"/>
            </a:avLst>
          </a:prstGeom>
          <a:noFill/>
          <a:ln w="57240">
            <a:solidFill>
              <a:srgbClr val="8064a2"/>
            </a:solidFill>
            <a:round/>
          </a:ln>
        </p:spPr>
      </p:sp>
      <p:sp>
        <p:nvSpPr>
          <p:cNvPr id="306" name="CustomShape 13"/>
          <p:cNvSpPr/>
          <p:nvPr/>
        </p:nvSpPr>
        <p:spPr>
          <a:xfrm>
            <a:off x="4715280" y="1801440"/>
            <a:ext cx="1432800" cy="1539720"/>
          </a:xfrm>
          <a:prstGeom prst="wedgeRectCallout">
            <a:avLst>
              <a:gd fmla="val 64820" name="adj1"/>
              <a:gd fmla="val -13311" name="adj2"/>
            </a:avLst>
          </a:prstGeom>
          <a:solidFill>
            <a:srgbClr val="8064a2"/>
          </a:solidFill>
          <a:ln w="5724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Guest only sees a subset of RAM</a:t>
            </a:r>
            <a:endParaRPr/>
          </a:p>
        </p:txBody>
      </p:sp>
      <p:sp>
        <p:nvSpPr>
          <p:cNvPr id="307" name="CustomShape 14"/>
          <p:cNvSpPr/>
          <p:nvPr/>
        </p:nvSpPr>
        <p:spPr>
          <a:xfrm>
            <a:off x="6933240" y="1587600"/>
            <a:ext cx="1787400" cy="3952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Guest App</a:t>
            </a:r>
            <a:endParaRPr/>
          </a:p>
        </p:txBody>
      </p:sp>
      <p:sp>
        <p:nvSpPr>
          <p:cNvPr id="308" name="CustomShape 15"/>
          <p:cNvSpPr/>
          <p:nvPr/>
        </p:nvSpPr>
        <p:spPr>
          <a:xfrm>
            <a:off x="6933240" y="3998880"/>
            <a:ext cx="1787400" cy="651240"/>
          </a:xfrm>
          <a:prstGeom prst="rect">
            <a:avLst/>
          </a:prstGeom>
          <a:solidFill>
            <a:srgbClr val="f79646"/>
          </a:solidFill>
          <a:ln w="25560">
            <a:solidFill>
              <a:srgbClr val="e46c0a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sp>
        <p:nvSpPr>
          <p:cNvPr id="309" name="CustomShape 16"/>
          <p:cNvSpPr/>
          <p:nvPr/>
        </p:nvSpPr>
        <p:spPr>
          <a:xfrm>
            <a:off x="6933240" y="3556440"/>
            <a:ext cx="1787400" cy="395280"/>
          </a:xfrm>
          <a:prstGeom prst="rect">
            <a:avLst/>
          </a:prstGeom>
          <a:solidFill>
            <a:srgbClr val="e46c0a"/>
          </a:solidFill>
          <a:ln w="25560">
            <a:solidFill>
              <a:srgbClr val="984807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Guest App</a:t>
            </a:r>
            <a:endParaRPr/>
          </a:p>
        </p:txBody>
      </p:sp>
      <p:sp>
        <p:nvSpPr>
          <p:cNvPr id="310" name="CustomShape 17"/>
          <p:cNvSpPr/>
          <p:nvPr/>
        </p:nvSpPr>
        <p:spPr>
          <a:xfrm rot="720600">
            <a:off x="6148080" y="5786640"/>
            <a:ext cx="845640" cy="7228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EIP</a:t>
            </a:r>
            <a:endParaRPr/>
          </a:p>
        </p:txBody>
      </p:sp>
    </p:spTree>
  </p:cSld>
  <p:timing>
    <p:tnLst>
      <p:par>
        <p:cTn dur="indefinite" id="229" nodeType="tmRoot" restart="never">
          <p:childTnLst>
            <p:seq>
              <p:cTn dur="indefinite" id="230" nodeType="mainSeq">
                <p:childTnLst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36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37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38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4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41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42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3">
                      <p:stCondLst>
                        <p:cond delay="indefinite"/>
                      </p:stCondLst>
                      <p:childTnLst>
                        <p:par>
                          <p:cTn fill="hold" id="244">
                            <p:stCondLst>
                              <p:cond delay="0"/>
                            </p:stCondLst>
                            <p:childTnLst>
                              <p:par>
                                <p:cTn fill="hold" id="24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47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48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49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52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53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54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5">
                      <p:stCondLst>
                        <p:cond delay="indefinite"/>
                      </p:stCondLst>
                      <p:childTnLst>
                        <p:par>
                          <p:cTn fill="hold" id="256">
                            <p:stCondLst>
                              <p:cond delay="0"/>
                            </p:stCondLst>
                            <p:childTnLst>
                              <p:par>
                                <p:cTn fill="hold" id="25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61" st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59"/>
                                        <p:tgtEl>
                                          <p:spTgt spid="295">
                                            <p:txEl>
                                              <p:pRg end="161" st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60"/>
                                        <p:tgtEl>
                                          <p:spTgt spid="295">
                                            <p:txEl>
                                              <p:pRg end="161" st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61"/>
                                        <p:tgtEl>
                                          <p:spTgt spid="295">
                                            <p:txEl>
                                              <p:pRg end="161" st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62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98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4"/>
                                        <p:tgtEl>
                                          <p:spTgt spid="295">
                                            <p:txEl>
                                              <p:pRg end="198" st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65"/>
                                        <p:tgtEl>
                                          <p:spTgt spid="295">
                                            <p:txEl>
                                              <p:pRg end="198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66"/>
                                        <p:tgtEl>
                                          <p:spTgt spid="295">
                                            <p:txEl>
                                              <p:pRg end="198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67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32" st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9"/>
                                        <p:tgtEl>
                                          <p:spTgt spid="295">
                                            <p:txEl>
                                              <p:pRg end="232" st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70"/>
                                        <p:tgtEl>
                                          <p:spTgt spid="295">
                                            <p:txEl>
                                              <p:pRg end="232" st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71"/>
                                        <p:tgtEl>
                                          <p:spTgt spid="295">
                                            <p:txEl>
                                              <p:pRg end="232" st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2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73" st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4"/>
                                        <p:tgtEl>
                                          <p:spTgt spid="295">
                                            <p:txEl>
                                              <p:pRg end="273" st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275"/>
                                        <p:tgtEl>
                                          <p:spTgt spid="295">
                                            <p:txEl>
                                              <p:pRg end="273" st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76"/>
                                        <p:tgtEl>
                                          <p:spTgt spid="295">
                                            <p:txEl>
                                              <p:pRg end="273" st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79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8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>
                      <p:stCondLst>
                        <p:cond delay="indefinite"/>
                      </p:stCondLst>
                      <p:childTnLst>
                        <p:par>
                          <p:cTn fill="hold" id="282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4">
                      <p:stCondLst>
                        <p:cond delay="indefinite"/>
                      </p:stCondLst>
                      <p:childTnLst>
                        <p:par>
                          <p:cTn fill="hold" id="285">
                            <p:stCondLst>
                              <p:cond delay="0"/>
                            </p:stCondLst>
                            <p:childTnLst>
                              <p:par>
                                <p:cTn fill="hold" id="286" nodeType="click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7">
                      <p:stCondLst>
                        <p:cond delay="indefinite"/>
                      </p:stCondLst>
                      <p:childTnLst>
                        <p:par>
                          <p:cTn fill="hold" id="288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0">
                      <p:stCondLst>
                        <p:cond delay="indefinite"/>
                      </p:stCondLst>
                      <p:childTnLst>
                        <p:par>
                          <p:cTn fill="hold" id="291">
                            <p:stCondLst>
                              <p:cond delay="0"/>
                            </p:stCondLst>
                            <p:childTnLst>
                              <p:par>
                                <p:cTn fill="hold" id="292" nodeType="clickEffect" presetClass="path" presetID="37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293">
                            <p:stCondLst>
                              <p:cond delay="1000"/>
                            </p:stCondLst>
                            <p:childTnLst>
                              <p:par>
                                <p:cTn fill="hold" id="294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295">
                            <p:stCondLst>
                              <p:cond delay="2000"/>
                            </p:stCondLst>
                            <p:childTnLst>
                              <p:par>
                                <p:cTn fill="hold" id="296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297">
                            <p:stCondLst>
                              <p:cond delay="3000"/>
                            </p:stCondLst>
                            <p:childTnLst>
                              <p:par>
                                <p:cTn fill="hold" id="298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9">
                      <p:stCondLst>
                        <p:cond delay="indefinite"/>
                      </p:stCondLst>
                      <p:childTnLst>
                        <p:par>
                          <p:cTn fill="hold" id="300">
                            <p:stCondLst>
                              <p:cond delay="0"/>
                            </p:stCondLst>
                            <p:childTnLst>
                              <p:par>
                                <p:cTn fill="hold" id="301" nodeType="clickEffect" presetClass="path" presetID="37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302">
                            <p:stCondLst>
                              <p:cond delay="1000"/>
                            </p:stCondLst>
                            <p:childTnLst>
                              <p:par>
                                <p:cTn fill="hold" id="303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304">
                            <p:stCondLst>
                              <p:cond delay="2000"/>
                            </p:stCondLst>
                            <p:childTnLst>
                              <p:par>
                                <p:cTn fill="hold" id="305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306">
                            <p:stCondLst>
                              <p:cond delay="3000"/>
                            </p:stCondLst>
                            <p:childTnLst>
                              <p:par>
                                <p:cTn fill="hold" id="307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8">
                      <p:stCondLst>
                        <p:cond delay="indefinite"/>
                      </p:stCondLst>
                      <p:childTnLst>
                        <p:par>
                          <p:cTn fill="hold" id="309">
                            <p:stCondLst>
                              <p:cond delay="0"/>
                            </p:stCondLst>
                            <p:childTnLst>
                              <p:par>
                                <p:cTn fill="hold" id="31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38" st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12"/>
                                        <p:tgtEl>
                                          <p:spTgt spid="295">
                                            <p:txEl>
                                              <p:pRg end="338" st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13"/>
                                        <p:tgtEl>
                                          <p:spTgt spid="295">
                                            <p:txEl>
                                              <p:pRg end="338" st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14"/>
                                        <p:tgtEl>
                                          <p:spTgt spid="295">
                                            <p:txEl>
                                              <p:pRg end="338" st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204840" y="1235160"/>
            <a:ext cx="8816040" cy="533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the ‘70s, there were dozens of OSes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Unlike today, where Windows and Android dominate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created many problems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Upgrading hardware or switching hardware vendors meant changing 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However, apps are typically bound to a particular 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Virtual machines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were used to solve this problem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Pioneered by IBM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multiple OSes concurrently on the same hardware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Heavyweight mechanism for maintaining app compatibility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C73C44-272D-4431-9DE9-D3D1E7F1E40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Virtual and Physical CPU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204840" y="1235160"/>
            <a:ext cx="435996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guest has a virtual CPU created by the VMM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However, the virtual CPU is only used to store state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E.g. if a guest updates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cr3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or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eflags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the new value is stored in the virtual CPU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 code executes on the physical CPU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Keeps guest performance high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Guests run in userland, so security is maintained</a:t>
            </a:r>
            <a:endParaRPr/>
          </a:p>
        </p:txBody>
      </p:sp>
      <p:sp>
        <p:nvSpPr>
          <p:cNvPr id="31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4210342-3F96-49B6-B723-7A20DD53AB9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14" name="CustomShape 4"/>
          <p:cNvSpPr/>
          <p:nvPr/>
        </p:nvSpPr>
        <p:spPr>
          <a:xfrm>
            <a:off x="4903200" y="5316120"/>
            <a:ext cx="2767680" cy="736560"/>
          </a:xfrm>
          <a:prstGeom prst="rect">
            <a:avLst/>
          </a:prstGeom>
          <a:solidFill>
            <a:srgbClr val="1f497d"/>
          </a:solidFill>
          <a:ln w="25560">
            <a:solidFill>
              <a:srgbClr val="17375e"/>
            </a:solidFill>
            <a:round/>
          </a:ln>
        </p:spPr>
      </p:sp>
      <p:sp>
        <p:nvSpPr>
          <p:cNvPr id="315" name="CustomShape 5"/>
          <p:cNvSpPr/>
          <p:nvPr/>
        </p:nvSpPr>
        <p:spPr>
          <a:xfrm>
            <a:off x="4904640" y="3648960"/>
            <a:ext cx="2767680" cy="736560"/>
          </a:xfrm>
          <a:prstGeom prst="rect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VMM</a:t>
            </a:r>
            <a:endParaRPr/>
          </a:p>
        </p:txBody>
      </p:sp>
      <p:sp>
        <p:nvSpPr>
          <p:cNvPr id="316" name="CustomShape 6"/>
          <p:cNvSpPr/>
          <p:nvPr/>
        </p:nvSpPr>
        <p:spPr>
          <a:xfrm>
            <a:off x="5216760" y="2871360"/>
            <a:ext cx="2456280" cy="671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17" name="CustomShape 7"/>
          <p:cNvSpPr/>
          <p:nvPr/>
        </p:nvSpPr>
        <p:spPr>
          <a:xfrm>
            <a:off x="6515640" y="2982600"/>
            <a:ext cx="66384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CPU</a:t>
            </a:r>
            <a:endParaRPr/>
          </a:p>
        </p:txBody>
      </p:sp>
      <p:sp>
        <p:nvSpPr>
          <p:cNvPr id="318" name="CustomShape 8"/>
          <p:cNvSpPr/>
          <p:nvPr/>
        </p:nvSpPr>
        <p:spPr>
          <a:xfrm>
            <a:off x="5216760" y="1488600"/>
            <a:ext cx="1091520" cy="4996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319" name="CustomShape 9"/>
          <p:cNvSpPr/>
          <p:nvPr/>
        </p:nvSpPr>
        <p:spPr>
          <a:xfrm>
            <a:off x="6581520" y="1488600"/>
            <a:ext cx="1091520" cy="4996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320" name="CustomShape 10"/>
          <p:cNvSpPr/>
          <p:nvPr/>
        </p:nvSpPr>
        <p:spPr>
          <a:xfrm>
            <a:off x="4904640" y="4490280"/>
            <a:ext cx="2766600" cy="73656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Host OS</a:t>
            </a:r>
            <a:endParaRPr/>
          </a:p>
        </p:txBody>
      </p:sp>
      <p:sp>
        <p:nvSpPr>
          <p:cNvPr id="321" name="CustomShape 11"/>
          <p:cNvSpPr/>
          <p:nvPr/>
        </p:nvSpPr>
        <p:spPr>
          <a:xfrm>
            <a:off x="5216760" y="2054880"/>
            <a:ext cx="2456280" cy="7365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pic>
        <p:nvPicPr>
          <p:cNvPr descr="" id="32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290920" y="2035440"/>
            <a:ext cx="791280" cy="786960"/>
          </a:xfrm>
          <a:prstGeom prst="rect">
            <a:avLst/>
          </a:prstGeom>
        </p:spPr>
      </p:pic>
      <p:sp>
        <p:nvSpPr>
          <p:cNvPr id="323" name="CustomShape 12"/>
          <p:cNvSpPr/>
          <p:nvPr/>
        </p:nvSpPr>
        <p:spPr>
          <a:xfrm>
            <a:off x="6188040" y="2198160"/>
            <a:ext cx="131652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sp>
        <p:nvSpPr>
          <p:cNvPr id="324" name="CustomShape 13"/>
          <p:cNvSpPr/>
          <p:nvPr/>
        </p:nvSpPr>
        <p:spPr>
          <a:xfrm>
            <a:off x="5766840" y="2959560"/>
            <a:ext cx="61380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</a:t>
            </a:r>
            <a:endParaRPr/>
          </a:p>
        </p:txBody>
      </p:sp>
      <p:sp>
        <p:nvSpPr>
          <p:cNvPr id="325" name="CustomShape 14"/>
          <p:cNvSpPr/>
          <p:nvPr/>
        </p:nvSpPr>
        <p:spPr>
          <a:xfrm>
            <a:off x="6580080" y="5396400"/>
            <a:ext cx="663840" cy="57600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CPU</a:t>
            </a:r>
            <a:endParaRPr/>
          </a:p>
        </p:txBody>
      </p:sp>
      <p:sp>
        <p:nvSpPr>
          <p:cNvPr id="326" name="CustomShape 15"/>
          <p:cNvSpPr/>
          <p:nvPr/>
        </p:nvSpPr>
        <p:spPr>
          <a:xfrm>
            <a:off x="5773320" y="5454000"/>
            <a:ext cx="59868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PM</a:t>
            </a:r>
            <a:endParaRPr/>
          </a:p>
        </p:txBody>
      </p:sp>
      <p:sp>
        <p:nvSpPr>
          <p:cNvPr id="327" name="CustomShape 16"/>
          <p:cNvSpPr/>
          <p:nvPr/>
        </p:nvSpPr>
        <p:spPr>
          <a:xfrm>
            <a:off x="7383240" y="859680"/>
            <a:ext cx="1589760" cy="964800"/>
          </a:xfrm>
          <a:prstGeom prst="wedgeRectCallout">
            <a:avLst>
              <a:gd fmla="val -44178" name="adj1"/>
              <a:gd fmla="val 92303" name="adj2"/>
            </a:avLst>
          </a:prstGeom>
          <a:solidFill>
            <a:srgbClr val="8064a2"/>
          </a:solidFill>
          <a:ln w="5724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Install new page table</a:t>
            </a:r>
            <a:endParaRPr/>
          </a:p>
        </p:txBody>
      </p:sp>
      <p:sp>
        <p:nvSpPr>
          <p:cNvPr id="328" name="CustomShape 17"/>
          <p:cNvSpPr/>
          <p:nvPr/>
        </p:nvSpPr>
        <p:spPr>
          <a:xfrm>
            <a:off x="7383240" y="3260160"/>
            <a:ext cx="1589760" cy="566640"/>
          </a:xfrm>
          <a:prstGeom prst="wedgeRectCallout">
            <a:avLst>
              <a:gd fmla="val -66494" name="adj1"/>
              <a:gd fmla="val -61793" name="adj2"/>
            </a:avLst>
          </a:prstGeom>
          <a:solidFill>
            <a:srgbClr val="8064a2"/>
          </a:solidFill>
          <a:ln w="5724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Update cr3</a:t>
            </a:r>
            <a:endParaRPr/>
          </a:p>
        </p:txBody>
      </p:sp>
      <p:sp>
        <p:nvSpPr>
          <p:cNvPr id="329" name="CustomShape 18"/>
          <p:cNvSpPr/>
          <p:nvPr/>
        </p:nvSpPr>
        <p:spPr>
          <a:xfrm>
            <a:off x="7383240" y="5874480"/>
            <a:ext cx="1589760" cy="566640"/>
          </a:xfrm>
          <a:prstGeom prst="wedgeRectCallout">
            <a:avLst>
              <a:gd fmla="val -66494" name="adj1"/>
              <a:gd fmla="val -61793" name="adj2"/>
            </a:avLst>
          </a:prstGeom>
          <a:solidFill>
            <a:srgbClr val="8064a2"/>
          </a:solidFill>
          <a:ln w="5724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Update cr3</a:t>
            </a:r>
            <a:endParaRPr/>
          </a:p>
        </p:txBody>
      </p:sp>
      <p:sp>
        <p:nvSpPr>
          <p:cNvPr id="330" name="CustomShape 19"/>
          <p:cNvSpPr/>
          <p:nvPr/>
        </p:nvSpPr>
        <p:spPr>
          <a:xfrm>
            <a:off x="7573320" y="5553000"/>
            <a:ext cx="1209240" cy="1209240"/>
          </a:xfrm>
          <a:prstGeom prst="mathMultiply">
            <a:avLst>
              <a:gd fmla="val 23520" name="adj1"/>
            </a:avLst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331" name="CustomShape 20"/>
          <p:cNvSpPr/>
          <p:nvPr/>
        </p:nvSpPr>
        <p:spPr>
          <a:xfrm>
            <a:off x="6653160" y="3379680"/>
            <a:ext cx="386280" cy="537840"/>
          </a:xfrm>
          <a:prstGeom prst="rect">
            <a:avLst/>
          </a:prstGeom>
          <a:solidFill>
            <a:srgbClr val="d9d9d9"/>
          </a:solidFill>
          <a:ln w="25560">
            <a:solidFill>
              <a:srgbClr val="a6a6a6"/>
            </a:solidFill>
            <a:round/>
          </a:ln>
        </p:spPr>
      </p:sp>
    </p:spTree>
  </p:cSld>
  <p:timing>
    <p:tnLst>
      <p:par>
        <p:cTn dur="indefinite" id="315" nodeType="tmRoot" restart="never">
          <p:childTnLst>
            <p:seq>
              <p:cTn dur="indefinite" id="316" nodeType="mainSeq">
                <p:childTnLst>
                  <p:par>
                    <p:cTn fill="hold" id="317">
                      <p:stCondLst>
                        <p:cond delay="indefinite"/>
                      </p:stCondLst>
                      <p:childTnLst>
                        <p:par>
                          <p:cTn fill="hold" id="318">
                            <p:stCondLst>
                              <p:cond delay="0"/>
                            </p:stCondLst>
                            <p:childTnLst>
                              <p:par>
                                <p:cTn fill="hold" id="31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22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23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4">
                      <p:stCondLst>
                        <p:cond delay="indefinite"/>
                      </p:stCondLst>
                      <p:childTnLst>
                        <p:par>
                          <p:cTn fill="hold" id="325">
                            <p:stCondLst>
                              <p:cond delay="0"/>
                            </p:stCondLst>
                            <p:childTnLst>
                              <p:par>
                                <p:cTn fill="hold" id="32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8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29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3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1">
                      <p:stCondLst>
                        <p:cond delay="indefinite"/>
                      </p:stCondLst>
                      <p:childTnLst>
                        <p:par>
                          <p:cTn fill="hold" id="332">
                            <p:stCondLst>
                              <p:cond delay="0"/>
                            </p:stCondLst>
                            <p:childTnLst>
                              <p:par>
                                <p:cTn fill="hold" id="333" nodeType="click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35"/>
                                        <p:tgtEl>
                                          <p:spTgt spid="3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36"/>
                                        <p:tgtEl>
                                          <p:spTgt spid="3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37"/>
                                        <p:tgtEl>
                                          <p:spTgt spid="3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fill="freeze" id="338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9">
                      <p:stCondLst>
                        <p:cond delay="indefinite"/>
                      </p:stCondLst>
                      <p:childTnLst>
                        <p:par>
                          <p:cTn fill="hold" id="340">
                            <p:stCondLst>
                              <p:cond delay="0"/>
                            </p:stCondLst>
                            <p:childTnLst>
                              <p:par>
                                <p:cTn fill="hold" id="341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343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4">
                            <p:stCondLst>
                              <p:cond delay="500"/>
                            </p:stCondLst>
                            <p:childTnLst>
                              <p:par>
                                <p:cTn fill="hold" id="345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47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48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49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0">
                      <p:stCondLst>
                        <p:cond delay="indefinite"/>
                      </p:stCondLst>
                      <p:childTnLst>
                        <p:par>
                          <p:cTn fill="hold" id="351">
                            <p:stCondLst>
                              <p:cond delay="0"/>
                            </p:stCondLst>
                            <p:childTnLst>
                              <p:par>
                                <p:cTn fill="hold" id="35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23" st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54"/>
                                        <p:tgtEl>
                                          <p:spTgt spid="312">
                                            <p:txEl>
                                              <p:pRg end="223" st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55"/>
                                        <p:tgtEl>
                                          <p:spTgt spid="312">
                                            <p:txEl>
                                              <p:pRg end="223" st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56"/>
                                        <p:tgtEl>
                                          <p:spTgt spid="312">
                                            <p:txEl>
                                              <p:pRg end="223" st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57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52" st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59"/>
                                        <p:tgtEl>
                                          <p:spTgt spid="312">
                                            <p:txEl>
                                              <p:pRg end="252" st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60"/>
                                        <p:tgtEl>
                                          <p:spTgt spid="312">
                                            <p:txEl>
                                              <p:pRg end="252" st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1"/>
                                        <p:tgtEl>
                                          <p:spTgt spid="312">
                                            <p:txEl>
                                              <p:pRg end="252" st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62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02" st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64"/>
                                        <p:tgtEl>
                                          <p:spTgt spid="312">
                                            <p:txEl>
                                              <p:pRg end="302" st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65"/>
                                        <p:tgtEl>
                                          <p:spTgt spid="312">
                                            <p:txEl>
                                              <p:pRg end="302" st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6"/>
                                        <p:tgtEl>
                                          <p:spTgt spid="312">
                                            <p:txEl>
                                              <p:pRg end="302" st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Handling Interrupts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75240" y="1235160"/>
            <a:ext cx="6018480" cy="550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Every OS installs handlers to deal with interrupts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incoming I/O, timer, system call traps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a guest boots, the VMM records the addresses of guest handlers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the VMM context switches to a guest, some of its handlers are installed in the physical CPU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Host traps are reinstalled when the guest loses context</a:t>
            </a:r>
            <a:endParaRPr/>
          </a:p>
        </p:txBody>
      </p:sp>
      <p:sp>
        <p:nvSpPr>
          <p:cNvPr id="3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51B900-9BAB-4025-A767-551700D13F3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35" name="CustomShape 4"/>
          <p:cNvSpPr/>
          <p:nvPr/>
        </p:nvSpPr>
        <p:spPr>
          <a:xfrm>
            <a:off x="6933240" y="1037160"/>
            <a:ext cx="1787400" cy="56358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336" name="CustomShape 5"/>
          <p:cNvSpPr/>
          <p:nvPr/>
        </p:nvSpPr>
        <p:spPr>
          <a:xfrm>
            <a:off x="5569560" y="6488640"/>
            <a:ext cx="13226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0x00000000</a:t>
            </a:r>
            <a:endParaRPr/>
          </a:p>
        </p:txBody>
      </p:sp>
      <p:sp>
        <p:nvSpPr>
          <p:cNvPr id="337" name="CustomShape 6"/>
          <p:cNvSpPr/>
          <p:nvPr/>
        </p:nvSpPr>
        <p:spPr>
          <a:xfrm>
            <a:off x="5657040" y="852480"/>
            <a:ext cx="123732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0xFFFFFFFF</a:t>
            </a:r>
            <a:endParaRPr/>
          </a:p>
        </p:txBody>
      </p:sp>
      <p:sp>
        <p:nvSpPr>
          <p:cNvPr id="338" name="CustomShape 7"/>
          <p:cNvSpPr/>
          <p:nvPr/>
        </p:nvSpPr>
        <p:spPr>
          <a:xfrm>
            <a:off x="6933240" y="5622840"/>
            <a:ext cx="1787400" cy="91368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Host OS</a:t>
            </a:r>
            <a:endParaRPr/>
          </a:p>
        </p:txBody>
      </p:sp>
      <p:sp>
        <p:nvSpPr>
          <p:cNvPr id="339" name="CustomShape 8"/>
          <p:cNvSpPr/>
          <p:nvPr/>
        </p:nvSpPr>
        <p:spPr>
          <a:xfrm>
            <a:off x="6933240" y="4735800"/>
            <a:ext cx="1787400" cy="770760"/>
          </a:xfrm>
          <a:prstGeom prst="rect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VMM</a:t>
            </a:r>
            <a:endParaRPr/>
          </a:p>
        </p:txBody>
      </p:sp>
      <p:sp>
        <p:nvSpPr>
          <p:cNvPr id="340" name="CustomShape 9"/>
          <p:cNvSpPr/>
          <p:nvPr/>
        </p:nvSpPr>
        <p:spPr>
          <a:xfrm>
            <a:off x="6933240" y="2511360"/>
            <a:ext cx="1787400" cy="82980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sp>
        <p:nvSpPr>
          <p:cNvPr id="341" name="CustomShape 10"/>
          <p:cNvSpPr/>
          <p:nvPr/>
        </p:nvSpPr>
        <p:spPr>
          <a:xfrm>
            <a:off x="6933240" y="2049480"/>
            <a:ext cx="1787400" cy="3952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Guest App</a:t>
            </a:r>
            <a:endParaRPr/>
          </a:p>
        </p:txBody>
      </p:sp>
      <p:sp>
        <p:nvSpPr>
          <p:cNvPr id="342" name="CustomShape 11"/>
          <p:cNvSpPr/>
          <p:nvPr/>
        </p:nvSpPr>
        <p:spPr>
          <a:xfrm>
            <a:off x="6130080" y="3542760"/>
            <a:ext cx="2846520" cy="825840"/>
          </a:xfrm>
          <a:prstGeom prst="wedgeRectCallout">
            <a:avLst>
              <a:gd fmla="val 8788" name="adj1"/>
              <a:gd fmla="val 88806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No need to jump to the host or the VMM</a:t>
            </a:r>
            <a:endParaRPr/>
          </a:p>
        </p:txBody>
      </p:sp>
      <p:sp>
        <p:nvSpPr>
          <p:cNvPr id="343" name="CustomShape 12"/>
          <p:cNvSpPr/>
          <p:nvPr/>
        </p:nvSpPr>
        <p:spPr>
          <a:xfrm>
            <a:off x="6976080" y="388800"/>
            <a:ext cx="1964880" cy="543960"/>
          </a:xfrm>
          <a:prstGeom prst="wedgeRectCallout">
            <a:avLst>
              <a:gd fmla="val -31013" name="adj1"/>
              <a:gd fmla="val 242365" name="adj2"/>
            </a:avLst>
          </a:prstGeom>
          <a:solidFill>
            <a:srgbClr val="8064a2"/>
          </a:solidFill>
          <a:ln w="5724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thread_yield()</a:t>
            </a:r>
            <a:endParaRPr/>
          </a:p>
        </p:txBody>
      </p:sp>
      <p:sp>
        <p:nvSpPr>
          <p:cNvPr id="344" name="CustomShape 13"/>
          <p:cNvSpPr/>
          <p:nvPr/>
        </p:nvSpPr>
        <p:spPr>
          <a:xfrm>
            <a:off x="6933240" y="2599200"/>
            <a:ext cx="1787400" cy="3952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int 0x80 handler</a:t>
            </a:r>
            <a:endParaRPr/>
          </a:p>
        </p:txBody>
      </p:sp>
      <p:sp>
        <p:nvSpPr>
          <p:cNvPr id="345" name="CustomShape 14"/>
          <p:cNvSpPr/>
          <p:nvPr/>
        </p:nvSpPr>
        <p:spPr>
          <a:xfrm>
            <a:off x="6130080" y="1875600"/>
            <a:ext cx="845640" cy="7228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EIP</a:t>
            </a:r>
            <a:endParaRPr/>
          </a:p>
        </p:txBody>
      </p:sp>
    </p:spTree>
  </p:cSld>
  <p:timing>
    <p:tnLst>
      <p:par>
        <p:cTn dur="indefinite" id="367" nodeType="tmRoot" restart="never">
          <p:childTnLst>
            <p:seq>
              <p:cTn dur="indefinite" id="368" nodeType="mainSeq">
                <p:childTnLst>
                  <p:par>
                    <p:cTn fill="hold" id="369">
                      <p:stCondLst>
                        <p:cond delay="indefinite"/>
                      </p:stCondLst>
                      <p:childTnLst>
                        <p:par>
                          <p:cTn fill="hold" id="370">
                            <p:stCondLst>
                              <p:cond delay="0"/>
                            </p:stCondLst>
                            <p:childTnLst>
                              <p:par>
                                <p:cTn fill="hold" id="37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73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74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75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6">
                      <p:stCondLst>
                        <p:cond delay="indefinite"/>
                      </p:stCondLst>
                      <p:childTnLst>
                        <p:par>
                          <p:cTn fill="hold" id="377">
                            <p:stCondLst>
                              <p:cond delay="0"/>
                            </p:stCondLst>
                            <p:childTnLst>
                              <p:par>
                                <p:cTn fill="hold" id="378" nodeType="clickEffect" presetClass="path" presetID="37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379">
                            <p:stCondLst>
                              <p:cond delay="1000"/>
                            </p:stCondLst>
                            <p:childTnLst>
                              <p:par>
                                <p:cTn fill="hold" id="380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82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83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4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Challenges With Virtual Hardware</a:t>
            </a:r>
            <a:endParaRPr/>
          </a:p>
        </p:txBody>
      </p:sp>
      <p:sp>
        <p:nvSpPr>
          <p:cNvPr id="347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Dealing with privileged instructions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OSes expect to run with high privilege (ring 0)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 can the VMM enable guest OSes to run in userland (ring 3)?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Managing virtual memory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OSes expect to manage their own page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requires modifying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cr3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(high privilege) as well as updated page tables in RAM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 can the VMM translate between a guest’s page tables and the hosts page tables?</a:t>
            </a:r>
            <a:endParaRPr/>
          </a:p>
        </p:txBody>
      </p:sp>
      <p:sp>
        <p:nvSpPr>
          <p:cNvPr id="34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ACE9D3-5E54-47F6-B945-F42AD91E4DD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85" nodeType="tmRoot" restart="never">
          <p:childTnLst>
            <p:seq>
              <p:cTn dur="indefinite" id="386" nodeType="mainSeq">
                <p:childTnLst>
                  <p:par>
                    <p:cTn fill="hold" id="387">
                      <p:stCondLst>
                        <p:cond delay="indefinite"/>
                      </p:stCondLst>
                      <p:childTnLst>
                        <p:par>
                          <p:cTn fill="hold" id="388">
                            <p:stCondLst>
                              <p:cond delay="0"/>
                            </p:stCondLst>
                            <p:childTnLst>
                              <p:par>
                                <p:cTn fill="hold" id="38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72" st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91"/>
                                        <p:tgtEl>
                                          <p:spTgt spid="347">
                                            <p:txEl>
                                              <p:pRg end="172" st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92"/>
                                        <p:tgtEl>
                                          <p:spTgt spid="347">
                                            <p:txEl>
                                              <p:pRg end="172" st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93"/>
                                        <p:tgtEl>
                                          <p:spTgt spid="347">
                                            <p:txEl>
                                              <p:pRg end="172" st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94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16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96"/>
                                        <p:tgtEl>
                                          <p:spTgt spid="347">
                                            <p:txEl>
                                              <p:pRg end="216" st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397"/>
                                        <p:tgtEl>
                                          <p:spTgt spid="347">
                                            <p:txEl>
                                              <p:pRg end="216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98"/>
                                        <p:tgtEl>
                                          <p:spTgt spid="347">
                                            <p:txEl>
                                              <p:pRg end="216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99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99" st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01"/>
                                        <p:tgtEl>
                                          <p:spTgt spid="347">
                                            <p:txEl>
                                              <p:pRg end="299" st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02"/>
                                        <p:tgtEl>
                                          <p:spTgt spid="347">
                                            <p:txEl>
                                              <p:pRg end="299" st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03"/>
                                        <p:tgtEl>
                                          <p:spTgt spid="347">
                                            <p:txEl>
                                              <p:pRg end="299" st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04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82" st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06"/>
                                        <p:tgtEl>
                                          <p:spTgt spid="347">
                                            <p:txEl>
                                              <p:pRg end="382" st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07"/>
                                        <p:tgtEl>
                                          <p:spTgt spid="347">
                                            <p:txEl>
                                              <p:pRg end="382" st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08"/>
                                        <p:tgtEl>
                                          <p:spTgt spid="347">
                                            <p:txEl>
                                              <p:pRg end="382" st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1600200"/>
            <a:ext cx="8229240" cy="699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 modern CPUs support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protected mode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5191200" y="2278440"/>
            <a:ext cx="3832560" cy="3832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632523"/>
            </a:solidFill>
            <a:round/>
          </a:ln>
        </p:spPr>
      </p:sp>
      <p:sp>
        <p:nvSpPr>
          <p:cNvPr id="351" name="CustomShape 3"/>
          <p:cNvSpPr/>
          <p:nvPr/>
        </p:nvSpPr>
        <p:spPr>
          <a:xfrm>
            <a:off x="5626800" y="2714040"/>
            <a:ext cx="2961360" cy="296136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403152"/>
            </a:solidFill>
            <a:round/>
          </a:ln>
        </p:spPr>
      </p:sp>
      <p:sp>
        <p:nvSpPr>
          <p:cNvPr id="352" name="CustomShape 4"/>
          <p:cNvSpPr/>
          <p:nvPr/>
        </p:nvSpPr>
        <p:spPr>
          <a:xfrm>
            <a:off x="6048360" y="3135600"/>
            <a:ext cx="2118600" cy="21186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</p:sp>
      <p:sp>
        <p:nvSpPr>
          <p:cNvPr id="353" name="TextShape 5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Protected Mode</a:t>
            </a:r>
            <a:endParaRPr/>
          </a:p>
        </p:txBody>
      </p:sp>
      <p:sp>
        <p:nvSpPr>
          <p:cNvPr id="354" name="CustomShape 6"/>
          <p:cNvSpPr/>
          <p:nvPr/>
        </p:nvSpPr>
        <p:spPr>
          <a:xfrm>
            <a:off x="6480000" y="3567240"/>
            <a:ext cx="1255320" cy="125532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Ring 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Kernel</a:t>
            </a:r>
            <a:endParaRPr/>
          </a:p>
        </p:txBody>
      </p:sp>
      <p:sp>
        <p:nvSpPr>
          <p:cNvPr id="355" name="CustomShape 7"/>
          <p:cNvSpPr/>
          <p:nvPr/>
        </p:nvSpPr>
        <p:spPr>
          <a:xfrm>
            <a:off x="6697440" y="3166920"/>
            <a:ext cx="81972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Ring 1</a:t>
            </a:r>
            <a:endParaRPr/>
          </a:p>
        </p:txBody>
      </p:sp>
      <p:sp>
        <p:nvSpPr>
          <p:cNvPr id="356" name="CustomShape 8"/>
          <p:cNvSpPr/>
          <p:nvPr/>
        </p:nvSpPr>
        <p:spPr>
          <a:xfrm>
            <a:off x="6697440" y="2735280"/>
            <a:ext cx="81972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Ring 2</a:t>
            </a:r>
            <a:endParaRPr/>
          </a:p>
        </p:txBody>
      </p:sp>
      <p:sp>
        <p:nvSpPr>
          <p:cNvPr id="357" name="CustomShape 9"/>
          <p:cNvSpPr/>
          <p:nvPr/>
        </p:nvSpPr>
        <p:spPr>
          <a:xfrm>
            <a:off x="6697440" y="2285280"/>
            <a:ext cx="81972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Ring 3</a:t>
            </a:r>
            <a:endParaRPr/>
          </a:p>
        </p:txBody>
      </p:sp>
      <p:sp>
        <p:nvSpPr>
          <p:cNvPr id="358" name="CustomShape 10"/>
          <p:cNvSpPr/>
          <p:nvPr/>
        </p:nvSpPr>
        <p:spPr>
          <a:xfrm>
            <a:off x="6276960" y="4692960"/>
            <a:ext cx="166104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Device Drivers</a:t>
            </a:r>
            <a:endParaRPr/>
          </a:p>
        </p:txBody>
      </p:sp>
      <p:sp>
        <p:nvSpPr>
          <p:cNvPr id="359" name="CustomShape 11"/>
          <p:cNvSpPr/>
          <p:nvPr/>
        </p:nvSpPr>
        <p:spPr>
          <a:xfrm>
            <a:off x="6276960" y="5188680"/>
            <a:ext cx="166104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Device Drivers</a:t>
            </a:r>
            <a:endParaRPr/>
          </a:p>
        </p:txBody>
      </p:sp>
      <p:sp>
        <p:nvSpPr>
          <p:cNvPr id="360" name="CustomShape 12"/>
          <p:cNvSpPr/>
          <p:nvPr/>
        </p:nvSpPr>
        <p:spPr>
          <a:xfrm>
            <a:off x="6380280" y="5662080"/>
            <a:ext cx="145368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Applications</a:t>
            </a:r>
            <a:endParaRPr/>
          </a:p>
        </p:txBody>
      </p:sp>
      <p:sp>
        <p:nvSpPr>
          <p:cNvPr id="361" name="CustomShape 13"/>
          <p:cNvSpPr/>
          <p:nvPr/>
        </p:nvSpPr>
        <p:spPr>
          <a:xfrm>
            <a:off x="445680" y="2332080"/>
            <a:ext cx="5567760" cy="3778920"/>
          </a:xfrm>
          <a:prstGeom prst="rect">
            <a:avLst/>
          </a:prstGeom>
          <a:noFill/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x86 CPUs support three rings with different privileges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Ring 0: OS kernel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Ring 1, 2: device drivers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Ring 3: userland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 OSes only use rings 0 and 3</a:t>
            </a:r>
            <a:endParaRPr/>
          </a:p>
        </p:txBody>
      </p:sp>
      <p:sp>
        <p:nvSpPr>
          <p:cNvPr id="362" name="CustomShape 14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Privileged Instructions</a:t>
            </a:r>
            <a:endParaRPr/>
          </a:p>
        </p:txBody>
      </p:sp>
      <p:sp>
        <p:nvSpPr>
          <p:cNvPr id="364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OSes rely on many privileges of ring 0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cri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sti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popf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– Enable/disable interrupts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hlt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– Halt the CPU until the next interrupt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mov cr3, 0x00FA546C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– install a page table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Install interrupt and trap handlers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Etc…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However, guests run in userland (ring 3)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VMM must somehow virtualize privileged operations</a:t>
            </a:r>
            <a:endParaRPr/>
          </a:p>
        </p:txBody>
      </p:sp>
      <p:sp>
        <p:nvSpPr>
          <p:cNvPr id="3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247292-AE95-48D5-8B07-917E92709C1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Using Exceptions for Virtualization</a:t>
            </a:r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Ideally, when a guest executes a privileged instruction in ring 3, the CPU should generate an exception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Example: suppose the guest executes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hlt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CPU generates a protection exception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exception gets passed to the VMM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VMM can emulate the privileged instruction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guest 1 runs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hlt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then it wants to go to sleep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VMM can do guest1.yield(), then schedule guest 2</a:t>
            </a:r>
            <a:endParaRPr/>
          </a:p>
        </p:txBody>
      </p:sp>
      <p:sp>
        <p:nvSpPr>
          <p:cNvPr id="3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BEAC46-9A20-4D56-842B-CDD268A1535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Problem: x86 Doesn’t Except Properly</a:t>
            </a:r>
            <a:endParaRPr/>
          </a:p>
        </p:txBody>
      </p:sp>
      <p:sp>
        <p:nvSpPr>
          <p:cNvPr id="370" name="TextShape 2"/>
          <p:cNvSpPr txBox="1"/>
          <p:nvPr/>
        </p:nvSpPr>
        <p:spPr>
          <a:xfrm>
            <a:off x="204840" y="1235160"/>
            <a:ext cx="8734320" cy="549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 x86, interrupts can be enabled/disabled by setting bit 9 of the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eflags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register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popf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pops the top value off the stack and writes it into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eflags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Problem: the behavior of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popf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varies based on privilege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ring 0, all bits of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eflags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are overwritten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ring 3, all bits are overwritten except bit 9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a guest OS uses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popf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alter bit 9, then: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update will fail, and the guest’s state will be inconsistent (the guest OS may crash)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CPU exception is generated, so the VMM has no idea that the guest tried to enable/disable interrupts</a:t>
            </a:r>
            <a:endParaRPr/>
          </a:p>
        </p:txBody>
      </p:sp>
      <p:sp>
        <p:nvSpPr>
          <p:cNvPr id="37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5732D0-B858-463E-A59C-1DD718AF8F7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09" nodeType="tmRoot" restart="never">
          <p:childTnLst>
            <p:seq>
              <p:cTn dur="indefinite" id="410" nodeType="mainSeq">
                <p:childTnLst>
                  <p:par>
                    <p:cTn fill="hold" id="411">
                      <p:stCondLst>
                        <p:cond delay="indefinite"/>
                      </p:stCondLst>
                      <p:childTnLst>
                        <p:par>
                          <p:cTn fill="hold" id="412">
                            <p:stCondLst>
                              <p:cond delay="0"/>
                            </p:stCondLst>
                            <p:childTnLst>
                              <p:par>
                                <p:cTn fill="hold" id="41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45" st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15"/>
                                        <p:tgtEl>
                                          <p:spTgt spid="370">
                                            <p:txEl>
                                              <p:pRg end="345" st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16"/>
                                        <p:tgtEl>
                                          <p:spTgt spid="370">
                                            <p:txEl>
                                              <p:pRg end="345" st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17"/>
                                        <p:tgtEl>
                                          <p:spTgt spid="370">
                                            <p:txEl>
                                              <p:pRg end="345" st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18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35" st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20"/>
                                        <p:tgtEl>
                                          <p:spTgt spid="370">
                                            <p:txEl>
                                              <p:pRg end="435" st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21"/>
                                        <p:tgtEl>
                                          <p:spTgt spid="370">
                                            <p:txEl>
                                              <p:pRg end="435" st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22"/>
                                        <p:tgtEl>
                                          <p:spTgt spid="370">
                                            <p:txEl>
                                              <p:pRg end="435" st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23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39" st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25"/>
                                        <p:tgtEl>
                                          <p:spTgt spid="370">
                                            <p:txEl>
                                              <p:pRg end="539" st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26"/>
                                        <p:tgtEl>
                                          <p:spTgt spid="370">
                                            <p:txEl>
                                              <p:pRg end="539" st="4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27"/>
                                        <p:tgtEl>
                                          <p:spTgt spid="370">
                                            <p:txEl>
                                              <p:pRg end="539" st="4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Binary Translation</a:t>
            </a:r>
            <a:endParaRPr/>
          </a:p>
        </p:txBody>
      </p:sp>
      <p:sp>
        <p:nvSpPr>
          <p:cNvPr id="373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x86 assembly cannot be virtualized because some privileged instructions don’t generate exceptions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Workaround: translate the unsafe assembly from the guest to safe assembly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Known as binary translation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Performed by the VMM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Privileged instructions are changed to function calls to code in VMM</a:t>
            </a:r>
            <a:endParaRPr/>
          </a:p>
        </p:txBody>
      </p:sp>
      <p:sp>
        <p:nvSpPr>
          <p:cNvPr id="3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0CCE5C-3E59-434D-8213-F115CA71CAF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Binary Translation Example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1009800"/>
            <a:ext cx="4039920" cy="6393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Guest OS Assembly</a:t>
            </a:r>
            <a:endParaRPr/>
          </a:p>
        </p:txBody>
      </p:sp>
      <p:sp>
        <p:nvSpPr>
          <p:cNvPr id="377" name="TextShape 3"/>
          <p:cNvSpPr txBox="1"/>
          <p:nvPr/>
        </p:nvSpPr>
        <p:spPr>
          <a:xfrm>
            <a:off x="4645080" y="1009800"/>
            <a:ext cx="4041360" cy="6393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Translated Assembly</a:t>
            </a:r>
            <a:endParaRPr/>
          </a:p>
        </p:txBody>
      </p:sp>
      <p:sp>
        <p:nvSpPr>
          <p:cNvPr id="378" name="TextShape 4"/>
          <p:cNvSpPr txBox="1"/>
          <p:nvPr/>
        </p:nvSpPr>
        <p:spPr>
          <a:xfrm>
            <a:off x="4645080" y="1649520"/>
            <a:ext cx="4382640" cy="4914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</a:rPr>
              <a:t>do_atomic_operation: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call [vmm_disable_interrupts]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mov eax, 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xchg eax, [lock_addr]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test eax, eax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jnz spinlock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…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…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mov [lock_addr], 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call [vmm_enable_interrupts]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ret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71647DC-06CE-46C5-A81F-915A323C5BCE}" type="slidenum">
              <a:rPr lang="en-US" sz="24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80" name="TextShape 6"/>
          <p:cNvSpPr txBox="1"/>
          <p:nvPr/>
        </p:nvSpPr>
        <p:spPr>
          <a:xfrm>
            <a:off x="457200" y="1649520"/>
            <a:ext cx="4039920" cy="4539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</a:rPr>
              <a:t>do_atomic_operation: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cli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mov eax, 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xchg eax, [lock_addr]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test eax, eax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jnz spinlock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…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…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mov [lock_addr], 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sti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ret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757440" y="2122200"/>
            <a:ext cx="695520" cy="408960"/>
          </a:xfrm>
          <a:prstGeom prst="rect">
            <a:avLst/>
          </a:prstGeom>
          <a:noFill/>
          <a:ln w="57240">
            <a:solidFill>
              <a:srgbClr val="c0504d"/>
            </a:solidFill>
            <a:round/>
          </a:ln>
        </p:spPr>
      </p:sp>
      <p:sp>
        <p:nvSpPr>
          <p:cNvPr id="382" name="CustomShape 8"/>
          <p:cNvSpPr/>
          <p:nvPr/>
        </p:nvSpPr>
        <p:spPr>
          <a:xfrm>
            <a:off x="771120" y="5645520"/>
            <a:ext cx="695520" cy="408960"/>
          </a:xfrm>
          <a:prstGeom prst="rect">
            <a:avLst/>
          </a:prstGeom>
          <a:noFill/>
          <a:ln w="57240">
            <a:solidFill>
              <a:srgbClr val="c0504d"/>
            </a:solidFill>
            <a:round/>
          </a:ln>
        </p:spPr>
      </p:sp>
      <p:sp>
        <p:nvSpPr>
          <p:cNvPr id="383" name="CustomShape 9"/>
          <p:cNvSpPr/>
          <p:nvPr/>
        </p:nvSpPr>
        <p:spPr>
          <a:xfrm>
            <a:off x="1453320" y="2327040"/>
            <a:ext cx="3561840" cy="360"/>
          </a:xfrm>
          <a:prstGeom prst="straightConnector1">
            <a:avLst/>
          </a:prstGeom>
          <a:noFill/>
          <a:ln w="5724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384" name="CustomShape 10"/>
          <p:cNvSpPr/>
          <p:nvPr/>
        </p:nvSpPr>
        <p:spPr>
          <a:xfrm>
            <a:off x="1467000" y="5850360"/>
            <a:ext cx="3548160" cy="360"/>
          </a:xfrm>
          <a:prstGeom prst="straightConnector1">
            <a:avLst/>
          </a:prstGeom>
          <a:noFill/>
          <a:ln w="57240">
            <a:solidFill>
              <a:srgbClr val="c0504d"/>
            </a:solidFill>
            <a:round/>
            <a:tailEnd len="med" type="triangle" w="med"/>
          </a:ln>
        </p:spPr>
      </p:sp>
    </p:spTree>
  </p:cSld>
  <p:timing>
    <p:tnLst>
      <p:par>
        <p:cTn dur="indefinite" id="428" nodeType="tmRoot" restart="never">
          <p:childTnLst>
            <p:seq>
              <p:cTn dur="indefinite" id="429" nodeType="mainSeq">
                <p:childTnLst>
                  <p:par>
                    <p:cTn fill="hold" id="430">
                      <p:stCondLst>
                        <p:cond delay="indefinite"/>
                      </p:stCondLst>
                      <p:childTnLst>
                        <p:par>
                          <p:cTn fill="hold" id="431">
                            <p:stCondLst>
                              <p:cond delay="0"/>
                            </p:stCondLst>
                            <p:childTnLst>
                              <p:par>
                                <p:cTn fill="hold" id="43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434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5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437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8">
                      <p:stCondLst>
                        <p:cond delay="indefinite"/>
                      </p:stCondLst>
                      <p:childTnLst>
                        <p:par>
                          <p:cTn fill="hold" id="439">
                            <p:stCondLst>
                              <p:cond delay="0"/>
                            </p:stCondLst>
                            <p:childTnLst>
                              <p:par>
                                <p:cTn fill="hold" id="44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42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43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44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4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47"/>
                                        <p:tgtEl>
                                          <p:spTgt spid="377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48"/>
                                        <p:tgtEl>
                                          <p:spTgt spid="377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49"/>
                                        <p:tgtEl>
                                          <p:spTgt spid="377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5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52"/>
                                        <p:tgtEl>
                                          <p:spTgt spid="378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53"/>
                                        <p:tgtEl>
                                          <p:spTgt spid="378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54"/>
                                        <p:tgtEl>
                                          <p:spTgt spid="378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5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7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57"/>
                                        <p:tgtEl>
                                          <p:spTgt spid="378">
                                            <p:txEl>
                                              <p:pRg end="57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58"/>
                                        <p:tgtEl>
                                          <p:spTgt spid="378">
                                            <p:txEl>
                                              <p:pRg end="57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59"/>
                                        <p:tgtEl>
                                          <p:spTgt spid="378">
                                            <p:txEl>
                                              <p:pRg end="57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6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4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62"/>
                                        <p:tgtEl>
                                          <p:spTgt spid="378">
                                            <p:txEl>
                                              <p:pRg end="74" st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63"/>
                                        <p:tgtEl>
                                          <p:spTgt spid="378">
                                            <p:txEl>
                                              <p:pRg end="74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64"/>
                                        <p:tgtEl>
                                          <p:spTgt spid="378">
                                            <p:txEl>
                                              <p:pRg end="74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6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2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67"/>
                                        <p:tgtEl>
                                          <p:spTgt spid="378">
                                            <p:txEl>
                                              <p:pRg end="102" st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68"/>
                                        <p:tgtEl>
                                          <p:spTgt spid="378">
                                            <p:txEl>
                                              <p:pRg end="102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69"/>
                                        <p:tgtEl>
                                          <p:spTgt spid="378">
                                            <p:txEl>
                                              <p:pRg end="102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7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22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72"/>
                                        <p:tgtEl>
                                          <p:spTgt spid="378">
                                            <p:txEl>
                                              <p:pRg end="122" st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73"/>
                                        <p:tgtEl>
                                          <p:spTgt spid="378">
                                            <p:txEl>
                                              <p:pRg end="122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74"/>
                                        <p:tgtEl>
                                          <p:spTgt spid="378">
                                            <p:txEl>
                                              <p:pRg end="122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7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41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77"/>
                                        <p:tgtEl>
                                          <p:spTgt spid="378">
                                            <p:txEl>
                                              <p:pRg end="141" st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78"/>
                                        <p:tgtEl>
                                          <p:spTgt spid="378">
                                            <p:txEl>
                                              <p:pRg end="141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79"/>
                                        <p:tgtEl>
                                          <p:spTgt spid="378">
                                            <p:txEl>
                                              <p:pRg end="141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8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49" st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82"/>
                                        <p:tgtEl>
                                          <p:spTgt spid="378">
                                            <p:txEl>
                                              <p:pRg end="149" st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83"/>
                                        <p:tgtEl>
                                          <p:spTgt spid="378">
                                            <p:txEl>
                                              <p:pRg end="149" st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84"/>
                                        <p:tgtEl>
                                          <p:spTgt spid="378">
                                            <p:txEl>
                                              <p:pRg end="149" st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8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57" st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87"/>
                                        <p:tgtEl>
                                          <p:spTgt spid="378">
                                            <p:txEl>
                                              <p:pRg end="157" st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88"/>
                                        <p:tgtEl>
                                          <p:spTgt spid="378">
                                            <p:txEl>
                                              <p:pRg end="157" st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89"/>
                                        <p:tgtEl>
                                          <p:spTgt spid="378">
                                            <p:txEl>
                                              <p:pRg end="157" st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9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82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92"/>
                                        <p:tgtEl>
                                          <p:spTgt spid="378">
                                            <p:txEl>
                                              <p:pRg end="182" st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93"/>
                                        <p:tgtEl>
                                          <p:spTgt spid="378">
                                            <p:txEl>
                                              <p:pRg end="182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94"/>
                                        <p:tgtEl>
                                          <p:spTgt spid="378">
                                            <p:txEl>
                                              <p:pRg end="182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9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17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97"/>
                                        <p:tgtEl>
                                          <p:spTgt spid="378">
                                            <p:txEl>
                                              <p:pRg end="217" st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98"/>
                                        <p:tgtEl>
                                          <p:spTgt spid="378">
                                            <p:txEl>
                                              <p:pRg end="217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99"/>
                                        <p:tgtEl>
                                          <p:spTgt spid="378">
                                            <p:txEl>
                                              <p:pRg end="217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0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27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02"/>
                                        <p:tgtEl>
                                          <p:spTgt spid="378">
                                            <p:txEl>
                                              <p:pRg end="227" st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03"/>
                                        <p:tgtEl>
                                          <p:spTgt spid="378">
                                            <p:txEl>
                                              <p:pRg end="227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04"/>
                                        <p:tgtEl>
                                          <p:spTgt spid="378">
                                            <p:txEl>
                                              <p:pRg end="227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5">
                            <p:stCondLst>
                              <p:cond delay="500"/>
                            </p:stCondLst>
                            <p:childTnLst>
                              <p:par>
                                <p:cTn fill="hold" id="506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08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9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1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Pros and Cons</a:t>
            </a:r>
            <a:endParaRPr/>
          </a:p>
        </p:txBody>
      </p:sp>
      <p:sp>
        <p:nvSpPr>
          <p:cNvPr id="386" name="TextShape 2"/>
          <p:cNvSpPr txBox="1"/>
          <p:nvPr/>
        </p:nvSpPr>
        <p:spPr>
          <a:xfrm>
            <a:off x="204840" y="1235160"/>
            <a:ext cx="8734320" cy="5410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Advantages of binary translation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makes it safe to virtualize x86 assembly code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Translation occurs dynamically, on demand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 need to translate the entire guest 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App code running in the guest does not need to be translated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Disadvantages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Translation is slow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Wastes memory (duplicate copies of code in memory)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Translation may cause code to be expanded or shortened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Thus,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jmp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call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addresses may also need to be patched</a:t>
            </a:r>
            <a:endParaRPr/>
          </a:p>
        </p:txBody>
      </p:sp>
      <p:sp>
        <p:nvSpPr>
          <p:cNvPr id="38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459CC1-4ECA-4D59-84A0-EC3DF507A0B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Terminology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09080" y="1071360"/>
            <a:ext cx="8925120" cy="542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Virtual machine” is a loaded term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E.g. Java Virtual Machine refers to a runtime environment (software) that can execute Java bytecode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VM” is a loaded abbreviation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JVM (Java Virtual Machine), Virtual Memory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our purposes, we will talk about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Virtual Machine Monitors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(VMM)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is software that allows multiple </a:t>
            </a:r>
            <a:r>
              <a:rPr lang="en-US" sz="2800">
                <a:solidFill>
                  <a:srgbClr val="4f81bd"/>
                </a:solidFill>
                <a:latin typeface="Calibri"/>
              </a:rPr>
              <a:t>guest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OSes to run concurrent on one physical machine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Each guest runs on a </a:t>
            </a:r>
            <a:r>
              <a:rPr lang="en-US" sz="2400">
                <a:solidFill>
                  <a:srgbClr val="4f81bd"/>
                </a:solidFill>
                <a:latin typeface="Calibri"/>
              </a:rPr>
              <a:t>virtual machine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is sometimes called a </a:t>
            </a:r>
            <a:r>
              <a:rPr lang="en-US" sz="2800">
                <a:solidFill>
                  <a:srgbClr val="4f81bd"/>
                </a:solidFill>
                <a:latin typeface="Calibri"/>
              </a:rPr>
              <a:t>hypervisor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82FEF1-8684-471C-9F45-A0E0680EE9C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Caching Translated Code</a:t>
            </a:r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Typically, VMMs maintain a cache of translated code blocks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LRU replacement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Thus, frequently used code will only be translated once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first execution of this code will be slow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Other invocations occur at native speed</a:t>
            </a:r>
            <a:endParaRPr/>
          </a:p>
        </p:txBody>
      </p:sp>
      <p:sp>
        <p:nvSpPr>
          <p:cNvPr id="3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E94CCD-5FE3-4C36-9335-5ED6230019A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Problem: How to Virtualize the MMU? </a:t>
            </a:r>
            <a:endParaRPr/>
          </a:p>
        </p:txBody>
      </p:sp>
      <p:sp>
        <p:nvSpPr>
          <p:cNvPr id="392" name="TextShape 2"/>
          <p:cNvSpPr txBox="1"/>
          <p:nvPr/>
        </p:nvSpPr>
        <p:spPr>
          <a:xfrm>
            <a:off x="204840" y="1235160"/>
            <a:ext cx="8734320" cy="562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 x86, each OS expects that it can create page tables and install them in the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cr3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register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OS believes that it can access physical memory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However, virtualized guests do not have access to physical memory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binary translation, the VMM can replace writes to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cr3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Store the guest’s root page in the virtual CPU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cr3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VMM can now walk to guest’s page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However, the guest’s page tables cannot be installed in the physical CPU…</a:t>
            </a:r>
            <a:endParaRPr/>
          </a:p>
        </p:txBody>
      </p:sp>
      <p:sp>
        <p:nvSpPr>
          <p:cNvPr id="3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25D6F8-A27D-42C1-85C2-9680C0D3574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512" nodeType="tmRoot" restart="never">
          <p:childTnLst>
            <p:seq>
              <p:cTn dur="indefinite" id="513" nodeType="mainSeq">
                <p:childTnLst>
                  <p:par>
                    <p:cTn fill="hold" id="514">
                      <p:stCondLst>
                        <p:cond delay="indefinite"/>
                      </p:stCondLst>
                      <p:childTnLst>
                        <p:par>
                          <p:cTn fill="hold" id="515">
                            <p:stCondLst>
                              <p:cond delay="0"/>
                            </p:stCondLst>
                            <p:childTnLst>
                              <p:par>
                                <p:cTn fill="hold" id="51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69" st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18"/>
                                        <p:tgtEl>
                                          <p:spTgt spid="392">
                                            <p:txEl>
                                              <p:pRg end="269" st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19"/>
                                        <p:tgtEl>
                                          <p:spTgt spid="392">
                                            <p:txEl>
                                              <p:pRg end="269" st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20"/>
                                        <p:tgtEl>
                                          <p:spTgt spid="392">
                                            <p:txEl>
                                              <p:pRg end="269" st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21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20" st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23"/>
                                        <p:tgtEl>
                                          <p:spTgt spid="392">
                                            <p:txEl>
                                              <p:pRg end="320" st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24"/>
                                        <p:tgtEl>
                                          <p:spTgt spid="392">
                                            <p:txEl>
                                              <p:pRg end="320" st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25"/>
                                        <p:tgtEl>
                                          <p:spTgt spid="392">
                                            <p:txEl>
                                              <p:pRg end="320" st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26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64" st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28"/>
                                        <p:tgtEl>
                                          <p:spTgt spid="392">
                                            <p:txEl>
                                              <p:pRg end="364" st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29"/>
                                        <p:tgtEl>
                                          <p:spTgt spid="392">
                                            <p:txEl>
                                              <p:pRg end="364" st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30"/>
                                        <p:tgtEl>
                                          <p:spTgt spid="392">
                                            <p:txEl>
                                              <p:pRg end="364" st="3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1">
                      <p:stCondLst>
                        <p:cond delay="indefinite"/>
                      </p:stCondLst>
                      <p:childTnLst>
                        <p:par>
                          <p:cTn fill="hold" id="532">
                            <p:stCondLst>
                              <p:cond delay="0"/>
                            </p:stCondLst>
                            <p:childTnLst>
                              <p:par>
                                <p:cTn fill="hold" id="53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38" st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35"/>
                                        <p:tgtEl>
                                          <p:spTgt spid="392">
                                            <p:txEl>
                                              <p:pRg end="438" st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36"/>
                                        <p:tgtEl>
                                          <p:spTgt spid="392">
                                            <p:txEl>
                                              <p:pRg end="438" st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37"/>
                                        <p:tgtEl>
                                          <p:spTgt spid="392">
                                            <p:txEl>
                                              <p:pRg end="438" st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Two Layers of Virtual Memory</a:t>
            </a: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627840" y="3111840"/>
            <a:ext cx="873000" cy="226512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396" name="CustomShape 3"/>
          <p:cNvSpPr/>
          <p:nvPr/>
        </p:nvSpPr>
        <p:spPr>
          <a:xfrm>
            <a:off x="281520" y="2327040"/>
            <a:ext cx="156492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Guest App’s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View of RAM</a:t>
            </a:r>
            <a:endParaRPr/>
          </a:p>
        </p:txBody>
      </p:sp>
      <p:sp>
        <p:nvSpPr>
          <p:cNvPr id="397" name="CustomShape 4"/>
          <p:cNvSpPr/>
          <p:nvPr/>
        </p:nvSpPr>
        <p:spPr>
          <a:xfrm>
            <a:off x="627840" y="3288960"/>
            <a:ext cx="873000" cy="43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3</a:t>
            </a:r>
            <a:endParaRPr/>
          </a:p>
        </p:txBody>
      </p:sp>
      <p:sp>
        <p:nvSpPr>
          <p:cNvPr id="398" name="CustomShape 5"/>
          <p:cNvSpPr/>
          <p:nvPr/>
        </p:nvSpPr>
        <p:spPr>
          <a:xfrm>
            <a:off x="627840" y="3726000"/>
            <a:ext cx="873000" cy="43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2</a:t>
            </a:r>
            <a:endParaRPr/>
          </a:p>
        </p:txBody>
      </p:sp>
      <p:sp>
        <p:nvSpPr>
          <p:cNvPr id="399" name="CustomShape 6"/>
          <p:cNvSpPr/>
          <p:nvPr/>
        </p:nvSpPr>
        <p:spPr>
          <a:xfrm>
            <a:off x="627840" y="4162680"/>
            <a:ext cx="873000" cy="43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1</a:t>
            </a:r>
            <a:endParaRPr/>
          </a:p>
        </p:txBody>
      </p:sp>
      <p:sp>
        <p:nvSpPr>
          <p:cNvPr id="400" name="CustomShape 7"/>
          <p:cNvSpPr/>
          <p:nvPr/>
        </p:nvSpPr>
        <p:spPr>
          <a:xfrm>
            <a:off x="627840" y="4601520"/>
            <a:ext cx="873000" cy="43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0</a:t>
            </a:r>
            <a:endParaRPr/>
          </a:p>
        </p:txBody>
      </p:sp>
      <p:sp>
        <p:nvSpPr>
          <p:cNvPr id="401" name="CustomShape 8"/>
          <p:cNvSpPr/>
          <p:nvPr/>
        </p:nvSpPr>
        <p:spPr>
          <a:xfrm>
            <a:off x="7653960" y="1726560"/>
            <a:ext cx="873000" cy="48510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402" name="CustomShape 9"/>
          <p:cNvSpPr/>
          <p:nvPr/>
        </p:nvSpPr>
        <p:spPr>
          <a:xfrm>
            <a:off x="7308000" y="950760"/>
            <a:ext cx="156492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Host OS’s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View of RAM</a:t>
            </a:r>
            <a:endParaRPr/>
          </a:p>
        </p:txBody>
      </p:sp>
      <p:sp>
        <p:nvSpPr>
          <p:cNvPr id="403" name="CustomShape 10"/>
          <p:cNvSpPr/>
          <p:nvPr/>
        </p:nvSpPr>
        <p:spPr>
          <a:xfrm>
            <a:off x="7653960" y="4069440"/>
            <a:ext cx="873000" cy="43632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3</a:t>
            </a:r>
            <a:endParaRPr/>
          </a:p>
        </p:txBody>
      </p:sp>
      <p:sp>
        <p:nvSpPr>
          <p:cNvPr id="404" name="CustomShape 11"/>
          <p:cNvSpPr/>
          <p:nvPr/>
        </p:nvSpPr>
        <p:spPr>
          <a:xfrm>
            <a:off x="7653960" y="2379600"/>
            <a:ext cx="873000" cy="43632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2</a:t>
            </a:r>
            <a:endParaRPr/>
          </a:p>
        </p:txBody>
      </p:sp>
      <p:sp>
        <p:nvSpPr>
          <p:cNvPr id="405" name="CustomShape 12"/>
          <p:cNvSpPr/>
          <p:nvPr/>
        </p:nvSpPr>
        <p:spPr>
          <a:xfrm>
            <a:off x="7653960" y="4940640"/>
            <a:ext cx="873000" cy="43632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1</a:t>
            </a:r>
            <a:endParaRPr/>
          </a:p>
        </p:txBody>
      </p:sp>
      <p:sp>
        <p:nvSpPr>
          <p:cNvPr id="406" name="CustomShape 13"/>
          <p:cNvSpPr/>
          <p:nvPr/>
        </p:nvSpPr>
        <p:spPr>
          <a:xfrm>
            <a:off x="7653960" y="2816640"/>
            <a:ext cx="873000" cy="43632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0</a:t>
            </a:r>
            <a:endParaRPr/>
          </a:p>
        </p:txBody>
      </p:sp>
      <p:sp>
        <p:nvSpPr>
          <p:cNvPr id="407" name="CustomShape 14"/>
          <p:cNvSpPr/>
          <p:nvPr/>
        </p:nvSpPr>
        <p:spPr>
          <a:xfrm>
            <a:off x="6411240" y="1541880"/>
            <a:ext cx="123732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0xFFFFFFFF</a:t>
            </a:r>
            <a:endParaRPr/>
          </a:p>
        </p:txBody>
      </p:sp>
      <p:sp>
        <p:nvSpPr>
          <p:cNvPr id="408" name="CustomShape 15"/>
          <p:cNvSpPr/>
          <p:nvPr/>
        </p:nvSpPr>
        <p:spPr>
          <a:xfrm>
            <a:off x="6369120" y="6338160"/>
            <a:ext cx="13226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0x00000000</a:t>
            </a:r>
            <a:endParaRPr/>
          </a:p>
        </p:txBody>
      </p:sp>
      <p:sp>
        <p:nvSpPr>
          <p:cNvPr id="409" name="CustomShape 16"/>
          <p:cNvSpPr/>
          <p:nvPr/>
        </p:nvSpPr>
        <p:spPr>
          <a:xfrm>
            <a:off x="4116960" y="2531520"/>
            <a:ext cx="873000" cy="34254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410" name="CustomShape 17"/>
          <p:cNvSpPr/>
          <p:nvPr/>
        </p:nvSpPr>
        <p:spPr>
          <a:xfrm>
            <a:off x="3771000" y="1726560"/>
            <a:ext cx="156492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Guest OS’s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View of RAM</a:t>
            </a:r>
            <a:endParaRPr/>
          </a:p>
        </p:txBody>
      </p:sp>
      <p:sp>
        <p:nvSpPr>
          <p:cNvPr id="411" name="CustomShape 18"/>
          <p:cNvSpPr/>
          <p:nvPr/>
        </p:nvSpPr>
        <p:spPr>
          <a:xfrm>
            <a:off x="4116960" y="4797360"/>
            <a:ext cx="873000" cy="4363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3</a:t>
            </a:r>
            <a:endParaRPr/>
          </a:p>
        </p:txBody>
      </p:sp>
      <p:sp>
        <p:nvSpPr>
          <p:cNvPr id="412" name="CustomShape 19"/>
          <p:cNvSpPr/>
          <p:nvPr/>
        </p:nvSpPr>
        <p:spPr>
          <a:xfrm>
            <a:off x="4116960" y="5234040"/>
            <a:ext cx="873000" cy="4363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2</a:t>
            </a:r>
            <a:endParaRPr/>
          </a:p>
        </p:txBody>
      </p:sp>
      <p:sp>
        <p:nvSpPr>
          <p:cNvPr id="413" name="CustomShape 20"/>
          <p:cNvSpPr/>
          <p:nvPr/>
        </p:nvSpPr>
        <p:spPr>
          <a:xfrm>
            <a:off x="4116960" y="3744000"/>
            <a:ext cx="873000" cy="4363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1</a:t>
            </a:r>
            <a:endParaRPr/>
          </a:p>
        </p:txBody>
      </p:sp>
      <p:sp>
        <p:nvSpPr>
          <p:cNvPr id="414" name="CustomShape 21"/>
          <p:cNvSpPr/>
          <p:nvPr/>
        </p:nvSpPr>
        <p:spPr>
          <a:xfrm>
            <a:off x="4116960" y="2816640"/>
            <a:ext cx="873000" cy="4363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0</a:t>
            </a:r>
            <a:endParaRPr/>
          </a:p>
        </p:txBody>
      </p:sp>
      <p:sp>
        <p:nvSpPr>
          <p:cNvPr id="415" name="CustomShape 22"/>
          <p:cNvSpPr/>
          <p:nvPr/>
        </p:nvSpPr>
        <p:spPr>
          <a:xfrm>
            <a:off x="3285360" y="2346840"/>
            <a:ext cx="81648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0xFFFF</a:t>
            </a:r>
            <a:endParaRPr/>
          </a:p>
        </p:txBody>
      </p:sp>
      <p:sp>
        <p:nvSpPr>
          <p:cNvPr id="416" name="CustomShape 23"/>
          <p:cNvSpPr/>
          <p:nvPr/>
        </p:nvSpPr>
        <p:spPr>
          <a:xfrm>
            <a:off x="3282480" y="5751360"/>
            <a:ext cx="85932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0x0000</a:t>
            </a:r>
            <a:endParaRPr/>
          </a:p>
        </p:txBody>
      </p:sp>
      <p:sp>
        <p:nvSpPr>
          <p:cNvPr id="417" name="CustomShape 24"/>
          <p:cNvSpPr/>
          <p:nvPr/>
        </p:nvSpPr>
        <p:spPr>
          <a:xfrm>
            <a:off x="18000" y="2927160"/>
            <a:ext cx="60624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0xFF</a:t>
            </a:r>
            <a:endParaRPr/>
          </a:p>
        </p:txBody>
      </p:sp>
      <p:sp>
        <p:nvSpPr>
          <p:cNvPr id="418" name="CustomShape 25"/>
          <p:cNvSpPr/>
          <p:nvPr/>
        </p:nvSpPr>
        <p:spPr>
          <a:xfrm>
            <a:off x="-3600" y="5192640"/>
            <a:ext cx="62748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0x00</a:t>
            </a:r>
            <a:endParaRPr/>
          </a:p>
        </p:txBody>
      </p:sp>
      <p:sp>
        <p:nvSpPr>
          <p:cNvPr id="419" name="CustomShape 26"/>
          <p:cNvSpPr/>
          <p:nvPr/>
        </p:nvSpPr>
        <p:spPr>
          <a:xfrm>
            <a:off x="1501200" y="3507480"/>
            <a:ext cx="2615400" cy="150768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0" name="CustomShape 27"/>
          <p:cNvSpPr/>
          <p:nvPr/>
        </p:nvSpPr>
        <p:spPr>
          <a:xfrm>
            <a:off x="1501200" y="3944160"/>
            <a:ext cx="2615400" cy="150768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1" name="CustomShape 28"/>
          <p:cNvSpPr/>
          <p:nvPr/>
        </p:nvSpPr>
        <p:spPr>
          <a:xfrm flipV="1" rot="10800000">
            <a:off x="-1114200" y="3543840"/>
            <a:ext cx="2615400" cy="4183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2" name="CustomShape 29"/>
          <p:cNvSpPr/>
          <p:nvPr/>
        </p:nvSpPr>
        <p:spPr>
          <a:xfrm flipV="1" rot="10800000">
            <a:off x="-1113840" y="1249560"/>
            <a:ext cx="2615400" cy="178488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3" name="CustomShape 30"/>
          <p:cNvSpPr/>
          <p:nvPr/>
        </p:nvSpPr>
        <p:spPr>
          <a:xfrm flipV="1" rot="10800000">
            <a:off x="2327400" y="3033360"/>
            <a:ext cx="2663280" cy="36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4" name="CustomShape 31"/>
          <p:cNvSpPr/>
          <p:nvPr/>
        </p:nvSpPr>
        <p:spPr>
          <a:xfrm>
            <a:off x="4990680" y="3962520"/>
            <a:ext cx="2663280" cy="11959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5" name="CustomShape 32"/>
          <p:cNvSpPr/>
          <p:nvPr/>
        </p:nvSpPr>
        <p:spPr>
          <a:xfrm flipV="1" rot="10800000">
            <a:off x="2327400" y="3537000"/>
            <a:ext cx="2663280" cy="75024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6" name="CustomShape 33"/>
          <p:cNvSpPr/>
          <p:nvPr/>
        </p:nvSpPr>
        <p:spPr>
          <a:xfrm flipV="1" rot="10800000">
            <a:off x="2327400" y="-256320"/>
            <a:ext cx="2663280" cy="28537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427" name="CustomShape 34"/>
          <p:cNvSpPr/>
          <p:nvPr/>
        </p:nvSpPr>
        <p:spPr>
          <a:xfrm>
            <a:off x="1012320" y="1162080"/>
            <a:ext cx="2515320" cy="992880"/>
          </a:xfrm>
          <a:prstGeom prst="wedgeRectCallout">
            <a:avLst>
              <a:gd fmla="val 10958" name="adj1"/>
              <a:gd fmla="val 219351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Virtual address </a:t>
            </a:r>
            <a:r>
              <a:rPr lang="en-US" sz="2400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physical address</a:t>
            </a:r>
            <a:endParaRPr/>
          </a:p>
        </p:txBody>
      </p:sp>
      <p:sp>
        <p:nvSpPr>
          <p:cNvPr id="428" name="CustomShape 35"/>
          <p:cNvSpPr/>
          <p:nvPr/>
        </p:nvSpPr>
        <p:spPr>
          <a:xfrm>
            <a:off x="4116960" y="414000"/>
            <a:ext cx="2676960" cy="992880"/>
          </a:xfrm>
          <a:prstGeom prst="wedgeRectCallout">
            <a:avLst>
              <a:gd fmla="val 21794" name="adj1"/>
              <a:gd fmla="val 310045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address </a:t>
            </a:r>
            <a:r>
              <a:rPr lang="en-US" sz="2400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machine address</a:t>
            </a:r>
            <a:endParaRPr/>
          </a:p>
        </p:txBody>
      </p:sp>
      <p:sp>
        <p:nvSpPr>
          <p:cNvPr id="429" name="CustomShape 36"/>
          <p:cNvSpPr/>
          <p:nvPr/>
        </p:nvSpPr>
        <p:spPr>
          <a:xfrm>
            <a:off x="1064520" y="5584680"/>
            <a:ext cx="1762560" cy="992880"/>
          </a:xfrm>
          <a:prstGeom prst="wedgeRectCallout">
            <a:avLst>
              <a:gd fmla="val 31861" name="adj1"/>
              <a:gd fmla="val -142054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Known to the guest OS</a:t>
            </a:r>
            <a:endParaRPr/>
          </a:p>
        </p:txBody>
      </p:sp>
      <p:sp>
        <p:nvSpPr>
          <p:cNvPr id="430" name="CustomShape 37"/>
          <p:cNvSpPr/>
          <p:nvPr/>
        </p:nvSpPr>
        <p:spPr>
          <a:xfrm>
            <a:off x="5342760" y="5254560"/>
            <a:ext cx="1762560" cy="992880"/>
          </a:xfrm>
          <a:prstGeom prst="wedgeRectCallout">
            <a:avLst>
              <a:gd fmla="val -11493" name="adj1"/>
              <a:gd fmla="val -114571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Unknown to the guest OS</a:t>
            </a:r>
            <a:endParaRPr/>
          </a:p>
        </p:txBody>
      </p:sp>
    </p:spTree>
  </p:cSld>
  <p:timing>
    <p:tnLst>
      <p:par>
        <p:cTn dur="indefinite" id="538" nodeType="tmRoot" restart="never">
          <p:childTnLst>
            <p:seq>
              <p:cTn dur="indefinite" id="539" nodeType="mainSeq">
                <p:childTnLst>
                  <p:par>
                    <p:cTn fill="hold" id="540">
                      <p:stCondLst>
                        <p:cond delay="indefinite"/>
                      </p:stCondLst>
                      <p:childTnLst>
                        <p:par>
                          <p:cTn fill="hold" id="541">
                            <p:stCondLst>
                              <p:cond delay="0"/>
                            </p:stCondLst>
                            <p:childTnLst>
                              <p:par>
                                <p:cTn fill="hold" id="54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4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45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4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7">
                            <p:stCondLst>
                              <p:cond delay="500"/>
                            </p:stCondLst>
                            <p:childTnLst>
                              <p:par>
                                <p:cTn fill="hold" id="54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1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53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4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56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7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59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0">
                            <p:stCondLst>
                              <p:cond delay="1000"/>
                            </p:stCondLst>
                            <p:childTnLst>
                              <p:par>
                                <p:cTn fill="hold" id="561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63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64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65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6">
                      <p:stCondLst>
                        <p:cond delay="indefinite"/>
                      </p:stCondLst>
                      <p:childTnLst>
                        <p:par>
                          <p:cTn fill="hold" id="567">
                            <p:stCondLst>
                              <p:cond delay="0"/>
                            </p:stCondLst>
                            <p:childTnLst>
                              <p:par>
                                <p:cTn fill="hold" id="56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7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7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7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3">
                            <p:stCondLst>
                              <p:cond delay="500"/>
                            </p:stCondLst>
                            <p:childTnLst>
                              <p:par>
                                <p:cTn fill="hold" id="574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76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7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79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0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82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3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8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86">
                            <p:stCondLst>
                              <p:cond delay="1000"/>
                            </p:stCondLst>
                            <p:childTnLst>
                              <p:par>
                                <p:cTn fill="hold" id="587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89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9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91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2">
                      <p:stCondLst>
                        <p:cond delay="indefinite"/>
                      </p:stCondLst>
                      <p:childTnLst>
                        <p:par>
                          <p:cTn fill="hold" id="593">
                            <p:stCondLst>
                              <p:cond delay="0"/>
                            </p:stCondLst>
                            <p:childTnLst>
                              <p:par>
                                <p:cTn fill="hold" id="59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96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597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98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9">
                            <p:stCondLst>
                              <p:cond delay="500"/>
                            </p:stCondLst>
                            <p:childTnLst>
                              <p:par>
                                <p:cTn fill="hold" id="600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02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03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04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Guest’s Page Tables Are Invalid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204840" y="1235160"/>
            <a:ext cx="8734320" cy="533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Guest OS page tables map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virtual page numbers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VPN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s) to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physical frame numbers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PFN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Problem: the guest is virtualized, doesn’t actually know the true PFNs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true location is the </a:t>
            </a:r>
            <a:r>
              <a:rPr lang="en-US" sz="2800">
                <a:solidFill>
                  <a:srgbClr val="4f81bd"/>
                </a:solidFill>
                <a:latin typeface="Calibri"/>
              </a:rPr>
              <a:t>machine frame number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>
                <a:solidFill>
                  <a:srgbClr val="4f81bd"/>
                </a:solidFill>
                <a:latin typeface="Calibri"/>
              </a:rPr>
              <a:t>MFN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MFNs are known to the VMM and the host 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Guest page tables cannot be installed in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cr3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Map VPNs to PFNs, but the PFNs are incorrect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can the MMU translate addresses used by the guest (VPNs) to MFNs?</a:t>
            </a:r>
            <a:endParaRPr/>
          </a:p>
        </p:txBody>
      </p:sp>
      <p:sp>
        <p:nvSpPr>
          <p:cNvPr id="4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C67E20-65F3-4CB2-B0F3-262629AAE5A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605" nodeType="tmRoot" restart="never">
          <p:childTnLst>
            <p:seq>
              <p:cTn dur="indefinite" id="606" nodeType="mainSeq">
                <p:childTnLst>
                  <p:par>
                    <p:cTn fill="hold" id="607">
                      <p:stCondLst>
                        <p:cond delay="indefinite"/>
                      </p:stCondLst>
                      <p:childTnLst>
                        <p:par>
                          <p:cTn fill="hold" id="608">
                            <p:stCondLst>
                              <p:cond delay="0"/>
                            </p:stCondLst>
                            <p:childTnLst>
                              <p:par>
                                <p:cTn fill="hold" id="60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11" st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11"/>
                                        <p:tgtEl>
                                          <p:spTgt spid="432">
                                            <p:txEl>
                                              <p:pRg end="411" st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12"/>
                                        <p:tgtEl>
                                          <p:spTgt spid="432">
                                            <p:txEl>
                                              <p:pRg end="411" st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13"/>
                                        <p:tgtEl>
                                          <p:spTgt spid="432">
                                            <p:txEl>
                                              <p:pRg end="411" st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108520" y="1831320"/>
            <a:ext cx="4664160" cy="2433240"/>
          </a:xfrm>
          <a:prstGeom prst="rect">
            <a:avLst/>
          </a:prstGeom>
          <a:solidFill>
            <a:srgbClr val="ccc1da"/>
          </a:solidFill>
        </p:spPr>
      </p:sp>
      <p:sp>
        <p:nvSpPr>
          <p:cNvPr id="435" name="CustomShape 2"/>
          <p:cNvSpPr/>
          <p:nvPr/>
        </p:nvSpPr>
        <p:spPr>
          <a:xfrm>
            <a:off x="2108520" y="4390560"/>
            <a:ext cx="4750560" cy="2399760"/>
          </a:xfrm>
          <a:prstGeom prst="rect">
            <a:avLst/>
          </a:prstGeom>
          <a:solidFill>
            <a:srgbClr val="e6b9b8"/>
          </a:solidFill>
        </p:spPr>
      </p:sp>
      <p:sp>
        <p:nvSpPr>
          <p:cNvPr id="436" name="TextShape 3"/>
          <p:cNvSpPr txBox="1"/>
          <p:nvPr/>
        </p:nvSpPr>
        <p:spPr>
          <a:xfrm>
            <a:off x="457200" y="0"/>
            <a:ext cx="8229240" cy="770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Shadow Page Tables</a:t>
            </a:r>
            <a:endParaRPr/>
          </a:p>
        </p:txBody>
      </p:sp>
      <p:sp>
        <p:nvSpPr>
          <p:cNvPr id="437" name="TextShape 4"/>
          <p:cNvSpPr txBox="1"/>
          <p:nvPr/>
        </p:nvSpPr>
        <p:spPr>
          <a:xfrm>
            <a:off x="208440" y="798480"/>
            <a:ext cx="8734320" cy="124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Solution: VMM creates 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shadow page tables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that map VPN </a:t>
            </a:r>
            <a:r>
              <a:rPr lang="en-US" sz="32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MFN (as opposed to VPN</a:t>
            </a:r>
            <a:r>
              <a:rPr lang="en-US" sz="32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PFN)</a:t>
            </a:r>
            <a:endParaRPr/>
          </a:p>
        </p:txBody>
      </p:sp>
      <p:sp>
        <p:nvSpPr>
          <p:cNvPr id="43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397912-3949-4D66-AA7B-573951ADA0A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9" name="CustomShape 6"/>
          <p:cNvSpPr/>
          <p:nvPr/>
        </p:nvSpPr>
        <p:spPr>
          <a:xfrm>
            <a:off x="691560" y="4956480"/>
            <a:ext cx="1152720" cy="40824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0</a:t>
            </a:r>
            <a:endParaRPr/>
          </a:p>
        </p:txBody>
      </p:sp>
      <p:sp>
        <p:nvSpPr>
          <p:cNvPr id="440" name="CustomShape 7"/>
          <p:cNvSpPr/>
          <p:nvPr/>
        </p:nvSpPr>
        <p:spPr>
          <a:xfrm>
            <a:off x="277920" y="5160960"/>
            <a:ext cx="29700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41" name="CustomShape 8"/>
          <p:cNvSpPr/>
          <p:nvPr/>
        </p:nvSpPr>
        <p:spPr>
          <a:xfrm>
            <a:off x="220320" y="363996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442" name="CustomShape 9"/>
          <p:cNvSpPr/>
          <p:nvPr/>
        </p:nvSpPr>
        <p:spPr>
          <a:xfrm>
            <a:off x="220320" y="475992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443" name="CustomShape 10"/>
          <p:cNvSpPr/>
          <p:nvPr/>
        </p:nvSpPr>
        <p:spPr>
          <a:xfrm>
            <a:off x="220320" y="439056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444" name="CustomShape 11"/>
          <p:cNvSpPr/>
          <p:nvPr/>
        </p:nvSpPr>
        <p:spPr>
          <a:xfrm>
            <a:off x="220320" y="400428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48</a:t>
            </a:r>
            <a:endParaRPr/>
          </a:p>
        </p:txBody>
      </p:sp>
      <p:sp>
        <p:nvSpPr>
          <p:cNvPr id="445" name="CustomShape 12"/>
          <p:cNvSpPr/>
          <p:nvPr/>
        </p:nvSpPr>
        <p:spPr>
          <a:xfrm>
            <a:off x="691560" y="4575240"/>
            <a:ext cx="1152720" cy="38196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1</a:t>
            </a:r>
            <a:endParaRPr/>
          </a:p>
        </p:txBody>
      </p:sp>
      <p:sp>
        <p:nvSpPr>
          <p:cNvPr id="446" name="CustomShape 13"/>
          <p:cNvSpPr/>
          <p:nvPr/>
        </p:nvSpPr>
        <p:spPr>
          <a:xfrm>
            <a:off x="691560" y="4199400"/>
            <a:ext cx="1152720" cy="38520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2</a:t>
            </a:r>
            <a:endParaRPr/>
          </a:p>
        </p:txBody>
      </p:sp>
      <p:sp>
        <p:nvSpPr>
          <p:cNvPr id="447" name="CustomShape 14"/>
          <p:cNvSpPr/>
          <p:nvPr/>
        </p:nvSpPr>
        <p:spPr>
          <a:xfrm>
            <a:off x="691560" y="3818520"/>
            <a:ext cx="1152720" cy="37116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3</a:t>
            </a:r>
            <a:endParaRPr/>
          </a:p>
        </p:txBody>
      </p:sp>
      <p:sp>
        <p:nvSpPr>
          <p:cNvPr id="448" name="CustomShape 15"/>
          <p:cNvSpPr/>
          <p:nvPr/>
        </p:nvSpPr>
        <p:spPr>
          <a:xfrm>
            <a:off x="337680" y="3240000"/>
            <a:ext cx="186048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Virtual Memory</a:t>
            </a:r>
            <a:endParaRPr/>
          </a:p>
        </p:txBody>
      </p:sp>
      <p:sp>
        <p:nvSpPr>
          <p:cNvPr id="449" name="CustomShape 16"/>
          <p:cNvSpPr/>
          <p:nvPr/>
        </p:nvSpPr>
        <p:spPr>
          <a:xfrm>
            <a:off x="5200560" y="3625200"/>
            <a:ext cx="1152720" cy="40824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0</a:t>
            </a:r>
            <a:endParaRPr/>
          </a:p>
        </p:txBody>
      </p:sp>
      <p:sp>
        <p:nvSpPr>
          <p:cNvPr id="450" name="CustomShape 17"/>
          <p:cNvSpPr/>
          <p:nvPr/>
        </p:nvSpPr>
        <p:spPr>
          <a:xfrm>
            <a:off x="4786920" y="3829680"/>
            <a:ext cx="29700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51" name="CustomShape 18"/>
          <p:cNvSpPr/>
          <p:nvPr/>
        </p:nvSpPr>
        <p:spPr>
          <a:xfrm>
            <a:off x="4729320" y="230868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452" name="CustomShape 19"/>
          <p:cNvSpPr/>
          <p:nvPr/>
        </p:nvSpPr>
        <p:spPr>
          <a:xfrm>
            <a:off x="4729320" y="342864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453" name="CustomShape 20"/>
          <p:cNvSpPr/>
          <p:nvPr/>
        </p:nvSpPr>
        <p:spPr>
          <a:xfrm>
            <a:off x="4729320" y="305928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454" name="CustomShape 21"/>
          <p:cNvSpPr/>
          <p:nvPr/>
        </p:nvSpPr>
        <p:spPr>
          <a:xfrm>
            <a:off x="4729320" y="267300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48</a:t>
            </a:r>
            <a:endParaRPr/>
          </a:p>
        </p:txBody>
      </p:sp>
      <p:sp>
        <p:nvSpPr>
          <p:cNvPr id="455" name="CustomShape 22"/>
          <p:cNvSpPr/>
          <p:nvPr/>
        </p:nvSpPr>
        <p:spPr>
          <a:xfrm>
            <a:off x="5200560" y="3243960"/>
            <a:ext cx="1152720" cy="3819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1</a:t>
            </a:r>
            <a:endParaRPr/>
          </a:p>
        </p:txBody>
      </p:sp>
      <p:sp>
        <p:nvSpPr>
          <p:cNvPr id="456" name="CustomShape 23"/>
          <p:cNvSpPr/>
          <p:nvPr/>
        </p:nvSpPr>
        <p:spPr>
          <a:xfrm>
            <a:off x="5200560" y="2868120"/>
            <a:ext cx="1152720" cy="38520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2</a:t>
            </a:r>
            <a:endParaRPr/>
          </a:p>
        </p:txBody>
      </p:sp>
      <p:sp>
        <p:nvSpPr>
          <p:cNvPr id="457" name="CustomShape 24"/>
          <p:cNvSpPr/>
          <p:nvPr/>
        </p:nvSpPr>
        <p:spPr>
          <a:xfrm>
            <a:off x="5200560" y="2487240"/>
            <a:ext cx="1152720" cy="3711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3</a:t>
            </a:r>
            <a:endParaRPr/>
          </a:p>
        </p:txBody>
      </p:sp>
      <p:sp>
        <p:nvSpPr>
          <p:cNvPr id="458" name="CustomShape 25"/>
          <p:cNvSpPr/>
          <p:nvPr/>
        </p:nvSpPr>
        <p:spPr>
          <a:xfrm>
            <a:off x="4733640" y="1895040"/>
            <a:ext cx="199620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Physical Memory</a:t>
            </a:r>
            <a:endParaRPr/>
          </a:p>
        </p:txBody>
      </p:sp>
      <p:graphicFrame>
        <p:nvGraphicFramePr>
          <p:cNvPr id="459" name="Table 26"/>
          <p:cNvGraphicFramePr/>
          <p:nvPr/>
        </p:nvGraphicFramePr>
        <p:xfrm>
          <a:off x="2626200" y="2304000"/>
          <a:ext cx="1549800" cy="1854000"/>
        </p:xfrm>
        <a:graphic>
          <a:graphicData uri="http://schemas.openxmlformats.org/drawingml/2006/table">
            <a:tbl>
              <a:tblPr/>
              <a:tblGrid>
                <a:gridCol w="774720"/>
                <a:gridCol w="775080"/>
              </a:tblGrid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VPN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PFN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0" name="CustomShape 27"/>
          <p:cNvSpPr/>
          <p:nvPr/>
        </p:nvSpPr>
        <p:spPr>
          <a:xfrm>
            <a:off x="5229360" y="6178320"/>
            <a:ext cx="1152720" cy="40824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0</a:t>
            </a:r>
            <a:endParaRPr/>
          </a:p>
        </p:txBody>
      </p:sp>
      <p:sp>
        <p:nvSpPr>
          <p:cNvPr id="461" name="CustomShape 28"/>
          <p:cNvSpPr/>
          <p:nvPr/>
        </p:nvSpPr>
        <p:spPr>
          <a:xfrm>
            <a:off x="4815720" y="6382440"/>
            <a:ext cx="29700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62" name="CustomShape 29"/>
          <p:cNvSpPr/>
          <p:nvPr/>
        </p:nvSpPr>
        <p:spPr>
          <a:xfrm>
            <a:off x="4757760" y="486180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463" name="CustomShape 30"/>
          <p:cNvSpPr/>
          <p:nvPr/>
        </p:nvSpPr>
        <p:spPr>
          <a:xfrm>
            <a:off x="4757760" y="598176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464" name="CustomShape 31"/>
          <p:cNvSpPr/>
          <p:nvPr/>
        </p:nvSpPr>
        <p:spPr>
          <a:xfrm>
            <a:off x="4757760" y="561240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465" name="CustomShape 32"/>
          <p:cNvSpPr/>
          <p:nvPr/>
        </p:nvSpPr>
        <p:spPr>
          <a:xfrm>
            <a:off x="4757760" y="5226120"/>
            <a:ext cx="412560" cy="3646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48</a:t>
            </a:r>
            <a:endParaRPr/>
          </a:p>
        </p:txBody>
      </p:sp>
      <p:sp>
        <p:nvSpPr>
          <p:cNvPr id="466" name="CustomShape 33"/>
          <p:cNvSpPr/>
          <p:nvPr/>
        </p:nvSpPr>
        <p:spPr>
          <a:xfrm>
            <a:off x="5229360" y="5797080"/>
            <a:ext cx="1152720" cy="38196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1</a:t>
            </a:r>
            <a:endParaRPr/>
          </a:p>
        </p:txBody>
      </p:sp>
      <p:sp>
        <p:nvSpPr>
          <p:cNvPr id="467" name="CustomShape 34"/>
          <p:cNvSpPr/>
          <p:nvPr/>
        </p:nvSpPr>
        <p:spPr>
          <a:xfrm>
            <a:off x="5229360" y="5421240"/>
            <a:ext cx="1152720" cy="3852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2</a:t>
            </a:r>
            <a:endParaRPr/>
          </a:p>
        </p:txBody>
      </p:sp>
      <p:sp>
        <p:nvSpPr>
          <p:cNvPr id="468" name="CustomShape 35"/>
          <p:cNvSpPr/>
          <p:nvPr/>
        </p:nvSpPr>
        <p:spPr>
          <a:xfrm>
            <a:off x="5229360" y="5040360"/>
            <a:ext cx="1152720" cy="37116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Page 3</a:t>
            </a:r>
            <a:endParaRPr/>
          </a:p>
        </p:txBody>
      </p:sp>
      <p:sp>
        <p:nvSpPr>
          <p:cNvPr id="469" name="CustomShape 36"/>
          <p:cNvSpPr/>
          <p:nvPr/>
        </p:nvSpPr>
        <p:spPr>
          <a:xfrm>
            <a:off x="4699440" y="4429440"/>
            <a:ext cx="206316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Machine Memory</a:t>
            </a:r>
            <a:endParaRPr/>
          </a:p>
        </p:txBody>
      </p:sp>
      <p:graphicFrame>
        <p:nvGraphicFramePr>
          <p:cNvPr id="470" name="Table 37"/>
          <p:cNvGraphicFramePr/>
          <p:nvPr/>
        </p:nvGraphicFramePr>
        <p:xfrm>
          <a:off x="2626200" y="4829040"/>
          <a:ext cx="1549800" cy="1854000"/>
        </p:xfrm>
        <a:graphic>
          <a:graphicData uri="http://schemas.openxmlformats.org/drawingml/2006/table">
            <a:tbl>
              <a:tblPr/>
              <a:tblGrid>
                <a:gridCol w="774720"/>
                <a:gridCol w="775080"/>
              </a:tblGrid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VPN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MFN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" name="CustomShape 38"/>
          <p:cNvSpPr/>
          <p:nvPr/>
        </p:nvSpPr>
        <p:spPr>
          <a:xfrm>
            <a:off x="2368080" y="1892520"/>
            <a:ext cx="200088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Guest Page Table</a:t>
            </a:r>
            <a:endParaRPr/>
          </a:p>
        </p:txBody>
      </p:sp>
      <p:sp>
        <p:nvSpPr>
          <p:cNvPr id="472" name="CustomShape 39"/>
          <p:cNvSpPr/>
          <p:nvPr/>
        </p:nvSpPr>
        <p:spPr>
          <a:xfrm rot="19191600">
            <a:off x="1947240" y="3611880"/>
            <a:ext cx="695520" cy="571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73" name="CustomShape 40"/>
          <p:cNvSpPr/>
          <p:nvPr/>
        </p:nvSpPr>
        <p:spPr>
          <a:xfrm>
            <a:off x="4241520" y="2967840"/>
            <a:ext cx="493920" cy="571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474" name="CustomShape 41"/>
          <p:cNvSpPr/>
          <p:nvPr/>
        </p:nvSpPr>
        <p:spPr>
          <a:xfrm rot="2193600">
            <a:off x="1945080" y="5135040"/>
            <a:ext cx="695520" cy="571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75" name="CustomShape 42"/>
          <p:cNvSpPr/>
          <p:nvPr/>
        </p:nvSpPr>
        <p:spPr>
          <a:xfrm>
            <a:off x="4260960" y="5520600"/>
            <a:ext cx="493920" cy="571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476" name="CustomShape 43"/>
          <p:cNvSpPr/>
          <p:nvPr/>
        </p:nvSpPr>
        <p:spPr>
          <a:xfrm>
            <a:off x="6976080" y="2260080"/>
            <a:ext cx="2037600" cy="1341720"/>
          </a:xfrm>
          <a:prstGeom prst="wedgeRectCallout">
            <a:avLst>
              <a:gd fmla="val -68729" name="adj1"/>
              <a:gd fmla="val -8054" name="adj2"/>
            </a:avLst>
          </a:prstGeom>
          <a:solidFill>
            <a:srgbClr val="8064a2"/>
          </a:solidFill>
          <a:ln w="5724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Maintained by the guest 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Invalid for the MMU</a:t>
            </a:r>
            <a:endParaRPr/>
          </a:p>
        </p:txBody>
      </p:sp>
      <p:sp>
        <p:nvSpPr>
          <p:cNvPr id="477" name="CustomShape 44"/>
          <p:cNvSpPr/>
          <p:nvPr/>
        </p:nvSpPr>
        <p:spPr>
          <a:xfrm>
            <a:off x="2292120" y="4429440"/>
            <a:ext cx="222948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Shadow Page Table</a:t>
            </a:r>
            <a:endParaRPr/>
          </a:p>
        </p:txBody>
      </p:sp>
      <p:sp>
        <p:nvSpPr>
          <p:cNvPr id="478" name="CustomShape 45"/>
          <p:cNvSpPr/>
          <p:nvPr/>
        </p:nvSpPr>
        <p:spPr>
          <a:xfrm>
            <a:off x="6976080" y="4824000"/>
            <a:ext cx="2037600" cy="1341720"/>
          </a:xfrm>
          <a:prstGeom prst="wedgeRectCallout">
            <a:avLst>
              <a:gd fmla="val -68729" name="adj1"/>
              <a:gd fmla="val -8054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Maintained by the VMM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Valid for the MMU</a:t>
            </a:r>
            <a:endParaRPr/>
          </a:p>
        </p:txBody>
      </p:sp>
    </p:spTree>
  </p:cSld>
  <p:timing>
    <p:tnLst>
      <p:par>
        <p:cTn dur="indefinite" id="614" nodeType="tmRoot" restart="never">
          <p:childTnLst>
            <p:seq>
              <p:cTn dur="indefinite" id="615" nodeType="mainSeq">
                <p:childTnLst>
                  <p:par>
                    <p:cTn fill="hold" id="616">
                      <p:stCondLst>
                        <p:cond delay="indefinite"/>
                      </p:stCondLst>
                      <p:childTnLst>
                        <p:par>
                          <p:cTn fill="hold" id="617">
                            <p:stCondLst>
                              <p:cond delay="0"/>
                            </p:stCondLst>
                            <p:childTnLst>
                              <p:par>
                                <p:cTn fill="hold" id="618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6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21">
                            <p:stCondLst>
                              <p:cond delay="500"/>
                            </p:stCondLst>
                            <p:childTnLst>
                              <p:par>
                                <p:cTn fill="hold" id="622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24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25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26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7">
                      <p:stCondLst>
                        <p:cond delay="indefinite"/>
                      </p:stCondLst>
                      <p:childTnLst>
                        <p:par>
                          <p:cTn fill="hold" id="628">
                            <p:stCondLst>
                              <p:cond delay="0"/>
                            </p:stCondLst>
                            <p:childTnLst>
                              <p:par>
                                <p:cTn fill="hold" id="62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31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32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33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34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36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37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38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39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4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4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4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4">
                            <p:stCondLst>
                              <p:cond delay="500"/>
                            </p:stCondLst>
                            <p:childTnLst>
                              <p:par>
                                <p:cTn fill="hold" id="64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647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4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65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51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653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4">
                            <p:stCondLst>
                              <p:cond delay="1000"/>
                            </p:stCondLst>
                            <p:childTnLst>
                              <p:par>
                                <p:cTn fill="hold" id="655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57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58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59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Building Shadow Tables</a:t>
            </a:r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204840" y="1235160"/>
            <a:ext cx="8734320" cy="5622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Problem: how can the VMM maintain consistent shadow pages tables?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guest OS may modify its page tables at any time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Modifying the tables is a simple memory write, not a privileged instruction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Thus, no helpful CPU exceptions :(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Solution: mark the hardware pages containing the guest’s tables as read-only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the guest updates a table, an exception is generated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catches the exception, examines the faulting write, updates the shadow table</a:t>
            </a:r>
            <a:endParaRPr/>
          </a:p>
        </p:txBody>
      </p:sp>
      <p:sp>
        <p:nvSpPr>
          <p:cNvPr id="4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706D34-2903-4B0C-8075-9259F3B0E52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Dealing With Page Faults</a:t>
            </a:r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61560" y="1235160"/>
            <a:ext cx="8993520" cy="551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possible that the shadow table may be inconsistent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a guest page faults, this could be a: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>
                <a:solidFill>
                  <a:srgbClr val="4f81bd"/>
                </a:solidFill>
                <a:latin typeface="Calibri"/>
              </a:rPr>
              <a:t>True miss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actual page fault, guest OS/app should crash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>
                <a:solidFill>
                  <a:srgbClr val="4f81bd"/>
                </a:solidFill>
                <a:latin typeface="Calibri"/>
              </a:rPr>
              <a:t>Hidden miss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the shadow table is inconsistent; there is a valid VPN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PFN mapping in the guest’s page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VMM must disambiguate true and hidden misses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 each page fault, the VMM must walk the guest’s tables to see if a valid VPN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PFN mapping exists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so, this is a hidden miss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Update the shadow table and retry the instruction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Otherwise, forward the page fault to the guest OS’s handler</a:t>
            </a:r>
            <a:endParaRPr/>
          </a:p>
        </p:txBody>
      </p:sp>
      <p:sp>
        <p:nvSpPr>
          <p:cNvPr id="4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ADA091-5EFE-4C10-8A3F-591E7A3F6B4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85" name="CustomShape 4"/>
          <p:cNvSpPr/>
          <p:nvPr/>
        </p:nvSpPr>
        <p:spPr>
          <a:xfrm>
            <a:off x="7303680" y="5015160"/>
            <a:ext cx="1177920" cy="614160"/>
          </a:xfrm>
          <a:prstGeom prst="wedgeRectCallout">
            <a:avLst>
              <a:gd fmla="val -115060" name="adj1"/>
              <a:gd fmla="val -63579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Tracing</a:t>
            </a:r>
            <a:endParaRPr/>
          </a:p>
        </p:txBody>
      </p:sp>
    </p:spTree>
  </p:cSld>
  <p:timing>
    <p:tnLst>
      <p:par>
        <p:cTn dur="indefinite" id="660" nodeType="tmRoot" restart="never">
          <p:childTnLst>
            <p:seq>
              <p:cTn dur="indefinite" id="661" nodeType="mainSeq">
                <p:childTnLst>
                  <p:par>
                    <p:cTn fill="hold" id="662">
                      <p:stCondLst>
                        <p:cond delay="indefinite"/>
                      </p:stCondLst>
                      <p:childTnLst>
                        <p:par>
                          <p:cTn fill="hold" id="663">
                            <p:stCondLst>
                              <p:cond delay="0"/>
                            </p:stCondLst>
                            <p:childTnLst>
                              <p:par>
                                <p:cTn fill="hold" id="66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08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66"/>
                                        <p:tgtEl>
                                          <p:spTgt spid="483">
                                            <p:txEl>
                                              <p:pRg end="308" st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67"/>
                                        <p:tgtEl>
                                          <p:spTgt spid="483">
                                            <p:txEl>
                                              <p:pRg end="308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68"/>
                                        <p:tgtEl>
                                          <p:spTgt spid="483">
                                            <p:txEl>
                                              <p:pRg end="308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69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06" st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71"/>
                                        <p:tgtEl>
                                          <p:spTgt spid="483">
                                            <p:txEl>
                                              <p:pRg end="406" st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72"/>
                                        <p:tgtEl>
                                          <p:spTgt spid="483">
                                            <p:txEl>
                                              <p:pRg end="406" st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73"/>
                                        <p:tgtEl>
                                          <p:spTgt spid="483">
                                            <p:txEl>
                                              <p:pRg end="406" st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74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35" st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76"/>
                                        <p:tgtEl>
                                          <p:spTgt spid="483">
                                            <p:txEl>
                                              <p:pRg end="435" st="4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77"/>
                                        <p:tgtEl>
                                          <p:spTgt spid="483">
                                            <p:txEl>
                                              <p:pRg end="435" st="4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78"/>
                                        <p:tgtEl>
                                          <p:spTgt spid="483">
                                            <p:txEl>
                                              <p:pRg end="435" st="4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79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85" st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81"/>
                                        <p:tgtEl>
                                          <p:spTgt spid="483">
                                            <p:txEl>
                                              <p:pRg end="485" st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82"/>
                                        <p:tgtEl>
                                          <p:spTgt spid="483">
                                            <p:txEl>
                                              <p:pRg end="485" st="4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83"/>
                                        <p:tgtEl>
                                          <p:spTgt spid="483">
                                            <p:txEl>
                                              <p:pRg end="485" st="4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84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45" st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86"/>
                                        <p:tgtEl>
                                          <p:spTgt spid="483">
                                            <p:txEl>
                                              <p:pRg end="545" st="4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87"/>
                                        <p:tgtEl>
                                          <p:spTgt spid="483">
                                            <p:txEl>
                                              <p:pRg end="545" st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88"/>
                                        <p:tgtEl>
                                          <p:spTgt spid="483">
                                            <p:txEl>
                                              <p:pRg end="545" st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9">
                      <p:stCondLst>
                        <p:cond delay="indefinite"/>
                      </p:stCondLst>
                      <p:childTnLst>
                        <p:par>
                          <p:cTn fill="hold" id="690">
                            <p:stCondLst>
                              <p:cond delay="0"/>
                            </p:stCondLst>
                            <p:childTnLst>
                              <p:par>
                                <p:cTn fill="hold" id="69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93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94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95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Pros and Cons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204840" y="1235160"/>
            <a:ext cx="8734320" cy="5540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good: shadow tables allow the MMU to directly translate guest VPNs to hardware pages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Thus, guest OS code and guest apps can execute directly on the CPU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bad: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Double the amount of memory used for page tables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i.e. the guest’s tables and the shadow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Context switch from the guest to the VMM every time a page table is created or updated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Very high CPU overhead for memory intensive workloads</a:t>
            </a:r>
            <a:endParaRPr/>
          </a:p>
        </p:txBody>
      </p:sp>
      <p:sp>
        <p:nvSpPr>
          <p:cNvPr id="4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948446-866E-41E1-94DE-067BFAF5E85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696" nodeType="tmRoot" restart="never">
          <p:childTnLst>
            <p:seq>
              <p:cTn dur="indefinite" id="697" nodeType="mainSeq">
                <p:childTnLst>
                  <p:par>
                    <p:cTn fill="hold" id="698">
                      <p:stCondLst>
                        <p:cond delay="indefinite"/>
                      </p:stCondLst>
                      <p:childTnLst>
                        <p:par>
                          <p:cTn fill="hold" id="699">
                            <p:stCondLst>
                              <p:cond delay="0"/>
                            </p:stCondLst>
                            <p:childTnLst>
                              <p:par>
                                <p:cTn fill="hold" id="70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65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02"/>
                                        <p:tgtEl>
                                          <p:spTgt spid="487">
                                            <p:txEl>
                                              <p:pRg end="165" st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03"/>
                                        <p:tgtEl>
                                          <p:spTgt spid="487">
                                            <p:txEl>
                                              <p:pRg end="165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04"/>
                                        <p:tgtEl>
                                          <p:spTgt spid="487">
                                            <p:txEl>
                                              <p:pRg end="165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0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14" st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07"/>
                                        <p:tgtEl>
                                          <p:spTgt spid="487">
                                            <p:txEl>
                                              <p:pRg end="214" st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08"/>
                                        <p:tgtEl>
                                          <p:spTgt spid="487">
                                            <p:txEl>
                                              <p:pRg end="214" st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09"/>
                                        <p:tgtEl>
                                          <p:spTgt spid="487">
                                            <p:txEl>
                                              <p:pRg end="214" st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1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60" st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12"/>
                                        <p:tgtEl>
                                          <p:spTgt spid="487">
                                            <p:txEl>
                                              <p:pRg end="260" st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13"/>
                                        <p:tgtEl>
                                          <p:spTgt spid="487">
                                            <p:txEl>
                                              <p:pRg end="260" st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14"/>
                                        <p:tgtEl>
                                          <p:spTgt spid="487">
                                            <p:txEl>
                                              <p:pRg end="260" st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1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47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17"/>
                                        <p:tgtEl>
                                          <p:spTgt spid="487">
                                            <p:txEl>
                                              <p:pRg end="347" st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18"/>
                                        <p:tgtEl>
                                          <p:spTgt spid="487">
                                            <p:txEl>
                                              <p:pRg end="347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19"/>
                                        <p:tgtEl>
                                          <p:spTgt spid="487">
                                            <p:txEl>
                                              <p:pRg end="347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2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01" st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22"/>
                                        <p:tgtEl>
                                          <p:spTgt spid="487">
                                            <p:txEl>
                                              <p:pRg end="401" st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23"/>
                                        <p:tgtEl>
                                          <p:spTgt spid="487">
                                            <p:txEl>
                                              <p:pRg end="401" st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24"/>
                                        <p:tgtEl>
                                          <p:spTgt spid="487">
                                            <p:txEl>
                                              <p:pRg end="401" st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VMM Tricks</a:t>
            </a:r>
            <a:endParaRPr/>
          </a:p>
        </p:txBody>
      </p:sp>
      <p:sp>
        <p:nvSpPr>
          <p:cNvPr id="490" name="TextShape 2"/>
          <p:cNvSpPr txBox="1"/>
          <p:nvPr/>
        </p:nvSpPr>
        <p:spPr>
          <a:xfrm>
            <a:off x="204840" y="1235160"/>
            <a:ext cx="8734320" cy="536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VMM can play tricks with virtual memory just like an OS can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Paging: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VMM can page parts of a guest, or even an entire guest, to disk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guest can be written to disk and brought back online on a different machine!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Shared pages: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VMM can share read-only pages between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 two guests both running Windows XP</a:t>
            </a:r>
            <a:endParaRPr/>
          </a:p>
        </p:txBody>
      </p:sp>
      <p:sp>
        <p:nvSpPr>
          <p:cNvPr id="4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5D756F-AEB6-4655-93E2-A5DC658BF81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57200" y="783720"/>
            <a:ext cx="8229240" cy="5814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bfbfbf"/>
                </a:solidFill>
                <a:latin typeface="Calibri"/>
              </a:rPr>
              <a:t>Full Virtualization (VMWare)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Hardware Support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Paravirtualization (Xen)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AF59AA-5188-4C21-B7FC-E8A2C07C761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OS Fundamentals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23C29A-41F5-46AA-B5C8-8B241CA23B5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95400" y="2352960"/>
            <a:ext cx="1091520" cy="52056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1437480" y="2352960"/>
            <a:ext cx="1091520" cy="52056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2779560" y="2352960"/>
            <a:ext cx="1091520" cy="52056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177" name="CustomShape 6"/>
          <p:cNvSpPr/>
          <p:nvPr/>
        </p:nvSpPr>
        <p:spPr>
          <a:xfrm>
            <a:off x="4121640" y="2347560"/>
            <a:ext cx="1091520" cy="52056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178" name="CustomShape 7"/>
          <p:cNvSpPr/>
          <p:nvPr/>
        </p:nvSpPr>
        <p:spPr>
          <a:xfrm>
            <a:off x="95400" y="2953440"/>
            <a:ext cx="5117400" cy="7365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descr="" id="17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75760" y="2924280"/>
            <a:ext cx="783000" cy="786960"/>
          </a:xfrm>
          <a:prstGeom prst="rect">
            <a:avLst/>
          </a:prstGeom>
        </p:spPr>
      </p:pic>
      <p:sp>
        <p:nvSpPr>
          <p:cNvPr id="180" name="CustomShape 8"/>
          <p:cNvSpPr/>
          <p:nvPr/>
        </p:nvSpPr>
        <p:spPr>
          <a:xfrm>
            <a:off x="95400" y="3792960"/>
            <a:ext cx="5117400" cy="736560"/>
          </a:xfrm>
          <a:prstGeom prst="rect">
            <a:avLst/>
          </a:prstGeom>
          <a:solidFill>
            <a:srgbClr val="1f497d"/>
          </a:solidFill>
          <a:ln w="25560">
            <a:solidFill>
              <a:srgbClr val="17375e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Machine</a:t>
            </a:r>
            <a:endParaRPr/>
          </a:p>
        </p:txBody>
      </p:sp>
      <p:sp>
        <p:nvSpPr>
          <p:cNvPr id="181" name="CustomShape 9"/>
          <p:cNvSpPr/>
          <p:nvPr/>
        </p:nvSpPr>
        <p:spPr>
          <a:xfrm>
            <a:off x="2438280" y="3859920"/>
            <a:ext cx="70704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CPU</a:t>
            </a:r>
            <a:endParaRPr/>
          </a:p>
        </p:txBody>
      </p:sp>
      <p:sp>
        <p:nvSpPr>
          <p:cNvPr id="182" name="CustomShape 10"/>
          <p:cNvSpPr/>
          <p:nvPr/>
        </p:nvSpPr>
        <p:spPr>
          <a:xfrm>
            <a:off x="3298320" y="3859920"/>
            <a:ext cx="82548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RAM</a:t>
            </a:r>
            <a:endParaRPr/>
          </a:p>
        </p:txBody>
      </p:sp>
      <p:sp>
        <p:nvSpPr>
          <p:cNvPr id="183" name="CustomShape 11"/>
          <p:cNvSpPr/>
          <p:nvPr/>
        </p:nvSpPr>
        <p:spPr>
          <a:xfrm>
            <a:off x="4253400" y="3859920"/>
            <a:ext cx="83448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Disks</a:t>
            </a:r>
            <a:endParaRPr/>
          </a:p>
        </p:txBody>
      </p:sp>
      <p:sp>
        <p:nvSpPr>
          <p:cNvPr id="184" name="CustomShape 12"/>
          <p:cNvSpPr/>
          <p:nvPr/>
        </p:nvSpPr>
        <p:spPr>
          <a:xfrm>
            <a:off x="444600" y="5065560"/>
            <a:ext cx="6709680" cy="1048320"/>
          </a:xfrm>
          <a:prstGeom prst="wedgeRectCallout">
            <a:avLst>
              <a:gd fmla="val -23010" name="adj1"/>
              <a:gd fmla="val -175652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OS manages physical resources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OS expects to have privileged access (ring 0)</a:t>
            </a:r>
            <a:endParaRPr/>
          </a:p>
        </p:txBody>
      </p:sp>
      <p:sp>
        <p:nvSpPr>
          <p:cNvPr id="185" name="CustomShape 13"/>
          <p:cNvSpPr/>
          <p:nvPr/>
        </p:nvSpPr>
        <p:spPr>
          <a:xfrm>
            <a:off x="5404680" y="1159200"/>
            <a:ext cx="3650400" cy="2551680"/>
          </a:xfrm>
          <a:prstGeom prst="wedgeRectCallout">
            <a:avLst>
              <a:gd fmla="val -63249" name="adj1"/>
              <a:gd fmla="val 18854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OS multiplexes resources between apps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OS enforces isolation &amp; protection between apps (ring 3)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15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6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Story So Far…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have discussed how systems like VMWare implement full virtualization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Key challenges solved by VMWare: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Binary translation rewrites guest OS assembly to not use privileged instructions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Shadow page tables maintained by the VMM allow the MMU to translate addresses for guest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 what’s the problem?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>
                <a:solidFill>
                  <a:srgbClr val="c0504d"/>
                </a:solidFill>
                <a:latin typeface="Calibri"/>
              </a:rPr>
              <a:t>Performance</a:t>
            </a:r>
            <a:endParaRPr/>
          </a:p>
        </p:txBody>
      </p:sp>
      <p:sp>
        <p:nvSpPr>
          <p:cNvPr id="4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FCA2C6-C936-4484-9887-5C6594DB03D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49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81560" y="311400"/>
            <a:ext cx="3555000" cy="579240"/>
          </a:xfrm>
          <a:prstGeom prst="rect">
            <a:avLst/>
          </a:prstGeom>
        </p:spPr>
      </p:pic>
    </p:spTree>
  </p:cSld>
  <p:timing>
    <p:tnLst>
      <p:par>
        <p:cTn dur="indefinite" id="725" nodeType="tmRoot" restart="never">
          <p:childTnLst>
            <p:seq>
              <p:cTn dur="indefinite" id="726" nodeType="mainSeq">
                <p:childTnLst>
                  <p:par>
                    <p:cTn fill="hold" id="727">
                      <p:stCondLst>
                        <p:cond delay="indefinite"/>
                      </p:stCondLst>
                      <p:childTnLst>
                        <p:par>
                          <p:cTn fill="hold" id="728">
                            <p:stCondLst>
                              <p:cond delay="0"/>
                            </p:stCondLst>
                            <p:childTnLst>
                              <p:par>
                                <p:cTn fill="hold" id="72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315" st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31"/>
                                        <p:tgtEl>
                                          <p:spTgt spid="495">
                                            <p:txEl>
                                              <p:pRg end="315" st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32"/>
                                        <p:tgtEl>
                                          <p:spTgt spid="495">
                                            <p:txEl>
                                              <p:pRg end="315" st="3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33"/>
                                        <p:tgtEl>
                                          <p:spTgt spid="495">
                                            <p:txEl>
                                              <p:pRg end="315" st="3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Virtualization Performance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Guest code executes on the physical CPU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However, that doesn’t mean its as fast as the host OS or native applications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Guest code must be binary translated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Shadow page tables must be maintained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Page table updates cause expensive context switches from guest to VMM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Page faults are at least twice as costly to handle</a:t>
            </a:r>
            <a:endParaRPr/>
          </a:p>
          <a:p>
            <a:endParaRPr/>
          </a:p>
        </p:txBody>
      </p:sp>
      <p:sp>
        <p:nvSpPr>
          <p:cNvPr id="5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CF2A18-404E-4029-85BE-50A421FD6EC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Hardware Techniques</a:t>
            </a:r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204840" y="1235160"/>
            <a:ext cx="893880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Modern x86 chips support hardware extensions designed to improve virtualization performance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Reliable exceptions during privileged instructions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Known as AMD-V and VT-x (Intel)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Released in 2006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Adds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vmrun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vmexit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instructions (like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sysenter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sysret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Extended page tables for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Known as RVI (AMD) and EPT (Intel)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Adds another layer onto existing page table to map PFN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MFN</a:t>
            </a:r>
            <a:endParaRPr/>
          </a:p>
        </p:txBody>
      </p:sp>
      <p:sp>
        <p:nvSpPr>
          <p:cNvPr id="50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A0054A-319E-4F84-962D-828EC000FCC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AMD-V and VT-x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204840" y="1235160"/>
            <a:ext cx="8734320" cy="5499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Annoyingly, AMD and Intel offer different implementations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However, both offer similar functionality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vmenter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instruction used by the hypervisor to context switch into a guest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Downgrade CPU privilege to ring 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vmexit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exception thrown by the CPU if the guest executes a privileged instruction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Saves the running state of the guest’s CPU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Context switches back to the VMM</a:t>
            </a:r>
            <a:endParaRPr/>
          </a:p>
        </p:txBody>
      </p:sp>
      <p:sp>
        <p:nvSpPr>
          <p:cNvPr id="50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48E8E4-59B4-49C7-BDD8-7F39AEE7473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Configuring vmenter/vmexit</a:t>
            </a:r>
            <a:endParaRPr/>
          </a:p>
        </p:txBody>
      </p:sp>
      <p:sp>
        <p:nvSpPr>
          <p:cNvPr id="508" name="TextShape 2"/>
          <p:cNvSpPr txBox="1"/>
          <p:nvPr/>
        </p:nvSpPr>
        <p:spPr>
          <a:xfrm>
            <a:off x="204840" y="1146240"/>
            <a:ext cx="8850240" cy="555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VMM tells the CPU what actions should trigger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vmexit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using a VM Control Block (VMCB)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VMCB is a structure defined by the x86 hardware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Fields in the struct tell the CPU what events to trap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Examples: page fault, TLB flush,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mov cr3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I/O instructions, access of memory mapped devices,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CPU saves the state of the guest to the VMCB before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vmexit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 suppose the guest exits due to device I/O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port, data width, and direction (in/out) of the operation get stored in the VMCB</a:t>
            </a:r>
            <a:endParaRPr/>
          </a:p>
        </p:txBody>
      </p:sp>
      <p:sp>
        <p:nvSpPr>
          <p:cNvPr id="50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FDC310-DB1F-40B8-BE74-4BD45923D0F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734" nodeType="tmRoot" restart="never">
          <p:childTnLst>
            <p:seq>
              <p:cTn dur="indefinite" id="735" nodeType="mainSeq">
                <p:childTnLst>
                  <p:par>
                    <p:cTn fill="hold" id="736">
                      <p:stCondLst>
                        <p:cond delay="indefinite"/>
                      </p:stCondLst>
                      <p:childTnLst>
                        <p:par>
                          <p:cTn fill="hold" id="737">
                            <p:stCondLst>
                              <p:cond delay="0"/>
                            </p:stCondLst>
                            <p:childTnLst>
                              <p:par>
                                <p:cTn fill="hold" id="73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52" st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40"/>
                                        <p:tgtEl>
                                          <p:spTgt spid="508">
                                            <p:txEl>
                                              <p:pRg end="352" st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41"/>
                                        <p:tgtEl>
                                          <p:spTgt spid="508">
                                            <p:txEl>
                                              <p:pRg end="352" st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42"/>
                                        <p:tgtEl>
                                          <p:spTgt spid="508">
                                            <p:txEl>
                                              <p:pRg end="352" st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43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03" st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45"/>
                                        <p:tgtEl>
                                          <p:spTgt spid="508">
                                            <p:txEl>
                                              <p:pRg end="403" st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46"/>
                                        <p:tgtEl>
                                          <p:spTgt spid="508">
                                            <p:txEl>
                                              <p:pRg end="403" st="3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47"/>
                                        <p:tgtEl>
                                          <p:spTgt spid="508">
                                            <p:txEl>
                                              <p:pRg end="403" st="3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48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88" st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50"/>
                                        <p:tgtEl>
                                          <p:spTgt spid="508">
                                            <p:txEl>
                                              <p:pRg end="488" st="4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51"/>
                                        <p:tgtEl>
                                          <p:spTgt spid="508">
                                            <p:txEl>
                                              <p:pRg end="488" st="4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52"/>
                                        <p:tgtEl>
                                          <p:spTgt spid="508">
                                            <p:txEl>
                                              <p:pRg end="488" st="4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Benefits of AMD-V and VT-x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Greatly simplifies VMM implementation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need for binary translation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Simplifies implementation of shadow page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Warning: the VMM runs in userland, but use of AMD-V and VT-x requires ring 0 access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Host OS must offer APIs that allow VMMs to configure VMCB and setup callbacks for guest OS exceptions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 KVM on Linux</a:t>
            </a:r>
            <a:endParaRPr/>
          </a:p>
        </p:txBody>
      </p:sp>
      <p:sp>
        <p:nvSpPr>
          <p:cNvPr id="51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7E6C20-93E8-495A-BACE-C1DBAD0DCAA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 with AMD-V and VT-x </a:t>
            </a:r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204840" y="1235160"/>
            <a:ext cx="8734320" cy="115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operations are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much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slower when using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vmexit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vs. binary translation</a:t>
            </a:r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947044-8943-45E7-8AEE-998B0F067D2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16" name="CustomShape 4"/>
          <p:cNvSpPr/>
          <p:nvPr/>
        </p:nvSpPr>
        <p:spPr>
          <a:xfrm>
            <a:off x="457200" y="2422080"/>
            <a:ext cx="4039920" cy="484560"/>
          </a:xfrm>
          <a:prstGeom prst="rect">
            <a:avLst/>
          </a:prstGeom>
          <a:solidFill>
            <a:srgbClr val="8064a2"/>
          </a:solidFill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Guest OS Assembly</a:t>
            </a:r>
            <a:endParaRPr/>
          </a:p>
        </p:txBody>
      </p:sp>
      <p:sp>
        <p:nvSpPr>
          <p:cNvPr id="517" name="CustomShape 5"/>
          <p:cNvSpPr/>
          <p:nvPr/>
        </p:nvSpPr>
        <p:spPr>
          <a:xfrm>
            <a:off x="4645080" y="2422080"/>
            <a:ext cx="4041360" cy="484560"/>
          </a:xfrm>
          <a:prstGeom prst="rect">
            <a:avLst/>
          </a:prstGeom>
          <a:solidFill>
            <a:srgbClr val="c0504d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Translated Assembly</a:t>
            </a:r>
            <a:endParaRPr/>
          </a:p>
        </p:txBody>
      </p:sp>
      <p:sp>
        <p:nvSpPr>
          <p:cNvPr id="518" name="CustomShape 6"/>
          <p:cNvSpPr/>
          <p:nvPr/>
        </p:nvSpPr>
        <p:spPr>
          <a:xfrm>
            <a:off x="4645080" y="2907000"/>
            <a:ext cx="4382640" cy="1855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</a:rPr>
              <a:t>do_atomic_operation: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call [vmm_disable_interrupts]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mov eax, 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…</a:t>
            </a:r>
            <a:endParaRPr/>
          </a:p>
        </p:txBody>
      </p:sp>
      <p:sp>
        <p:nvSpPr>
          <p:cNvPr id="519" name="CustomShape 7"/>
          <p:cNvSpPr/>
          <p:nvPr/>
        </p:nvSpPr>
        <p:spPr>
          <a:xfrm>
            <a:off x="457200" y="2907000"/>
            <a:ext cx="4039920" cy="18558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</a:rPr>
              <a:t>do_atomic_operation: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cli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mov eax, 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      …</a:t>
            </a:r>
            <a:endParaRPr/>
          </a:p>
        </p:txBody>
      </p:sp>
      <p:sp>
        <p:nvSpPr>
          <p:cNvPr id="520" name="CustomShape 8"/>
          <p:cNvSpPr/>
          <p:nvPr/>
        </p:nvSpPr>
        <p:spPr>
          <a:xfrm>
            <a:off x="198000" y="4817880"/>
            <a:ext cx="4176000" cy="1684800"/>
          </a:xfrm>
          <a:prstGeom prst="wedgeRectCallout">
            <a:avLst>
              <a:gd fmla="val -28160" name="adj1"/>
              <a:gd fmla="val -111332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This code is okay because cli is trapped by vmexit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However, each vmexit causes an expensive context switch</a:t>
            </a:r>
            <a:endParaRPr/>
          </a:p>
        </p:txBody>
      </p:sp>
      <p:sp>
        <p:nvSpPr>
          <p:cNvPr id="521" name="CustomShape 9"/>
          <p:cNvSpPr/>
          <p:nvPr/>
        </p:nvSpPr>
        <p:spPr>
          <a:xfrm>
            <a:off x="4748400" y="4817880"/>
            <a:ext cx="4279320" cy="1684800"/>
          </a:xfrm>
          <a:prstGeom prst="wedgeRectCallout">
            <a:avLst>
              <a:gd fmla="val -28160" name="adj1"/>
              <a:gd fmla="val -111332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VMM must generate this code via binary translation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But, this direct call is very fast, no context switch needed</a:t>
            </a:r>
            <a:endParaRPr/>
          </a:p>
        </p:txBody>
      </p:sp>
    </p:spTree>
  </p:cSld>
  <p:timing>
    <p:tnLst>
      <p:par>
        <p:cTn dur="indefinite" id="753" nodeType="tmRoot" restart="never">
          <p:childTnLst>
            <p:seq>
              <p:cTn dur="indefinite" id="754" nodeType="mainSeq">
                <p:childTnLst>
                  <p:par>
                    <p:cTn fill="hold" id="755">
                      <p:stCondLst>
                        <p:cond delay="indefinite"/>
                      </p:stCondLst>
                      <p:childTnLst>
                        <p:par>
                          <p:cTn fill="hold" id="756">
                            <p:stCondLst>
                              <p:cond delay="0"/>
                            </p:stCondLst>
                            <p:childTnLst>
                              <p:par>
                                <p:cTn fill="hold" id="75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59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6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61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62">
                      <p:stCondLst>
                        <p:cond delay="indefinite"/>
                      </p:stCondLst>
                      <p:childTnLst>
                        <p:par>
                          <p:cTn fill="hold" id="763">
                            <p:stCondLst>
                              <p:cond delay="0"/>
                            </p:stCondLst>
                            <p:childTnLst>
                              <p:par>
                                <p:cTn fill="hold" id="76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66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67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68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Benefits of AMD-V and VT-x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Greatly simplifies VMM implementation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need for binary translation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Simplifies implementation of shadow page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however, sophisticated VMMs still use binary translation in addition to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vmenter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vmexit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observes guest code that causes frequent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vmexit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Hot spots may be binary translated or dynamically patched to improve performance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Similar to Just-In-Time (JIT) compilation</a:t>
            </a:r>
            <a:endParaRPr/>
          </a:p>
        </p:txBody>
      </p:sp>
      <p:sp>
        <p:nvSpPr>
          <p:cNvPr id="5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6BFDDF-00F6-4AE1-880F-965E78B44A4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Second Level Address Translation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AMD-V and VT-x help the VMM control guests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but, they don’t address the need for shadow page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4f81bd"/>
                </a:solidFill>
                <a:latin typeface="Calibri"/>
              </a:rPr>
              <a:t>Second level address translation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3200">
                <a:solidFill>
                  <a:srgbClr val="4f81bd"/>
                </a:solidFill>
                <a:latin typeface="Calibri"/>
              </a:rPr>
              <a:t>SLAT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allows the MMU to directly support guest page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Intel: </a:t>
            </a:r>
            <a:r>
              <a:rPr lang="en-US" sz="2800">
                <a:solidFill>
                  <a:srgbClr val="4f81bd"/>
                </a:solidFill>
                <a:latin typeface="Calibri"/>
              </a:rPr>
              <a:t>Extended Page Tables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>
                <a:solidFill>
                  <a:srgbClr val="4f81bd"/>
                </a:solidFill>
                <a:latin typeface="Calibri"/>
              </a:rPr>
              <a:t>EPT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AMD: Rapid Virtualization Indexing (RVI)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Also known as Two Dimensional Paging (TDP)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Introduced in 2008</a:t>
            </a:r>
            <a:endParaRPr/>
          </a:p>
        </p:txBody>
      </p:sp>
      <p:sp>
        <p:nvSpPr>
          <p:cNvPr id="5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65A337-3708-4B57-BBFA-FAFE6B183EC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57200" y="0"/>
            <a:ext cx="8229240" cy="777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SLAT Implementation</a:t>
            </a:r>
            <a:endParaRPr/>
          </a:p>
        </p:txBody>
      </p:sp>
      <p:sp>
        <p:nvSpPr>
          <p:cNvPr id="529" name="TextShape 2"/>
          <p:cNvSpPr txBox="1"/>
          <p:nvPr/>
        </p:nvSpPr>
        <p:spPr>
          <a:xfrm>
            <a:off x="0" y="832680"/>
            <a:ext cx="5049360" cy="570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installs first and second level tables in the MMU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Context switch to the guest via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vmenter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Steps to translate an address: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MMU queries the level 1 (guest) table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MMU queries the level 2 (VMM)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any step yields an invalid PTE than page fault to the VMM (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vmexit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53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10A066-C8B0-4B6F-B63D-63852FC4EA3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531" name="Table 4"/>
          <p:cNvGraphicFramePr/>
          <p:nvPr/>
        </p:nvGraphicFramePr>
        <p:xfrm>
          <a:off x="5793840" y="1964160"/>
          <a:ext cx="1549800" cy="1854000"/>
        </p:xfrm>
        <a:graphic>
          <a:graphicData uri="http://schemas.openxmlformats.org/drawingml/2006/table">
            <a:tbl>
              <a:tblPr/>
              <a:tblGrid>
                <a:gridCol w="774720"/>
                <a:gridCol w="775080"/>
              </a:tblGrid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VPN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PFN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2" name="Table 5"/>
          <p:cNvGraphicFramePr/>
          <p:nvPr/>
        </p:nvGraphicFramePr>
        <p:xfrm>
          <a:off x="5793840" y="4803120"/>
          <a:ext cx="1549800" cy="1854000"/>
        </p:xfrm>
        <a:graphic>
          <a:graphicData uri="http://schemas.openxmlformats.org/drawingml/2006/table">
            <a:tbl>
              <a:tblPr/>
              <a:tblGrid>
                <a:gridCol w="774720"/>
                <a:gridCol w="775080"/>
              </a:tblGrid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PFN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MFN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(2)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 (3)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00 (0)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01 (1)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3" name="CustomShape 6"/>
          <p:cNvSpPr/>
          <p:nvPr/>
        </p:nvSpPr>
        <p:spPr>
          <a:xfrm>
            <a:off x="5568480" y="1552680"/>
            <a:ext cx="2000880" cy="395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Guest Page Table</a:t>
            </a:r>
            <a:endParaRPr/>
          </a:p>
        </p:txBody>
      </p:sp>
      <p:sp>
        <p:nvSpPr>
          <p:cNvPr id="534" name="CustomShape 7"/>
          <p:cNvSpPr/>
          <p:nvPr/>
        </p:nvSpPr>
        <p:spPr>
          <a:xfrm>
            <a:off x="7638120" y="2062440"/>
            <a:ext cx="1389600" cy="1055880"/>
          </a:xfrm>
          <a:prstGeom prst="wedgeRectCallout">
            <a:avLst>
              <a:gd fmla="val -58595" name="adj1"/>
              <a:gd fmla="val -76840" name="adj2"/>
            </a:avLst>
          </a:prstGeom>
          <a:solidFill>
            <a:srgbClr val="8064a2"/>
          </a:solidFill>
          <a:ln w="57240">
            <a:solidFill>
              <a:srgbClr val="604a7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Maintained by the guest OS</a:t>
            </a:r>
            <a:endParaRPr/>
          </a:p>
        </p:txBody>
      </p:sp>
      <p:sp>
        <p:nvSpPr>
          <p:cNvPr id="535" name="CustomShape 8"/>
          <p:cNvSpPr/>
          <p:nvPr/>
        </p:nvSpPr>
        <p:spPr>
          <a:xfrm>
            <a:off x="5906160" y="4089240"/>
            <a:ext cx="132552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Extended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Page Table</a:t>
            </a:r>
            <a:endParaRPr/>
          </a:p>
        </p:txBody>
      </p:sp>
      <p:sp>
        <p:nvSpPr>
          <p:cNvPr id="536" name="CustomShape 9"/>
          <p:cNvSpPr/>
          <p:nvPr/>
        </p:nvSpPr>
        <p:spPr>
          <a:xfrm>
            <a:off x="7638120" y="4803840"/>
            <a:ext cx="1389600" cy="1093680"/>
          </a:xfrm>
          <a:prstGeom prst="wedgeRectCallout">
            <a:avLst>
              <a:gd fmla="val -68407" name="adj1"/>
              <a:gd fmla="val -83415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Maintained by the VMM</a:t>
            </a:r>
            <a:endParaRPr/>
          </a:p>
        </p:txBody>
      </p:sp>
      <p:sp>
        <p:nvSpPr>
          <p:cNvPr id="537" name="CustomShape 10"/>
          <p:cNvSpPr/>
          <p:nvPr/>
        </p:nvSpPr>
        <p:spPr>
          <a:xfrm>
            <a:off x="3357360" y="5682600"/>
            <a:ext cx="1777320" cy="1038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38" name="CustomShape 11"/>
          <p:cNvSpPr/>
          <p:nvPr/>
        </p:nvSpPr>
        <p:spPr>
          <a:xfrm>
            <a:off x="4178520" y="6235920"/>
            <a:ext cx="83088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cr3</a:t>
            </a:r>
            <a:endParaRPr/>
          </a:p>
        </p:txBody>
      </p:sp>
      <p:sp>
        <p:nvSpPr>
          <p:cNvPr id="539" name="CustomShape 12"/>
          <p:cNvSpPr/>
          <p:nvPr/>
        </p:nvSpPr>
        <p:spPr>
          <a:xfrm>
            <a:off x="3478320" y="5942520"/>
            <a:ext cx="69624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CPU</a:t>
            </a:r>
            <a:endParaRPr/>
          </a:p>
        </p:txBody>
      </p:sp>
      <p:sp>
        <p:nvSpPr>
          <p:cNvPr id="540" name="CustomShape 13"/>
          <p:cNvSpPr/>
          <p:nvPr/>
        </p:nvSpPr>
        <p:spPr>
          <a:xfrm>
            <a:off x="4178520" y="5757840"/>
            <a:ext cx="83088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vmcr3</a:t>
            </a:r>
            <a:endParaRPr/>
          </a:p>
        </p:txBody>
      </p:sp>
      <p:sp>
        <p:nvSpPr>
          <p:cNvPr id="541" name="CustomShape 14"/>
          <p:cNvSpPr/>
          <p:nvPr/>
        </p:nvSpPr>
        <p:spPr>
          <a:xfrm flipV="1" rot="10800000">
            <a:off x="4226040" y="-183600"/>
            <a:ext cx="783720" cy="3074040"/>
          </a:xfrm>
          <a:prstGeom prst="straightConnector1">
            <a:avLst/>
          </a:prstGeom>
          <a:noFill/>
          <a:ln w="57240">
            <a:solidFill>
              <a:srgbClr val="254061"/>
            </a:solidFill>
            <a:round/>
            <a:tailEnd len="med" type="triangle" w="med"/>
          </a:ln>
        </p:spPr>
      </p:sp>
      <p:sp>
        <p:nvSpPr>
          <p:cNvPr id="542" name="CustomShape 15"/>
          <p:cNvSpPr/>
          <p:nvPr/>
        </p:nvSpPr>
        <p:spPr>
          <a:xfrm flipV="1" rot="10800000">
            <a:off x="4226040" y="5016600"/>
            <a:ext cx="783720" cy="713520"/>
          </a:xfrm>
          <a:prstGeom prst="straightConnector1">
            <a:avLst/>
          </a:prstGeom>
          <a:noFill/>
          <a:ln w="57240">
            <a:solidFill>
              <a:srgbClr val="254061"/>
            </a:solidFill>
            <a:round/>
            <a:tailEnd len="med" type="triangle" w="med"/>
          </a:ln>
        </p:spPr>
      </p:sp>
      <p:sp>
        <p:nvSpPr>
          <p:cNvPr id="543" name="CustomShape 16"/>
          <p:cNvSpPr/>
          <p:nvPr/>
        </p:nvSpPr>
        <p:spPr>
          <a:xfrm>
            <a:off x="3519720" y="5230440"/>
            <a:ext cx="552960" cy="7567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</p:spTree>
  </p:cSld>
  <p:timing>
    <p:tnLst>
      <p:par>
        <p:cTn dur="indefinite" id="769" nodeType="tmRoot" restart="never">
          <p:childTnLst>
            <p:seq>
              <p:cTn dur="indefinite" id="770" nodeType="mainSeq">
                <p:childTnLst>
                  <p:par>
                    <p:cTn fill="hold" id="771">
                      <p:stCondLst>
                        <p:cond delay="indefinite"/>
                      </p:stCondLst>
                      <p:childTnLst>
                        <p:par>
                          <p:cTn fill="hold" id="772">
                            <p:stCondLst>
                              <p:cond delay="0"/>
                            </p:stCondLst>
                            <p:childTnLst>
                              <p:par>
                                <p:cTn fill="hold" id="773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775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6">
                      <p:stCondLst>
                        <p:cond delay="indefinite"/>
                      </p:stCondLst>
                      <p:childTnLst>
                        <p:par>
                          <p:cTn fill="hold" id="777">
                            <p:stCondLst>
                              <p:cond delay="0"/>
                            </p:stCondLst>
                            <p:childTnLst>
                              <p:par>
                                <p:cTn fill="hold" id="778" nodeType="click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779">
                            <p:stCondLst>
                              <p:cond delay="750"/>
                            </p:stCondLst>
                            <p:childTnLst>
                              <p:par>
                                <p:cTn fill="hold" id="780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1">
                      <p:stCondLst>
                        <p:cond delay="indefinite"/>
                      </p:stCondLst>
                      <p:childTnLst>
                        <p:par>
                          <p:cTn fill="hold" id="782">
                            <p:stCondLst>
                              <p:cond delay="0"/>
                            </p:stCondLst>
                            <p:childTnLst>
                              <p:par>
                                <p:cTn fill="hold" id="783" nodeType="click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784">
                            <p:stCondLst>
                              <p:cond delay="750"/>
                            </p:stCondLst>
                            <p:childTnLst>
                              <p:par>
                                <p:cTn fill="hold" id="785" nodeType="afterEffect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VMM Organization and Functions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2AA469-383F-40C2-A14F-E90FB3C4A37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175320" y="5751720"/>
            <a:ext cx="4955400" cy="736560"/>
          </a:xfrm>
          <a:prstGeom prst="rect">
            <a:avLst/>
          </a:prstGeom>
          <a:solidFill>
            <a:srgbClr val="1f497d"/>
          </a:solidFill>
          <a:ln w="25560">
            <a:solidFill>
              <a:srgbClr val="17375e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Machine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2511360" y="5818680"/>
            <a:ext cx="70704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CPU</a:t>
            </a:r>
            <a:endParaRPr/>
          </a:p>
        </p:txBody>
      </p:sp>
      <p:sp>
        <p:nvSpPr>
          <p:cNvPr id="190" name="CustomShape 5"/>
          <p:cNvSpPr/>
          <p:nvPr/>
        </p:nvSpPr>
        <p:spPr>
          <a:xfrm>
            <a:off x="3295800" y="5818680"/>
            <a:ext cx="82548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RAM</a:t>
            </a:r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4194360" y="5818680"/>
            <a:ext cx="834480" cy="602280"/>
          </a:xfrm>
          <a:prstGeom prst="rect">
            <a:avLst/>
          </a:prstGeom>
          <a:solidFill>
            <a:srgbClr val="17375e"/>
          </a:solidFill>
          <a:ln w="25560">
            <a:solidFill>
              <a:srgbClr val="10243e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Disks</a:t>
            </a:r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175320" y="4111560"/>
            <a:ext cx="4955400" cy="736560"/>
          </a:xfrm>
          <a:prstGeom prst="rect">
            <a:avLst/>
          </a:prstGeom>
          <a:solidFill>
            <a:srgbClr val="9bbb59"/>
          </a:solidFill>
          <a:ln w="25560">
            <a:solidFill>
              <a:srgbClr val="4f622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VMM</a:t>
            </a:r>
            <a:endParaRPr/>
          </a:p>
        </p:txBody>
      </p:sp>
      <p:sp>
        <p:nvSpPr>
          <p:cNvPr id="193" name="CustomShape 8"/>
          <p:cNvSpPr/>
          <p:nvPr/>
        </p:nvSpPr>
        <p:spPr>
          <a:xfrm>
            <a:off x="2674800" y="3061440"/>
            <a:ext cx="2456280" cy="965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Virtual Machine</a:t>
            </a:r>
            <a:endParaRPr/>
          </a:p>
        </p:txBody>
      </p:sp>
      <p:sp>
        <p:nvSpPr>
          <p:cNvPr id="194" name="CustomShape 9"/>
          <p:cNvSpPr/>
          <p:nvPr/>
        </p:nvSpPr>
        <p:spPr>
          <a:xfrm>
            <a:off x="2810160" y="3544200"/>
            <a:ext cx="66384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CPU</a:t>
            </a:r>
            <a:endParaRPr/>
          </a:p>
        </p:txBody>
      </p:sp>
      <p:sp>
        <p:nvSpPr>
          <p:cNvPr id="195" name="CustomShape 10"/>
          <p:cNvSpPr/>
          <p:nvPr/>
        </p:nvSpPr>
        <p:spPr>
          <a:xfrm>
            <a:off x="3540600" y="3544200"/>
            <a:ext cx="69804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RAM</a:t>
            </a:r>
            <a:endParaRPr/>
          </a:p>
        </p:txBody>
      </p:sp>
      <p:sp>
        <p:nvSpPr>
          <p:cNvPr id="196" name="CustomShape 11"/>
          <p:cNvSpPr/>
          <p:nvPr/>
        </p:nvSpPr>
        <p:spPr>
          <a:xfrm>
            <a:off x="4304880" y="3544200"/>
            <a:ext cx="677520" cy="41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Disk</a:t>
            </a:r>
            <a:endParaRPr/>
          </a:p>
        </p:txBody>
      </p:sp>
      <p:sp>
        <p:nvSpPr>
          <p:cNvPr id="197" name="CustomShape 12"/>
          <p:cNvSpPr/>
          <p:nvPr/>
        </p:nvSpPr>
        <p:spPr>
          <a:xfrm>
            <a:off x="207000" y="3069360"/>
            <a:ext cx="2304000" cy="947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Virtual Machine</a:t>
            </a:r>
            <a:endParaRPr/>
          </a:p>
        </p:txBody>
      </p:sp>
      <p:sp>
        <p:nvSpPr>
          <p:cNvPr id="198" name="CustomShape 13"/>
          <p:cNvSpPr/>
          <p:nvPr/>
        </p:nvSpPr>
        <p:spPr>
          <a:xfrm>
            <a:off x="2674800" y="1678680"/>
            <a:ext cx="1091520" cy="4996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199" name="CustomShape 14"/>
          <p:cNvSpPr/>
          <p:nvPr/>
        </p:nvSpPr>
        <p:spPr>
          <a:xfrm>
            <a:off x="4039560" y="1678680"/>
            <a:ext cx="1091520" cy="499680"/>
          </a:xfrm>
          <a:prstGeom prst="rect">
            <a:avLst/>
          </a:prstGeom>
          <a:solidFill>
            <a:srgbClr val="604a7b"/>
          </a:solidFill>
          <a:ln w="25560">
            <a:solidFill>
              <a:srgbClr val="40315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200" name="CustomShape 15"/>
          <p:cNvSpPr/>
          <p:nvPr/>
        </p:nvSpPr>
        <p:spPr>
          <a:xfrm>
            <a:off x="215640" y="1674000"/>
            <a:ext cx="1091520" cy="499680"/>
          </a:xfrm>
          <a:prstGeom prst="rect">
            <a:avLst/>
          </a:prstGeom>
          <a:solidFill>
            <a:srgbClr val="e46c0a"/>
          </a:solidFill>
          <a:ln w="25560">
            <a:solidFill>
              <a:srgbClr val="984807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201" name="CustomShape 16"/>
          <p:cNvSpPr/>
          <p:nvPr/>
        </p:nvSpPr>
        <p:spPr>
          <a:xfrm>
            <a:off x="1419480" y="1668600"/>
            <a:ext cx="1091520" cy="499680"/>
          </a:xfrm>
          <a:prstGeom prst="rect">
            <a:avLst/>
          </a:prstGeom>
          <a:solidFill>
            <a:srgbClr val="e46c0a"/>
          </a:solidFill>
          <a:ln w="25560">
            <a:solidFill>
              <a:srgbClr val="984807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App</a:t>
            </a:r>
            <a:endParaRPr/>
          </a:p>
        </p:txBody>
      </p:sp>
      <p:sp>
        <p:nvSpPr>
          <p:cNvPr id="202" name="CustomShape 17"/>
          <p:cNvSpPr/>
          <p:nvPr/>
        </p:nvSpPr>
        <p:spPr>
          <a:xfrm>
            <a:off x="207000" y="2246040"/>
            <a:ext cx="2304000" cy="736560"/>
          </a:xfrm>
          <a:prstGeom prst="rect">
            <a:avLst/>
          </a:prstGeom>
          <a:solidFill>
            <a:srgbClr val="f79646"/>
          </a:solidFill>
          <a:ln w="25560">
            <a:solidFill>
              <a:srgbClr val="e46c0a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pic>
        <p:nvPicPr>
          <p:cNvPr descr="" id="2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800" y="2152800"/>
            <a:ext cx="803160" cy="932040"/>
          </a:xfrm>
          <a:prstGeom prst="rect">
            <a:avLst/>
          </a:prstGeom>
        </p:spPr>
      </p:pic>
      <p:sp>
        <p:nvSpPr>
          <p:cNvPr id="204" name="CustomShape 18"/>
          <p:cNvSpPr/>
          <p:nvPr/>
        </p:nvSpPr>
        <p:spPr>
          <a:xfrm>
            <a:off x="177480" y="4925880"/>
            <a:ext cx="4953600" cy="73656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Host OS</a:t>
            </a:r>
            <a:endParaRPr/>
          </a:p>
        </p:txBody>
      </p:sp>
      <p:sp>
        <p:nvSpPr>
          <p:cNvPr id="205" name="CustomShape 19"/>
          <p:cNvSpPr/>
          <p:nvPr/>
        </p:nvSpPr>
        <p:spPr>
          <a:xfrm>
            <a:off x="2674800" y="2244600"/>
            <a:ext cx="2456280" cy="73656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pic>
        <p:nvPicPr>
          <p:cNvPr descr="" id="20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8960" y="2225520"/>
            <a:ext cx="791280" cy="786960"/>
          </a:xfrm>
          <a:prstGeom prst="rect">
            <a:avLst/>
          </a:prstGeom>
        </p:spPr>
      </p:pic>
      <p:sp>
        <p:nvSpPr>
          <p:cNvPr id="207" name="CustomShape 20"/>
          <p:cNvSpPr/>
          <p:nvPr/>
        </p:nvSpPr>
        <p:spPr>
          <a:xfrm>
            <a:off x="3646080" y="2388240"/>
            <a:ext cx="1316520" cy="456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Guest OS</a:t>
            </a:r>
            <a:endParaRPr/>
          </a:p>
        </p:txBody>
      </p:sp>
      <p:sp>
        <p:nvSpPr>
          <p:cNvPr id="208" name="TextShape 21"/>
          <p:cNvSpPr txBox="1"/>
          <p:nvPr/>
        </p:nvSpPr>
        <p:spPr>
          <a:xfrm>
            <a:off x="5329440" y="1392120"/>
            <a:ext cx="3609360" cy="5117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Map operations on virtual hw. to physical hw.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Multiplex resources between guest OSes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Enforce protection &amp; isolation between guest OSes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23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500"/>
                            </p:stCondLst>
                            <p:childTnLst>
                              <p:par>
                                <p:cTn fill="hold" id="2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27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3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3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>
                            <p:stCondLst>
                              <p:cond delay="500"/>
                            </p:stCondLst>
                            <p:childTnLst>
                              <p:par>
                                <p:cTn fill="hold" id="39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4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44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">
                            <p:stCondLst>
                              <p:cond delay="1000"/>
                            </p:stCondLst>
                            <p:childTnLst>
                              <p:par>
                                <p:cTn fill="hold" id="46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8"/>
                                        <p:tgtEl>
                                          <p:spTgt spid="208">
                                            <p:txEl>
                                              <p:pRg end="4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49"/>
                                        <p:tgtEl>
                                          <p:spTgt spid="208">
                                            <p:txEl>
                                              <p:pRg end="4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0"/>
                                        <p:tgtEl>
                                          <p:spTgt spid="208">
                                            <p:txEl>
                                              <p:pRg end="4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5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58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6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2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6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500"/>
                            </p:stCondLst>
                            <p:childTnLst>
                              <p:par>
                                <p:cTn fill="hold" id="66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5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8"/>
                                        <p:tgtEl>
                                          <p:spTgt spid="208">
                                            <p:txEl>
                                              <p:pRg end="85" st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69"/>
                                        <p:tgtEl>
                                          <p:spTgt spid="208">
                                            <p:txEl>
                                              <p:pRg end="85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0"/>
                                        <p:tgtEl>
                                          <p:spTgt spid="208">
                                            <p:txEl>
                                              <p:pRg end="85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35" st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3"/>
                                        <p:tgtEl>
                                          <p:spTgt spid="208">
                                            <p:txEl>
                                              <p:pRg end="135" st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4"/>
                                        <p:tgtEl>
                                          <p:spTgt spid="208">
                                            <p:txEl>
                                              <p:pRg end="135" st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5"/>
                                        <p:tgtEl>
                                          <p:spTgt spid="208">
                                            <p:txEl>
                                              <p:pRg end="135" st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Advantages of SLAT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204840" y="1235160"/>
            <a:ext cx="8734320" cy="549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Huge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performance advantages vs. shadow page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guests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mov cr3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the CPU updates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vmcr3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register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need to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vmexit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when guest OS switches context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EPT can be filled on-demand or pre-initialized with PFN</a:t>
            </a:r>
            <a:r>
              <a:rPr lang="en-US" sz="32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MFN entries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On-demand: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Slower, since many address translations will trigger hidden misses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but hardware pages for the guest can be allocated when needed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And, the EPT will be smaller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Preallocation: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 need to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vmexit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when the guest OS creates or modifies it’s page tables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but hardware pages need to be reserved for the guest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And, the EPT table will be larger</a:t>
            </a:r>
            <a:endParaRPr/>
          </a:p>
        </p:txBody>
      </p:sp>
      <p:sp>
        <p:nvSpPr>
          <p:cNvPr id="5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89A393-2DF9-4826-AF60-76ABFF1EDCF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Pre-initialized EPT</a:t>
            </a:r>
            <a:endParaRPr/>
          </a:p>
        </p:txBody>
      </p:sp>
      <p:sp>
        <p:nvSpPr>
          <p:cNvPr id="548" name="CustomShape 2"/>
          <p:cNvSpPr/>
          <p:nvPr/>
        </p:nvSpPr>
        <p:spPr>
          <a:xfrm>
            <a:off x="627840" y="2681640"/>
            <a:ext cx="873000" cy="13122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549" name="CustomShape 3"/>
          <p:cNvSpPr/>
          <p:nvPr/>
        </p:nvSpPr>
        <p:spPr>
          <a:xfrm>
            <a:off x="245160" y="1973880"/>
            <a:ext cx="163800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Guest App 1’s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View of RAM</a:t>
            </a:r>
            <a:endParaRPr/>
          </a:p>
        </p:txBody>
      </p:sp>
      <p:sp>
        <p:nvSpPr>
          <p:cNvPr id="550" name="CustomShape 4"/>
          <p:cNvSpPr/>
          <p:nvPr/>
        </p:nvSpPr>
        <p:spPr>
          <a:xfrm>
            <a:off x="627840" y="277740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1" name="CustomShape 5"/>
          <p:cNvSpPr/>
          <p:nvPr/>
        </p:nvSpPr>
        <p:spPr>
          <a:xfrm>
            <a:off x="627840" y="303876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2" name="CustomShape 6"/>
          <p:cNvSpPr/>
          <p:nvPr/>
        </p:nvSpPr>
        <p:spPr>
          <a:xfrm>
            <a:off x="627840" y="330372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3" name="CustomShape 7"/>
          <p:cNvSpPr/>
          <p:nvPr/>
        </p:nvSpPr>
        <p:spPr>
          <a:xfrm>
            <a:off x="627840" y="357336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4" name="CustomShape 8"/>
          <p:cNvSpPr/>
          <p:nvPr/>
        </p:nvSpPr>
        <p:spPr>
          <a:xfrm>
            <a:off x="7653960" y="1726560"/>
            <a:ext cx="873000" cy="48510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555" name="CustomShape 9"/>
          <p:cNvSpPr/>
          <p:nvPr/>
        </p:nvSpPr>
        <p:spPr>
          <a:xfrm>
            <a:off x="7308000" y="950760"/>
            <a:ext cx="156492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Host OS’s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View of RAM</a:t>
            </a:r>
            <a:endParaRPr/>
          </a:p>
        </p:txBody>
      </p:sp>
      <p:sp>
        <p:nvSpPr>
          <p:cNvPr id="556" name="CustomShape 10"/>
          <p:cNvSpPr/>
          <p:nvPr/>
        </p:nvSpPr>
        <p:spPr>
          <a:xfrm>
            <a:off x="7652880" y="272664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57" name="CustomShape 11"/>
          <p:cNvSpPr/>
          <p:nvPr/>
        </p:nvSpPr>
        <p:spPr>
          <a:xfrm>
            <a:off x="7652880" y="207936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58" name="CustomShape 12"/>
          <p:cNvSpPr/>
          <p:nvPr/>
        </p:nvSpPr>
        <p:spPr>
          <a:xfrm>
            <a:off x="7652880" y="304920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59" name="CustomShape 13"/>
          <p:cNvSpPr/>
          <p:nvPr/>
        </p:nvSpPr>
        <p:spPr>
          <a:xfrm>
            <a:off x="7652880" y="240300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60" name="CustomShape 14"/>
          <p:cNvSpPr/>
          <p:nvPr/>
        </p:nvSpPr>
        <p:spPr>
          <a:xfrm>
            <a:off x="4116960" y="2531520"/>
            <a:ext cx="873000" cy="34254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561" name="CustomShape 15"/>
          <p:cNvSpPr/>
          <p:nvPr/>
        </p:nvSpPr>
        <p:spPr>
          <a:xfrm>
            <a:off x="3771000" y="1726560"/>
            <a:ext cx="156492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Guest OS’s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View of RAM</a:t>
            </a:r>
            <a:endParaRPr/>
          </a:p>
        </p:txBody>
      </p:sp>
      <p:sp>
        <p:nvSpPr>
          <p:cNvPr id="562" name="CustomShape 16"/>
          <p:cNvSpPr/>
          <p:nvPr/>
        </p:nvSpPr>
        <p:spPr>
          <a:xfrm>
            <a:off x="4114800" y="340488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563" name="CustomShape 17"/>
          <p:cNvSpPr/>
          <p:nvPr/>
        </p:nvSpPr>
        <p:spPr>
          <a:xfrm>
            <a:off x="4114800" y="369036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564" name="CustomShape 18"/>
          <p:cNvSpPr/>
          <p:nvPr/>
        </p:nvSpPr>
        <p:spPr>
          <a:xfrm>
            <a:off x="4114800" y="311040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565" name="CustomShape 19"/>
          <p:cNvSpPr/>
          <p:nvPr/>
        </p:nvSpPr>
        <p:spPr>
          <a:xfrm>
            <a:off x="4114800" y="281664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566" name="CustomShape 20"/>
          <p:cNvSpPr/>
          <p:nvPr/>
        </p:nvSpPr>
        <p:spPr>
          <a:xfrm>
            <a:off x="1501200" y="2905920"/>
            <a:ext cx="2613240" cy="6415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67" name="CustomShape 21"/>
          <p:cNvSpPr/>
          <p:nvPr/>
        </p:nvSpPr>
        <p:spPr>
          <a:xfrm>
            <a:off x="1501200" y="3167280"/>
            <a:ext cx="2613240" cy="66528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68" name="CustomShape 22"/>
          <p:cNvSpPr/>
          <p:nvPr/>
        </p:nvSpPr>
        <p:spPr>
          <a:xfrm flipV="1" rot="10800000">
            <a:off x="-1112040" y="3074400"/>
            <a:ext cx="2613240" cy="17856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69" name="CustomShape 23"/>
          <p:cNvSpPr/>
          <p:nvPr/>
        </p:nvSpPr>
        <p:spPr>
          <a:xfrm flipV="1" rot="10800000">
            <a:off x="-1111680" y="2216520"/>
            <a:ext cx="2613240" cy="7423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70" name="CustomShape 24"/>
          <p:cNvSpPr/>
          <p:nvPr/>
        </p:nvSpPr>
        <p:spPr>
          <a:xfrm flipV="1" rot="10800000">
            <a:off x="2328480" y="2209320"/>
            <a:ext cx="2662200" cy="67500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71" name="CustomShape 25"/>
          <p:cNvSpPr/>
          <p:nvPr/>
        </p:nvSpPr>
        <p:spPr>
          <a:xfrm flipV="1" rot="10800000">
            <a:off x="2328480" y="1517040"/>
            <a:ext cx="2662200" cy="7207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72" name="CustomShape 26"/>
          <p:cNvSpPr/>
          <p:nvPr/>
        </p:nvSpPr>
        <p:spPr>
          <a:xfrm flipV="1" rot="10800000">
            <a:off x="2328480" y="2585520"/>
            <a:ext cx="2662200" cy="62208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73" name="CustomShape 27"/>
          <p:cNvSpPr/>
          <p:nvPr/>
        </p:nvSpPr>
        <p:spPr>
          <a:xfrm flipV="1" rot="10800000">
            <a:off x="2323800" y="1870200"/>
            <a:ext cx="2664360" cy="69120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74" name="CustomShape 28"/>
          <p:cNvSpPr/>
          <p:nvPr/>
        </p:nvSpPr>
        <p:spPr>
          <a:xfrm>
            <a:off x="627840" y="5033880"/>
            <a:ext cx="873000" cy="1312200"/>
          </a:xfrm>
          <a:prstGeom prst="rect">
            <a:avLst/>
          </a:prstGeom>
          <a:solidFill>
            <a:srgbClr val="b9cde5"/>
          </a:solidFill>
          <a:ln w="25560">
            <a:solidFill>
              <a:srgbClr val="95b3d7"/>
            </a:solidFill>
            <a:round/>
          </a:ln>
        </p:spPr>
      </p:sp>
      <p:sp>
        <p:nvSpPr>
          <p:cNvPr id="575" name="CustomShape 29"/>
          <p:cNvSpPr/>
          <p:nvPr/>
        </p:nvSpPr>
        <p:spPr>
          <a:xfrm>
            <a:off x="245160" y="4307760"/>
            <a:ext cx="1638000" cy="700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Guest App 2’s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View of RAM</a:t>
            </a:r>
            <a:endParaRPr/>
          </a:p>
        </p:txBody>
      </p:sp>
      <p:sp>
        <p:nvSpPr>
          <p:cNvPr id="576" name="CustomShape 30"/>
          <p:cNvSpPr/>
          <p:nvPr/>
        </p:nvSpPr>
        <p:spPr>
          <a:xfrm>
            <a:off x="627840" y="512928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77" name="CustomShape 31"/>
          <p:cNvSpPr/>
          <p:nvPr/>
        </p:nvSpPr>
        <p:spPr>
          <a:xfrm>
            <a:off x="627840" y="539100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78" name="CustomShape 32"/>
          <p:cNvSpPr/>
          <p:nvPr/>
        </p:nvSpPr>
        <p:spPr>
          <a:xfrm>
            <a:off x="627840" y="565560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79" name="CustomShape 33"/>
          <p:cNvSpPr/>
          <p:nvPr/>
        </p:nvSpPr>
        <p:spPr>
          <a:xfrm>
            <a:off x="627840" y="5925240"/>
            <a:ext cx="873000" cy="256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0" name="CustomShape 34"/>
          <p:cNvSpPr/>
          <p:nvPr/>
        </p:nvSpPr>
        <p:spPr>
          <a:xfrm flipV="1" rot="10800000">
            <a:off x="-1111680" y="2407320"/>
            <a:ext cx="2613240" cy="14245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81" name="CustomShape 35"/>
          <p:cNvSpPr/>
          <p:nvPr/>
        </p:nvSpPr>
        <p:spPr>
          <a:xfrm>
            <a:off x="4114800" y="5132880"/>
            <a:ext cx="873000" cy="285120"/>
          </a:xfrm>
          <a:prstGeom prst="rect">
            <a:avLst/>
          </a:prstGeom>
          <a:solidFill>
            <a:srgbClr val="ccc1da"/>
          </a:solidFill>
          <a:ln w="25560">
            <a:solidFill>
              <a:srgbClr val="604a7b"/>
            </a:solidFill>
            <a:round/>
          </a:ln>
        </p:spPr>
      </p:sp>
      <p:sp>
        <p:nvSpPr>
          <p:cNvPr id="582" name="CustomShape 36"/>
          <p:cNvSpPr/>
          <p:nvPr/>
        </p:nvSpPr>
        <p:spPr>
          <a:xfrm>
            <a:off x="4114800" y="5416200"/>
            <a:ext cx="873000" cy="285120"/>
          </a:xfrm>
          <a:prstGeom prst="rect">
            <a:avLst/>
          </a:prstGeom>
          <a:solidFill>
            <a:srgbClr val="ccc1da"/>
          </a:solidFill>
          <a:ln w="25560">
            <a:solidFill>
              <a:srgbClr val="604a7b"/>
            </a:solidFill>
            <a:round/>
          </a:ln>
        </p:spPr>
      </p:sp>
      <p:sp>
        <p:nvSpPr>
          <p:cNvPr id="583" name="CustomShape 37"/>
          <p:cNvSpPr/>
          <p:nvPr/>
        </p:nvSpPr>
        <p:spPr>
          <a:xfrm>
            <a:off x="4114800" y="3973320"/>
            <a:ext cx="873000" cy="285120"/>
          </a:xfrm>
          <a:prstGeom prst="rect">
            <a:avLst/>
          </a:prstGeom>
          <a:solidFill>
            <a:srgbClr val="ccc1da"/>
          </a:solidFill>
          <a:ln w="25560">
            <a:solidFill>
              <a:srgbClr val="604a7b"/>
            </a:solidFill>
            <a:round/>
          </a:ln>
        </p:spPr>
      </p:sp>
      <p:sp>
        <p:nvSpPr>
          <p:cNvPr id="584" name="CustomShape 38"/>
          <p:cNvSpPr/>
          <p:nvPr/>
        </p:nvSpPr>
        <p:spPr>
          <a:xfrm>
            <a:off x="4114800" y="4270320"/>
            <a:ext cx="873000" cy="285120"/>
          </a:xfrm>
          <a:prstGeom prst="rect">
            <a:avLst/>
          </a:prstGeom>
          <a:solidFill>
            <a:srgbClr val="ccc1da"/>
          </a:solidFill>
          <a:ln w="25560">
            <a:solidFill>
              <a:srgbClr val="604a7b"/>
            </a:solidFill>
            <a:round/>
          </a:ln>
        </p:spPr>
      </p:sp>
      <p:sp>
        <p:nvSpPr>
          <p:cNvPr id="585" name="CustomShape 39"/>
          <p:cNvSpPr/>
          <p:nvPr/>
        </p:nvSpPr>
        <p:spPr>
          <a:xfrm>
            <a:off x="4114800" y="4557600"/>
            <a:ext cx="873000" cy="285120"/>
          </a:xfrm>
          <a:prstGeom prst="rect">
            <a:avLst/>
          </a:prstGeom>
          <a:solidFill>
            <a:srgbClr val="ccc1da"/>
          </a:solidFill>
          <a:ln w="25560">
            <a:solidFill>
              <a:srgbClr val="604a7b"/>
            </a:solidFill>
            <a:round/>
          </a:ln>
        </p:spPr>
      </p:sp>
      <p:sp>
        <p:nvSpPr>
          <p:cNvPr id="586" name="CustomShape 40"/>
          <p:cNvSpPr/>
          <p:nvPr/>
        </p:nvSpPr>
        <p:spPr>
          <a:xfrm>
            <a:off x="4114800" y="4847400"/>
            <a:ext cx="873000" cy="285120"/>
          </a:xfrm>
          <a:prstGeom prst="rect">
            <a:avLst/>
          </a:prstGeom>
          <a:solidFill>
            <a:srgbClr val="ccc1da"/>
          </a:solidFill>
          <a:ln w="25560">
            <a:solidFill>
              <a:srgbClr val="604a7b"/>
            </a:solidFill>
            <a:round/>
          </a:ln>
        </p:spPr>
      </p:sp>
      <p:sp>
        <p:nvSpPr>
          <p:cNvPr id="587" name="CustomShape 41"/>
          <p:cNvSpPr/>
          <p:nvPr/>
        </p:nvSpPr>
        <p:spPr>
          <a:xfrm>
            <a:off x="4114800" y="455436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588" name="CustomShape 42"/>
          <p:cNvSpPr/>
          <p:nvPr/>
        </p:nvSpPr>
        <p:spPr>
          <a:xfrm>
            <a:off x="4114800" y="426888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589" name="CustomShape 43"/>
          <p:cNvSpPr/>
          <p:nvPr/>
        </p:nvSpPr>
        <p:spPr>
          <a:xfrm>
            <a:off x="4114800" y="397872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590" name="CustomShape 44"/>
          <p:cNvSpPr/>
          <p:nvPr/>
        </p:nvSpPr>
        <p:spPr>
          <a:xfrm>
            <a:off x="7652880" y="465300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91" name="CustomShape 45"/>
          <p:cNvSpPr/>
          <p:nvPr/>
        </p:nvSpPr>
        <p:spPr>
          <a:xfrm>
            <a:off x="7652880" y="400572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92" name="CustomShape 46"/>
          <p:cNvSpPr/>
          <p:nvPr/>
        </p:nvSpPr>
        <p:spPr>
          <a:xfrm>
            <a:off x="7652880" y="497520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93" name="CustomShape 47"/>
          <p:cNvSpPr/>
          <p:nvPr/>
        </p:nvSpPr>
        <p:spPr>
          <a:xfrm>
            <a:off x="7652880" y="432936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94" name="CustomShape 48"/>
          <p:cNvSpPr/>
          <p:nvPr/>
        </p:nvSpPr>
        <p:spPr>
          <a:xfrm>
            <a:off x="7652880" y="580536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95" name="CustomShape 49"/>
          <p:cNvSpPr/>
          <p:nvPr/>
        </p:nvSpPr>
        <p:spPr>
          <a:xfrm>
            <a:off x="7652880" y="6127920"/>
            <a:ext cx="873000" cy="316800"/>
          </a:xfrm>
          <a:prstGeom prst="rect">
            <a:avLst/>
          </a:prstGeom>
          <a:solidFill>
            <a:srgbClr val="c0504d"/>
          </a:solidFill>
          <a:ln w="25560">
            <a:solidFill>
              <a:srgbClr val="953735"/>
            </a:solidFill>
            <a:round/>
          </a:ln>
        </p:spPr>
      </p:sp>
      <p:sp>
        <p:nvSpPr>
          <p:cNvPr id="596" name="CustomShape 50"/>
          <p:cNvSpPr/>
          <p:nvPr/>
        </p:nvSpPr>
        <p:spPr>
          <a:xfrm>
            <a:off x="4990680" y="4053240"/>
            <a:ext cx="2662200" cy="191016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97" name="CustomShape 51"/>
          <p:cNvSpPr/>
          <p:nvPr/>
        </p:nvSpPr>
        <p:spPr>
          <a:xfrm>
            <a:off x="4988160" y="4411440"/>
            <a:ext cx="2664360" cy="18745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98" name="CustomShape 52"/>
          <p:cNvSpPr/>
          <p:nvPr/>
        </p:nvSpPr>
        <p:spPr>
          <a:xfrm flipV="1" rot="10800000">
            <a:off x="2322720" y="3607560"/>
            <a:ext cx="2665440" cy="5443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599" name="CustomShape 53"/>
          <p:cNvSpPr/>
          <p:nvPr/>
        </p:nvSpPr>
        <p:spPr>
          <a:xfrm flipV="1" rot="10800000">
            <a:off x="2323800" y="3985560"/>
            <a:ext cx="2664360" cy="50184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600" name="CustomShape 54"/>
          <p:cNvSpPr/>
          <p:nvPr/>
        </p:nvSpPr>
        <p:spPr>
          <a:xfrm flipV="1" rot="10800000">
            <a:off x="2323800" y="4347360"/>
            <a:ext cx="2664360" cy="46368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601" name="CustomShape 55"/>
          <p:cNvSpPr/>
          <p:nvPr/>
        </p:nvSpPr>
        <p:spPr>
          <a:xfrm flipV="1" rot="10800000">
            <a:off x="2328480" y="4699800"/>
            <a:ext cx="2662200" cy="4291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602" name="CustomShape 56"/>
          <p:cNvSpPr/>
          <p:nvPr/>
        </p:nvSpPr>
        <p:spPr>
          <a:xfrm flipV="1" rot="10800000">
            <a:off x="-1111680" y="3303720"/>
            <a:ext cx="2613240" cy="110736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603" name="CustomShape 57"/>
          <p:cNvSpPr/>
          <p:nvPr/>
        </p:nvSpPr>
        <p:spPr>
          <a:xfrm flipV="1" rot="10800000">
            <a:off x="-1111680" y="2553120"/>
            <a:ext cx="2613240" cy="156816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604" name="CustomShape 58"/>
          <p:cNvSpPr/>
          <p:nvPr/>
        </p:nvSpPr>
        <p:spPr>
          <a:xfrm flipV="1" rot="10800000">
            <a:off x="-1111680" y="3340080"/>
            <a:ext cx="2613240" cy="135648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605" name="CustomShape 59"/>
          <p:cNvSpPr/>
          <p:nvPr/>
        </p:nvSpPr>
        <p:spPr>
          <a:xfrm flipV="1" rot="10800000">
            <a:off x="-1112040" y="4722840"/>
            <a:ext cx="2613240" cy="267120"/>
          </a:xfrm>
          <a:prstGeom prst="straightConnector1">
            <a:avLst/>
          </a:prstGeom>
          <a:noFill/>
          <a:ln w="57240">
            <a:solidFill>
              <a:srgbClr val="404040"/>
            </a:solidFill>
            <a:round/>
            <a:tailEnd len="med" type="triangle" w="med"/>
          </a:ln>
        </p:spPr>
      </p:sp>
      <p:sp>
        <p:nvSpPr>
          <p:cNvPr id="606" name="CustomShape 60"/>
          <p:cNvSpPr/>
          <p:nvPr/>
        </p:nvSpPr>
        <p:spPr>
          <a:xfrm>
            <a:off x="4114800" y="4838040"/>
            <a:ext cx="873000" cy="285120"/>
          </a:xfrm>
          <a:prstGeom prst="rect">
            <a:avLst/>
          </a:prstGeom>
          <a:solidFill>
            <a:srgbClr val="8064a2"/>
          </a:solidFill>
          <a:ln w="25560">
            <a:solidFill>
              <a:srgbClr val="604a7b"/>
            </a:solidFill>
            <a:round/>
          </a:ln>
        </p:spPr>
      </p:sp>
      <p:sp>
        <p:nvSpPr>
          <p:cNvPr id="607" name="CustomShape 61"/>
          <p:cNvSpPr/>
          <p:nvPr/>
        </p:nvSpPr>
        <p:spPr>
          <a:xfrm>
            <a:off x="5468040" y="1095480"/>
            <a:ext cx="1716840" cy="1126080"/>
          </a:xfrm>
          <a:prstGeom prst="wedgeRectCallout">
            <a:avLst>
              <a:gd fmla="val -20925" name="adj1"/>
              <a:gd fmla="val 80138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PFN</a:t>
            </a:r>
            <a:r>
              <a:rPr lang="en-US" sz="2000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z="2000">
                <a:solidFill>
                  <a:srgbClr val="ffffff"/>
                </a:solidFill>
                <a:latin typeface="Calibri"/>
              </a:rPr>
              <a:t>MFN pre-initialized by the VMM</a:t>
            </a:r>
            <a:endParaRPr/>
          </a:p>
        </p:txBody>
      </p:sp>
      <p:sp>
        <p:nvSpPr>
          <p:cNvPr id="608" name="CustomShape 62"/>
          <p:cNvSpPr/>
          <p:nvPr/>
        </p:nvSpPr>
        <p:spPr>
          <a:xfrm>
            <a:off x="1932840" y="1304640"/>
            <a:ext cx="1748160" cy="1357200"/>
          </a:xfrm>
          <a:prstGeom prst="wedgeRectCallout">
            <a:avLst>
              <a:gd fmla="val -20925" name="adj1"/>
              <a:gd fmla="val 80138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VPN</a:t>
            </a:r>
            <a:r>
              <a:rPr lang="en-US" sz="2000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z="2000">
                <a:solidFill>
                  <a:srgbClr val="ffffff"/>
                </a:solidFill>
                <a:latin typeface="Calibri"/>
              </a:rPr>
              <a:t>PFN managed on-demand by the guest OS</a:t>
            </a:r>
            <a:endParaRPr/>
          </a:p>
        </p:txBody>
      </p:sp>
      <p:sp>
        <p:nvSpPr>
          <p:cNvPr id="609" name="CustomShape 63"/>
          <p:cNvSpPr/>
          <p:nvPr/>
        </p:nvSpPr>
        <p:spPr>
          <a:xfrm>
            <a:off x="3814560" y="3610440"/>
            <a:ext cx="1323360" cy="444600"/>
          </a:xfrm>
          <a:prstGeom prst="rect">
            <a:avLst/>
          </a:prstGeom>
          <a:noFill/>
          <a:ln w="57240">
            <a:solidFill>
              <a:srgbClr val="c0504d"/>
            </a:solidFill>
            <a:round/>
          </a:ln>
        </p:spPr>
      </p:sp>
      <p:sp>
        <p:nvSpPr>
          <p:cNvPr id="610" name="CustomShape 64"/>
          <p:cNvSpPr/>
          <p:nvPr/>
        </p:nvSpPr>
        <p:spPr>
          <a:xfrm>
            <a:off x="4838040" y="5925240"/>
            <a:ext cx="1972080" cy="786240"/>
          </a:xfrm>
          <a:prstGeom prst="wedgeRectCallout">
            <a:avLst>
              <a:gd fmla="val 80091" name="adj1"/>
              <a:gd fmla="val -126287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Pages reserved for the guest OS</a:t>
            </a:r>
            <a:endParaRPr/>
          </a:p>
        </p:txBody>
      </p:sp>
    </p:spTree>
  </p:cSld>
  <p:timing>
    <p:tnLst>
      <p:par>
        <p:cTn dur="indefinite" id="786" nodeType="tmRoot" restart="never">
          <p:childTnLst>
            <p:seq>
              <p:cTn dur="indefinite" id="787" nodeType="mainSeq">
                <p:childTnLst>
                  <p:par>
                    <p:cTn fill="hold" id="788">
                      <p:stCondLst>
                        <p:cond delay="indefinite"/>
                      </p:stCondLst>
                      <p:childTnLst>
                        <p:par>
                          <p:cTn fill="hold" id="789">
                            <p:stCondLst>
                              <p:cond delay="0"/>
                            </p:stCondLst>
                            <p:childTnLst>
                              <p:par>
                                <p:cTn fill="hold" id="79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92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793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94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5">
                      <p:stCondLst>
                        <p:cond delay="indefinite"/>
                      </p:stCondLst>
                      <p:childTnLst>
                        <p:par>
                          <p:cTn fill="hold" id="796">
                            <p:stCondLst>
                              <p:cond delay="0"/>
                            </p:stCondLst>
                            <p:childTnLst>
                              <p:par>
                                <p:cTn fill="hold" id="79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9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0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02">
                            <p:stCondLst>
                              <p:cond delay="500"/>
                            </p:stCondLst>
                            <p:childTnLst>
                              <p:par>
                                <p:cTn fill="hold" id="803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805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06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808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09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811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12">
                            <p:stCondLst>
                              <p:cond delay="1000"/>
                            </p:stCondLst>
                            <p:childTnLst>
                              <p:par>
                                <p:cTn fill="hold" id="813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815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1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818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19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821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22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824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5">
                      <p:stCondLst>
                        <p:cond delay="indefinite"/>
                      </p:stCondLst>
                      <p:childTnLst>
                        <p:par>
                          <p:cTn fill="hold" id="826">
                            <p:stCondLst>
                              <p:cond delay="0"/>
                            </p:stCondLst>
                            <p:childTnLst>
                              <p:par>
                                <p:cTn fill="hold" id="827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829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0">
                      <p:stCondLst>
                        <p:cond delay="indefinite"/>
                      </p:stCondLst>
                      <p:childTnLst>
                        <p:par>
                          <p:cTn fill="hold" id="831">
                            <p:stCondLst>
                              <p:cond delay="0"/>
                            </p:stCondLst>
                            <p:childTnLst>
                              <p:par>
                                <p:cTn fill="hold" id="832" nodeType="clickEffect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dur="500" fill="freeze" id="833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35">
                            <p:stCondLst>
                              <p:cond delay="500"/>
                            </p:stCondLst>
                            <p:childTnLst>
                              <p:par>
                                <p:cTn fill="hold" id="836" nodeType="afterEffect" presetClass="exit" presetID="22" presetSubtype="2">
                                  <p:stCondLst>
                                    <p:cond delay="0"/>
                                  </p:stCondLst>
                                  <p:childTnLst>
                                    <p:animEffect filter="wipe(right)" transition="out">
                                      <p:cBhvr additive="repl">
                                        <p:cTn dur="500" fill="freeze" id="837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3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39">
                            <p:stCondLst>
                              <p:cond delay="1000"/>
                            </p:stCondLst>
                            <p:childTnLst>
                              <p:par>
                                <p:cTn fill="hold" id="840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842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43">
                            <p:stCondLst>
                              <p:cond delay="1500"/>
                            </p:stCondLst>
                            <p:childTnLst>
                              <p:par>
                                <p:cTn fill="hold" id="844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846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Disadvantages of SLAT</a:t>
            </a:r>
            <a:endParaRPr/>
          </a:p>
        </p:txBody>
      </p:sp>
      <p:sp>
        <p:nvSpPr>
          <p:cNvPr id="612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Memory overhead for EPT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but not as much as shadow page 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TLB misses are twice as costly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SLAT makes page tables twice as deep, hence it takes twice as long to resolve PTEs</a:t>
            </a:r>
            <a:endParaRPr/>
          </a:p>
        </p:txBody>
      </p:sp>
      <p:sp>
        <p:nvSpPr>
          <p:cNvPr id="61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5515F4-A39C-46C7-B108-DA33C7F2139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EPT Performance Evaluation</a:t>
            </a:r>
            <a:endParaRPr/>
          </a:p>
        </p:txBody>
      </p:sp>
      <p:sp>
        <p:nvSpPr>
          <p:cNvPr id="615" name="TextShape 2"/>
          <p:cNvSpPr txBox="1"/>
          <p:nvPr/>
        </p:nvSpPr>
        <p:spPr>
          <a:xfrm>
            <a:off x="204840" y="982800"/>
            <a:ext cx="8734320" cy="1424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Microbenchmarks by the VMWare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Normalized to shadow page table speeds (1.0)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Lower times are better</a:t>
            </a:r>
            <a:endParaRPr/>
          </a:p>
        </p:txBody>
      </p:sp>
      <p:sp>
        <p:nvSpPr>
          <p:cNvPr id="6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9D3EFB-FD17-470E-B0CF-8F1C2AAB2BA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6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0120" y="2462040"/>
            <a:ext cx="8372160" cy="4395600"/>
          </a:xfrm>
          <a:prstGeom prst="rect">
            <a:avLst/>
          </a:prstGeom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Configuring Your VMM</a:t>
            </a:r>
            <a:endParaRPr/>
          </a:p>
        </p:txBody>
      </p:sp>
      <p:sp>
        <p:nvSpPr>
          <p:cNvPr id="619" name="TextShape 2"/>
          <p:cNvSpPr txBox="1"/>
          <p:nvPr/>
        </p:nvSpPr>
        <p:spPr>
          <a:xfrm>
            <a:off x="204840" y="1235160"/>
            <a:ext cx="8734320" cy="5370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Advanced VMMs like VMWare give you three options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Binary translation + shadow page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AMD-V/VT-x + shadow page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AMD-V/VT-x + RVI/EPT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Which is best?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Choosing between 1 and 2 is more difficult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some workloads, 2 is much slower than 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benchmarks with your workload before decided on 1 or 2</a:t>
            </a:r>
            <a:endParaRPr/>
          </a:p>
        </p:txBody>
      </p:sp>
      <p:sp>
        <p:nvSpPr>
          <p:cNvPr id="6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BA60B7-CD04-4859-9978-345334DBD30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621" name="CustomShape 4"/>
          <p:cNvSpPr/>
          <p:nvPr/>
        </p:nvSpPr>
        <p:spPr>
          <a:xfrm>
            <a:off x="5167800" y="3328920"/>
            <a:ext cx="3409200" cy="1126080"/>
          </a:xfrm>
          <a:prstGeom prst="wedgeRectCallout">
            <a:avLst>
              <a:gd fmla="val -60952" name="adj1"/>
              <a:gd fmla="val -32532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Fastest by far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But, requires very recent, expensive CPUs</a:t>
            </a:r>
            <a:endParaRPr/>
          </a:p>
        </p:txBody>
      </p:sp>
      <p:sp>
        <p:nvSpPr>
          <p:cNvPr id="622" name="CustomShape 5"/>
          <p:cNvSpPr/>
          <p:nvPr/>
        </p:nvSpPr>
        <p:spPr>
          <a:xfrm>
            <a:off x="634680" y="3376800"/>
            <a:ext cx="4080240" cy="444600"/>
          </a:xfrm>
          <a:prstGeom prst="rect">
            <a:avLst/>
          </a:prstGeom>
          <a:noFill/>
          <a:ln w="57240">
            <a:solidFill>
              <a:srgbClr val="c0504d"/>
            </a:solidFill>
            <a:round/>
          </a:ln>
        </p:spPr>
      </p:sp>
    </p:spTree>
  </p:cSld>
  <p:timing>
    <p:tnLst>
      <p:par>
        <p:cTn dur="indefinite" id="847" nodeType="tmRoot" restart="never">
          <p:childTnLst>
            <p:seq>
              <p:cTn dur="indefinite" id="848" nodeType="mainSeq">
                <p:childTnLst>
                  <p:par>
                    <p:cTn fill="hold" id="849">
                      <p:stCondLst>
                        <p:cond delay="indefinite"/>
                      </p:stCondLst>
                      <p:childTnLst>
                        <p:par>
                          <p:cTn fill="hold" id="850">
                            <p:stCondLst>
                              <p:cond delay="0"/>
                            </p:stCondLst>
                            <p:childTnLst>
                              <p:par>
                                <p:cTn fill="hold" id="85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853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54">
                            <p:stCondLst>
                              <p:cond delay="500"/>
                            </p:stCondLst>
                            <p:childTnLst>
                              <p:par>
                                <p:cTn fill="hold" id="855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57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58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59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0">
                      <p:stCondLst>
                        <p:cond delay="indefinite"/>
                      </p:stCondLst>
                      <p:childTnLst>
                        <p:par>
                          <p:cTn fill="hold" id="861">
                            <p:stCondLst>
                              <p:cond delay="0"/>
                            </p:stCondLst>
                            <p:childTnLst>
                              <p:par>
                                <p:cTn fill="hold" id="86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00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64"/>
                                        <p:tgtEl>
                                          <p:spTgt spid="619">
                                            <p:txEl>
                                              <p:pRg end="200" st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65"/>
                                        <p:tgtEl>
                                          <p:spTgt spid="619">
                                            <p:txEl>
                                              <p:pRg end="200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66"/>
                                        <p:tgtEl>
                                          <p:spTgt spid="619">
                                            <p:txEl>
                                              <p:pRg end="200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67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44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69"/>
                                        <p:tgtEl>
                                          <p:spTgt spid="619">
                                            <p:txEl>
                                              <p:pRg end="244" st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70"/>
                                        <p:tgtEl>
                                          <p:spTgt spid="619">
                                            <p:txEl>
                                              <p:pRg end="244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71"/>
                                        <p:tgtEl>
                                          <p:spTgt spid="619">
                                            <p:txEl>
                                              <p:pRg end="244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72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303" st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74"/>
                                        <p:tgtEl>
                                          <p:spTgt spid="619">
                                            <p:txEl>
                                              <p:pRg end="303" st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75"/>
                                        <p:tgtEl>
                                          <p:spTgt spid="619">
                                            <p:txEl>
                                              <p:pRg end="303" st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76"/>
                                        <p:tgtEl>
                                          <p:spTgt spid="619">
                                            <p:txEl>
                                              <p:pRg end="303" st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457200" y="783720"/>
            <a:ext cx="8229240" cy="5814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bfbfbf"/>
                </a:solidFill>
                <a:latin typeface="Calibri"/>
              </a:rPr>
              <a:t>Full Virtualization (VMWare)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bfbfbf"/>
                </a:solidFill>
                <a:latin typeface="Calibri"/>
              </a:rPr>
              <a:t>Hardware Support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Paravirtualization (Xen)</a:t>
            </a:r>
            <a:endParaRPr/>
          </a:p>
        </p:txBody>
      </p:sp>
      <p:sp>
        <p:nvSpPr>
          <p:cNvPr id="62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16C15E-26D9-4566-9423-A1BD84C1831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Story so Far…</a:t>
            </a:r>
            <a:endParaRPr/>
          </a:p>
        </p:txBody>
      </p:sp>
      <p:sp>
        <p:nvSpPr>
          <p:cNvPr id="626" name="TextShape 2"/>
          <p:cNvSpPr txBox="1"/>
          <p:nvPr/>
        </p:nvSpPr>
        <p:spPr>
          <a:xfrm>
            <a:off x="204840" y="1235160"/>
            <a:ext cx="8734320" cy="5410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have discussed full virtualization by looking at the implementation of VMWare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have discussed how recent advances in x86 hardware can speed up virtualization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Thus far, we have abided by virtualization rule #1: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Fidelity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software on the VMM executes identically to its execution on hardware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if we relax this assumption?</a:t>
            </a:r>
            <a:endParaRPr/>
          </a:p>
        </p:txBody>
      </p:sp>
      <p:sp>
        <p:nvSpPr>
          <p:cNvPr id="6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75DA22-6657-4B69-824D-C140499BCDC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877" nodeType="tmRoot" restart="never">
          <p:childTnLst>
            <p:seq>
              <p:cTn dur="indefinite" id="878" nodeType="mainSeq">
                <p:childTnLst>
                  <p:par>
                    <p:cTn fill="hold" id="879">
                      <p:stCondLst>
                        <p:cond delay="indefinite"/>
                      </p:stCondLst>
                      <p:childTnLst>
                        <p:par>
                          <p:cTn fill="hold" id="880">
                            <p:stCondLst>
                              <p:cond delay="0"/>
                            </p:stCondLst>
                            <p:childTnLst>
                              <p:par>
                                <p:cTn fill="hold" id="88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329" st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883"/>
                                        <p:tgtEl>
                                          <p:spTgt spid="626">
                                            <p:txEl>
                                              <p:pRg end="329" st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884"/>
                                        <p:tgtEl>
                                          <p:spTgt spid="626">
                                            <p:txEl>
                                              <p:pRg end="329" st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885"/>
                                        <p:tgtEl>
                                          <p:spTgt spid="626">
                                            <p:txEl>
                                              <p:pRg end="329" st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457200" y="0"/>
            <a:ext cx="81338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Relaxing Assumptions</a:t>
            </a:r>
            <a:endParaRPr/>
          </a:p>
        </p:txBody>
      </p:sp>
      <p:sp>
        <p:nvSpPr>
          <p:cNvPr id="629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Problem: it takes a lot of work to virtualize an arbitrary guest 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implementation is very complicated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Even with hardware support, performance issues remain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if we require that guests be modified to run in the VMM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 much work is it to modify guests to “cooperate” with the VMM?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Will VMM implementation be simpler?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we get improved performance?</a:t>
            </a:r>
            <a:endParaRPr/>
          </a:p>
        </p:txBody>
      </p:sp>
      <p:sp>
        <p:nvSpPr>
          <p:cNvPr id="63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35748C-4F9B-4C5F-91EB-79BE8A2A366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886" nodeType="tmRoot" restart="never">
          <p:childTnLst>
            <p:seq>
              <p:cTn dur="indefinite" id="887" nodeType="mainSeq">
                <p:childTnLst>
                  <p:par>
                    <p:cTn fill="hold" id="888">
                      <p:stCondLst>
                        <p:cond delay="indefinite"/>
                      </p:stCondLst>
                      <p:childTnLst>
                        <p:par>
                          <p:cTn fill="hold" id="889">
                            <p:stCondLst>
                              <p:cond delay="0"/>
                            </p:stCondLst>
                            <p:childTnLst>
                              <p:par>
                                <p:cTn fill="hold" id="89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22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92"/>
                                        <p:tgtEl>
                                          <p:spTgt spid="629">
                                            <p:txEl>
                                              <p:pRg end="222" st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93"/>
                                        <p:tgtEl>
                                          <p:spTgt spid="629">
                                            <p:txEl>
                                              <p:pRg end="222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94"/>
                                        <p:tgtEl>
                                          <p:spTgt spid="629">
                                            <p:txEl>
                                              <p:pRg end="222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9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88" st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97"/>
                                        <p:tgtEl>
                                          <p:spTgt spid="629">
                                            <p:txEl>
                                              <p:pRg end="288" st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898"/>
                                        <p:tgtEl>
                                          <p:spTgt spid="629">
                                            <p:txEl>
                                              <p:pRg end="288" st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99"/>
                                        <p:tgtEl>
                                          <p:spTgt spid="629">
                                            <p:txEl>
                                              <p:pRg end="288" st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0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24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02"/>
                                        <p:tgtEl>
                                          <p:spTgt spid="629">
                                            <p:txEl>
                                              <p:pRg end="324" st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03"/>
                                        <p:tgtEl>
                                          <p:spTgt spid="629">
                                            <p:txEl>
                                              <p:pRg end="324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04"/>
                                        <p:tgtEl>
                                          <p:spTgt spid="629">
                                            <p:txEl>
                                              <p:pRg end="324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0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57" st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07"/>
                                        <p:tgtEl>
                                          <p:spTgt spid="629">
                                            <p:txEl>
                                              <p:pRg end="357" st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08"/>
                                        <p:tgtEl>
                                          <p:spTgt spid="629">
                                            <p:txEl>
                                              <p:pRg end="357" st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09"/>
                                        <p:tgtEl>
                                          <p:spTgt spid="629">
                                            <p:txEl>
                                              <p:pRg end="357" st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457200" y="0"/>
            <a:ext cx="510408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Paravirtualization</a:t>
            </a:r>
            <a:endParaRPr/>
          </a:p>
        </p:txBody>
      </p:sp>
      <p:sp>
        <p:nvSpPr>
          <p:cNvPr id="632" name="TextShape 2"/>
          <p:cNvSpPr txBox="1"/>
          <p:nvPr/>
        </p:nvSpPr>
        <p:spPr>
          <a:xfrm>
            <a:off x="129600" y="1235160"/>
            <a:ext cx="88639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Denali and Xen pioneered the idea of paravirtualization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Require that guests be modified to run on the VMM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Replace privileged operations with </a:t>
            </a:r>
            <a:r>
              <a:rPr lang="en-US" sz="2800">
                <a:solidFill>
                  <a:srgbClr val="4f81bd"/>
                </a:solidFill>
                <a:latin typeface="Calibri"/>
              </a:rPr>
              <a:t>hypercalls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 the hypervisor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Defer most memory management to the VMM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discussion will focus on Xen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Commercial product owned by Citrix (i.e. GoToMeeting)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Robust, mature hypervisor</a:t>
            </a:r>
            <a:endParaRPr/>
          </a:p>
        </p:txBody>
      </p:sp>
      <p:sp>
        <p:nvSpPr>
          <p:cNvPr id="6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A9A56C-C34D-4EF1-8E44-BBAE3BCDA49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63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38760" y="60840"/>
            <a:ext cx="2374560" cy="1123920"/>
          </a:xfrm>
          <a:prstGeom prst="rect">
            <a:avLst/>
          </a:prstGeom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Hypercalls</a:t>
            </a:r>
            <a:endParaRPr/>
          </a:p>
        </p:txBody>
      </p:sp>
      <p:sp>
        <p:nvSpPr>
          <p:cNvPr id="636" name="TextShape 2"/>
          <p:cNvSpPr txBox="1"/>
          <p:nvPr/>
        </p:nvSpPr>
        <p:spPr>
          <a:xfrm>
            <a:off x="68400" y="1235160"/>
            <a:ext cx="8986680" cy="5465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Xen VMM exports a hypercall API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Methods replace privileged instructions offered by the hardware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E.g halt CPU, enable/disable interrupts, install page table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 OS can detect if it’s running directly on hardware or on Xen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 the former case, typical ring 0 behavior is used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 the latter case, hypercalls are used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a guest executes a privileged instruction, crash 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Xen VMM makes no attempt to emulate privileged instructions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Simplifies Xen VMM implementation</a:t>
            </a:r>
            <a:endParaRPr/>
          </a:p>
        </p:txBody>
      </p:sp>
      <p:sp>
        <p:nvSpPr>
          <p:cNvPr id="6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CFBDC9-C788-4CA0-A2E6-6EBA0BC44E1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Goals of Virtualization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Popek and Goldberg, 1974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Fidelity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software on the VMM executes identically to its execution on hardware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Except for timing effects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An overwhelming majority of guest instructions are executed by the hardware without VMM intervention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Counterexample: the JVM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Safety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the VMM manages all hardware resources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Guests cannot impact each other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8143D3-1A5B-4DE7-98B3-4B320963E98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Handling Interrupts and Exceptions</a:t>
            </a:r>
            <a:endParaRPr/>
          </a:p>
        </p:txBody>
      </p:sp>
      <p:sp>
        <p:nvSpPr>
          <p:cNvPr id="639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Guests register callbacks with the Xen VMM to receive interrupts and exceptions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Timer interrupts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Page faults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I/O interrupts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Xen buffers many events and passes them to the guest in batches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Improves performance by reducing the number of VMM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guest context switches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some cases, interrupts are forwarded directly to the guest without Xen’s intervention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800">
                <a:solidFill>
                  <a:srgbClr val="808080"/>
                </a:solidFill>
                <a:latin typeface="Calibri"/>
              </a:rPr>
              <a:t>int 0x80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system calls</a:t>
            </a:r>
            <a:endParaRPr/>
          </a:p>
        </p:txBody>
      </p:sp>
      <p:sp>
        <p:nvSpPr>
          <p:cNvPr id="6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4C342A-EE33-41F6-B3CC-E6122E83567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Managing Virtual Memory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204840" y="1235160"/>
            <a:ext cx="8734320" cy="5445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guest memory is managed by Xen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Guests allocate empty page tables, registers them with Xen via a hypercall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 may read but not write page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updates to pages must be made via hypercalls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Advantages: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extra memory needed for extended page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need to implement shadow page tables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additional overhead for TLB misses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hidden misses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Disadvantages: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updates to page tables cause a guest</a:t>
            </a:r>
            <a:r>
              <a:rPr lang="en-US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VMM context switch</a:t>
            </a:r>
            <a:endParaRPr/>
          </a:p>
          <a:p>
            <a:endParaRPr/>
          </a:p>
        </p:txBody>
      </p:sp>
      <p:sp>
        <p:nvSpPr>
          <p:cNvPr id="6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D9F668-DB2D-4D50-84BC-A307C09AA9F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10" nodeType="tmRoot" restart="never">
          <p:childTnLst>
            <p:seq>
              <p:cTn dur="indefinite" id="911" nodeType="mainSeq">
                <p:childTnLst>
                  <p:par>
                    <p:cTn fill="hold" id="912">
                      <p:stCondLst>
                        <p:cond delay="indefinite"/>
                      </p:stCondLst>
                      <p:childTnLst>
                        <p:par>
                          <p:cTn fill="hold" id="913">
                            <p:stCondLst>
                              <p:cond delay="0"/>
                            </p:stCondLst>
                            <p:childTnLst>
                              <p:par>
                                <p:cTn fill="hold" id="91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12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16"/>
                                        <p:tgtEl>
                                          <p:spTgt spid="642">
                                            <p:txEl>
                                              <p:pRg end="212" st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17"/>
                                        <p:tgtEl>
                                          <p:spTgt spid="642">
                                            <p:txEl>
                                              <p:pRg end="212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18"/>
                                        <p:tgtEl>
                                          <p:spTgt spid="642">
                                            <p:txEl>
                                              <p:pRg end="212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19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60" st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21"/>
                                        <p:tgtEl>
                                          <p:spTgt spid="642">
                                            <p:txEl>
                                              <p:pRg end="260" st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22"/>
                                        <p:tgtEl>
                                          <p:spTgt spid="642">
                                            <p:txEl>
                                              <p:pRg end="260" st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23"/>
                                        <p:tgtEl>
                                          <p:spTgt spid="642">
                                            <p:txEl>
                                              <p:pRg end="260" st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24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00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26"/>
                                        <p:tgtEl>
                                          <p:spTgt spid="642">
                                            <p:txEl>
                                              <p:pRg end="300" st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27"/>
                                        <p:tgtEl>
                                          <p:spTgt spid="642">
                                            <p:txEl>
                                              <p:pRg end="300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28"/>
                                        <p:tgtEl>
                                          <p:spTgt spid="642">
                                            <p:txEl>
                                              <p:pRg end="300" st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29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38" st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31"/>
                                        <p:tgtEl>
                                          <p:spTgt spid="642">
                                            <p:txEl>
                                              <p:pRg end="338" st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32"/>
                                        <p:tgtEl>
                                          <p:spTgt spid="642">
                                            <p:txEl>
                                              <p:pRg end="338" st="3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33"/>
                                        <p:tgtEl>
                                          <p:spTgt spid="642">
                                            <p:txEl>
                                              <p:pRg end="338" st="3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34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55" st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36"/>
                                        <p:tgtEl>
                                          <p:spTgt spid="642">
                                            <p:txEl>
                                              <p:pRg end="355" st="3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37"/>
                                        <p:tgtEl>
                                          <p:spTgt spid="642">
                                            <p:txEl>
                                              <p:pRg end="355" st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38"/>
                                        <p:tgtEl>
                                          <p:spTgt spid="642">
                                            <p:txEl>
                                              <p:pRg end="355" st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9">
                      <p:stCondLst>
                        <p:cond delay="indefinite"/>
                      </p:stCondLst>
                      <p:childTnLst>
                        <p:par>
                          <p:cTn fill="hold" id="940">
                            <p:stCondLst>
                              <p:cond delay="0"/>
                            </p:stCondLst>
                            <p:childTnLst>
                              <p:par>
                                <p:cTn fill="hold" id="94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70" st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43"/>
                                        <p:tgtEl>
                                          <p:spTgt spid="642">
                                            <p:txEl>
                                              <p:pRg end="370" st="3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44"/>
                                        <p:tgtEl>
                                          <p:spTgt spid="642">
                                            <p:txEl>
                                              <p:pRg end="370" st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45"/>
                                        <p:tgtEl>
                                          <p:spTgt spid="642">
                                            <p:txEl>
                                              <p:pRg end="370" st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46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431" st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48"/>
                                        <p:tgtEl>
                                          <p:spTgt spid="642">
                                            <p:txEl>
                                              <p:pRg end="431" st="3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49"/>
                                        <p:tgtEl>
                                          <p:spTgt spid="642">
                                            <p:txEl>
                                              <p:pRg end="431" st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50"/>
                                        <p:tgtEl>
                                          <p:spTgt spid="642">
                                            <p:txEl>
                                              <p:pRg end="431" st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Virtual Time in Xen</a:t>
            </a:r>
            <a:endParaRPr/>
          </a:p>
        </p:txBody>
      </p:sp>
      <p:sp>
        <p:nvSpPr>
          <p:cNvPr id="645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Keeping track of time is hard in the guest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 cannot observe CPU ticks directly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VMM may context switch a guest out for an arbitrary amount of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Xen provides multiple times to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Real time: ticks since bootup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Virtual time: ticks during which the guest is active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Wall clock time, adjusted by timezone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Why are real time and wall clock time separate?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host OS may change the time (e.g. daylight savings)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Changing the clock can cause weird anomalies</a:t>
            </a:r>
            <a:endParaRPr/>
          </a:p>
        </p:txBody>
      </p:sp>
      <p:sp>
        <p:nvSpPr>
          <p:cNvPr id="6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2A94FF-0D18-4630-8F8A-4AA162DC956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51" nodeType="tmRoot" restart="never">
          <p:childTnLst>
            <p:seq>
              <p:cTn dur="indefinite" id="952" nodeType="mainSeq">
                <p:childTnLst>
                  <p:par>
                    <p:cTn fill="hold" id="953">
                      <p:stCondLst>
                        <p:cond delay="indefinite"/>
                      </p:stCondLst>
                      <p:childTnLst>
                        <p:par>
                          <p:cTn fill="hold" id="954">
                            <p:stCondLst>
                              <p:cond delay="0"/>
                            </p:stCondLst>
                            <p:childTnLst>
                              <p:par>
                                <p:cTn fill="hold" id="95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57" st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57"/>
                                        <p:tgtEl>
                                          <p:spTgt spid="645">
                                            <p:txEl>
                                              <p:pRg end="357" st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58"/>
                                        <p:tgtEl>
                                          <p:spTgt spid="645">
                                            <p:txEl>
                                              <p:pRg end="357" st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59"/>
                                        <p:tgtEl>
                                          <p:spTgt spid="645">
                                            <p:txEl>
                                              <p:pRg end="357" st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60">
                      <p:stCondLst>
                        <p:cond delay="indefinite"/>
                      </p:stCondLst>
                      <p:childTnLst>
                        <p:par>
                          <p:cTn fill="hold" id="961">
                            <p:stCondLst>
                              <p:cond delay="0"/>
                            </p:stCondLst>
                            <p:childTnLst>
                              <p:par>
                                <p:cTn fill="hold" id="96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13" st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64"/>
                                        <p:tgtEl>
                                          <p:spTgt spid="645">
                                            <p:txEl>
                                              <p:pRg end="413" st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65"/>
                                        <p:tgtEl>
                                          <p:spTgt spid="645">
                                            <p:txEl>
                                              <p:pRg end="413" st="3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66"/>
                                        <p:tgtEl>
                                          <p:spTgt spid="645">
                                            <p:txEl>
                                              <p:pRg end="413" st="3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67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58" st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69"/>
                                        <p:tgtEl>
                                          <p:spTgt spid="645">
                                            <p:txEl>
                                              <p:pRg end="458" st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70"/>
                                        <p:tgtEl>
                                          <p:spTgt spid="645">
                                            <p:txEl>
                                              <p:pRg end="458" st="4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71"/>
                                        <p:tgtEl>
                                          <p:spTgt spid="645">
                                            <p:txEl>
                                              <p:pRg end="458" st="4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Virtual Devices in Xen</a:t>
            </a:r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Xen exports simple, idealized virtual devices to guests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 needs to be modified to include drivers for these devices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Thankfully, the drivers are simply to write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essentially the same approach used by other hypervisors (VMWare, etc.)</a:t>
            </a:r>
            <a:endParaRPr/>
          </a:p>
        </p:txBody>
      </p:sp>
      <p:sp>
        <p:nvSpPr>
          <p:cNvPr id="6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5B1DCF-0473-4DC3-8656-EE2636C94BE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Modifying Guests</a:t>
            </a:r>
            <a:endParaRPr/>
          </a:p>
        </p:txBody>
      </p:sp>
      <p:sp>
        <p:nvSpPr>
          <p:cNvPr id="651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much work does it take to modify a guest OS to run on Xen?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Linux: 3000 lines (1.36% of the kernel)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Including device drivers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Windows XP: 4620 lines (0.04% of the kernel)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Device drivers add another few hundred lines of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Modification isn’t trivial, but its certainly doable</a:t>
            </a:r>
            <a:endParaRPr/>
          </a:p>
        </p:txBody>
      </p:sp>
      <p:sp>
        <p:nvSpPr>
          <p:cNvPr id="6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6239E0-0B28-42CF-A25B-7AAF6D08C77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72" nodeType="tmRoot" restart="never">
          <p:childTnLst>
            <p:seq>
              <p:cTn dur="indefinite" id="973" nodeType="mainSeq">
                <p:childTnLst>
                  <p:par>
                    <p:cTn fill="hold" id="974">
                      <p:stCondLst>
                        <p:cond delay="indefinite"/>
                      </p:stCondLst>
                      <p:childTnLst>
                        <p:par>
                          <p:cTn fill="hold" id="975">
                            <p:stCondLst>
                              <p:cond delay="0"/>
                            </p:stCondLst>
                            <p:childTnLst>
                              <p:par>
                                <p:cTn fill="hold" id="97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79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78"/>
                                        <p:tgtEl>
                                          <p:spTgt spid="651">
                                            <p:txEl>
                                              <p:pRg end="279" st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79"/>
                                        <p:tgtEl>
                                          <p:spTgt spid="651">
                                            <p:txEl>
                                              <p:pRg end="279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80"/>
                                        <p:tgtEl>
                                          <p:spTgt spid="651">
                                            <p:txEl>
                                              <p:pRg end="279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Xen Performance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204840" y="5240880"/>
            <a:ext cx="8734320" cy="1459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Relative performance of native Linux (L), Linux on Xen (X), Linux on VMWare 3.2 (V), and User-Mode Linux (U)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Normalized to native Linux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8AF2698-C576-472A-973A-4D785ACB967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6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38600"/>
            <a:ext cx="9098640" cy="4051800"/>
          </a:xfrm>
          <a:prstGeom prst="rect">
            <a:avLst/>
          </a:prstGeom>
        </p:spPr>
      </p:pic>
      <p:sp>
        <p:nvSpPr>
          <p:cNvPr id="657" name="CustomShape 4"/>
          <p:cNvSpPr/>
          <p:nvPr/>
        </p:nvSpPr>
        <p:spPr>
          <a:xfrm>
            <a:off x="2161080" y="1964160"/>
            <a:ext cx="4776480" cy="2361960"/>
          </a:xfrm>
          <a:prstGeom prst="wedgeRectCallout">
            <a:avLst>
              <a:gd fmla="val -37523" name="adj1"/>
              <a:gd fmla="val -23288" name="adj2"/>
            </a:avLst>
          </a:prstGeom>
          <a:solidFill>
            <a:srgbClr val="c0504d"/>
          </a:solidFill>
          <a:ln w="57240">
            <a:solidFill>
              <a:srgbClr val="953735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Warning: this comparison is Xen vs. VMWare 3.2 in 2003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AMD-V/VT-x and RVI/EPT did not exist in 2003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Today, VMWare is much faster due to x86 hardware extension</a:t>
            </a:r>
            <a:endParaRPr/>
          </a:p>
        </p:txBody>
      </p:sp>
    </p:spTree>
  </p:cSld>
  <p:timing>
    <p:tnLst>
      <p:par>
        <p:cTn dur="indefinite" id="981" nodeType="tmRoot" restart="never">
          <p:childTnLst>
            <p:seq>
              <p:cTn dur="indefinite" id="982" nodeType="mainSeq">
                <p:childTnLst>
                  <p:par>
                    <p:cTn fill="hold" id="983">
                      <p:stCondLst>
                        <p:cond delay="indefinite"/>
                      </p:stCondLst>
                      <p:childTnLst>
                        <p:par>
                          <p:cTn fill="hold" id="984">
                            <p:stCondLst>
                              <p:cond delay="0"/>
                            </p:stCondLst>
                            <p:childTnLst>
                              <p:par>
                                <p:cTn fill="hold" id="98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87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500" fill="hold" id="988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89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Wrap-Up</a:t>
            </a:r>
            <a:endParaRPr/>
          </a:p>
        </p:txBody>
      </p:sp>
      <p:sp>
        <p:nvSpPr>
          <p:cNvPr id="659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Virtualization has made a huge resurgence in the last 15 years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Today, all OSes and most CPUs have direct support for hosting virtual machines, or becoming virtualized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Virtualization underpins the cloud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E.g. Amazon EC2 rents virtual machines at low costs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Hugely important for innovation</a:t>
            </a:r>
            <a:endParaRPr/>
          </a:p>
        </p:txBody>
      </p:sp>
      <p:sp>
        <p:nvSpPr>
          <p:cNvPr id="6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B74EE1-E5CC-4851-A079-3071D5B7445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Bibliography</a:t>
            </a:r>
            <a:endParaRPr/>
          </a:p>
        </p:txBody>
      </p:sp>
      <p:sp>
        <p:nvSpPr>
          <p:cNvPr id="662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Software and Hardware Techniques for x86 Virtualization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1"/>
              </a:rPr>
              <a:t>http://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2"/>
              </a:rPr>
              <a:t>www.vmware.com/files/pdf/software_hardware_tech_x86_virt.pdf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Comparison of Software and Hardware Techniques for x86 Virtualization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3"/>
              </a:rPr>
              <a:t>http://dl.acm.org/citation.cfm?id=1168860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Performance Evaluation of Intel EPT Hardware Assist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4"/>
              </a:rPr>
              <a:t>http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5"/>
              </a:rPr>
              <a:t>://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6"/>
              </a:rPr>
              <a:t>www.vmware.com/pdf/Perf_ESX_Intel-EPT-eval.pdf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Xen and the Art of Virtualization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7"/>
              </a:rPr>
              <a:t>http://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8"/>
              </a:rPr>
              <a:t>dl.acm.org/citation.cfm?id=945462</a:t>
            </a:r>
            <a:endParaRPr/>
          </a:p>
        </p:txBody>
      </p:sp>
      <p:sp>
        <p:nvSpPr>
          <p:cNvPr id="6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AC2418-8DB7-458B-8FB1-BFA369E83EE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Advantages of Virtualization (1)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Compatibility and functionality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Guests are oblivious to low-level hardware changes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Windows apps on Linux or vice-versa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Consolidation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Multiple machines can be combined into one by running the OSes as guests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Checkpointing and migration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guest OS can be written to disk or sent across the network, reloaded later or on a different machine</a:t>
            </a: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C29A89-3BD4-4244-B7CD-D25FCFFC1D9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Advantages of Virtualization (2)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204840" y="1235160"/>
            <a:ext cx="8734320" cy="511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Security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a guest OS is hacked, the others are safe (unless the hacker can escape the guest by exploiting the VMM)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Multiplatform debugging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App writers often target multiple platforms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E.g. OS X, Windows, and Linux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Would you rather debug on three separate machines, or one machine with two guests?</a:t>
            </a:r>
            <a:endParaRPr/>
          </a:p>
        </p:txBody>
      </p:sp>
      <p:sp>
        <p:nvSpPr>
          <p:cNvPr id="2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3182E6-B3AF-4614-A114-8D4C3CB27E5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Technical Challenges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204840" y="1235160"/>
            <a:ext cx="8734320" cy="527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x86 is not designed with virtualization in mind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Some privileged instructions don’t except properly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MMU only supports one layer of virtualization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These hardware issues violate goal 1 (fidelity)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 we will discuss, sophisticated techniques are needed to virtualize x86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These techniques work, but they reduce performance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Modern x86 hardware supports virtualization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AMD-V and VT-x for hypervisor context switching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RVI (AMD) and EPT (Intel) for MMU virtualization</a:t>
            </a:r>
            <a:endParaRPr/>
          </a:p>
          <a:p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D682CE-792A-485B-8334-B1CD76E136D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