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256" r:id="rId2"/>
    <p:sldId id="287" r:id="rId3"/>
    <p:sldId id="280" r:id="rId4"/>
    <p:sldId id="293" r:id="rId5"/>
    <p:sldId id="324" r:id="rId6"/>
    <p:sldId id="290" r:id="rId7"/>
    <p:sldId id="325" r:id="rId8"/>
    <p:sldId id="294" r:id="rId9"/>
    <p:sldId id="262" r:id="rId10"/>
    <p:sldId id="295" r:id="rId11"/>
    <p:sldId id="298" r:id="rId12"/>
    <p:sldId id="326" r:id="rId13"/>
    <p:sldId id="317" r:id="rId14"/>
    <p:sldId id="300" r:id="rId15"/>
    <p:sldId id="327" r:id="rId16"/>
    <p:sldId id="301" r:id="rId17"/>
    <p:sldId id="302" r:id="rId18"/>
    <p:sldId id="303" r:id="rId19"/>
    <p:sldId id="304" r:id="rId20"/>
    <p:sldId id="306" r:id="rId21"/>
    <p:sldId id="307" r:id="rId22"/>
    <p:sldId id="310" r:id="rId23"/>
    <p:sldId id="309" r:id="rId24"/>
    <p:sldId id="311" r:id="rId25"/>
    <p:sldId id="312" r:id="rId26"/>
    <p:sldId id="320" r:id="rId27"/>
    <p:sldId id="321" r:id="rId28"/>
    <p:sldId id="322" r:id="rId29"/>
    <p:sldId id="328" r:id="rId30"/>
    <p:sldId id="323" r:id="rId31"/>
    <p:sldId id="297" r:id="rId3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066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-78" y="-684"/>
      </p:cViewPr>
      <p:guideLst>
        <p:guide orient="horz" pos="2160"/>
        <p:guide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4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CA0831B-58E2-40C8-B877-A2535BD56F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724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37D3B3DC-2615-47DB-8F95-E0489F73FF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450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ChangeArrowheads="1"/>
          </p:cNvSpPr>
          <p:nvPr/>
        </p:nvSpPr>
        <p:spPr bwMode="auto">
          <a:xfrm>
            <a:off x="407988" y="306388"/>
            <a:ext cx="8405812" cy="6248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19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FBBCCC6-7969-4F8B-BDE9-7565E18B8288}" type="datetime1">
              <a:rPr lang="en-US" altLang="en-US" smtClean="0"/>
              <a:t>8/26/2014</a:t>
            </a:fld>
            <a:endParaRPr lang="en-US" altLang="en-US"/>
          </a:p>
        </p:txBody>
      </p:sp>
      <p:sp>
        <p:nvSpPr>
          <p:cNvPr id="31949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19495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B591893-D1D7-4C07-96AF-E221603AFEB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19496" name="Rectangle 8"/>
          <p:cNvSpPr>
            <a:spLocks noChangeArrowheads="1"/>
          </p:cNvSpPr>
          <p:nvPr/>
        </p:nvSpPr>
        <p:spPr bwMode="auto">
          <a:xfrm>
            <a:off x="381000" y="6400800"/>
            <a:ext cx="2895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dirty="0">
                <a:solidFill>
                  <a:srgbClr val="3399FF"/>
                </a:solidFill>
                <a:latin typeface="Calibri" panose="020F0502020204030204" pitchFamily="34" charset="0"/>
              </a:rPr>
              <a:t>Electrical and Computer Engineering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00265" y="6471920"/>
            <a:ext cx="1905000" cy="314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7159BD02-A0A6-4B92-9E84-25AE0C5744BD}" type="slidenum">
              <a:rPr lang="en-US" altLang="en-US"/>
              <a:pPr/>
              <a:t>‹#›</a:t>
            </a:fld>
            <a:r>
              <a:rPr lang="en-US" altLang="en-US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368393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00265" y="6471920"/>
            <a:ext cx="1905000" cy="314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3B86591C-9931-499F-9650-58D107587670}" type="slidenum">
              <a:rPr lang="en-US" altLang="en-US"/>
              <a:pPr/>
              <a:t>‹#›</a:t>
            </a:fld>
            <a:r>
              <a:rPr lang="en-US" altLang="en-US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3824143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16738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16F8A1C5-D6FD-4E4B-862F-2149B1685BF2}" type="slidenum">
              <a:rPr lang="en-US" altLang="en-US"/>
              <a:pPr/>
              <a:t>‹#›</a:t>
            </a:fld>
            <a:r>
              <a:rPr lang="en-US" altLang="en-US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48535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00265" y="6471920"/>
            <a:ext cx="1905000" cy="314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178FB821-1EBD-44DC-BF37-0E1AF404DA0F}" type="slidenum">
              <a:rPr lang="en-US" altLang="en-US"/>
              <a:pPr/>
              <a:t>‹#›</a:t>
            </a:fld>
            <a:r>
              <a:rPr lang="en-US" altLang="en-US" dirty="0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226414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00265" y="6471920"/>
            <a:ext cx="1905000" cy="314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21FE7FD3-1EA2-4275-B546-D74AE29B8B1A}" type="slidenum">
              <a:rPr lang="en-US" altLang="en-US"/>
              <a:pPr/>
              <a:t>‹#›</a:t>
            </a:fld>
            <a:r>
              <a:rPr lang="en-US" altLang="en-US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153294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00265" y="6471920"/>
            <a:ext cx="1905000" cy="314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74790243-FF73-4C62-B05D-77FB67DAC222}" type="slidenum">
              <a:rPr lang="en-US" altLang="en-US"/>
              <a:pPr/>
              <a:t>‹#›</a:t>
            </a:fld>
            <a:r>
              <a:rPr lang="en-US" altLang="en-US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423672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200265" y="6471920"/>
            <a:ext cx="1905000" cy="314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CE88F1C9-FFAE-49AD-B289-16E4F022C97E}" type="slidenum">
              <a:rPr lang="en-US" altLang="en-US"/>
              <a:pPr/>
              <a:t>‹#›</a:t>
            </a:fld>
            <a:r>
              <a:rPr lang="en-US" altLang="en-US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309581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200265" y="6471920"/>
            <a:ext cx="1905000" cy="314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240425E1-1836-4F1D-B4BA-39A588CBFC45}" type="slidenum">
              <a:rPr lang="en-US" altLang="en-US"/>
              <a:pPr/>
              <a:t>‹#›</a:t>
            </a:fld>
            <a:r>
              <a:rPr lang="en-US" altLang="en-US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357551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200265" y="6471920"/>
            <a:ext cx="1905000" cy="314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48F620D5-5596-480B-9AA2-97DA2812A6E5}" type="slidenum">
              <a:rPr lang="en-US" altLang="en-US"/>
              <a:pPr/>
              <a:t>‹#›</a:t>
            </a:fld>
            <a:r>
              <a:rPr lang="en-US" altLang="en-US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139943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00265" y="6471920"/>
            <a:ext cx="1905000" cy="314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33AB03E6-8413-4682-B642-B0EE32A3C4C1}" type="slidenum">
              <a:rPr lang="en-US" altLang="en-US"/>
              <a:pPr/>
              <a:t>‹#›</a:t>
            </a:fld>
            <a:r>
              <a:rPr lang="en-US" altLang="en-US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411391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00265" y="6471920"/>
            <a:ext cx="1905000" cy="314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AB8CF344-9B71-485F-8852-12669884FC7E}" type="slidenum">
              <a:rPr lang="en-US" altLang="en-US"/>
              <a:pPr/>
              <a:t>‹#›</a:t>
            </a:fld>
            <a:r>
              <a:rPr lang="en-US" altLang="en-US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367931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5680" y="351593"/>
            <a:ext cx="7772400" cy="629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3184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1371600"/>
            <a:ext cx="8392160" cy="5069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318472" name="Line 8"/>
          <p:cNvSpPr>
            <a:spLocks noChangeShapeType="1"/>
          </p:cNvSpPr>
          <p:nvPr/>
        </p:nvSpPr>
        <p:spPr bwMode="auto">
          <a:xfrm>
            <a:off x="355600" y="970011"/>
            <a:ext cx="841248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73" name="Text Box 9"/>
          <p:cNvSpPr txBox="1">
            <a:spLocks noChangeArrowheads="1"/>
          </p:cNvSpPr>
          <p:nvPr/>
        </p:nvSpPr>
        <p:spPr bwMode="auto">
          <a:xfrm>
            <a:off x="7054850" y="0"/>
            <a:ext cx="20891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400" b="1" dirty="0">
                <a:solidFill>
                  <a:srgbClr val="3399FF"/>
                </a:solidFill>
                <a:latin typeface="Calibri" panose="020F0502020204030204" pitchFamily="34" charset="0"/>
              </a:rPr>
              <a:t>CPE 431/531</a:t>
            </a:r>
          </a:p>
        </p:txBody>
      </p:sp>
      <p:sp>
        <p:nvSpPr>
          <p:cNvPr id="318474" name="Text Box 10"/>
          <p:cNvSpPr txBox="1">
            <a:spLocks noChangeArrowheads="1"/>
          </p:cNvSpPr>
          <p:nvPr userDrawn="1"/>
        </p:nvSpPr>
        <p:spPr bwMode="auto">
          <a:xfrm>
            <a:off x="3144837" y="43816"/>
            <a:ext cx="26511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 dirty="0" smtClean="0">
                <a:solidFill>
                  <a:srgbClr val="3399FF"/>
                </a:solidFill>
                <a:latin typeface="Calibri" panose="020F0502020204030204" pitchFamily="34" charset="0"/>
              </a:rPr>
              <a:t>ECE</a:t>
            </a:r>
            <a:r>
              <a:rPr lang="en-US" altLang="en-US" sz="1400" b="1" baseline="0" dirty="0" smtClean="0">
                <a:solidFill>
                  <a:srgbClr val="3399FF"/>
                </a:solidFill>
                <a:latin typeface="Calibri" panose="020F0502020204030204" pitchFamily="34" charset="0"/>
              </a:rPr>
              <a:t> Department</a:t>
            </a:r>
            <a:endParaRPr lang="en-US" altLang="en-US" sz="1400" b="1" dirty="0">
              <a:solidFill>
                <a:srgbClr val="3399FF"/>
              </a:solidFill>
              <a:latin typeface="Calibri" panose="020F05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8560" cy="58928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7685590" y="6447099"/>
            <a:ext cx="133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alibri" panose="020F0502020204030204" pitchFamily="34" charset="0"/>
              </a:rPr>
              <a:t>Slide </a:t>
            </a:r>
            <a:fld id="{DAA520FB-DF88-45D0-940D-20FFE09CFF5B}" type="slidenum">
              <a:rPr lang="en-US" smtClean="0">
                <a:latin typeface="Calibri" panose="020F0502020204030204" pitchFamily="34" charset="0"/>
              </a:rPr>
              <a:pPr algn="r"/>
              <a:t>‹#›</a:t>
            </a:fld>
            <a:r>
              <a:rPr lang="en-US" dirty="0" smtClean="0">
                <a:latin typeface="Calibri" panose="020F0502020204030204" pitchFamily="34" charset="0"/>
              </a:rPr>
              <a:t> of 31</a:t>
            </a:r>
            <a:endParaRPr 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60538"/>
            <a:ext cx="7772400" cy="1143000"/>
          </a:xfrm>
        </p:spPr>
        <p:txBody>
          <a:bodyPr/>
          <a:lstStyle/>
          <a:p>
            <a:r>
              <a:rPr lang="en-US" altLang="en-US" dirty="0">
                <a:latin typeface="Arial Black" pitchFamily="34" charset="0"/>
              </a:rPr>
              <a:t>CPE 431/531</a:t>
            </a:r>
            <a:br>
              <a:rPr lang="en-US" altLang="en-US" dirty="0">
                <a:latin typeface="Arial Black" pitchFamily="34" charset="0"/>
              </a:rPr>
            </a:br>
            <a:r>
              <a:rPr lang="en-US" altLang="en-US" dirty="0">
                <a:latin typeface="Arial Black" pitchFamily="34" charset="0"/>
              </a:rPr>
              <a:t/>
            </a:r>
            <a:br>
              <a:rPr lang="en-US" altLang="en-US" dirty="0">
                <a:latin typeface="Arial Black" pitchFamily="34" charset="0"/>
              </a:rPr>
            </a:br>
            <a:r>
              <a:rPr lang="en-US" altLang="en-US" dirty="0">
                <a:latin typeface="Arial Black" pitchFamily="34" charset="0"/>
              </a:rPr>
              <a:t>Chapter 1 - Computer Abstractions and Technology</a:t>
            </a:r>
            <a:endParaRPr lang="en-US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>
                <a:latin typeface="Arial Black" pitchFamily="34" charset="0"/>
              </a:rPr>
              <a:t>Dr. Rhonda Kay </a:t>
            </a:r>
            <a:r>
              <a:rPr lang="en-US" altLang="en-US" dirty="0" smtClean="0">
                <a:latin typeface="Arial Black" pitchFamily="34" charset="0"/>
              </a:rPr>
              <a:t>Gaede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4576082"/>
            <a:ext cx="2857500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/>
              <a:t>1.4 </a:t>
            </a:r>
            <a:r>
              <a:rPr lang="en-US" altLang="en-US" sz="2800" dirty="0"/>
              <a:t>Under the Covers – </a:t>
            </a:r>
            <a:r>
              <a:rPr lang="en-US" altLang="en-US" sz="2800" dirty="0" smtClean="0"/>
              <a:t>Apple iPad 2</a:t>
            </a:r>
            <a:endParaRPr lang="en-US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19500" y="1142085"/>
            <a:ext cx="8513762" cy="5259388"/>
            <a:chOff x="611188" y="1136650"/>
            <a:chExt cx="8513762" cy="5259388"/>
          </a:xfrm>
        </p:grpSpPr>
        <p:pic>
          <p:nvPicPr>
            <p:cNvPr id="17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1136650"/>
              <a:ext cx="4173537" cy="3589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875" y="4437063"/>
              <a:ext cx="6480175" cy="1958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"/>
            <p:cNvSpPr txBox="1">
              <a:spLocks noChangeArrowheads="1"/>
            </p:cNvSpPr>
            <p:nvPr/>
          </p:nvSpPr>
          <p:spPr bwMode="auto">
            <a:xfrm>
              <a:off x="5076825" y="1241425"/>
              <a:ext cx="39592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Capacitive multitouch LCD screen</a:t>
              </a:r>
            </a:p>
          </p:txBody>
        </p:sp>
        <p:cxnSp>
          <p:nvCxnSpPr>
            <p:cNvPr id="20" name="Straight Arrow Connector 3"/>
            <p:cNvCxnSpPr>
              <a:cxnSpLocks noChangeShapeType="1"/>
            </p:cNvCxnSpPr>
            <p:nvPr/>
          </p:nvCxnSpPr>
          <p:spPr bwMode="auto">
            <a:xfrm flipH="1">
              <a:off x="2987675" y="1425575"/>
              <a:ext cx="1944688" cy="34766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Box 11"/>
            <p:cNvSpPr txBox="1">
              <a:spLocks noChangeArrowheads="1"/>
            </p:cNvSpPr>
            <p:nvPr/>
          </p:nvSpPr>
          <p:spPr bwMode="auto">
            <a:xfrm>
              <a:off x="5164138" y="1746250"/>
              <a:ext cx="39608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3.8 V, 25 Watt-hour battery</a:t>
              </a:r>
            </a:p>
          </p:txBody>
        </p:sp>
        <p:cxnSp>
          <p:nvCxnSpPr>
            <p:cNvPr id="22" name="Straight Arrow Connector 12"/>
            <p:cNvCxnSpPr>
              <a:cxnSpLocks noChangeShapeType="1"/>
              <a:stCxn id="21" idx="1"/>
            </p:cNvCxnSpPr>
            <p:nvPr/>
          </p:nvCxnSpPr>
          <p:spPr bwMode="auto">
            <a:xfrm flipH="1">
              <a:off x="4500563" y="1931988"/>
              <a:ext cx="663575" cy="5603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TextBox 15"/>
            <p:cNvSpPr txBox="1">
              <a:spLocks noChangeArrowheads="1"/>
            </p:cNvSpPr>
            <p:nvPr/>
          </p:nvSpPr>
          <p:spPr bwMode="auto">
            <a:xfrm>
              <a:off x="6081713" y="2565400"/>
              <a:ext cx="21256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Computer board</a:t>
              </a:r>
            </a:p>
          </p:txBody>
        </p:sp>
        <p:cxnSp>
          <p:nvCxnSpPr>
            <p:cNvPr id="24" name="Straight Arrow Connector 16"/>
            <p:cNvCxnSpPr>
              <a:cxnSpLocks noChangeShapeType="1"/>
            </p:cNvCxnSpPr>
            <p:nvPr/>
          </p:nvCxnSpPr>
          <p:spPr bwMode="auto">
            <a:xfrm flipH="1">
              <a:off x="2698750" y="2751138"/>
              <a:ext cx="3313113" cy="11826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Arrow Connector 19"/>
            <p:cNvCxnSpPr>
              <a:cxnSpLocks noChangeShapeType="1"/>
              <a:stCxn id="23" idx="2"/>
            </p:cNvCxnSpPr>
            <p:nvPr/>
          </p:nvCxnSpPr>
          <p:spPr bwMode="auto">
            <a:xfrm flipH="1">
              <a:off x="6227763" y="2935288"/>
              <a:ext cx="917575" cy="15017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/>
              <a:t>1.4 Communicating </a:t>
            </a:r>
            <a:r>
              <a:rPr lang="en-US" altLang="en-US" sz="2800" dirty="0"/>
              <a:t>with Other Computers</a:t>
            </a:r>
            <a:endParaRPr lang="en-US" altLang="en-US" dirty="0"/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014" y="1235516"/>
            <a:ext cx="7772400" cy="465599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800" dirty="0"/>
              <a:t>Network Services</a:t>
            </a:r>
          </a:p>
          <a:p>
            <a:pPr lvl="1">
              <a:lnSpc>
                <a:spcPct val="120000"/>
              </a:lnSpc>
            </a:pPr>
            <a:r>
              <a:rPr lang="en-US" altLang="en-US" sz="2400" u="sng" dirty="0" smtClean="0"/>
              <a:t>________________ </a:t>
            </a:r>
            <a:endParaRPr lang="en-US" altLang="en-US" sz="2400" u="sng" dirty="0"/>
          </a:p>
          <a:p>
            <a:pPr lvl="1">
              <a:lnSpc>
                <a:spcPct val="120000"/>
              </a:lnSpc>
            </a:pPr>
            <a:r>
              <a:rPr lang="en-US" altLang="en-US" sz="2400" u="sng" dirty="0" smtClean="0"/>
              <a:t>______________</a:t>
            </a:r>
            <a:endParaRPr lang="en-US" altLang="en-US" sz="2400" u="sng" dirty="0"/>
          </a:p>
          <a:p>
            <a:pPr lvl="1">
              <a:lnSpc>
                <a:spcPct val="120000"/>
              </a:lnSpc>
            </a:pPr>
            <a:r>
              <a:rPr lang="en-US" altLang="en-US" sz="2400" u="sng" dirty="0" smtClean="0"/>
              <a:t>________________</a:t>
            </a:r>
            <a:endParaRPr lang="en-US" altLang="en-US" sz="2400" u="sng" dirty="0"/>
          </a:p>
          <a:p>
            <a:pPr>
              <a:lnSpc>
                <a:spcPct val="120000"/>
              </a:lnSpc>
            </a:pPr>
            <a:r>
              <a:rPr lang="en-US" altLang="en-US" sz="2800" dirty="0"/>
              <a:t>Types of Networks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______ ____ network (Ethernet)</a:t>
            </a:r>
            <a:endParaRPr lang="en-US" altLang="en-US" sz="2400" dirty="0"/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______ ______ network (Fiber optic cables)</a:t>
            </a:r>
            <a:endParaRPr lang="en-US" altLang="en-US" sz="2400" dirty="0"/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_________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963" y="366532"/>
            <a:ext cx="8449519" cy="629920"/>
          </a:xfrm>
        </p:spPr>
        <p:txBody>
          <a:bodyPr/>
          <a:lstStyle/>
          <a:p>
            <a:r>
              <a:rPr lang="en-US" altLang="en-US" sz="2800" dirty="0" smtClean="0"/>
              <a:t>1.5 Technologies Enabling Processors and Memory</a:t>
            </a:r>
            <a:endParaRPr lang="en-US" alt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39750" y="1286418"/>
            <a:ext cx="3311525" cy="273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AU" altLang="en-US" sz="2400" kern="0" dirty="0" smtClean="0"/>
              <a:t>Electronics technology continues to evolve</a:t>
            </a:r>
          </a:p>
          <a:p>
            <a:pPr lvl="1"/>
            <a:r>
              <a:rPr lang="en-AU" altLang="en-US" sz="2000" kern="0" dirty="0" smtClean="0"/>
              <a:t>Increased ________ and _____________</a:t>
            </a:r>
          </a:p>
          <a:p>
            <a:pPr lvl="1"/>
            <a:r>
              <a:rPr lang="en-AU" altLang="en-US" sz="2000" kern="0" dirty="0" smtClean="0"/>
              <a:t>Reduced _____</a:t>
            </a:r>
            <a:endParaRPr lang="en-AU" altLang="en-US" sz="2000" kern="0" dirty="0"/>
          </a:p>
        </p:txBody>
      </p:sp>
      <p:graphicFrame>
        <p:nvGraphicFramePr>
          <p:cNvPr id="12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620069"/>
              </p:ext>
            </p:extLst>
          </p:nvPr>
        </p:nvGraphicFramePr>
        <p:xfrm>
          <a:off x="612775" y="4021680"/>
          <a:ext cx="7920038" cy="2194284"/>
        </p:xfrm>
        <a:graphic>
          <a:graphicData uri="http://schemas.openxmlformats.org/drawingml/2006/table">
            <a:tbl>
              <a:tblPr/>
              <a:tblGrid>
                <a:gridCol w="865188"/>
                <a:gridCol w="3527425"/>
                <a:gridCol w="2736850"/>
                <a:gridCol w="790575"/>
              </a:tblGrid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Technology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Relative performance/cost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1951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Vacuum tube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1965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Transistor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1975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Integrated circuit (IC)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1995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Very large scale IC (VLSI)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2,400,000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2013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Ultra large scale IC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250,000,000,000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 Box 89"/>
          <p:cNvSpPr txBox="1">
            <a:spLocks noChangeArrowheads="1"/>
          </p:cNvSpPr>
          <p:nvPr/>
        </p:nvSpPr>
        <p:spPr bwMode="auto">
          <a:xfrm>
            <a:off x="5867400" y="3420018"/>
            <a:ext cx="1417638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DRAM capacity</a:t>
            </a:r>
          </a:p>
        </p:txBody>
      </p:sp>
      <p:pic>
        <p:nvPicPr>
          <p:cNvPr id="14" name="Picture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429293"/>
            <a:ext cx="4708525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086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/>
              <a:t>1.5 Semiconductor Manufacturing</a:t>
            </a:r>
            <a:endParaRPr lang="en-US" altLang="en-US" sz="2400" dirty="0"/>
          </a:p>
        </p:txBody>
      </p:sp>
      <p:sp>
        <p:nvSpPr>
          <p:cNvPr id="439299" name="Rectangle 3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" pitchFamily="18" charset="0"/>
            </a:endParaRPr>
          </a:p>
        </p:txBody>
      </p:sp>
      <p:pic>
        <p:nvPicPr>
          <p:cNvPr id="439305" name="Picture 9" descr="f01-18-P37449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9950" y="3806825"/>
            <a:ext cx="4379913" cy="23637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39306" name="Rectangle 10"/>
          <p:cNvSpPr>
            <a:spLocks noChangeArrowheads="1"/>
          </p:cNvSpPr>
          <p:nvPr/>
        </p:nvSpPr>
        <p:spPr bwMode="auto">
          <a:xfrm>
            <a:off x="776347" y="1513681"/>
            <a:ext cx="77724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dirty="0">
                <a:latin typeface="Arial" charset="0"/>
              </a:rPr>
              <a:t>Need different materials</a:t>
            </a:r>
          </a:p>
          <a:p>
            <a:pPr lvl="1"/>
            <a:r>
              <a:rPr lang="en-US" altLang="en-US" sz="2400" dirty="0" smtClean="0">
                <a:latin typeface="Arial" charset="0"/>
              </a:rPr>
              <a:t>___________</a:t>
            </a:r>
            <a:endParaRPr lang="en-US" altLang="en-US" sz="2400" dirty="0">
              <a:latin typeface="Arial" charset="0"/>
            </a:endParaRPr>
          </a:p>
          <a:p>
            <a:pPr lvl="1"/>
            <a:r>
              <a:rPr lang="en-US" altLang="en-US" sz="2400" dirty="0" smtClean="0">
                <a:latin typeface="Arial" charset="0"/>
              </a:rPr>
              <a:t>_________</a:t>
            </a:r>
            <a:endParaRPr lang="en-US" altLang="en-US" sz="2400" dirty="0">
              <a:latin typeface="Arial" charset="0"/>
            </a:endParaRPr>
          </a:p>
          <a:p>
            <a:pPr lvl="1"/>
            <a:r>
              <a:rPr lang="en-US" altLang="en-US" sz="2400" dirty="0" smtClean="0">
                <a:latin typeface="Arial" charset="0"/>
              </a:rPr>
              <a:t>________________</a:t>
            </a:r>
            <a:endParaRPr lang="en-US" altLang="en-US" sz="2400" dirty="0">
              <a:latin typeface="Arial" charset="0"/>
            </a:endParaRPr>
          </a:p>
        </p:txBody>
      </p:sp>
      <p:pic>
        <p:nvPicPr>
          <p:cNvPr id="439307" name="Picture 11" descr="f01-19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388" y="2105025"/>
            <a:ext cx="2771775" cy="269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9309" name="AutoShape 13"/>
          <p:cNvSpPr>
            <a:spLocks noChangeArrowheads="1"/>
          </p:cNvSpPr>
          <p:nvPr/>
        </p:nvSpPr>
        <p:spPr bwMode="auto">
          <a:xfrm>
            <a:off x="5453063" y="4854575"/>
            <a:ext cx="1214437" cy="733425"/>
          </a:xfrm>
          <a:prstGeom prst="curvedUpArrow">
            <a:avLst>
              <a:gd name="adj1" fmla="val 33117"/>
              <a:gd name="adj2" fmla="val 6623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solidFill>
                  <a:schemeClr val="tx1"/>
                </a:solidFill>
              </a:rPr>
              <a:t>1.6 </a:t>
            </a:r>
            <a:r>
              <a:rPr lang="en-US" altLang="en-US" sz="2800" dirty="0">
                <a:solidFill>
                  <a:schemeClr val="tx1"/>
                </a:solidFill>
              </a:rPr>
              <a:t>Performance - Motivation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045" y="1348812"/>
            <a:ext cx="8070850" cy="4478338"/>
          </a:xfrm>
        </p:spPr>
        <p:txBody>
          <a:bodyPr/>
          <a:lstStyle/>
          <a:p>
            <a:pPr>
              <a:buFont typeface="Times" pitchFamily="18" charset="0"/>
              <a:buChar char="•"/>
            </a:pPr>
            <a:r>
              <a:rPr lang="en-US" altLang="en-US" sz="2800" dirty="0"/>
              <a:t>Accurately measuring and comparing different computers is critical to </a:t>
            </a:r>
            <a:r>
              <a:rPr lang="en-US" altLang="en-US" sz="2800" dirty="0" smtClean="0"/>
              <a:t>___________, </a:t>
            </a:r>
            <a:r>
              <a:rPr lang="en-US" altLang="en-US" sz="2800" dirty="0"/>
              <a:t>and therefore, to </a:t>
            </a:r>
            <a:r>
              <a:rPr lang="en-US" altLang="en-US" sz="2800" dirty="0" smtClean="0"/>
              <a:t>____________.</a:t>
            </a:r>
            <a:endParaRPr lang="en-US" altLang="en-US" sz="2800" dirty="0"/>
          </a:p>
          <a:p>
            <a:pPr lvl="1">
              <a:buFont typeface="Times" pitchFamily="18" charset="0"/>
              <a:buChar char="•"/>
            </a:pPr>
            <a:r>
              <a:rPr lang="en-US" altLang="en-US" sz="2400" dirty="0"/>
              <a:t>We need to understand what determines the </a:t>
            </a:r>
            <a:r>
              <a:rPr lang="en-US" altLang="en-US" sz="2400" dirty="0" smtClean="0"/>
              <a:t>__________________ of </a:t>
            </a:r>
            <a:r>
              <a:rPr lang="en-US" altLang="en-US" sz="2400" dirty="0"/>
              <a:t>a computer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2400" dirty="0" smtClean="0"/>
              <a:t>_________ performance </a:t>
            </a:r>
            <a:r>
              <a:rPr lang="en-US" altLang="en-US" sz="2400" dirty="0"/>
              <a:t>and </a:t>
            </a:r>
            <a:r>
              <a:rPr lang="en-US" altLang="en-US" sz="2400" dirty="0" smtClean="0"/>
              <a:t>________ performance </a:t>
            </a:r>
            <a:r>
              <a:rPr lang="en-US" altLang="en-US" sz="2400" dirty="0"/>
              <a:t>are linked </a:t>
            </a:r>
            <a:r>
              <a:rPr lang="en-US" altLang="en-US" sz="2400" dirty="0" smtClean="0"/>
              <a:t>_______________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solidFill>
                  <a:schemeClr val="tx1"/>
                </a:solidFill>
              </a:rPr>
              <a:t>1.6 Defining Performance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441144" y="1380182"/>
            <a:ext cx="82708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AU" altLang="en-US" sz="2800" kern="0" dirty="0" smtClean="0"/>
              <a:t>Which airplane has the best performance?</a:t>
            </a:r>
            <a:endParaRPr lang="en-AU" altLang="en-US" sz="2800" kern="0" dirty="0"/>
          </a:p>
        </p:txBody>
      </p:sp>
      <p:grpSp>
        <p:nvGrpSpPr>
          <p:cNvPr id="3" name="Group 2"/>
          <p:cNvGrpSpPr/>
          <p:nvPr/>
        </p:nvGrpSpPr>
        <p:grpSpPr>
          <a:xfrm>
            <a:off x="946412" y="2137679"/>
            <a:ext cx="6824201" cy="4327525"/>
            <a:chOff x="900113" y="1836738"/>
            <a:chExt cx="6824201" cy="4327525"/>
          </a:xfrm>
        </p:grpSpPr>
        <p:graphicFrame>
          <p:nvGraphicFramePr>
            <p:cNvPr id="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1346306"/>
                </p:ext>
              </p:extLst>
            </p:nvPr>
          </p:nvGraphicFramePr>
          <p:xfrm>
            <a:off x="900113" y="1839913"/>
            <a:ext cx="3167062" cy="2098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8750" name="Chart" r:id="rId3" imgW="3247982" imgH="2152693" progId="MSGraph.Chart.8">
                    <p:embed followColorScheme="full"/>
                  </p:oleObj>
                </mc:Choice>
                <mc:Fallback>
                  <p:oleObj name="Chart" r:id="rId3" imgW="3247982" imgH="2152693" progId="MSGraph.Chart.8">
                    <p:embed followColorScheme="full"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0113" y="1839913"/>
                          <a:ext cx="3167062" cy="209867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2873794"/>
                </p:ext>
              </p:extLst>
            </p:nvPr>
          </p:nvGraphicFramePr>
          <p:xfrm>
            <a:off x="4356100" y="1836738"/>
            <a:ext cx="3352800" cy="2098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8751" name="Chart" r:id="rId5" imgW="3438612" imgH="2152693" progId="MSGraph.Chart.8">
                    <p:embed followColorScheme="full"/>
                  </p:oleObj>
                </mc:Choice>
                <mc:Fallback>
                  <p:oleObj name="Chart" r:id="rId5" imgW="3438612" imgH="2152693" progId="MSGraph.Chart.8">
                    <p:embed followColorScheme="full"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6100" y="1836738"/>
                          <a:ext cx="3352800" cy="209867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4584057"/>
                </p:ext>
              </p:extLst>
            </p:nvPr>
          </p:nvGraphicFramePr>
          <p:xfrm>
            <a:off x="900113" y="4065588"/>
            <a:ext cx="3167062" cy="2098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8752" name="Chart" r:id="rId7" imgW="3247982" imgH="2152693" progId="MSGraph.Chart.8">
                    <p:embed followColorScheme="full"/>
                  </p:oleObj>
                </mc:Choice>
                <mc:Fallback>
                  <p:oleObj name="Chart" r:id="rId7" imgW="3247982" imgH="2152693" progId="MSGraph.Chart.8">
                    <p:embed followColorScheme="full"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0113" y="4065588"/>
                          <a:ext cx="3167062" cy="209867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0170790"/>
                </p:ext>
              </p:extLst>
            </p:nvPr>
          </p:nvGraphicFramePr>
          <p:xfrm>
            <a:off x="4344526" y="4044488"/>
            <a:ext cx="3379788" cy="2109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8753" name="Chart" r:id="rId9" imgW="3448007" imgH="2152693" progId="MSGraph.Chart.8">
                    <p:embed followColorScheme="full"/>
                  </p:oleObj>
                </mc:Choice>
                <mc:Fallback>
                  <p:oleObj name="Chart" r:id="rId9" imgW="3448007" imgH="2152693" progId="MSGraph.Chart.8">
                    <p:embed followColorScheme="full"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4526" y="4044488"/>
                          <a:ext cx="3379788" cy="2109787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8366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solidFill>
                  <a:schemeClr val="tx1"/>
                </a:solidFill>
              </a:rPr>
              <a:t>1.6 </a:t>
            </a:r>
            <a:r>
              <a:rPr lang="en-US" altLang="en-US" sz="2800" dirty="0">
                <a:solidFill>
                  <a:schemeClr val="tx1"/>
                </a:solidFill>
              </a:rPr>
              <a:t>Performance </a:t>
            </a:r>
            <a:r>
              <a:rPr lang="en-US" altLang="en-US" sz="2800" dirty="0" smtClean="0">
                <a:solidFill>
                  <a:schemeClr val="tx1"/>
                </a:solidFill>
              </a:rPr>
              <a:t>Metrics</a:t>
            </a:r>
            <a:endParaRPr lang="en-US" altLang="en-US" dirty="0"/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7841" y="1424871"/>
            <a:ext cx="7772400" cy="411480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en-US" sz="2800" dirty="0"/>
              <a:t>Similarly, ambiguity exists when discussing computer performance.</a:t>
            </a:r>
          </a:p>
          <a:p>
            <a:pPr lvl="1" algn="just">
              <a:lnSpc>
                <a:spcPct val="120000"/>
              </a:lnSpc>
            </a:pPr>
            <a:r>
              <a:rPr lang="en-US" altLang="en-US" sz="2400" dirty="0"/>
              <a:t>Single program – run as quickly as possible	</a:t>
            </a:r>
          </a:p>
          <a:p>
            <a:pPr lvl="1" algn="just">
              <a:lnSpc>
                <a:spcPct val="120000"/>
              </a:lnSpc>
            </a:pPr>
            <a:r>
              <a:rPr lang="en-US" altLang="en-US" sz="2400" dirty="0"/>
              <a:t>Many users – run as many programs as possible</a:t>
            </a:r>
          </a:p>
          <a:p>
            <a:pPr>
              <a:lnSpc>
                <a:spcPct val="120000"/>
              </a:lnSpc>
            </a:pPr>
            <a:r>
              <a:rPr lang="en-US" altLang="en-US" sz="2800" dirty="0"/>
              <a:t>The user wants </a:t>
            </a:r>
            <a:r>
              <a:rPr lang="en-US" altLang="en-US" sz="2800" dirty="0" smtClean="0"/>
              <a:t>__________ </a:t>
            </a:r>
            <a:r>
              <a:rPr lang="en-US" altLang="en-US" sz="2800" dirty="0"/>
              <a:t>and the system manager wants </a:t>
            </a:r>
            <a:r>
              <a:rPr lang="en-US" altLang="en-US" sz="2800" dirty="0" smtClean="0"/>
              <a:t>____________.</a:t>
            </a: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/>
              <a:t>1.6 Throughput </a:t>
            </a:r>
            <a:r>
              <a:rPr lang="en-US" altLang="en-US" sz="2800" dirty="0"/>
              <a:t>and Response Time</a:t>
            </a:r>
            <a:endParaRPr lang="en-US" alt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833" y="1234914"/>
            <a:ext cx="7772400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 dirty="0"/>
              <a:t>Do the following changes to a computer system increase throughput, decrease response time, or both?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/>
              <a:t>Replacing the processor in a computer with a faster version. </a:t>
            </a:r>
            <a:endParaRPr lang="en-US" altLang="en-US" sz="2400" dirty="0" smtClean="0"/>
          </a:p>
          <a:p>
            <a:pPr lvl="1" algn="just">
              <a:lnSpc>
                <a:spcPct val="90000"/>
              </a:lnSpc>
            </a:pPr>
            <a:endParaRPr lang="en-US" altLang="en-US" sz="2400" dirty="0"/>
          </a:p>
          <a:p>
            <a:pPr lvl="1" algn="just">
              <a:lnSpc>
                <a:spcPct val="90000"/>
              </a:lnSpc>
            </a:pPr>
            <a:r>
              <a:rPr lang="en-US" altLang="en-US" sz="2400" dirty="0"/>
              <a:t>Adding additional processors to a system that uses multiple processors for separate tasks, i.e., net </a:t>
            </a:r>
            <a:r>
              <a:rPr lang="en-US" altLang="en-US" sz="2400" dirty="0" smtClean="0"/>
              <a:t>surfing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1.4 </a:t>
            </a:r>
            <a:r>
              <a:rPr lang="en-US" altLang="en-US" sz="2800" dirty="0" smtClean="0"/>
              <a:t>Performance Related to </a:t>
            </a:r>
            <a:r>
              <a:rPr lang="en-US" altLang="en-US" sz="2800" dirty="0"/>
              <a:t>Execution Time</a:t>
            </a:r>
            <a:endParaRPr lang="en-US" altLang="en-US" dirty="0"/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494" y="1266725"/>
            <a:ext cx="8623139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Decreasing </a:t>
            </a:r>
            <a:r>
              <a:rPr lang="en-US" altLang="en-US" sz="2800" dirty="0" smtClean="0"/>
              <a:t>execution time increases performance</a:t>
            </a:r>
            <a:r>
              <a:rPr lang="en-US" altLang="en-US" sz="2800" dirty="0"/>
              <a:t>.</a:t>
            </a:r>
          </a:p>
          <a:p>
            <a:pPr lvl="1" algn="just">
              <a:lnSpc>
                <a:spcPct val="80000"/>
              </a:lnSpc>
            </a:pPr>
            <a:endParaRPr lang="en-US" altLang="en-US" sz="2400" dirty="0"/>
          </a:p>
          <a:p>
            <a:pPr marL="0" indent="0" algn="just">
              <a:lnSpc>
                <a:spcPct val="80000"/>
              </a:lnSpc>
              <a:buNone/>
            </a:pPr>
            <a:endParaRPr lang="en-US" altLang="en-US" sz="2800" dirty="0"/>
          </a:p>
          <a:p>
            <a:pPr algn="just">
              <a:lnSpc>
                <a:spcPct val="80000"/>
              </a:lnSpc>
            </a:pPr>
            <a:endParaRPr lang="en-US" altLang="en-US" sz="2800" dirty="0"/>
          </a:p>
          <a:p>
            <a:pPr algn="just">
              <a:lnSpc>
                <a:spcPct val="80000"/>
              </a:lnSpc>
            </a:pPr>
            <a:r>
              <a:rPr lang="en-US" altLang="en-US" sz="2800" dirty="0"/>
              <a:t>Relating performance of two computers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/>
              <a:t>ET</a:t>
            </a:r>
            <a:r>
              <a:rPr lang="en-US" altLang="en-US" sz="2400" baseline="-25000" dirty="0"/>
              <a:t>A</a:t>
            </a:r>
            <a:r>
              <a:rPr lang="en-US" altLang="en-US" sz="2400" dirty="0"/>
              <a:t>= 10 s, ET</a:t>
            </a:r>
            <a:r>
              <a:rPr lang="en-US" altLang="en-US" sz="2400" baseline="-25000" dirty="0"/>
              <a:t>B</a:t>
            </a:r>
            <a:r>
              <a:rPr lang="en-US" altLang="en-US" sz="2400" dirty="0"/>
              <a:t> = 15 s, how much faster is A than B?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/>
              <a:t>1.6 Measuring </a:t>
            </a:r>
            <a:r>
              <a:rPr lang="en-US" altLang="en-US" sz="2800" dirty="0"/>
              <a:t>Performance</a:t>
            </a:r>
            <a:endParaRPr lang="en-US" altLang="en-US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8241" y="1385867"/>
            <a:ext cx="7772400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 dirty="0"/>
              <a:t>_________ is the measure of computer performance</a:t>
            </a:r>
          </a:p>
          <a:p>
            <a:pPr lvl="1" algn="just">
              <a:lnSpc>
                <a:spcPct val="90000"/>
              </a:lnSpc>
              <a:buFontTx/>
              <a:buChar char="•"/>
            </a:pPr>
            <a:r>
              <a:rPr lang="en-US" altLang="en-US" sz="2400" dirty="0"/>
              <a:t>_______________________</a:t>
            </a:r>
          </a:p>
          <a:p>
            <a:pPr lvl="1" algn="just">
              <a:lnSpc>
                <a:spcPct val="90000"/>
              </a:lnSpc>
              <a:buFontTx/>
              <a:buChar char="•"/>
            </a:pPr>
            <a:r>
              <a:rPr lang="en-US" altLang="en-US" sz="2400" dirty="0"/>
              <a:t>_______________________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/>
              <a:t>Users think in _________, designers think in ___________.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/>
              <a:t>ET = CC * CT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/>
              <a:t>ET = CC/CR</a:t>
            </a:r>
          </a:p>
          <a:p>
            <a:pPr>
              <a:lnSpc>
                <a:spcPct val="90000"/>
              </a:lnSpc>
            </a:pP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chemeClr val="tx1"/>
                </a:solidFill>
              </a:rPr>
              <a:t>1.1 Introduction</a:t>
            </a:r>
          </a:p>
        </p:txBody>
      </p:sp>
      <p:sp>
        <p:nvSpPr>
          <p:cNvPr id="393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34029" y="1167748"/>
            <a:ext cx="8503103" cy="5184547"/>
          </a:xfrm>
        </p:spPr>
        <p:txBody>
          <a:bodyPr/>
          <a:lstStyle/>
          <a:p>
            <a:pPr>
              <a:lnSpc>
                <a:spcPct val="90000"/>
              </a:lnSpc>
              <a:buFont typeface="Times" pitchFamily="18" charset="0"/>
              <a:buChar char="•"/>
            </a:pPr>
            <a:r>
              <a:rPr lang="en-US" altLang="en-US" sz="2400" dirty="0"/>
              <a:t>The computing industry embraces </a:t>
            </a:r>
            <a:r>
              <a:rPr lang="en-US" altLang="en-US" sz="2400" dirty="0" smtClean="0"/>
              <a:t>___________ at </a:t>
            </a:r>
            <a:r>
              <a:rPr lang="en-US" altLang="en-US" sz="2400" dirty="0"/>
              <a:t>a breathtaking rate.</a:t>
            </a:r>
          </a:p>
          <a:p>
            <a:pPr>
              <a:lnSpc>
                <a:spcPct val="90000"/>
              </a:lnSpc>
              <a:buFont typeface="Times" pitchFamily="18" charset="0"/>
              <a:buChar char="•"/>
            </a:pPr>
            <a:r>
              <a:rPr lang="en-US" altLang="en-US" sz="2400" dirty="0"/>
              <a:t>If transportation had kept pace with computing, today we could travel coast to coast in about </a:t>
            </a:r>
            <a:r>
              <a:rPr lang="en-US" altLang="en-US" sz="2400" u="sng" dirty="0" smtClean="0"/>
              <a:t>_________ </a:t>
            </a:r>
            <a:r>
              <a:rPr lang="en-US" altLang="en-US" sz="2400" dirty="0" smtClean="0"/>
              <a:t>for </a:t>
            </a:r>
            <a:r>
              <a:rPr lang="en-US" altLang="en-US" sz="2400" u="sng" dirty="0" smtClean="0"/>
              <a:t>__________</a:t>
            </a:r>
            <a:endParaRPr lang="en-US" altLang="en-US" sz="2400" u="sng" dirty="0"/>
          </a:p>
          <a:p>
            <a:pPr>
              <a:lnSpc>
                <a:spcPct val="90000"/>
              </a:lnSpc>
              <a:buFont typeface="Times" pitchFamily="18" charset="0"/>
              <a:buChar char="•"/>
            </a:pPr>
            <a:r>
              <a:rPr lang="en-US" altLang="en-US" sz="2400" dirty="0"/>
              <a:t>Revolutions</a:t>
            </a:r>
          </a:p>
          <a:p>
            <a:pPr lvl="2">
              <a:lnSpc>
                <a:spcPct val="90000"/>
              </a:lnSpc>
              <a:buFont typeface="Times" pitchFamily="18" charset="0"/>
              <a:buChar char="•"/>
            </a:pPr>
            <a:r>
              <a:rPr lang="en-US" altLang="en-US" sz="2000" dirty="0" smtClean="0"/>
              <a:t>_______________, _____________, ____________</a:t>
            </a:r>
            <a:endParaRPr lang="en-US" altLang="en-US" sz="2000" dirty="0"/>
          </a:p>
          <a:p>
            <a:pPr>
              <a:lnSpc>
                <a:spcPct val="90000"/>
              </a:lnSpc>
              <a:buFont typeface="Times" pitchFamily="18" charset="0"/>
              <a:buChar char="•"/>
            </a:pPr>
            <a:r>
              <a:rPr lang="en-US" altLang="en-US" sz="2400" dirty="0" smtClean="0"/>
              <a:t>Recent innovations enabled by computing</a:t>
            </a:r>
            <a:endParaRPr lang="en-US" altLang="en-US" sz="2400" dirty="0"/>
          </a:p>
          <a:p>
            <a:pPr lvl="1">
              <a:lnSpc>
                <a:spcPct val="90000"/>
              </a:lnSpc>
              <a:buFont typeface="Times" pitchFamily="18" charset="0"/>
              <a:buChar char="•"/>
            </a:pPr>
            <a:r>
              <a:rPr lang="en-US" altLang="en-US" sz="2000" u="sng" dirty="0" smtClean="0"/>
              <a:t>__________________________</a:t>
            </a:r>
            <a:r>
              <a:rPr lang="en-US" altLang="en-US" sz="2000" dirty="0"/>
              <a:t>	</a:t>
            </a:r>
          </a:p>
          <a:p>
            <a:pPr lvl="1">
              <a:lnSpc>
                <a:spcPct val="90000"/>
              </a:lnSpc>
              <a:buFont typeface="Times" pitchFamily="18" charset="0"/>
              <a:buChar char="•"/>
            </a:pPr>
            <a:r>
              <a:rPr lang="en-US" altLang="en-US" sz="2000" u="sng" dirty="0" smtClean="0"/>
              <a:t>_____________</a:t>
            </a:r>
            <a:endParaRPr lang="en-US" altLang="en-US" sz="2000" u="sng" dirty="0"/>
          </a:p>
          <a:p>
            <a:pPr lvl="1">
              <a:lnSpc>
                <a:spcPct val="90000"/>
              </a:lnSpc>
              <a:buFont typeface="Times" pitchFamily="18" charset="0"/>
              <a:buChar char="•"/>
            </a:pPr>
            <a:r>
              <a:rPr lang="en-US" altLang="en-US" sz="2000" u="sng" dirty="0" smtClean="0"/>
              <a:t>______________________</a:t>
            </a:r>
          </a:p>
          <a:p>
            <a:pPr>
              <a:lnSpc>
                <a:spcPct val="90000"/>
              </a:lnSpc>
              <a:buFont typeface="Times" pitchFamily="18" charset="0"/>
              <a:buChar char="•"/>
            </a:pPr>
            <a:r>
              <a:rPr lang="en-US" altLang="en-US" sz="2400" u="sng" dirty="0" err="1" smtClean="0"/>
              <a:t>Tommorrow’s</a:t>
            </a:r>
            <a:r>
              <a:rPr lang="en-US" altLang="en-US" sz="2400" u="sng" dirty="0" smtClean="0"/>
              <a:t> Killer Apps</a:t>
            </a:r>
          </a:p>
          <a:p>
            <a:pPr lvl="1">
              <a:lnSpc>
                <a:spcPct val="90000"/>
              </a:lnSpc>
              <a:buFont typeface="Times" pitchFamily="18" charset="0"/>
              <a:buChar char="•"/>
            </a:pPr>
            <a:r>
              <a:rPr lang="en-US" altLang="en-US" sz="2000" u="sng" dirty="0" smtClean="0"/>
              <a:t>____________________</a:t>
            </a:r>
          </a:p>
          <a:p>
            <a:pPr lvl="1">
              <a:lnSpc>
                <a:spcPct val="90000"/>
              </a:lnSpc>
              <a:buFont typeface="Times" pitchFamily="18" charset="0"/>
              <a:buChar char="•"/>
            </a:pPr>
            <a:r>
              <a:rPr lang="en-US" altLang="en-US" sz="2000" u="sng" dirty="0" smtClean="0"/>
              <a:t>___________________</a:t>
            </a:r>
          </a:p>
          <a:p>
            <a:pPr lvl="1">
              <a:lnSpc>
                <a:spcPct val="90000"/>
              </a:lnSpc>
              <a:buFont typeface="Times" pitchFamily="18" charset="0"/>
              <a:buChar char="•"/>
            </a:pPr>
            <a:r>
              <a:rPr lang="en-US" altLang="en-US" sz="2000" u="sng" dirty="0" smtClean="0"/>
              <a:t>___________________</a:t>
            </a:r>
            <a:endParaRPr lang="en-US" altLang="en-US" sz="20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/>
              <a:t>1.6 CPU </a:t>
            </a:r>
            <a:r>
              <a:rPr lang="en-US" altLang="en-US" sz="2800" dirty="0"/>
              <a:t>Performance and its Factor</a:t>
            </a:r>
            <a:r>
              <a:rPr lang="en-US" altLang="en-US" sz="3200" dirty="0"/>
              <a:t>s</a:t>
            </a:r>
            <a:endParaRPr lang="en-US" altLang="en-US" sz="400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076446"/>
            <a:ext cx="8392160" cy="536499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dirty="0"/>
              <a:t>Example: Our favorite program runs in 10 seconds on computer A, which has a 2 GHz clock. We are trying to help a computer designer build a computer, B,  that will run this program in 6 seconds. The designer has determined that a substantial increase in the clock rate is possible, but this increase will affect the rest of the CPU design, causing machine B to require 1.2 times as many clock cycles as machine A for this program. What clock rate should we tell the designer to target?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/>
              <a:t>1.6 Instruction </a:t>
            </a:r>
            <a:r>
              <a:rPr lang="en-US" altLang="en-US" sz="2800" dirty="0"/>
              <a:t>Performance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5800" y="1041722"/>
            <a:ext cx="7772400" cy="451567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/>
              <a:t>How does the number of instructions factor in?</a:t>
            </a:r>
          </a:p>
          <a:p>
            <a:endParaRPr lang="en-US" altLang="en-US" dirty="0">
              <a:latin typeface="Arial" charset="0"/>
            </a:endParaRPr>
          </a:p>
          <a:p>
            <a:pPr marL="0" indent="0">
              <a:buNone/>
            </a:pPr>
            <a:r>
              <a:rPr lang="en-US" altLang="en-US" sz="1800" dirty="0"/>
              <a:t>Example: Suppose we have two implementations of the same instruction set architecture. Machine A has a clock cycle time of 250 </a:t>
            </a:r>
            <a:r>
              <a:rPr lang="en-US" altLang="en-US" sz="1800" dirty="0" err="1"/>
              <a:t>ps</a:t>
            </a:r>
            <a:r>
              <a:rPr lang="en-US" altLang="en-US" sz="1800" dirty="0"/>
              <a:t> and a CPI of 2.0 for some program, and machine B has a clock cycle of 500 </a:t>
            </a:r>
            <a:r>
              <a:rPr lang="en-US" altLang="en-US" sz="1800" dirty="0" err="1"/>
              <a:t>ps</a:t>
            </a:r>
            <a:r>
              <a:rPr lang="en-US" altLang="en-US" sz="1800" dirty="0"/>
              <a:t>  and a CPI of 1.2 for the same program. Which machine is fastest for this program, and by how much?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01547" y="401256"/>
            <a:ext cx="7772400" cy="629920"/>
          </a:xfrm>
        </p:spPr>
        <p:txBody>
          <a:bodyPr/>
          <a:lstStyle/>
          <a:p>
            <a:r>
              <a:rPr lang="en-US" altLang="en-US" sz="2800" dirty="0" smtClean="0"/>
              <a:t>1.6 Comparing </a:t>
            </a:r>
            <a:r>
              <a:rPr lang="en-US" altLang="en-US" sz="2800" dirty="0"/>
              <a:t>Code Segments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433" y="1064871"/>
            <a:ext cx="8365602" cy="441767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1600" dirty="0">
                <a:latin typeface="Arial" charset="0"/>
              </a:rPr>
              <a:t>Example: A compiler designer is trying to decide between two code sequences for a particular machine. The hardware designers have supplied the following CPI information and the compiler designer specifies the two segments as follows:</a:t>
            </a:r>
          </a:p>
          <a:p>
            <a:pPr marL="114300" lvl="1" indent="0">
              <a:buFontTx/>
              <a:buNone/>
            </a:pPr>
            <a:r>
              <a:rPr lang="en-US" altLang="en-US" sz="1600" dirty="0">
                <a:latin typeface="Arial" charset="0"/>
              </a:rPr>
              <a:t>Instruction class	CPI	Instruction class	CPI	Instruction class	CPI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Arial" charset="0"/>
              </a:rPr>
              <a:t>A		  1		B	  2		C	  3</a:t>
            </a:r>
          </a:p>
          <a:p>
            <a:pPr marL="114300" lvl="1" indent="0">
              <a:buFontTx/>
              <a:buNone/>
            </a:pPr>
            <a:r>
              <a:rPr lang="en-US" altLang="en-US" sz="1600" dirty="0">
                <a:latin typeface="Arial" charset="0"/>
              </a:rPr>
              <a:t>Code Segment       IC(A)	IC(B)	IC(C)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Arial" charset="0"/>
              </a:rPr>
              <a:t>1		2	1	2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Arial" charset="0"/>
              </a:rPr>
              <a:t>2		4	1	1</a:t>
            </a:r>
          </a:p>
          <a:p>
            <a:pPr marL="114300" lvl="1" indent="0">
              <a:buFontTx/>
              <a:buNone/>
            </a:pPr>
            <a:r>
              <a:rPr lang="en-US" altLang="en-US" sz="1600" dirty="0">
                <a:latin typeface="Arial" charset="0"/>
              </a:rPr>
              <a:t>Which code segment executes the most instructions? Which will be faster? What is the CPI for each sequence?</a:t>
            </a:r>
          </a:p>
          <a:p>
            <a:pPr marL="114300" lvl="1" indent="0">
              <a:buFontTx/>
              <a:buNone/>
            </a:pPr>
            <a:endParaRPr lang="en-US" altLang="en-US" sz="20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/>
              <a:t>1.6 Understanding </a:t>
            </a:r>
            <a:r>
              <a:rPr lang="en-US" altLang="en-US" sz="2800" dirty="0"/>
              <a:t>Program Performance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lnSpc>
                <a:spcPct val="90000"/>
              </a:lnSpc>
              <a:buFontTx/>
              <a:buNone/>
            </a:pPr>
            <a:r>
              <a:rPr lang="en-US" altLang="en-US" dirty="0"/>
              <a:t>Component			Affects What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dirty="0" smtClean="0"/>
              <a:t>Algorithm								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dirty="0" smtClean="0"/>
              <a:t>Programming 			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dirty="0" smtClean="0"/>
              <a:t>Language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dirty="0" smtClean="0"/>
              <a:t>Compiler			</a:t>
            </a:r>
            <a:endParaRPr lang="en-US" altLang="en-US" dirty="0"/>
          </a:p>
          <a:p>
            <a:pPr lvl="2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dirty="0" smtClean="0"/>
              <a:t>ISA				</a:t>
            </a:r>
            <a:r>
              <a:rPr lang="en-US" altLang="en-US" dirty="0"/>
              <a:t>	</a:t>
            </a:r>
            <a:r>
              <a:rPr lang="en-US" altLang="en-US" dirty="0" smtClean="0"/>
              <a:t>				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/>
              <a:t>1.7 </a:t>
            </a:r>
            <a:r>
              <a:rPr lang="en-US" altLang="en-US" sz="2800" dirty="0"/>
              <a:t>The Power Wall</a:t>
            </a:r>
            <a:endParaRPr lang="en-US" altLang="en-US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281" y="1442596"/>
            <a:ext cx="8361082" cy="1752600"/>
          </a:xfrm>
        </p:spPr>
        <p:txBody>
          <a:bodyPr/>
          <a:lstStyle/>
          <a:p>
            <a:r>
              <a:rPr lang="en-US" altLang="en-US" sz="2000" dirty="0">
                <a:latin typeface="Arial" charset="0"/>
              </a:rPr>
              <a:t>We have run into the practical power limit for </a:t>
            </a:r>
            <a:r>
              <a:rPr lang="en-US" altLang="en-US" sz="2000" dirty="0" smtClean="0">
                <a:latin typeface="Arial" charset="0"/>
              </a:rPr>
              <a:t>________ commodity </a:t>
            </a:r>
            <a:r>
              <a:rPr lang="en-US" altLang="en-US" sz="2000" dirty="0">
                <a:latin typeface="Arial" charset="0"/>
              </a:rPr>
              <a:t>processors</a:t>
            </a:r>
          </a:p>
          <a:p>
            <a:r>
              <a:rPr lang="en-US" altLang="en-US" sz="2000" dirty="0">
                <a:latin typeface="Arial" charset="0"/>
              </a:rPr>
              <a:t>For CMOS, the primary source of power dissipation is </a:t>
            </a:r>
            <a:r>
              <a:rPr lang="en-US" altLang="en-US" sz="2000" dirty="0" smtClean="0">
                <a:latin typeface="Arial" charset="0"/>
              </a:rPr>
              <a:t>________ power</a:t>
            </a:r>
            <a:r>
              <a:rPr lang="en-US" altLang="en-US" sz="2000" dirty="0">
                <a:latin typeface="Arial" charset="0"/>
              </a:rPr>
              <a:t>.</a:t>
            </a:r>
          </a:p>
          <a:p>
            <a:pPr lvl="1"/>
            <a:r>
              <a:rPr lang="en-US" altLang="en-US" sz="1800" dirty="0">
                <a:latin typeface="Arial" charset="0"/>
              </a:rPr>
              <a:t>Power = Capacitive load x Voltage</a:t>
            </a:r>
            <a:r>
              <a:rPr lang="en-US" altLang="en-US" sz="1800" baseline="30000" dirty="0">
                <a:latin typeface="Arial" charset="0"/>
              </a:rPr>
              <a:t>2</a:t>
            </a:r>
            <a:r>
              <a:rPr lang="en-US" altLang="en-US" sz="1800" dirty="0">
                <a:latin typeface="Arial" charset="0"/>
              </a:rPr>
              <a:t> x Frequency switched</a:t>
            </a:r>
          </a:p>
        </p:txBody>
      </p:sp>
      <p:sp>
        <p:nvSpPr>
          <p:cNvPr id="433157" name="Rectangle 5"/>
          <p:cNvSpPr>
            <a:spLocks noChangeArrowheads="1"/>
          </p:cNvSpPr>
          <p:nvPr/>
        </p:nvSpPr>
        <p:spPr bwMode="auto">
          <a:xfrm>
            <a:off x="360644" y="3384228"/>
            <a:ext cx="2744787" cy="291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>
                <a:latin typeface="Arial" charset="0"/>
              </a:rPr>
              <a:t>We can lower the </a:t>
            </a:r>
            <a:r>
              <a:rPr lang="en-US" altLang="en-US" sz="2000" dirty="0" smtClean="0">
                <a:latin typeface="Arial" charset="0"/>
              </a:rPr>
              <a:t>______ by </a:t>
            </a:r>
            <a:r>
              <a:rPr lang="en-US" altLang="en-US" sz="2000" dirty="0">
                <a:latin typeface="Arial" charset="0"/>
              </a:rPr>
              <a:t>lowering the </a:t>
            </a:r>
            <a:r>
              <a:rPr lang="en-US" altLang="en-US" sz="2000" dirty="0" smtClean="0">
                <a:latin typeface="Arial" charset="0"/>
              </a:rPr>
              <a:t>_______</a:t>
            </a:r>
            <a:endParaRPr lang="en-US" altLang="en-US" sz="2000" dirty="0">
              <a:latin typeface="Arial" charset="0"/>
            </a:endParaRPr>
          </a:p>
          <a:p>
            <a:r>
              <a:rPr lang="en-US" altLang="en-US" sz="2000" dirty="0">
                <a:latin typeface="Arial" charset="0"/>
              </a:rPr>
              <a:t>The </a:t>
            </a:r>
            <a:r>
              <a:rPr lang="en-US" altLang="en-US" sz="2000" dirty="0" smtClean="0">
                <a:latin typeface="Arial" charset="0"/>
              </a:rPr>
              <a:t>_______ has </a:t>
            </a:r>
            <a:r>
              <a:rPr lang="en-US" altLang="en-US" sz="2000" dirty="0">
                <a:latin typeface="Arial" charset="0"/>
              </a:rPr>
              <a:t>gone about as low as it can go, any further and there is too much </a:t>
            </a:r>
            <a:r>
              <a:rPr lang="en-US" altLang="en-US" sz="2000" dirty="0" smtClean="0">
                <a:latin typeface="Arial" charset="0"/>
              </a:rPr>
              <a:t>_______ _______</a:t>
            </a:r>
            <a:endParaRPr lang="en-US" altLang="en-US" sz="2000" dirty="0">
              <a:latin typeface="Arial" charset="0"/>
            </a:endParaRPr>
          </a:p>
        </p:txBody>
      </p:sp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627" y="3560201"/>
            <a:ext cx="5655327" cy="242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13668" y="424405"/>
            <a:ext cx="8335922" cy="629920"/>
          </a:xfrm>
        </p:spPr>
        <p:txBody>
          <a:bodyPr/>
          <a:lstStyle/>
          <a:p>
            <a:r>
              <a:rPr lang="en-US" altLang="en-US" sz="2800" dirty="0" smtClean="0"/>
              <a:t>1.8 The </a:t>
            </a:r>
            <a:r>
              <a:rPr lang="en-US" altLang="en-US" sz="2800" dirty="0"/>
              <a:t>Switch from </a:t>
            </a:r>
            <a:r>
              <a:rPr lang="en-US" altLang="en-US" sz="2800" dirty="0" err="1" smtClean="0"/>
              <a:t>Uni</a:t>
            </a:r>
            <a:r>
              <a:rPr lang="en-US" altLang="en-US" sz="2800" dirty="0" smtClean="0"/>
              <a:t>- to Multi-processors</a:t>
            </a:r>
            <a:endParaRPr lang="en-US" altLang="en-US" dirty="0"/>
          </a:p>
        </p:txBody>
      </p:sp>
      <p:sp>
        <p:nvSpPr>
          <p:cNvPr id="434183" name="Rectangle 7"/>
          <p:cNvSpPr>
            <a:spLocks noChangeArrowheads="1"/>
          </p:cNvSpPr>
          <p:nvPr/>
        </p:nvSpPr>
        <p:spPr bwMode="auto">
          <a:xfrm>
            <a:off x="449263" y="1432994"/>
            <a:ext cx="8197026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dirty="0">
                <a:latin typeface="Calibri" panose="020F0502020204030204" pitchFamily="34" charset="0"/>
              </a:rPr>
              <a:t>As of 2006, all desktop and server companies </a:t>
            </a:r>
            <a:r>
              <a:rPr lang="en-US" altLang="en-US" sz="2400" dirty="0" smtClean="0">
                <a:latin typeface="Calibri" panose="020F0502020204030204" pitchFamily="34" charset="0"/>
              </a:rPr>
              <a:t>started </a:t>
            </a:r>
            <a:r>
              <a:rPr lang="en-US" altLang="en-US" sz="2400" dirty="0">
                <a:latin typeface="Calibri" panose="020F0502020204030204" pitchFamily="34" charset="0"/>
              </a:rPr>
              <a:t>shipping </a:t>
            </a:r>
            <a:r>
              <a:rPr lang="en-US" altLang="en-US" sz="2400" dirty="0" smtClean="0">
                <a:latin typeface="Calibri" panose="020F0502020204030204" pitchFamily="34" charset="0"/>
              </a:rPr>
              <a:t>__________ processors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r>
              <a:rPr lang="en-US" altLang="en-US" sz="2400" dirty="0">
                <a:latin typeface="Calibri" panose="020F0502020204030204" pitchFamily="34" charset="0"/>
              </a:rPr>
              <a:t>The benefit is often more of </a:t>
            </a:r>
            <a:r>
              <a:rPr lang="en-US" altLang="en-US" sz="2400" dirty="0" smtClean="0">
                <a:latin typeface="Calibri" panose="020F0502020204030204" pitchFamily="34" charset="0"/>
              </a:rPr>
              <a:t>___________ than ___________ ______</a:t>
            </a:r>
            <a:endParaRPr lang="en-US" altLang="en-US" sz="2400" dirty="0">
              <a:latin typeface="Calibri" panose="020F0502020204030204" pitchFamily="34" charset="0"/>
            </a:endParaRPr>
          </a:p>
        </p:txBody>
      </p:sp>
      <p:sp>
        <p:nvSpPr>
          <p:cNvPr id="434184" name="Rectangle 8"/>
          <p:cNvSpPr>
            <a:spLocks noChangeArrowheads="1"/>
          </p:cNvSpPr>
          <p:nvPr/>
        </p:nvSpPr>
        <p:spPr bwMode="auto">
          <a:xfrm>
            <a:off x="449263" y="3172151"/>
            <a:ext cx="3350586" cy="292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dirty="0">
                <a:latin typeface="Calibri" panose="020F0502020204030204" pitchFamily="34" charset="0"/>
              </a:rPr>
              <a:t>In  the past, </a:t>
            </a:r>
            <a:r>
              <a:rPr lang="en-US" altLang="en-US" sz="2400" dirty="0" smtClean="0">
                <a:latin typeface="Calibri" panose="020F0502020204030204" pitchFamily="34" charset="0"/>
              </a:rPr>
              <a:t>__________ software </a:t>
            </a:r>
            <a:r>
              <a:rPr lang="en-US" altLang="en-US" sz="2400" dirty="0">
                <a:latin typeface="Calibri" panose="020F0502020204030204" pitchFamily="34" charset="0"/>
              </a:rPr>
              <a:t>didn’t change to achieve performance gains, the underlying hardware and attendant compiler did. </a:t>
            </a: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849" y="2930951"/>
            <a:ext cx="5205255" cy="2983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/>
              <a:t>1.8 The </a:t>
            </a:r>
            <a:r>
              <a:rPr lang="en-US" altLang="en-US" sz="2800" dirty="0"/>
              <a:t>Switch from </a:t>
            </a:r>
            <a:r>
              <a:rPr lang="en-US" altLang="en-US" sz="2800" dirty="0" err="1" smtClean="0"/>
              <a:t>Uni</a:t>
            </a:r>
            <a:r>
              <a:rPr lang="en-US" altLang="en-US" sz="2800" dirty="0" smtClean="0"/>
              <a:t>- to Multi-processors</a:t>
            </a:r>
            <a:endParaRPr lang="en-US" altLang="en-US" dirty="0"/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5958" y="1377387"/>
            <a:ext cx="8066710" cy="4572000"/>
          </a:xfrm>
        </p:spPr>
        <p:txBody>
          <a:bodyPr/>
          <a:lstStyle/>
          <a:p>
            <a:r>
              <a:rPr lang="en-US" altLang="en-US" sz="2400" dirty="0"/>
              <a:t>Today, applications software must be rewritten to achieve performance gains.</a:t>
            </a:r>
          </a:p>
          <a:p>
            <a:r>
              <a:rPr lang="en-US" altLang="en-US" sz="2400" dirty="0"/>
              <a:t>What’s so hard about writing explicitly parallel programs?</a:t>
            </a:r>
          </a:p>
          <a:p>
            <a:pPr lvl="1"/>
            <a:r>
              <a:rPr lang="en-US" altLang="en-US" sz="2000" dirty="0" smtClean="0"/>
              <a:t>____________________________________________________________________________________________________________</a:t>
            </a:r>
            <a:endParaRPr lang="en-US" altLang="en-US" sz="2000" dirty="0"/>
          </a:p>
          <a:p>
            <a:pPr lvl="1"/>
            <a:r>
              <a:rPr lang="en-US" altLang="en-US" sz="2000" dirty="0" smtClean="0"/>
              <a:t>_________________________________________________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2756" y="343382"/>
            <a:ext cx="8312150" cy="663615"/>
          </a:xfrm>
        </p:spPr>
        <p:txBody>
          <a:bodyPr/>
          <a:lstStyle/>
          <a:p>
            <a:r>
              <a:rPr lang="en-US" altLang="en-US" sz="2800" dirty="0" smtClean="0"/>
              <a:t>1.9 </a:t>
            </a:r>
            <a:r>
              <a:rPr lang="en-US" altLang="en-US" sz="2800" dirty="0" err="1"/>
              <a:t>RealStuff</a:t>
            </a:r>
            <a:r>
              <a:rPr lang="en-US" altLang="en-US" sz="2800" dirty="0"/>
              <a:t>: </a:t>
            </a:r>
            <a:r>
              <a:rPr lang="en-US" altLang="en-US" sz="2800" dirty="0" smtClean="0"/>
              <a:t>Benchmarking </a:t>
            </a:r>
            <a:r>
              <a:rPr lang="en-US" altLang="en-US" sz="2800" dirty="0"/>
              <a:t>the </a:t>
            </a:r>
            <a:r>
              <a:rPr lang="en-US" altLang="en-US" sz="2800" dirty="0" smtClean="0"/>
              <a:t>Intel Core i7</a:t>
            </a:r>
            <a:endParaRPr lang="en-US" altLang="en-US" sz="2800" dirty="0"/>
          </a:p>
        </p:txBody>
      </p:sp>
      <p:sp>
        <p:nvSpPr>
          <p:cNvPr id="443395" name="Rectangle 3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" pitchFamily="18" charset="0"/>
            </a:endParaRPr>
          </a:p>
        </p:txBody>
      </p:sp>
      <p:sp>
        <p:nvSpPr>
          <p:cNvPr id="443397" name="Rectangle 5"/>
          <p:cNvSpPr>
            <a:spLocks noChangeArrowheads="1"/>
          </p:cNvSpPr>
          <p:nvPr/>
        </p:nvSpPr>
        <p:spPr bwMode="auto">
          <a:xfrm>
            <a:off x="369092" y="1195888"/>
            <a:ext cx="8405813" cy="4900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en-US" sz="2400" dirty="0">
                <a:latin typeface="Calibri" panose="020F0502020204030204" pitchFamily="34" charset="0"/>
              </a:rPr>
              <a:t>The </a:t>
            </a:r>
            <a:r>
              <a:rPr lang="en-US" altLang="en-US" sz="2400" dirty="0" smtClean="0">
                <a:latin typeface="Calibri" panose="020F0502020204030204" pitchFamily="34" charset="0"/>
              </a:rPr>
              <a:t>_____ executed </a:t>
            </a:r>
            <a:r>
              <a:rPr lang="en-US" altLang="en-US" sz="2400" dirty="0">
                <a:latin typeface="Calibri" panose="020F0502020204030204" pitchFamily="34" charset="0"/>
              </a:rPr>
              <a:t>by a computer form a </a:t>
            </a:r>
            <a:r>
              <a:rPr lang="en-US" altLang="en-US" sz="2400" dirty="0" smtClean="0">
                <a:latin typeface="Calibri" panose="020F0502020204030204" pitchFamily="34" charset="0"/>
              </a:rPr>
              <a:t>__________.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en-US" sz="2400" dirty="0">
                <a:latin typeface="Calibri" panose="020F0502020204030204" pitchFamily="34" charset="0"/>
              </a:rPr>
              <a:t>A typical </a:t>
            </a:r>
            <a:r>
              <a:rPr lang="en-US" altLang="en-US" sz="2400" dirty="0" smtClean="0">
                <a:latin typeface="Calibri" panose="020F0502020204030204" pitchFamily="34" charset="0"/>
              </a:rPr>
              <a:t>___________ specifies </a:t>
            </a:r>
            <a:r>
              <a:rPr lang="en-US" altLang="en-US" sz="2400" dirty="0">
                <a:latin typeface="Calibri" panose="020F0502020204030204" pitchFamily="34" charset="0"/>
              </a:rPr>
              <a:t>both the </a:t>
            </a:r>
            <a:r>
              <a:rPr lang="en-US" altLang="en-US" sz="2400" dirty="0" smtClean="0">
                <a:latin typeface="Calibri" panose="020F0502020204030204" pitchFamily="34" charset="0"/>
              </a:rPr>
              <a:t>_________ run </a:t>
            </a:r>
            <a:r>
              <a:rPr lang="en-US" altLang="en-US" sz="2400" dirty="0">
                <a:latin typeface="Calibri" panose="020F0502020204030204" pitchFamily="34" charset="0"/>
              </a:rPr>
              <a:t>and their </a:t>
            </a:r>
            <a:r>
              <a:rPr lang="en-US" altLang="en-US" sz="2400" dirty="0" smtClean="0">
                <a:latin typeface="Calibri" panose="020F0502020204030204" pitchFamily="34" charset="0"/>
              </a:rPr>
              <a:t>_____________.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en-US" sz="2400" dirty="0" smtClean="0">
                <a:latin typeface="Calibri" panose="020F0502020204030204" pitchFamily="34" charset="0"/>
              </a:rPr>
              <a:t>_____________ form </a:t>
            </a:r>
            <a:r>
              <a:rPr lang="en-US" altLang="en-US" sz="2400" dirty="0">
                <a:latin typeface="Calibri" panose="020F0502020204030204" pitchFamily="34" charset="0"/>
              </a:rPr>
              <a:t>a </a:t>
            </a:r>
            <a:r>
              <a:rPr lang="en-US" altLang="en-US" sz="2400" dirty="0" smtClean="0">
                <a:latin typeface="Calibri" panose="020F0502020204030204" pitchFamily="34" charset="0"/>
              </a:rPr>
              <a:t>__________ that </a:t>
            </a:r>
            <a:r>
              <a:rPr lang="en-US" altLang="en-US" sz="2400" dirty="0">
                <a:latin typeface="Calibri" panose="020F0502020204030204" pitchFamily="34" charset="0"/>
              </a:rPr>
              <a:t>the user hopes will </a:t>
            </a:r>
            <a:r>
              <a:rPr lang="en-US" altLang="en-US" sz="2400" dirty="0" smtClean="0">
                <a:latin typeface="Calibri" panose="020F0502020204030204" pitchFamily="34" charset="0"/>
              </a:rPr>
              <a:t>________ the </a:t>
            </a:r>
            <a:r>
              <a:rPr lang="en-US" altLang="en-US" sz="2400" dirty="0">
                <a:latin typeface="Calibri" panose="020F0502020204030204" pitchFamily="34" charset="0"/>
              </a:rPr>
              <a:t>performance of the actual computer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en-US" sz="2400" dirty="0">
                <a:latin typeface="Calibri" panose="020F0502020204030204" pitchFamily="34" charset="0"/>
              </a:rPr>
              <a:t>SPEC (System Performance Evaluation Cooperative) is an effort funded and supported by a number of computer vendors to create </a:t>
            </a:r>
            <a:r>
              <a:rPr lang="en-US" altLang="en-US" sz="2400" dirty="0" smtClean="0">
                <a:latin typeface="Calibri" panose="020F0502020204030204" pitchFamily="34" charset="0"/>
              </a:rPr>
              <a:t>__________ sets </a:t>
            </a:r>
            <a:r>
              <a:rPr lang="en-US" altLang="en-US" sz="2400" dirty="0">
                <a:latin typeface="Calibri" panose="020F0502020204030204" pitchFamily="34" charset="0"/>
              </a:rPr>
              <a:t>of </a:t>
            </a:r>
            <a:r>
              <a:rPr lang="en-US" altLang="en-US" sz="2400" dirty="0" smtClean="0">
                <a:latin typeface="Calibri" panose="020F0502020204030204" pitchFamily="34" charset="0"/>
              </a:rPr>
              <a:t>____________ for </a:t>
            </a:r>
            <a:r>
              <a:rPr lang="en-US" altLang="en-US" sz="2400" dirty="0">
                <a:latin typeface="Calibri" panose="020F0502020204030204" pitchFamily="34" charset="0"/>
              </a:rPr>
              <a:t>modern computer systems.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en-US" sz="2400" dirty="0">
                <a:latin typeface="Calibri" panose="020F0502020204030204" pitchFamily="34" charset="0"/>
              </a:rPr>
              <a:t>The first CPU performance benchmark appeared in 1989.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en-US" sz="2400" dirty="0">
                <a:latin typeface="Calibri" panose="020F0502020204030204" pitchFamily="34" charset="0"/>
              </a:rPr>
              <a:t>Today, SPEC offers a dozen different benchmarks designed to test a wide variety of computing environments, the newest is </a:t>
            </a:r>
            <a:r>
              <a:rPr lang="en-US" altLang="en-US" sz="2400" dirty="0" err="1">
                <a:latin typeface="Calibri" panose="020F0502020204030204" pitchFamily="34" charset="0"/>
              </a:rPr>
              <a:t>SPECpower</a:t>
            </a:r>
            <a:r>
              <a:rPr lang="en-US" altLang="en-US" sz="2400" dirty="0">
                <a:latin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18590" y="412830"/>
            <a:ext cx="8312150" cy="628891"/>
          </a:xfrm>
        </p:spPr>
        <p:txBody>
          <a:bodyPr/>
          <a:lstStyle/>
          <a:p>
            <a:r>
              <a:rPr lang="en-US" altLang="en-US" sz="2800" dirty="0" smtClean="0"/>
              <a:t>1.9 </a:t>
            </a:r>
            <a:r>
              <a:rPr lang="en-US" altLang="en-US" sz="2800" dirty="0" err="1" smtClean="0"/>
              <a:t>RealStuff</a:t>
            </a:r>
            <a:r>
              <a:rPr lang="en-US" altLang="en-US" sz="2800" dirty="0" smtClean="0"/>
              <a:t>: Benchmarking the Intel Core i7</a:t>
            </a:r>
            <a:endParaRPr lang="en-US" altLang="en-US" sz="2800" dirty="0"/>
          </a:p>
        </p:txBody>
      </p:sp>
      <p:sp>
        <p:nvSpPr>
          <p:cNvPr id="444419" name="Rectangle 3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" pitchFamily="18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90" y="1544216"/>
            <a:ext cx="830580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424405"/>
            <a:ext cx="8312150" cy="628891"/>
          </a:xfrm>
        </p:spPr>
        <p:txBody>
          <a:bodyPr/>
          <a:lstStyle/>
          <a:p>
            <a:r>
              <a:rPr lang="en-US" altLang="en-US" sz="2800" dirty="0" smtClean="0"/>
              <a:t>1.9 </a:t>
            </a:r>
            <a:r>
              <a:rPr lang="en-US" altLang="en-US" sz="2800" dirty="0" err="1" smtClean="0"/>
              <a:t>RealStuff</a:t>
            </a:r>
            <a:r>
              <a:rPr lang="en-US" altLang="en-US" sz="2800" dirty="0" smtClean="0"/>
              <a:t>: Benchmarking the Intel Xeon</a:t>
            </a:r>
            <a:endParaRPr lang="en-US" altLang="en-US" sz="2800" dirty="0"/>
          </a:p>
        </p:txBody>
      </p:sp>
      <p:sp>
        <p:nvSpPr>
          <p:cNvPr id="444419" name="Rectangle 3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" pitchFamily="18" charset="0"/>
            </a:endParaRPr>
          </a:p>
        </p:txBody>
      </p:sp>
      <p:pic>
        <p:nvPicPr>
          <p:cNvPr id="8" name="Picture 1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82766"/>
            <a:ext cx="75819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392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chemeClr val="tx1"/>
                </a:solidFill>
              </a:rPr>
              <a:t>1.1 </a:t>
            </a:r>
            <a:r>
              <a:rPr lang="en-US" altLang="en-US" sz="2800" dirty="0" smtClean="0">
                <a:solidFill>
                  <a:schemeClr val="tx1"/>
                </a:solidFill>
              </a:rPr>
              <a:t>Classes </a:t>
            </a:r>
            <a:r>
              <a:rPr lang="en-US" altLang="en-US" sz="2800" dirty="0">
                <a:solidFill>
                  <a:schemeClr val="tx1"/>
                </a:solidFill>
              </a:rPr>
              <a:t>of Computing Applications</a:t>
            </a:r>
            <a:endParaRPr lang="en-US" altLang="en-US" dirty="0"/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454" y="1135506"/>
            <a:ext cx="8485007" cy="5091674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en-US" altLang="en-US" sz="2800" dirty="0" smtClean="0"/>
              <a:t>Personal Computers</a:t>
            </a:r>
            <a:endParaRPr lang="en-US" altLang="en-US" sz="2800" dirty="0"/>
          </a:p>
          <a:p>
            <a:pPr lvl="1"/>
            <a:r>
              <a:rPr lang="en-US" altLang="en-US" sz="2000" u="sng" dirty="0" smtClean="0"/>
              <a:t>________________________________</a:t>
            </a:r>
            <a:endParaRPr lang="en-US" altLang="en-US" sz="2000" u="sng" dirty="0"/>
          </a:p>
          <a:p>
            <a:pPr lvl="1"/>
            <a:r>
              <a:rPr lang="en-US" altLang="en-US" sz="2000" u="sng" dirty="0" smtClean="0"/>
              <a:t>___________________________</a:t>
            </a:r>
            <a:endParaRPr lang="en-US" altLang="en-US" sz="2000" dirty="0"/>
          </a:p>
          <a:p>
            <a:pPr>
              <a:spcBef>
                <a:spcPts val="0"/>
              </a:spcBef>
            </a:pPr>
            <a:r>
              <a:rPr lang="en-US" altLang="en-US" sz="2800" dirty="0"/>
              <a:t>Servers</a:t>
            </a:r>
          </a:p>
          <a:p>
            <a:pPr lvl="1"/>
            <a:r>
              <a:rPr lang="en-US" altLang="en-US" sz="2000" u="sng" dirty="0" smtClean="0"/>
              <a:t>_____________________________</a:t>
            </a:r>
          </a:p>
          <a:p>
            <a:pPr lvl="1"/>
            <a:r>
              <a:rPr lang="en-US" altLang="en-US" sz="2000" u="sng" dirty="0" smtClean="0"/>
              <a:t>_________________</a:t>
            </a:r>
            <a:endParaRPr lang="en-US" altLang="en-US" sz="2000" u="sng" dirty="0"/>
          </a:p>
          <a:p>
            <a:pPr lvl="1"/>
            <a:r>
              <a:rPr lang="en-US" altLang="en-US" sz="2000" u="sng" dirty="0" smtClean="0"/>
              <a:t>_________________________</a:t>
            </a:r>
            <a:endParaRPr lang="en-US" altLang="en-US" sz="2000" u="sng" dirty="0"/>
          </a:p>
          <a:p>
            <a:pPr>
              <a:spcBef>
                <a:spcPts val="0"/>
              </a:spcBef>
            </a:pPr>
            <a:r>
              <a:rPr lang="en-US" altLang="en-US" sz="2800" dirty="0" smtClean="0"/>
              <a:t>Supercomputers</a:t>
            </a:r>
          </a:p>
          <a:p>
            <a:pPr lvl="1"/>
            <a:r>
              <a:rPr lang="en-US" altLang="en-US" sz="2000" dirty="0" smtClean="0"/>
              <a:t>_________________</a:t>
            </a:r>
          </a:p>
          <a:p>
            <a:pPr lvl="1"/>
            <a:r>
              <a:rPr lang="en-US" altLang="en-US" sz="2000" dirty="0" smtClean="0"/>
              <a:t>____________________</a:t>
            </a:r>
          </a:p>
          <a:p>
            <a:pPr>
              <a:spcBef>
                <a:spcPts val="0"/>
              </a:spcBef>
            </a:pPr>
            <a:r>
              <a:rPr lang="en-US" altLang="en-US" sz="2800" dirty="0" smtClean="0"/>
              <a:t>Embedded </a:t>
            </a:r>
            <a:r>
              <a:rPr lang="en-US" altLang="en-US" sz="2800" dirty="0"/>
              <a:t>Computers</a:t>
            </a:r>
          </a:p>
          <a:p>
            <a:pPr lvl="1"/>
            <a:r>
              <a:rPr lang="en-US" altLang="en-US" sz="2000" u="sng" dirty="0" smtClean="0"/>
              <a:t>_______________________________</a:t>
            </a:r>
            <a:endParaRPr lang="en-US" altLang="en-US" sz="2000" u="sng" dirty="0"/>
          </a:p>
          <a:p>
            <a:pPr lvl="1"/>
            <a:r>
              <a:rPr lang="en-US" altLang="en-US" sz="2000" u="sng" dirty="0" smtClean="0"/>
              <a:t>___________________________________________</a:t>
            </a:r>
            <a:endParaRPr lang="en-US" altLang="en-US" sz="20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2755" y="401256"/>
            <a:ext cx="8312150" cy="640466"/>
          </a:xfrm>
        </p:spPr>
        <p:txBody>
          <a:bodyPr/>
          <a:lstStyle/>
          <a:p>
            <a:r>
              <a:rPr lang="en-US" altLang="en-US" sz="2800" dirty="0" smtClean="0"/>
              <a:t>1.10 </a:t>
            </a:r>
            <a:r>
              <a:rPr lang="en-US" altLang="en-US" sz="2800" dirty="0"/>
              <a:t>Fallacies and Pitfalls</a:t>
            </a:r>
            <a:endParaRPr lang="en-US" altLang="en-US" sz="2400" dirty="0"/>
          </a:p>
        </p:txBody>
      </p:sp>
      <p:sp>
        <p:nvSpPr>
          <p:cNvPr id="445443" name="Rectangle 3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" pitchFamily="18" charset="0"/>
            </a:endParaRPr>
          </a:p>
        </p:txBody>
      </p:sp>
      <p:sp>
        <p:nvSpPr>
          <p:cNvPr id="445445" name="Rectangle 5"/>
          <p:cNvSpPr>
            <a:spLocks noChangeArrowheads="1"/>
          </p:cNvSpPr>
          <p:nvPr/>
        </p:nvSpPr>
        <p:spPr bwMode="auto">
          <a:xfrm>
            <a:off x="369092" y="1407933"/>
            <a:ext cx="8405813" cy="436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dirty="0">
                <a:latin typeface="Calibri" panose="020F0502020204030204" pitchFamily="34" charset="0"/>
              </a:rPr>
              <a:t>Pitfall: Expecting the improvement of one aspect of a computer to increase overall performance by an amount proportional to the size of the improvement.</a:t>
            </a:r>
          </a:p>
          <a:p>
            <a:r>
              <a:rPr lang="en-US" altLang="en-US" sz="2400" dirty="0" smtClean="0">
                <a:latin typeface="Calibri" panose="020F0502020204030204" pitchFamily="34" charset="0"/>
              </a:rPr>
              <a:t>Fallacy</a:t>
            </a:r>
            <a:r>
              <a:rPr lang="en-US" altLang="en-US" sz="2400" dirty="0">
                <a:latin typeface="Calibri" panose="020F0502020204030204" pitchFamily="34" charset="0"/>
              </a:rPr>
              <a:t>: Computers at low utilization use little power</a:t>
            </a:r>
            <a:r>
              <a:rPr lang="en-US" altLang="en-US" sz="2400" dirty="0" smtClean="0">
                <a:latin typeface="Calibri" panose="020F0502020204030204" pitchFamily="34" charset="0"/>
              </a:rPr>
              <a:t>.</a:t>
            </a:r>
          </a:p>
          <a:p>
            <a:r>
              <a:rPr lang="en-US" altLang="en-US" sz="2400" dirty="0" smtClean="0">
                <a:latin typeface="Calibri" panose="020F0502020204030204" pitchFamily="34" charset="0"/>
              </a:rPr>
              <a:t>Fallacy: Designing for performance and designing for energy efficiency are unrelated goals.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r>
              <a:rPr lang="en-US" altLang="en-US" sz="2400" dirty="0">
                <a:latin typeface="Calibri" panose="020F0502020204030204" pitchFamily="34" charset="0"/>
              </a:rPr>
              <a:t>Pitfall: Using a subset of the performance equation as a performance metric.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altLang="en-US" sz="28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539" y="351593"/>
            <a:ext cx="8374541" cy="629920"/>
          </a:xfrm>
        </p:spPr>
        <p:txBody>
          <a:bodyPr/>
          <a:lstStyle/>
          <a:p>
            <a:r>
              <a:rPr lang="en-US" altLang="en-US" sz="2800" dirty="0" smtClean="0"/>
              <a:t>1.11 </a:t>
            </a:r>
            <a:r>
              <a:rPr lang="en-US" altLang="en-US" sz="2800" dirty="0"/>
              <a:t>Concluding Remark</a:t>
            </a:r>
            <a:r>
              <a:rPr lang="en-US" altLang="en-US" sz="2800" dirty="0">
                <a:latin typeface="Arial Black" pitchFamily="34" charset="0"/>
              </a:rPr>
              <a:t>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77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12517" y="1387434"/>
                <a:ext cx="8484242" cy="4978641"/>
              </a:xfrm>
            </p:spPr>
            <p:txBody>
              <a:bodyPr/>
              <a:lstStyle/>
              <a:p>
                <a:r>
                  <a:rPr lang="en-US" altLang="en-US" sz="2400" dirty="0" smtClean="0"/>
                  <a:t>Computers continue to improve in </a:t>
                </a:r>
                <a:r>
                  <a:rPr lang="en-US" altLang="en-US" sz="2400" u="sng" dirty="0" smtClean="0"/>
                  <a:t>____</a:t>
                </a:r>
                <a:r>
                  <a:rPr lang="en-US" altLang="en-US" sz="2400" dirty="0" smtClean="0"/>
                  <a:t> </a:t>
                </a:r>
                <a:r>
                  <a:rPr lang="en-US" altLang="en-US" sz="2400" dirty="0"/>
                  <a:t>and </a:t>
                </a:r>
                <a:r>
                  <a:rPr lang="en-US" altLang="en-US" sz="2400" u="sng" dirty="0" smtClean="0"/>
                  <a:t>____________</a:t>
                </a:r>
                <a:endParaRPr lang="en-US" altLang="en-US" sz="2400" u="sng" dirty="0"/>
              </a:p>
              <a:p>
                <a:r>
                  <a:rPr lang="en-US" altLang="en-US" sz="2400" dirty="0"/>
                  <a:t>Both hardware and software designers use </a:t>
                </a:r>
                <a:r>
                  <a:rPr lang="en-US" altLang="en-US" sz="2400" u="sng" dirty="0" smtClean="0"/>
                  <a:t>____________</a:t>
                </a:r>
                <a:endParaRPr lang="en-US" altLang="en-US" sz="2400" u="sng" dirty="0"/>
              </a:p>
              <a:p>
                <a:r>
                  <a:rPr lang="en-US" altLang="en-US" sz="2400" dirty="0"/>
                  <a:t>An </a:t>
                </a:r>
                <a:r>
                  <a:rPr lang="en-US" altLang="en-US" sz="2400" dirty="0" smtClean="0"/>
                  <a:t>____________________________  may </a:t>
                </a:r>
                <a:r>
                  <a:rPr lang="en-US" altLang="en-US" sz="2400" dirty="0"/>
                  <a:t>have multiple implementations</a:t>
                </a:r>
                <a:r>
                  <a:rPr lang="en-US" altLang="en-US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en-US" sz="24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en-US" sz="2400" b="0" i="1" smtClean="0">
                            <a:latin typeface="Cambria Math"/>
                          </a:rPr>
                          <m:t>𝑆𝑒𝑐𝑜𝑛𝑑𝑠</m:t>
                        </m:r>
                      </m:num>
                      <m:den>
                        <m:r>
                          <a:rPr lang="en-US" altLang="en-US" sz="2400" b="0" i="1" smtClean="0">
                            <a:latin typeface="Cambria Math"/>
                          </a:rPr>
                          <m:t>𝑃𝑟𝑜𝑔𝑟𝑎𝑚</m:t>
                        </m:r>
                      </m:den>
                    </m:f>
                    <m:r>
                      <a:rPr lang="en-US" alt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en-US" sz="24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en-US" sz="2400" b="0" i="1" smtClean="0">
                            <a:latin typeface="Cambria Math"/>
                            <a:ea typeface="Cambria Math"/>
                          </a:rPr>
                          <m:t>𝐼𝑛𝑠𝑡𝑟𝑢𝑐𝑡𝑖𝑜𝑛𝑠</m:t>
                        </m:r>
                      </m:num>
                      <m:den>
                        <m:r>
                          <a:rPr lang="en-US" altLang="en-US" sz="2400" b="0" i="1" smtClean="0">
                            <a:latin typeface="Cambria Math"/>
                            <a:ea typeface="Cambria Math"/>
                          </a:rPr>
                          <m:t>𝑃𝑟𝑜𝑔𝑟𝑎𝑚</m:t>
                        </m:r>
                      </m:den>
                    </m:f>
                    <m:r>
                      <a:rPr lang="en-US" altLang="en-US" sz="2400" b="0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en-US" sz="24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en-US" sz="2400" b="0" i="1" smtClean="0">
                            <a:latin typeface="Cambria Math"/>
                            <a:ea typeface="Cambria Math"/>
                          </a:rPr>
                          <m:t>𝐶𝑙𝑜𝑐𝑘</m:t>
                        </m:r>
                        <m:r>
                          <a:rPr lang="en-US" altLang="en-US" sz="24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altLang="en-US" sz="2400" b="0" i="1" smtClean="0">
                            <a:latin typeface="Cambria Math"/>
                            <a:ea typeface="Cambria Math"/>
                          </a:rPr>
                          <m:t>𝑐𝑦𝑐𝑙𝑒𝑠</m:t>
                        </m:r>
                      </m:num>
                      <m:den>
                        <m:r>
                          <a:rPr lang="en-US" altLang="en-US" sz="2400" b="0" i="1" smtClean="0">
                            <a:latin typeface="Cambria Math"/>
                            <a:ea typeface="Cambria Math"/>
                          </a:rPr>
                          <m:t>𝐼𝑛𝑠𝑡𝑟𝑢𝑐𝑡𝑖𝑜𝑛</m:t>
                        </m:r>
                      </m:den>
                    </m:f>
                    <m:r>
                      <a:rPr lang="en-US" altLang="en-US" sz="2400" b="0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en-US" sz="24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en-US" sz="2400" b="0" i="1" smtClean="0">
                            <a:latin typeface="Cambria Math"/>
                            <a:ea typeface="Cambria Math"/>
                          </a:rPr>
                          <m:t>𝑆𝑒𝑐𝑜𝑛𝑑𝑠</m:t>
                        </m:r>
                      </m:num>
                      <m:den>
                        <m:r>
                          <a:rPr lang="en-US" altLang="en-US" sz="2400" b="0" i="1" smtClean="0">
                            <a:latin typeface="Cambria Math"/>
                            <a:ea typeface="Cambria Math"/>
                          </a:rPr>
                          <m:t>𝐶𝑙𝑜𝑐𝑘</m:t>
                        </m:r>
                        <m:r>
                          <a:rPr lang="en-US" altLang="en-US" sz="24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altLang="en-US" sz="2400" b="0" i="1" smtClean="0">
                            <a:latin typeface="Cambria Math"/>
                            <a:ea typeface="Cambria Math"/>
                          </a:rPr>
                          <m:t>𝑐𝑦𝑐𝑙𝑒</m:t>
                        </m:r>
                      </m:den>
                    </m:f>
                  </m:oMath>
                </a14:m>
                <a:endParaRPr lang="en-US" altLang="en-US" sz="2400" dirty="0"/>
              </a:p>
              <a:p>
                <a:r>
                  <a:rPr lang="en-US" altLang="en-US" sz="2400" dirty="0" smtClean="0"/>
                  <a:t>A key technology </a:t>
                </a:r>
                <a:r>
                  <a:rPr lang="en-US" altLang="en-US" sz="2400" dirty="0"/>
                  <a:t>for modern processors </a:t>
                </a:r>
                <a:r>
                  <a:rPr lang="en-US" altLang="en-US" sz="2400" dirty="0" smtClean="0"/>
                  <a:t>is </a:t>
                </a:r>
                <a:r>
                  <a:rPr lang="en-US" altLang="en-US" sz="2400" u="sng" dirty="0" smtClean="0"/>
                  <a:t>________</a:t>
                </a:r>
              </a:p>
              <a:p>
                <a:r>
                  <a:rPr lang="en-US" altLang="en-US" sz="2400" dirty="0" smtClean="0"/>
                  <a:t>Key ideas are exploiting _____________ in a program using _________ processors and exploiting _________ __ _______ with a _______ ____________ using ______.</a:t>
                </a:r>
              </a:p>
              <a:p>
                <a:r>
                  <a:rPr lang="en-US" altLang="en-US" sz="2400" dirty="0" smtClean="0"/>
                  <a:t>_______ ___________ has replaced ___ _____ as the most critical resource of processor design.</a:t>
                </a:r>
                <a:endParaRPr lang="en-US" altLang="en-US" sz="2400" dirty="0"/>
              </a:p>
            </p:txBody>
          </p:sp>
        </mc:Choice>
        <mc:Fallback xmlns="">
          <p:sp>
            <p:nvSpPr>
              <p:cNvPr id="4177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2517" y="1387434"/>
                <a:ext cx="8484242" cy="4978641"/>
              </a:xfrm>
              <a:blipFill rotWithShape="1">
                <a:blip r:embed="rId2"/>
                <a:stretch>
                  <a:fillRect l="-1078" t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/>
              <a:t>1.1 The </a:t>
            </a:r>
            <a:r>
              <a:rPr lang="en-US" altLang="en-US" sz="2800" dirty="0" err="1" smtClean="0"/>
              <a:t>PostPC</a:t>
            </a:r>
            <a:r>
              <a:rPr lang="en-US" altLang="en-US" sz="2800" dirty="0" smtClean="0"/>
              <a:t> Era</a:t>
            </a:r>
            <a:endParaRPr lang="en-US" altLang="en-US" dirty="0"/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06450" y="2035175"/>
            <a:ext cx="7680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68" y="1499906"/>
            <a:ext cx="676910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/>
              <a:t>1.1 What </a:t>
            </a:r>
            <a:r>
              <a:rPr lang="en-US" altLang="en-US" sz="2800" dirty="0"/>
              <a:t>You Can Learn in This Book</a:t>
            </a:r>
            <a:endParaRPr lang="en-US" altLang="en-US" dirty="0"/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2" y="1436460"/>
            <a:ext cx="8037513" cy="4975225"/>
          </a:xfrm>
        </p:spPr>
        <p:txBody>
          <a:bodyPr/>
          <a:lstStyle/>
          <a:p>
            <a:pPr algn="just">
              <a:lnSpc>
                <a:spcPct val="105000"/>
              </a:lnSpc>
            </a:pPr>
            <a:r>
              <a:rPr lang="en-US" altLang="en-US" sz="2400" dirty="0"/>
              <a:t>How are programs written in a </a:t>
            </a:r>
            <a:r>
              <a:rPr lang="en-US" altLang="en-US" sz="2400" u="sng" dirty="0" smtClean="0"/>
              <a:t>_________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language translated into </a:t>
            </a:r>
            <a:r>
              <a:rPr lang="en-US" altLang="en-US" sz="2400" dirty="0" smtClean="0"/>
              <a:t>____________________________ and </a:t>
            </a:r>
            <a:r>
              <a:rPr lang="en-US" altLang="en-US" sz="2400" dirty="0"/>
              <a:t>how does the </a:t>
            </a:r>
            <a:r>
              <a:rPr lang="en-US" altLang="en-US" sz="2400" u="sng" dirty="0" smtClean="0"/>
              <a:t>_________ </a:t>
            </a:r>
            <a:r>
              <a:rPr lang="en-US" altLang="en-US" sz="2400" dirty="0" smtClean="0"/>
              <a:t>execute </a:t>
            </a:r>
            <a:r>
              <a:rPr lang="en-US" altLang="en-US" sz="2400" dirty="0"/>
              <a:t>the resulting program?</a:t>
            </a:r>
          </a:p>
          <a:p>
            <a:pPr algn="just">
              <a:lnSpc>
                <a:spcPct val="105000"/>
              </a:lnSpc>
            </a:pPr>
            <a:r>
              <a:rPr lang="en-US" altLang="en-US" sz="2400" dirty="0"/>
              <a:t>What is the </a:t>
            </a:r>
            <a:r>
              <a:rPr lang="en-US" altLang="en-US" sz="2400" u="sng" dirty="0" smtClean="0"/>
              <a:t>________ </a:t>
            </a:r>
            <a:r>
              <a:rPr lang="en-US" altLang="en-US" sz="2400" dirty="0" smtClean="0"/>
              <a:t>between </a:t>
            </a:r>
            <a:r>
              <a:rPr lang="en-US" altLang="en-US" sz="2400" dirty="0"/>
              <a:t>the </a:t>
            </a:r>
            <a:r>
              <a:rPr lang="en-US" altLang="en-US" sz="2400" u="sng" dirty="0" smtClean="0"/>
              <a:t>_________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and </a:t>
            </a:r>
            <a:r>
              <a:rPr lang="en-US" altLang="en-US" sz="2400" dirty="0" smtClean="0"/>
              <a:t>the ___________?</a:t>
            </a:r>
            <a:endParaRPr lang="en-US" altLang="en-US" sz="2400" dirty="0"/>
          </a:p>
          <a:p>
            <a:pPr algn="just">
              <a:lnSpc>
                <a:spcPct val="105000"/>
              </a:lnSpc>
            </a:pPr>
            <a:r>
              <a:rPr lang="en-US" altLang="en-US" sz="2400" dirty="0"/>
              <a:t>What determines the </a:t>
            </a:r>
            <a:r>
              <a:rPr lang="en-US" altLang="en-US" sz="2400" u="sng" dirty="0" smtClean="0"/>
              <a:t>_____________ </a:t>
            </a:r>
            <a:r>
              <a:rPr lang="en-US" altLang="en-US" sz="2400" dirty="0" smtClean="0"/>
              <a:t>of </a:t>
            </a:r>
            <a:r>
              <a:rPr lang="en-US" altLang="en-US" sz="2400" dirty="0"/>
              <a:t>a </a:t>
            </a:r>
            <a:r>
              <a:rPr lang="en-US" altLang="en-US" sz="2400" u="sng" dirty="0" smtClean="0"/>
              <a:t>___________</a:t>
            </a:r>
            <a:r>
              <a:rPr lang="en-US" altLang="en-US" sz="2400" dirty="0" smtClean="0"/>
              <a:t>?</a:t>
            </a:r>
            <a:endParaRPr lang="en-US" altLang="en-US" sz="2400" dirty="0"/>
          </a:p>
          <a:p>
            <a:pPr algn="just">
              <a:lnSpc>
                <a:spcPct val="105000"/>
              </a:lnSpc>
            </a:pPr>
            <a:r>
              <a:rPr lang="en-US" altLang="en-US" sz="2400" dirty="0"/>
              <a:t>What techniques can be </a:t>
            </a:r>
            <a:r>
              <a:rPr lang="en-US" altLang="en-US" sz="2400" dirty="0" smtClean="0"/>
              <a:t>used by </a:t>
            </a:r>
            <a:r>
              <a:rPr lang="en-US" altLang="en-US" sz="2400" u="sng" dirty="0" smtClean="0"/>
              <a:t>__________ ___________</a:t>
            </a:r>
            <a:r>
              <a:rPr lang="en-US" altLang="en-US" sz="2400" dirty="0" smtClean="0"/>
              <a:t> to improve </a:t>
            </a:r>
            <a:r>
              <a:rPr lang="en-US" altLang="en-US" sz="2400" dirty="0"/>
              <a:t>performance?</a:t>
            </a:r>
          </a:p>
          <a:p>
            <a:pPr algn="just">
              <a:lnSpc>
                <a:spcPct val="105000"/>
              </a:lnSpc>
            </a:pPr>
            <a:r>
              <a:rPr lang="en-US" altLang="en-US" sz="2400" dirty="0"/>
              <a:t>What are the </a:t>
            </a:r>
            <a:r>
              <a:rPr lang="en-US" altLang="en-US" sz="2400" dirty="0" smtClean="0"/>
              <a:t>________ </a:t>
            </a:r>
            <a:r>
              <a:rPr lang="en-US" altLang="en-US" sz="2400" dirty="0"/>
              <a:t>for and the </a:t>
            </a:r>
            <a:r>
              <a:rPr lang="en-US" altLang="en-US" sz="2400" dirty="0" smtClean="0"/>
              <a:t>______________ </a:t>
            </a:r>
            <a:r>
              <a:rPr lang="en-US" altLang="en-US" sz="2400" dirty="0"/>
              <a:t>of the switch </a:t>
            </a:r>
            <a:r>
              <a:rPr lang="en-US" altLang="en-US" sz="2400" dirty="0" smtClean="0"/>
              <a:t>from _____________ processing to _________ processing?</a:t>
            </a:r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06450" y="2035175"/>
            <a:ext cx="7680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44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65505" y="366532"/>
            <a:ext cx="8349343" cy="629920"/>
          </a:xfrm>
        </p:spPr>
        <p:txBody>
          <a:bodyPr/>
          <a:lstStyle/>
          <a:p>
            <a:r>
              <a:rPr lang="en-US" altLang="en-US" sz="2800" dirty="0"/>
              <a:t>1.1 </a:t>
            </a:r>
            <a:r>
              <a:rPr lang="en-US" altLang="en-US" sz="2800" dirty="0" smtClean="0"/>
              <a:t>Elements </a:t>
            </a:r>
            <a:r>
              <a:rPr lang="en-US" altLang="en-US" sz="2800" dirty="0"/>
              <a:t>Contributing to Program Performance</a:t>
            </a:r>
            <a:endParaRPr lang="en-US" altLang="en-US" dirty="0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827" y="1412875"/>
            <a:ext cx="8094014" cy="4114800"/>
          </a:xfrm>
        </p:spPr>
        <p:txBody>
          <a:bodyPr/>
          <a:lstStyle/>
          <a:p>
            <a:pPr algn="just">
              <a:lnSpc>
                <a:spcPct val="114000"/>
              </a:lnSpc>
            </a:pPr>
            <a:r>
              <a:rPr lang="en-US" altLang="en-US" sz="2800" u="sng" dirty="0" smtClean="0"/>
              <a:t>______________________</a:t>
            </a:r>
            <a:endParaRPr lang="en-US" altLang="en-US" sz="2800" u="sng" dirty="0"/>
          </a:p>
          <a:p>
            <a:pPr algn="just">
              <a:lnSpc>
                <a:spcPct val="114000"/>
              </a:lnSpc>
            </a:pPr>
            <a:r>
              <a:rPr lang="en-US" altLang="en-US" sz="2800" u="sng" dirty="0" smtClean="0"/>
              <a:t>_______________________________</a:t>
            </a:r>
            <a:r>
              <a:rPr lang="en-US" altLang="en-US" sz="2800" u="sng" dirty="0"/>
              <a:t>_</a:t>
            </a:r>
          </a:p>
          <a:p>
            <a:pPr algn="just">
              <a:lnSpc>
                <a:spcPct val="114000"/>
              </a:lnSpc>
            </a:pPr>
            <a:r>
              <a:rPr lang="en-US" altLang="en-US" sz="2800" u="sng" dirty="0" smtClean="0"/>
              <a:t>______________________________</a:t>
            </a:r>
            <a:endParaRPr lang="en-US" altLang="en-US" sz="2400" u="sng" dirty="0"/>
          </a:p>
          <a:p>
            <a:pPr algn="just">
              <a:lnSpc>
                <a:spcPct val="114000"/>
              </a:lnSpc>
            </a:pPr>
            <a:r>
              <a:rPr lang="en-US" altLang="en-US" sz="2800" u="sng" dirty="0" smtClean="0"/>
              <a:t>________________________________________</a:t>
            </a:r>
            <a:endParaRPr lang="en-US" altLang="en-US" sz="28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71940" y="331807"/>
            <a:ext cx="8349343" cy="629920"/>
          </a:xfrm>
        </p:spPr>
        <p:txBody>
          <a:bodyPr/>
          <a:lstStyle/>
          <a:p>
            <a:r>
              <a:rPr lang="en-US" altLang="en-US" sz="2800" dirty="0" smtClean="0"/>
              <a:t>1.2 Eight Great Computer Architecture Ideas</a:t>
            </a:r>
            <a:endParaRPr lang="en-US" altLang="en-US" dirty="0"/>
          </a:p>
        </p:txBody>
      </p:sp>
      <p:sp>
        <p:nvSpPr>
          <p:cNvPr id="408580" name="Text Box 4"/>
          <p:cNvSpPr txBox="1">
            <a:spLocks noChangeArrowheads="1"/>
          </p:cNvSpPr>
          <p:nvPr/>
        </p:nvSpPr>
        <p:spPr bwMode="auto">
          <a:xfrm>
            <a:off x="806450" y="2035175"/>
            <a:ext cx="7680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5600" y="1371600"/>
            <a:ext cx="6288268" cy="5069840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sz="2800" dirty="0" smtClean="0"/>
              <a:t>Design for Moore’s Law</a:t>
            </a:r>
          </a:p>
          <a:p>
            <a:pPr>
              <a:lnSpc>
                <a:spcPct val="114000"/>
              </a:lnSpc>
            </a:pPr>
            <a:r>
              <a:rPr lang="en-US" sz="2800" dirty="0" smtClean="0"/>
              <a:t>Use abstractions to simplify design</a:t>
            </a:r>
          </a:p>
          <a:p>
            <a:pPr>
              <a:lnSpc>
                <a:spcPct val="114000"/>
              </a:lnSpc>
            </a:pPr>
            <a:r>
              <a:rPr lang="en-US" sz="2800" dirty="0" smtClean="0"/>
              <a:t>Make the common case fast</a:t>
            </a:r>
          </a:p>
          <a:p>
            <a:pPr>
              <a:lnSpc>
                <a:spcPct val="114000"/>
              </a:lnSpc>
            </a:pPr>
            <a:r>
              <a:rPr lang="en-US" sz="2800" dirty="0" smtClean="0"/>
              <a:t>Performance via Parallelism</a:t>
            </a:r>
          </a:p>
          <a:p>
            <a:pPr>
              <a:lnSpc>
                <a:spcPct val="114000"/>
              </a:lnSpc>
            </a:pPr>
            <a:r>
              <a:rPr lang="en-US" sz="2800" dirty="0" smtClean="0"/>
              <a:t>Performance via Pipelining</a:t>
            </a:r>
          </a:p>
          <a:p>
            <a:pPr>
              <a:lnSpc>
                <a:spcPct val="114000"/>
              </a:lnSpc>
            </a:pPr>
            <a:r>
              <a:rPr lang="en-US" sz="2800" dirty="0" smtClean="0"/>
              <a:t>Performance via Prediction</a:t>
            </a:r>
          </a:p>
          <a:p>
            <a:pPr>
              <a:lnSpc>
                <a:spcPct val="114000"/>
              </a:lnSpc>
            </a:pPr>
            <a:r>
              <a:rPr lang="en-US" sz="2800" dirty="0" smtClean="0"/>
              <a:t>Hierarchy of Memories</a:t>
            </a:r>
          </a:p>
          <a:p>
            <a:pPr>
              <a:lnSpc>
                <a:spcPct val="114000"/>
              </a:lnSpc>
            </a:pPr>
            <a:r>
              <a:rPr lang="en-US" sz="2800" dirty="0" smtClean="0"/>
              <a:t>Dependability via Redundancy</a:t>
            </a:r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278177" y="1399150"/>
            <a:ext cx="1835761" cy="4685215"/>
            <a:chOff x="6994777" y="1399150"/>
            <a:chExt cx="1835761" cy="4685215"/>
          </a:xfrm>
        </p:grpSpPr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6058" y="1399150"/>
              <a:ext cx="647700" cy="73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644" y="1793875"/>
              <a:ext cx="576262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0489" y="2482128"/>
              <a:ext cx="858838" cy="692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5768" y="2965934"/>
              <a:ext cx="719138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0489" y="3504678"/>
              <a:ext cx="698500" cy="792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4089" y="4157803"/>
              <a:ext cx="690562" cy="901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4777" y="4608653"/>
              <a:ext cx="787400" cy="79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8201" y="5493815"/>
              <a:ext cx="922337" cy="59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4951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/>
              <a:t>1.3 </a:t>
            </a:r>
            <a:r>
              <a:rPr lang="en-US" altLang="en-US" sz="2800" dirty="0"/>
              <a:t>Below Your </a:t>
            </a:r>
            <a:r>
              <a:rPr lang="en-US" altLang="en-US" sz="2800" dirty="0" smtClean="0"/>
              <a:t>Program</a:t>
            </a:r>
            <a:endParaRPr lang="en-US" altLang="en-US" dirty="0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5767" y="1210469"/>
            <a:ext cx="5514975" cy="2259012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en-US" sz="2800" dirty="0"/>
              <a:t>Operating system</a:t>
            </a:r>
          </a:p>
          <a:p>
            <a:pPr lvl="1" algn="just">
              <a:lnSpc>
                <a:spcPct val="120000"/>
              </a:lnSpc>
            </a:pPr>
            <a:r>
              <a:rPr lang="en-US" altLang="en-US" sz="2400" dirty="0" smtClean="0"/>
              <a:t>Interface between _____________ and the _________</a:t>
            </a:r>
            <a:endParaRPr lang="en-US" altLang="en-US" sz="2400" dirty="0"/>
          </a:p>
          <a:p>
            <a:pPr lvl="2" algn="just">
              <a:lnSpc>
                <a:spcPct val="120000"/>
              </a:lnSpc>
            </a:pPr>
            <a:r>
              <a:rPr lang="en-US" altLang="en-US" sz="2000" dirty="0"/>
              <a:t>Handles </a:t>
            </a:r>
            <a:r>
              <a:rPr lang="en-US" altLang="en-US" sz="2000" dirty="0" smtClean="0"/>
              <a:t>________ ___</a:t>
            </a:r>
            <a:endParaRPr lang="en-US" altLang="en-US" sz="2000" dirty="0"/>
          </a:p>
          <a:p>
            <a:pPr lvl="2" algn="just">
              <a:lnSpc>
                <a:spcPct val="120000"/>
              </a:lnSpc>
            </a:pPr>
            <a:r>
              <a:rPr lang="en-US" altLang="en-US" sz="2000" dirty="0"/>
              <a:t>Allocates </a:t>
            </a:r>
            <a:r>
              <a:rPr lang="en-US" altLang="en-US" sz="2000" dirty="0" smtClean="0"/>
              <a:t>________ </a:t>
            </a:r>
            <a:r>
              <a:rPr lang="en-US" altLang="en-US" sz="2000" dirty="0"/>
              <a:t>and </a:t>
            </a:r>
            <a:r>
              <a:rPr lang="en-US" altLang="en-US" sz="2000" dirty="0" smtClean="0"/>
              <a:t>__________</a:t>
            </a:r>
            <a:endParaRPr lang="en-US" altLang="en-US" sz="2000" dirty="0"/>
          </a:p>
          <a:p>
            <a:pPr lvl="2" algn="just">
              <a:lnSpc>
                <a:spcPct val="120000"/>
              </a:lnSpc>
            </a:pPr>
            <a:r>
              <a:rPr lang="en-US" altLang="en-US" sz="2000" dirty="0"/>
              <a:t>Provides for </a:t>
            </a:r>
            <a:r>
              <a:rPr lang="en-US" altLang="en-US" sz="2000" dirty="0" smtClean="0"/>
              <a:t>__________ ________</a:t>
            </a:r>
            <a:endParaRPr lang="en-US" altLang="en-US" sz="2000" dirty="0"/>
          </a:p>
          <a:p>
            <a:pPr algn="just">
              <a:lnSpc>
                <a:spcPct val="120000"/>
              </a:lnSpc>
            </a:pPr>
            <a:r>
              <a:rPr lang="en-US" altLang="en-US" sz="2800" dirty="0"/>
              <a:t>Compiler</a:t>
            </a:r>
          </a:p>
          <a:p>
            <a:pPr lvl="1" algn="just">
              <a:lnSpc>
                <a:spcPct val="120000"/>
              </a:lnSpc>
            </a:pPr>
            <a:r>
              <a:rPr lang="en-US" altLang="en-US" sz="2000" u="sng" dirty="0" smtClean="0"/>
              <a:t>___________________________________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altLang="en-US" sz="2000" u="sng" dirty="0"/>
              <a:t> </a:t>
            </a:r>
            <a:r>
              <a:rPr lang="en-US" altLang="en-US" sz="2000" u="sng" dirty="0" smtClean="0"/>
              <a:t>     _______________________</a:t>
            </a:r>
            <a:endParaRPr lang="en-US" altLang="en-US" sz="2000" u="sng" dirty="0"/>
          </a:p>
        </p:txBody>
      </p:sp>
      <p:pic>
        <p:nvPicPr>
          <p:cNvPr id="414725" name="Picture 5" descr="Figure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205" y="2498162"/>
            <a:ext cx="27813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/>
              <a:t>1.4 </a:t>
            </a:r>
            <a:r>
              <a:rPr lang="en-US" altLang="en-US" sz="2800" dirty="0"/>
              <a:t>Under the Covers </a:t>
            </a:r>
            <a:r>
              <a:rPr lang="en-US" altLang="en-US" sz="2800" dirty="0" smtClean="0"/>
              <a:t>– The BIG Picture</a:t>
            </a:r>
            <a:endParaRPr lang="en-US" altLang="en-US" dirty="0"/>
          </a:p>
        </p:txBody>
      </p:sp>
      <p:pic>
        <p:nvPicPr>
          <p:cNvPr id="8206" name="Picture 14" descr="f01-04-P37449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4" t="27502" b="2576"/>
          <a:stretch/>
        </p:blipFill>
        <p:spPr bwMode="auto">
          <a:xfrm>
            <a:off x="1724627" y="1435261"/>
            <a:ext cx="6389226" cy="493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PE 112">
  <a:themeElements>
    <a:clrScheme name="CPE 11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PE 11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PE 11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PE 11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E 11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E 11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E 11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E 11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E 11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Office\Templates\CPE 112.pot</Template>
  <TotalTime>14598</TotalTime>
  <Words>1116</Words>
  <Application>Microsoft Office PowerPoint</Application>
  <PresentationFormat>On-screen Show (4:3)</PresentationFormat>
  <Paragraphs>192</Paragraphs>
  <Slides>31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CPE 112</vt:lpstr>
      <vt:lpstr>Chart</vt:lpstr>
      <vt:lpstr>CPE 431/531  Chapter 1 - Computer Abstractions and Technology</vt:lpstr>
      <vt:lpstr>1.1 Introduction</vt:lpstr>
      <vt:lpstr>1.1 Classes of Computing Applications</vt:lpstr>
      <vt:lpstr>1.1 The PostPC Era</vt:lpstr>
      <vt:lpstr>1.1 What You Can Learn in This Book</vt:lpstr>
      <vt:lpstr>1.1 Elements Contributing to Program Performance</vt:lpstr>
      <vt:lpstr>1.2 Eight Great Computer Architecture Ideas</vt:lpstr>
      <vt:lpstr>1.3 Below Your Program</vt:lpstr>
      <vt:lpstr>1.4 Under the Covers – The BIG Picture</vt:lpstr>
      <vt:lpstr>1.4 Under the Covers – Apple iPad 2</vt:lpstr>
      <vt:lpstr>1.4 Communicating with Other Computers</vt:lpstr>
      <vt:lpstr>1.5 Technologies Enabling Processors and Memory</vt:lpstr>
      <vt:lpstr>1.5 Semiconductor Manufacturing</vt:lpstr>
      <vt:lpstr>1.6 Performance - Motivation</vt:lpstr>
      <vt:lpstr>1.6 Defining Performance</vt:lpstr>
      <vt:lpstr>1.6 Performance Metrics</vt:lpstr>
      <vt:lpstr>1.6 Throughput and Response Time</vt:lpstr>
      <vt:lpstr>1.4 Performance Related to Execution Time</vt:lpstr>
      <vt:lpstr>1.6 Measuring Performance</vt:lpstr>
      <vt:lpstr>1.6 CPU Performance and its Factors</vt:lpstr>
      <vt:lpstr>1.6 Instruction Performance</vt:lpstr>
      <vt:lpstr>1.6 Comparing Code Segments</vt:lpstr>
      <vt:lpstr>1.6 Understanding Program Performance</vt:lpstr>
      <vt:lpstr>1.7 The Power Wall</vt:lpstr>
      <vt:lpstr>1.8 The Switch from Uni- to Multi-processors</vt:lpstr>
      <vt:lpstr>1.8 The Switch from Uni- to Multi-processors</vt:lpstr>
      <vt:lpstr>1.9 RealStuff: Benchmarking the Intel Core i7</vt:lpstr>
      <vt:lpstr>1.9 RealStuff: Benchmarking the Intel Core i7</vt:lpstr>
      <vt:lpstr>1.9 RealStuff: Benchmarking the Intel Xeon</vt:lpstr>
      <vt:lpstr>1.10 Fallacies and Pitfalls</vt:lpstr>
      <vt:lpstr>1.11 Concluding Remarks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197 – Computer Methods in Engineeing</dc:title>
  <dc:creator>Glen Long</dc:creator>
  <cp:lastModifiedBy>Rhonda Gaede (ECE)</cp:lastModifiedBy>
  <cp:revision>715</cp:revision>
  <cp:lastPrinted>2003-04-09T18:43:55Z</cp:lastPrinted>
  <dcterms:created xsi:type="dcterms:W3CDTF">2001-01-08T21:28:26Z</dcterms:created>
  <dcterms:modified xsi:type="dcterms:W3CDTF">2014-08-26T21:25:31Z</dcterms:modified>
</cp:coreProperties>
</file>