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287" r:id="rId3"/>
    <p:sldId id="280" r:id="rId4"/>
    <p:sldId id="293" r:id="rId5"/>
    <p:sldId id="332" r:id="rId6"/>
    <p:sldId id="333" r:id="rId7"/>
    <p:sldId id="324" r:id="rId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66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41" autoAdjust="0"/>
  </p:normalViewPr>
  <p:slideViewPr>
    <p:cSldViewPr snapToGrid="0">
      <p:cViewPr varScale="1">
        <p:scale>
          <a:sx n="51" d="100"/>
          <a:sy n="51" d="100"/>
        </p:scale>
        <p:origin x="-108" y="-960"/>
      </p:cViewPr>
      <p:guideLst>
        <p:guide orient="horz" pos="2160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CA0831B-58E2-40C8-B877-A2535BD56F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724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37D3B3DC-2615-47DB-8F95-E0489F73FF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450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89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2008</a:t>
            </a:r>
            <a:r>
              <a:rPr lang="en-US" baseline="0" dirty="0" smtClean="0"/>
              <a:t> Standard adds half precision (16 bits) and quadruple precision (128 bits – no hardware yet)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2008</a:t>
            </a:r>
            <a:r>
              <a:rPr lang="en-US" baseline="0" dirty="0" smtClean="0"/>
              <a:t> Standard adds half precision (16 bits) and quadruple precision (128 bits – no hardware yet)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64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B3DC-2615-47DB-8F95-E0489F73FFC4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19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ChangeArrowheads="1"/>
          </p:cNvSpPr>
          <p:nvPr/>
        </p:nvSpPr>
        <p:spPr bwMode="auto">
          <a:xfrm>
            <a:off x="407988" y="306388"/>
            <a:ext cx="8405812" cy="624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1949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FBBCCC6-7969-4F8B-BDE9-7565E18B8288}" type="datetime1">
              <a:rPr lang="en-US" altLang="en-US" smtClean="0"/>
              <a:t>8/20/2015</a:t>
            </a:fld>
            <a:endParaRPr lang="en-US" altLang="en-US"/>
          </a:p>
        </p:txBody>
      </p:sp>
      <p:sp>
        <p:nvSpPr>
          <p:cNvPr id="319494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19495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B591893-D1D7-4C07-96AF-E221603AFEB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19496" name="Rectangle 8"/>
          <p:cNvSpPr>
            <a:spLocks noChangeArrowheads="1"/>
          </p:cNvSpPr>
          <p:nvPr/>
        </p:nvSpPr>
        <p:spPr bwMode="auto">
          <a:xfrm>
            <a:off x="381000" y="6400800"/>
            <a:ext cx="2895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/>
              <a:t>Electrical and Computer Engineering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7159BD02-A0A6-4B92-9E84-25AE0C5744BD}" type="slidenum">
              <a:rPr lang="en-US" altLang="en-US"/>
              <a:pPr/>
              <a:t>‹#›</a:t>
            </a:fld>
            <a:r>
              <a:rPr lang="en-US" altLang="en-US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368393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3B86591C-9931-499F-9650-58D107587670}" type="slidenum">
              <a:rPr lang="en-US" altLang="en-US"/>
              <a:pPr/>
              <a:t>‹#›</a:t>
            </a:fld>
            <a:r>
              <a:rPr lang="en-US" altLang="en-US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382414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16738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16F8A1C5-D6FD-4E4B-862F-2149B1685BF2}" type="slidenum">
              <a:rPr lang="en-US" altLang="en-US"/>
              <a:pPr/>
              <a:t>‹#›</a:t>
            </a:fld>
            <a:r>
              <a:rPr lang="en-US" altLang="en-US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48535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52292" y="5697005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Page </a:t>
            </a:r>
            <a:fld id="{178FB821-1EBD-44DC-BF37-0E1AF404DA0F}" type="slidenum">
              <a:rPr lang="en-US" altLang="en-US"/>
              <a:pPr/>
              <a:t>‹#›</a:t>
            </a:fld>
            <a:r>
              <a:rPr lang="en-US" altLang="en-US" dirty="0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226414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21FE7FD3-1EA2-4275-B546-D74AE29B8B1A}" type="slidenum">
              <a:rPr lang="en-US" altLang="en-US"/>
              <a:pPr/>
              <a:t>‹#›</a:t>
            </a:fld>
            <a:r>
              <a:rPr lang="en-US" altLang="en-US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153294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74790243-FF73-4C62-B05D-77FB67DAC222}" type="slidenum">
              <a:rPr lang="en-US" altLang="en-US"/>
              <a:pPr/>
              <a:t>‹#›</a:t>
            </a:fld>
            <a:r>
              <a:rPr lang="en-US" altLang="en-US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423672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CE88F1C9-FFAE-49AD-B289-16E4F022C97E}" type="slidenum">
              <a:rPr lang="en-US" altLang="en-US"/>
              <a:pPr/>
              <a:t>‹#›</a:t>
            </a:fld>
            <a:r>
              <a:rPr lang="en-US" altLang="en-US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309581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240425E1-1836-4F1D-B4BA-39A588CBFC45}" type="slidenum">
              <a:rPr lang="en-US" altLang="en-US"/>
              <a:pPr/>
              <a:t>‹#›</a:t>
            </a:fld>
            <a:r>
              <a:rPr lang="en-US" altLang="en-US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357551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48F620D5-5596-480B-9AA2-97DA2812A6E5}" type="slidenum">
              <a:rPr lang="en-US" altLang="en-US"/>
              <a:pPr/>
              <a:t>‹#›</a:t>
            </a:fld>
            <a:r>
              <a:rPr lang="en-US" altLang="en-US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139943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33AB03E6-8413-4682-B642-B0EE32A3C4C1}" type="slidenum">
              <a:rPr lang="en-US" altLang="en-US"/>
              <a:pPr/>
              <a:t>‹#›</a:t>
            </a:fld>
            <a:r>
              <a:rPr lang="en-US" altLang="en-US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411391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00265" y="6471920"/>
            <a:ext cx="1905000" cy="3149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Page </a:t>
            </a:r>
            <a:fld id="{AB8CF344-9B71-485F-8852-12669884FC7E}" type="slidenum">
              <a:rPr lang="en-US" altLang="en-US"/>
              <a:pPr/>
              <a:t>‹#›</a:t>
            </a:fld>
            <a:r>
              <a:rPr lang="en-US" altLang="en-US"/>
              <a:t> of 26</a:t>
            </a:r>
          </a:p>
        </p:txBody>
      </p:sp>
    </p:spTree>
    <p:extLst>
      <p:ext uri="{BB962C8B-B14F-4D97-AF65-F5344CB8AC3E}">
        <p14:creationId xmlns:p14="http://schemas.microsoft.com/office/powerpoint/2010/main" val="367931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5680" y="351593"/>
            <a:ext cx="7772400" cy="62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" y="1371600"/>
            <a:ext cx="8392160" cy="5069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318472" name="Line 8"/>
          <p:cNvSpPr>
            <a:spLocks noChangeShapeType="1"/>
          </p:cNvSpPr>
          <p:nvPr/>
        </p:nvSpPr>
        <p:spPr bwMode="auto">
          <a:xfrm>
            <a:off x="355600" y="970011"/>
            <a:ext cx="841248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473" name="Text Box 9"/>
          <p:cNvSpPr txBox="1">
            <a:spLocks noChangeArrowheads="1"/>
          </p:cNvSpPr>
          <p:nvPr/>
        </p:nvSpPr>
        <p:spPr bwMode="auto">
          <a:xfrm>
            <a:off x="7054850" y="0"/>
            <a:ext cx="20891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 b="1" dirty="0">
                <a:solidFill>
                  <a:srgbClr val="3399FF"/>
                </a:solidFill>
                <a:latin typeface="Calibri" panose="020F0502020204030204" pitchFamily="34" charset="0"/>
              </a:rPr>
              <a:t>CPE 431/531</a:t>
            </a:r>
          </a:p>
        </p:txBody>
      </p:sp>
      <p:sp>
        <p:nvSpPr>
          <p:cNvPr id="318474" name="Text Box 10"/>
          <p:cNvSpPr txBox="1">
            <a:spLocks noChangeArrowheads="1"/>
          </p:cNvSpPr>
          <p:nvPr userDrawn="1"/>
        </p:nvSpPr>
        <p:spPr bwMode="auto">
          <a:xfrm>
            <a:off x="3144837" y="43816"/>
            <a:ext cx="26511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 dirty="0" smtClean="0">
                <a:solidFill>
                  <a:srgbClr val="3399FF"/>
                </a:solidFill>
                <a:latin typeface="Calibri" panose="020F0502020204030204" pitchFamily="34" charset="0"/>
              </a:rPr>
              <a:t>ECE</a:t>
            </a:r>
            <a:r>
              <a:rPr lang="en-US" altLang="en-US" sz="1400" b="1" baseline="0" dirty="0" smtClean="0">
                <a:solidFill>
                  <a:srgbClr val="3399FF"/>
                </a:solidFill>
                <a:latin typeface="Calibri" panose="020F0502020204030204" pitchFamily="34" charset="0"/>
              </a:rPr>
              <a:t> Department</a:t>
            </a:r>
            <a:endParaRPr lang="en-US" altLang="en-US" sz="1400" b="1" dirty="0">
              <a:solidFill>
                <a:srgbClr val="3399FF"/>
              </a:solidFill>
              <a:latin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8560" cy="58928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7685590" y="6447099"/>
            <a:ext cx="1331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Calibri" panose="020F0502020204030204" pitchFamily="34" charset="0"/>
              </a:rPr>
              <a:t>Slide </a:t>
            </a:r>
            <a:fld id="{DAA520FB-DF88-45D0-940D-20FFE09CFF5B}" type="slidenum">
              <a:rPr lang="en-US" smtClean="0">
                <a:latin typeface="Calibri" panose="020F0502020204030204" pitchFamily="34" charset="0"/>
              </a:rPr>
              <a:pPr algn="r"/>
              <a:t>‹#›</a:t>
            </a:fld>
            <a:r>
              <a:rPr lang="en-US" dirty="0" smtClean="0">
                <a:latin typeface="Calibri" panose="020F0502020204030204" pitchFamily="34" charset="0"/>
              </a:rPr>
              <a:t> of 7</a:t>
            </a:r>
          </a:p>
          <a:p>
            <a:pPr algn="r"/>
            <a:endParaRPr 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0538"/>
            <a:ext cx="7772400" cy="1143000"/>
          </a:xfrm>
        </p:spPr>
        <p:txBody>
          <a:bodyPr/>
          <a:lstStyle/>
          <a:p>
            <a:r>
              <a:rPr lang="en-US" altLang="en-US" dirty="0">
                <a:latin typeface="Arial Black" pitchFamily="34" charset="0"/>
              </a:rPr>
              <a:t>CPE 431/531</a:t>
            </a:r>
            <a:br>
              <a:rPr lang="en-US" altLang="en-US" dirty="0">
                <a:latin typeface="Arial Black" pitchFamily="34" charset="0"/>
              </a:rPr>
            </a:br>
            <a:r>
              <a:rPr lang="en-US" altLang="en-US" dirty="0">
                <a:latin typeface="Arial Black" pitchFamily="34" charset="0"/>
              </a:rPr>
              <a:t/>
            </a:r>
            <a:br>
              <a:rPr lang="en-US" altLang="en-US" dirty="0">
                <a:latin typeface="Arial Black" pitchFamily="34" charset="0"/>
              </a:rPr>
            </a:br>
            <a:r>
              <a:rPr lang="en-US" altLang="en-US" dirty="0">
                <a:latin typeface="Arial Black" pitchFamily="34" charset="0"/>
              </a:rPr>
              <a:t>Chapter 3</a:t>
            </a:r>
            <a:r>
              <a:rPr lang="en-US" altLang="en-US" dirty="0" smtClean="0">
                <a:latin typeface="Arial Black" pitchFamily="34" charset="0"/>
              </a:rPr>
              <a:t> – Arithmetic for Computers</a:t>
            </a:r>
            <a:br>
              <a:rPr lang="en-US" altLang="en-US" dirty="0" smtClean="0">
                <a:latin typeface="Arial Black" pitchFamily="34" charset="0"/>
              </a:rPr>
            </a:b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latin typeface="Arial Black" pitchFamily="34" charset="0"/>
              </a:rPr>
              <a:t>Dr. Rhonda Kay </a:t>
            </a:r>
            <a:r>
              <a:rPr lang="en-US" altLang="en-US" dirty="0" smtClean="0">
                <a:latin typeface="Arial Black" pitchFamily="34" charset="0"/>
              </a:rPr>
              <a:t>Gaede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4576082"/>
            <a:ext cx="285750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3</a:t>
            </a:r>
            <a:r>
              <a:rPr lang="en-US" altLang="en-US" sz="2800" dirty="0" smtClean="0">
                <a:solidFill>
                  <a:schemeClr val="tx1"/>
                </a:solidFill>
              </a:rPr>
              <a:t>.1 </a:t>
            </a:r>
            <a:r>
              <a:rPr lang="en-US" altLang="en-US" sz="28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68753" y="1433966"/>
            <a:ext cx="8503103" cy="518454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Bits are bits, what is important is how they are </a:t>
            </a:r>
            <a:r>
              <a:rPr lang="en-US" altLang="en-US" sz="2400" dirty="0" smtClean="0"/>
              <a:t>______________.</a:t>
            </a:r>
            <a:endParaRPr lang="en-US" altLang="en-US" sz="2400" dirty="0"/>
          </a:p>
          <a:p>
            <a:pPr lvl="1">
              <a:buFont typeface="Times" pitchFamily="18" charset="0"/>
              <a:buChar char="•"/>
            </a:pPr>
            <a:r>
              <a:rPr lang="en-US" altLang="en-US" sz="2400" dirty="0"/>
              <a:t>You may have an </a:t>
            </a:r>
            <a:r>
              <a:rPr lang="en-US" altLang="en-US" sz="2400" dirty="0" smtClean="0"/>
              <a:t>_____________.</a:t>
            </a:r>
            <a:endParaRPr lang="en-US" altLang="en-US" sz="2400" dirty="0"/>
          </a:p>
          <a:p>
            <a:pPr lvl="1">
              <a:buFont typeface="Times" pitchFamily="18" charset="0"/>
              <a:buChar char="•"/>
            </a:pPr>
            <a:r>
              <a:rPr lang="en-US" altLang="en-US" sz="2400" dirty="0"/>
              <a:t>You may have a </a:t>
            </a:r>
            <a:r>
              <a:rPr lang="en-US" altLang="en-US" sz="2400" dirty="0" smtClean="0"/>
              <a:t>_______________(</a:t>
            </a:r>
            <a:r>
              <a:rPr lang="en-US" altLang="en-US" sz="2400" dirty="0"/>
              <a:t>integer).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2400" dirty="0"/>
              <a:t>You may have an </a:t>
            </a:r>
            <a:r>
              <a:rPr lang="en-US" altLang="en-US" sz="2400" dirty="0" smtClean="0"/>
              <a:t>_________________(</a:t>
            </a:r>
            <a:r>
              <a:rPr lang="en-US" altLang="en-US" sz="2400" dirty="0"/>
              <a:t>integer).</a:t>
            </a:r>
          </a:p>
          <a:p>
            <a:pPr lvl="1">
              <a:buFont typeface="Times" pitchFamily="18" charset="0"/>
              <a:buChar char="•"/>
            </a:pPr>
            <a:r>
              <a:rPr lang="en-US" altLang="en-US" sz="2400" dirty="0"/>
              <a:t>You may have a </a:t>
            </a:r>
            <a:r>
              <a:rPr lang="en-US" altLang="en-US" sz="2400" dirty="0" smtClean="0"/>
              <a:t>_____________________.</a:t>
            </a:r>
            <a:endParaRPr lang="en-US" altLang="en-US" sz="2400" dirty="0"/>
          </a:p>
          <a:p>
            <a:pPr lvl="1">
              <a:lnSpc>
                <a:spcPct val="90000"/>
              </a:lnSpc>
              <a:buFont typeface="Times" pitchFamily="18" charset="0"/>
              <a:buChar char="•"/>
            </a:pPr>
            <a:endParaRPr lang="en-US" altLang="en-US" sz="20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3.5</a:t>
            </a:r>
            <a:r>
              <a:rPr lang="en-US" altLang="en-US" sz="2800" dirty="0" smtClean="0">
                <a:solidFill>
                  <a:schemeClr val="tx1"/>
                </a:solidFill>
              </a:rPr>
              <a:t> Floating Point - Basics</a:t>
            </a:r>
            <a:endParaRPr lang="en-US" altLang="en-US" dirty="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454" y="1228103"/>
            <a:ext cx="8566030" cy="4906479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dirty="0"/>
              <a:t>Floating-point numbers are represented in </a:t>
            </a:r>
            <a:r>
              <a:rPr lang="en-US" altLang="en-US" sz="2400" u="sng" dirty="0" smtClean="0"/>
              <a:t>__________ </a:t>
            </a:r>
            <a:r>
              <a:rPr lang="en-US" altLang="en-US" sz="2400" dirty="0" smtClean="0"/>
              <a:t>notation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altLang="en-US" sz="2000" dirty="0" smtClean="0"/>
              <a:t>	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 smtClean="0"/>
              <a:t>Floating-point numbers use </a:t>
            </a:r>
            <a:r>
              <a:rPr lang="en-US" altLang="en-US" sz="2400" u="sng" dirty="0" smtClean="0"/>
              <a:t>______________ </a:t>
            </a:r>
            <a:r>
              <a:rPr lang="en-US" altLang="en-US" sz="2400" dirty="0" smtClean="0"/>
              <a:t>representation.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 smtClean="0"/>
              <a:t>In </a:t>
            </a:r>
            <a:r>
              <a:rPr lang="en-US" altLang="en-US" sz="2400" dirty="0"/>
              <a:t>general, floating-point numbers are of the form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en-US" sz="2400" dirty="0" smtClean="0"/>
              <a:t>	</a:t>
            </a:r>
            <a:endParaRPr lang="en-US" altLang="en-US" sz="2400" baseline="30000" dirty="0"/>
          </a:p>
          <a:p>
            <a:pPr algn="just">
              <a:lnSpc>
                <a:spcPct val="90000"/>
              </a:lnSpc>
            </a:pPr>
            <a:r>
              <a:rPr lang="en-US" altLang="en-US" sz="2400" dirty="0" smtClean="0"/>
              <a:t>There is a tradeoff between ______ and ___________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 smtClean="0"/>
              <a:t>More __ bits gives you more __________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 smtClean="0"/>
              <a:t>More __ bits gives you more ______</a:t>
            </a:r>
          </a:p>
          <a:p>
            <a:pPr algn="just">
              <a:lnSpc>
                <a:spcPct val="90000"/>
              </a:lnSpc>
            </a:pPr>
            <a:r>
              <a:rPr lang="en-US" altLang="en-US" sz="2400" dirty="0" smtClean="0"/>
              <a:t>IEEE </a:t>
            </a:r>
            <a:r>
              <a:rPr lang="en-US" altLang="en-US" sz="2400" dirty="0"/>
              <a:t>defines two types of floating-point numbers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/>
              <a:t>Single Precision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/>
              <a:t>Double Precision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3.5</a:t>
            </a:r>
            <a:r>
              <a:rPr lang="en-US" altLang="en-US" sz="2800" dirty="0" smtClean="0"/>
              <a:t> Floating Point – More of the Story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369277" y="1138389"/>
            <a:ext cx="8352692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Calibri" panose="020F0502020204030204" pitchFamily="34" charset="0"/>
              </a:rPr>
              <a:t>IEEE 754 Floating Point Standard </a:t>
            </a:r>
          </a:p>
          <a:p>
            <a:pPr lvl="1"/>
            <a:r>
              <a:rPr lang="en-US" altLang="en-US" sz="2400" dirty="0">
                <a:latin typeface="Calibri" panose="020F0502020204030204" pitchFamily="34" charset="0"/>
              </a:rPr>
              <a:t>Adding a </a:t>
            </a:r>
            <a:r>
              <a:rPr lang="en-US" altLang="en-US" sz="2400" dirty="0" smtClean="0">
                <a:latin typeface="Calibri" panose="020F0502020204030204" pitchFamily="34" charset="0"/>
              </a:rPr>
              <a:t>______ to </a:t>
            </a:r>
            <a:r>
              <a:rPr lang="en-US" altLang="en-US" sz="2400" dirty="0">
                <a:latin typeface="Calibri" panose="020F0502020204030204" pitchFamily="34" charset="0"/>
              </a:rPr>
              <a:t>the exponent simplifies </a:t>
            </a:r>
            <a:r>
              <a:rPr lang="en-US" altLang="en-US" sz="2400" dirty="0" smtClean="0">
                <a:latin typeface="Calibri" panose="020F0502020204030204" pitchFamily="34" charset="0"/>
              </a:rPr>
              <a:t>________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lvl="1"/>
            <a:r>
              <a:rPr lang="en-US" altLang="en-US" sz="2400" dirty="0">
                <a:latin typeface="Calibri" panose="020F0502020204030204" pitchFamily="34" charset="0"/>
              </a:rPr>
              <a:t>The leading one is </a:t>
            </a:r>
            <a:r>
              <a:rPr lang="en-US" altLang="en-US" sz="2400" dirty="0" smtClean="0">
                <a:latin typeface="Calibri" panose="020F0502020204030204" pitchFamily="34" charset="0"/>
              </a:rPr>
              <a:t>_________</a:t>
            </a:r>
            <a:endParaRPr lang="en-US" altLang="en-US" sz="2400" baseline="30000" dirty="0">
              <a:latin typeface="Calibri" panose="020F0502020204030204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alibri" panose="020F0502020204030204" pitchFamily="34" charset="0"/>
              </a:rPr>
              <a:t>Representation </a:t>
            </a:r>
            <a:r>
              <a:rPr lang="en-US" altLang="en-US" sz="2400" dirty="0" smtClean="0">
                <a:latin typeface="Calibri" panose="020F0502020204030204" pitchFamily="34" charset="0"/>
              </a:rPr>
              <a:t>expanded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algn="just"/>
            <a:r>
              <a:rPr lang="en-US" altLang="en-US" sz="2400" dirty="0">
                <a:latin typeface="Calibri" panose="020F0502020204030204" pitchFamily="34" charset="0"/>
              </a:rPr>
              <a:t>Example: Represent -0.75 in single and double precision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3.5</a:t>
            </a:r>
            <a:r>
              <a:rPr lang="en-US" altLang="en-US" sz="2800" dirty="0" smtClean="0"/>
              <a:t> Floating Point – More Examples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369277" y="1138389"/>
            <a:ext cx="83526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2400" dirty="0" smtClean="0">
                <a:latin typeface="Calibri" panose="020F0502020204030204" pitchFamily="34" charset="0"/>
              </a:rPr>
              <a:t>Example</a:t>
            </a:r>
            <a:r>
              <a:rPr lang="en-US" altLang="en-US" sz="2400" dirty="0">
                <a:latin typeface="Calibri" panose="020F0502020204030204" pitchFamily="34" charset="0"/>
              </a:rPr>
              <a:t>:  </a:t>
            </a:r>
            <a:r>
              <a:rPr lang="en-US" altLang="en-US" sz="2400" dirty="0" smtClean="0">
                <a:latin typeface="Calibri" panose="020F0502020204030204" pitchFamily="34" charset="0"/>
              </a:rPr>
              <a:t>What decimal number is represented by this single precision float? 0x4493 AB00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3.6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Subword</a:t>
            </a:r>
            <a:r>
              <a:rPr lang="en-US" altLang="en-US" sz="2800" dirty="0" smtClean="0"/>
              <a:t> Parallelism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369277" y="1011780"/>
            <a:ext cx="83526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2400" dirty="0" smtClean="0">
                <a:latin typeface="Calibri" panose="020F0502020204030204" pitchFamily="34" charset="0"/>
              </a:rPr>
              <a:t>__________ systems originally used 8 bits to represent _____ and 8 bits to represent __________.</a:t>
            </a:r>
          </a:p>
          <a:p>
            <a:pPr algn="just"/>
            <a:r>
              <a:rPr lang="en-US" altLang="en-US" sz="2400" dirty="0" smtClean="0">
                <a:latin typeface="Calibri" panose="020F0502020204030204" pitchFamily="34" charset="0"/>
              </a:rPr>
              <a:t>Support for _______ led to 16 bits of information.</a:t>
            </a:r>
          </a:p>
          <a:p>
            <a:pPr algn="just"/>
            <a:r>
              <a:rPr lang="en-US" altLang="en-US" sz="2400" dirty="0" err="1" smtClean="0">
                <a:latin typeface="Calibri" panose="020F0502020204030204" pitchFamily="34" charset="0"/>
              </a:rPr>
              <a:t>Subword</a:t>
            </a:r>
            <a:r>
              <a:rPr lang="en-US" altLang="en-US" sz="2400" dirty="0" smtClean="0">
                <a:latin typeface="Calibri" panose="020F0502020204030204" pitchFamily="34" charset="0"/>
              </a:rPr>
              <a:t> items have been supported for a long time in _____ ________.</a:t>
            </a:r>
          </a:p>
          <a:p>
            <a:pPr algn="just"/>
            <a:r>
              <a:rPr lang="en-US" altLang="en-US" sz="2400" dirty="0" smtClean="0">
                <a:latin typeface="Calibri" panose="020F0502020204030204" pitchFamily="34" charset="0"/>
              </a:rPr>
              <a:t>Graphics processing called for _________ on </a:t>
            </a:r>
            <a:r>
              <a:rPr lang="en-US" altLang="en-US" sz="2400" dirty="0" err="1" smtClean="0">
                <a:latin typeface="Calibri" panose="020F0502020204030204" pitchFamily="34" charset="0"/>
              </a:rPr>
              <a:t>subword</a:t>
            </a:r>
            <a:r>
              <a:rPr lang="en-US" altLang="en-US" sz="2400" dirty="0" smtClean="0">
                <a:latin typeface="Calibri" panose="020F0502020204030204" pitchFamily="34" charset="0"/>
              </a:rPr>
              <a:t> items.</a:t>
            </a:r>
          </a:p>
          <a:p>
            <a:pPr algn="just"/>
            <a:r>
              <a:rPr lang="en-US" altLang="en-US" sz="2400" dirty="0" smtClean="0">
                <a:latin typeface="Calibri" panose="020F0502020204030204" pitchFamily="34" charset="0"/>
              </a:rPr>
              <a:t>Often the same operation is performed on ________ (________) of data.</a:t>
            </a:r>
          </a:p>
          <a:p>
            <a:pPr algn="just"/>
            <a:r>
              <a:rPr lang="en-US" altLang="en-US" sz="2400" dirty="0" smtClean="0">
                <a:latin typeface="Calibri" panose="020F0502020204030204" pitchFamily="34" charset="0"/>
              </a:rPr>
              <a:t>128 bit adders can handle  (Data Level Parallelism)</a:t>
            </a:r>
          </a:p>
          <a:p>
            <a:pPr algn="just"/>
            <a:r>
              <a:rPr lang="en-US" altLang="en-US" sz="2400" dirty="0">
                <a:latin typeface="Calibri" panose="020F0502020204030204" pitchFamily="34" charset="0"/>
              </a:rPr>
              <a:t>	</a:t>
            </a:r>
            <a:r>
              <a:rPr lang="en-US" altLang="en-US" sz="2000" dirty="0" smtClean="0">
                <a:latin typeface="Calibri" panose="020F0502020204030204" pitchFamily="34" charset="0"/>
              </a:rPr>
              <a:t>__	___ bit operands</a:t>
            </a:r>
          </a:p>
          <a:p>
            <a:pPr algn="just"/>
            <a:r>
              <a:rPr lang="en-US" altLang="en-US" sz="2000" dirty="0">
                <a:latin typeface="Calibri" panose="020F0502020204030204" pitchFamily="34" charset="0"/>
              </a:rPr>
              <a:t>	</a:t>
            </a:r>
            <a:r>
              <a:rPr lang="en-US" altLang="en-US" sz="2000" dirty="0" smtClean="0">
                <a:latin typeface="Calibri" panose="020F0502020204030204" pitchFamily="34" charset="0"/>
              </a:rPr>
              <a:t>__ 	___  bit operands</a:t>
            </a:r>
          </a:p>
          <a:p>
            <a:pPr algn="just"/>
            <a:r>
              <a:rPr lang="en-US" altLang="en-US" sz="2000" dirty="0">
                <a:latin typeface="Calibri" panose="020F0502020204030204" pitchFamily="34" charset="0"/>
              </a:rPr>
              <a:t>	</a:t>
            </a:r>
            <a:r>
              <a:rPr lang="en-US" altLang="en-US" sz="2000" dirty="0" smtClean="0">
                <a:latin typeface="Calibri" panose="020F0502020204030204" pitchFamily="34" charset="0"/>
              </a:rPr>
              <a:t>__	___ bit operands</a:t>
            </a:r>
          </a:p>
          <a:p>
            <a:pPr algn="just"/>
            <a:r>
              <a:rPr lang="en-US" altLang="en-US" sz="2000" dirty="0">
                <a:latin typeface="Calibri" panose="020F0502020204030204" pitchFamily="34" charset="0"/>
              </a:rPr>
              <a:t>	</a:t>
            </a:r>
            <a:r>
              <a:rPr lang="en-US" altLang="en-US" sz="2000" dirty="0" smtClean="0">
                <a:latin typeface="Calibri" panose="020F0502020204030204" pitchFamily="34" charset="0"/>
              </a:rPr>
              <a:t>__	___  bit operands</a:t>
            </a:r>
          </a:p>
          <a:p>
            <a:pPr algn="just"/>
            <a:r>
              <a:rPr lang="en-US" altLang="en-US" sz="2000" dirty="0">
                <a:latin typeface="Calibri" panose="020F0502020204030204" pitchFamily="34" charset="0"/>
              </a:rPr>
              <a:t>	</a:t>
            </a:r>
            <a:r>
              <a:rPr lang="en-US" altLang="en-US" sz="2000" dirty="0" smtClean="0">
                <a:latin typeface="Calibri" panose="020F0502020204030204" pitchFamily="34" charset="0"/>
              </a:rPr>
              <a:t>__ 	___  bit operands</a:t>
            </a:r>
          </a:p>
        </p:txBody>
      </p:sp>
    </p:spTree>
    <p:extLst>
      <p:ext uri="{BB962C8B-B14F-4D97-AF65-F5344CB8AC3E}">
        <p14:creationId xmlns:p14="http://schemas.microsoft.com/office/powerpoint/2010/main" val="9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1593"/>
            <a:ext cx="8979108" cy="629920"/>
          </a:xfrm>
        </p:spPr>
        <p:txBody>
          <a:bodyPr/>
          <a:lstStyle/>
          <a:p>
            <a:r>
              <a:rPr lang="en-US" altLang="en-US" sz="2800" dirty="0" smtClean="0"/>
              <a:t>3.9 Fallacies </a:t>
            </a:r>
            <a:r>
              <a:rPr lang="en-US" altLang="en-US" sz="2800" smtClean="0"/>
              <a:t>and Pitfalls</a:t>
            </a:r>
            <a:endParaRPr lang="en-US" altLang="en-US" dirty="0"/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806450" y="2035175"/>
            <a:ext cx="7680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5098" y="1192666"/>
            <a:ext cx="8244668" cy="418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sz="2400" dirty="0" smtClean="0"/>
              <a:t>Pitfall: Floating-point addition is not _____________.</a:t>
            </a:r>
          </a:p>
          <a:p>
            <a:pPr marL="0" indent="0">
              <a:buNone/>
            </a:pPr>
            <a:r>
              <a:rPr lang="en-US" altLang="en-US" sz="2400" dirty="0" smtClean="0"/>
              <a:t>Because </a:t>
            </a:r>
            <a:r>
              <a:rPr lang="en-US" altLang="en-US" sz="2400" dirty="0"/>
              <a:t>floating-point numbers are </a:t>
            </a:r>
            <a:r>
              <a:rPr lang="en-US" altLang="en-US" sz="2400" dirty="0" smtClean="0"/>
              <a:t>_______________ of </a:t>
            </a:r>
            <a:r>
              <a:rPr lang="en-US" altLang="en-US" sz="2400" dirty="0"/>
              <a:t>real numbers and because computer arithmetic </a:t>
            </a:r>
            <a:r>
              <a:rPr lang="en-US" altLang="en-US" sz="2400"/>
              <a:t>has </a:t>
            </a:r>
            <a:r>
              <a:rPr lang="en-US" altLang="en-US" sz="2400" smtClean="0"/>
              <a:t>___________ ____________, </a:t>
            </a:r>
            <a:r>
              <a:rPr lang="en-US" altLang="en-US" sz="2400" dirty="0"/>
              <a:t>associativity does not hold for floating-point numbers.</a:t>
            </a:r>
          </a:p>
          <a:p>
            <a:pPr marL="457200" lvl="1" indent="0">
              <a:buNone/>
            </a:pPr>
            <a:r>
              <a:rPr lang="en-US" altLang="en-US" sz="2400" dirty="0"/>
              <a:t>	x = -1.5</a:t>
            </a:r>
            <a:r>
              <a:rPr lang="en-US" altLang="en-US" sz="2400" baseline="-25000" dirty="0"/>
              <a:t>10</a:t>
            </a:r>
            <a:r>
              <a:rPr lang="en-US" altLang="en-US" sz="2400" dirty="0"/>
              <a:t> x 10</a:t>
            </a:r>
            <a:r>
              <a:rPr lang="en-US" altLang="en-US" sz="2400" baseline="30000" dirty="0"/>
              <a:t>38</a:t>
            </a:r>
            <a:r>
              <a:rPr lang="en-US" altLang="en-US" sz="2400" dirty="0"/>
              <a:t>, y = 1.5</a:t>
            </a:r>
            <a:r>
              <a:rPr lang="en-US" altLang="en-US" sz="2400" baseline="-25000" dirty="0"/>
              <a:t>10</a:t>
            </a:r>
            <a:r>
              <a:rPr lang="en-US" altLang="en-US" sz="2400" dirty="0"/>
              <a:t> x 10</a:t>
            </a:r>
            <a:r>
              <a:rPr lang="en-US" altLang="en-US" sz="2400" baseline="30000" dirty="0"/>
              <a:t>38</a:t>
            </a:r>
            <a:r>
              <a:rPr lang="en-US" altLang="en-US" sz="2400" dirty="0"/>
              <a:t>, z = </a:t>
            </a:r>
            <a:r>
              <a:rPr lang="en-US" altLang="en-US" sz="2400" dirty="0" smtClean="0"/>
              <a:t>1.0</a:t>
            </a:r>
          </a:p>
          <a:p>
            <a:pPr marL="457200" lvl="1" indent="0">
              <a:buNone/>
            </a:pPr>
            <a:endParaRPr lang="en-US" altLang="en-US" sz="2400" dirty="0"/>
          </a:p>
          <a:p>
            <a:pPr marL="457200" lvl="1" indent="0">
              <a:buNone/>
            </a:pPr>
            <a:endParaRPr lang="en-US" altLang="en-US" sz="2400" dirty="0" smtClean="0"/>
          </a:p>
          <a:p>
            <a:pPr marL="0" lvl="1" indent="0">
              <a:buNone/>
            </a:pPr>
            <a:r>
              <a:rPr lang="en-US" altLang="en-US" sz="2400" dirty="0" smtClean="0"/>
              <a:t>Fallacy: Parallel execution strategies that work for _______ data types also work for ______________ data types.</a:t>
            </a:r>
          </a:p>
          <a:p>
            <a:pPr marL="0" lvl="1" indent="0">
              <a:buNone/>
            </a:pPr>
            <a:r>
              <a:rPr lang="en-US" altLang="en-US" sz="2400" dirty="0" smtClean="0"/>
              <a:t>Results may be _________ but not __________.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344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PE 112">
  <a:themeElements>
    <a:clrScheme name="CPE 112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PE 11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PE 11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PE 11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E 11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E 11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E 11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E 11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PE 11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Office\Templates\CPE 112.pot</Template>
  <TotalTime>15117</TotalTime>
  <Words>266</Words>
  <Application>Microsoft Office PowerPoint</Application>
  <PresentationFormat>On-screen Show (4:3)</PresentationFormat>
  <Paragraphs>55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CPE 112</vt:lpstr>
      <vt:lpstr>CPE 431/531  Chapter 3 – Arithmetic for Computers </vt:lpstr>
      <vt:lpstr>3.1 Introduction</vt:lpstr>
      <vt:lpstr>3.5 Floating Point - Basics</vt:lpstr>
      <vt:lpstr>3.5 Floating Point – More of the Story</vt:lpstr>
      <vt:lpstr>3.5 Floating Point – More Examples</vt:lpstr>
      <vt:lpstr>3.6 Subword Parallelism</vt:lpstr>
      <vt:lpstr>3.9 Fallacies and Pitfalls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197 – Computer Methods in Engineeing</dc:title>
  <dc:creator>Glen Long</dc:creator>
  <cp:lastModifiedBy>Rhonda Gaede (ECE)</cp:lastModifiedBy>
  <cp:revision>782</cp:revision>
  <cp:lastPrinted>2003-04-09T18:43:55Z</cp:lastPrinted>
  <dcterms:created xsi:type="dcterms:W3CDTF">2001-01-08T21:28:26Z</dcterms:created>
  <dcterms:modified xsi:type="dcterms:W3CDTF">2015-08-20T17:11:17Z</dcterms:modified>
</cp:coreProperties>
</file>