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7" r:id="rId3"/>
    <p:sldId id="280" r:id="rId4"/>
    <p:sldId id="293" r:id="rId5"/>
    <p:sldId id="449" r:id="rId6"/>
    <p:sldId id="450" r:id="rId7"/>
    <p:sldId id="451" r:id="rId8"/>
    <p:sldId id="333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508" r:id="rId18"/>
    <p:sldId id="507" r:id="rId19"/>
    <p:sldId id="512" r:id="rId20"/>
    <p:sldId id="510" r:id="rId21"/>
    <p:sldId id="509" r:id="rId22"/>
    <p:sldId id="513" r:id="rId23"/>
    <p:sldId id="511" r:id="rId24"/>
  </p:sldIdLst>
  <p:sldSz cx="9144000" cy="6858000" type="screen4x3"/>
  <p:notesSz cx="7086600" cy="93726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CCFF"/>
    <a:srgbClr val="33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19" autoAdjust="0"/>
  </p:normalViewPr>
  <p:slideViewPr>
    <p:cSldViewPr snapToGrid="0">
      <p:cViewPr varScale="1">
        <p:scale>
          <a:sx n="53" d="100"/>
          <a:sy n="53" d="100"/>
        </p:scale>
        <p:origin x="-96" y="-582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1168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t" anchorCtr="0" compatLnSpc="1">
            <a:prstTxWarp prst="textNoShape">
              <a:avLst/>
            </a:prstTxWarp>
          </a:bodyPr>
          <a:lstStyle>
            <a:lvl1pPr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5434" y="2"/>
            <a:ext cx="3071167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t" anchorCtr="0" compatLnSpc="1">
            <a:prstTxWarp prst="textNoShape">
              <a:avLst/>
            </a:prstTxWarp>
          </a:bodyPr>
          <a:lstStyle>
            <a:lvl1pPr algn="r"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4590"/>
            <a:ext cx="3071168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b" anchorCtr="0" compatLnSpc="1">
            <a:prstTxWarp prst="textNoShape">
              <a:avLst/>
            </a:prstTxWarp>
          </a:bodyPr>
          <a:lstStyle>
            <a:lvl1pPr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5434" y="8904590"/>
            <a:ext cx="3071167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b" anchorCtr="0" compatLnSpc="1">
            <a:prstTxWarp prst="textNoShape">
              <a:avLst/>
            </a:prstTxWarp>
          </a:bodyPr>
          <a:lstStyle>
            <a:lvl1pPr algn="r" defTabSz="940446">
              <a:defRPr sz="1300"/>
            </a:lvl1pPr>
          </a:lstStyle>
          <a:p>
            <a:fld id="{FCA0831B-58E2-40C8-B877-A2535BD56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72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1168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t" anchorCtr="0" compatLnSpc="1">
            <a:prstTxWarp prst="textNoShape">
              <a:avLst/>
            </a:prstTxWarp>
          </a:bodyPr>
          <a:lstStyle>
            <a:lvl1pPr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5434" y="2"/>
            <a:ext cx="3071167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t" anchorCtr="0" compatLnSpc="1">
            <a:prstTxWarp prst="textNoShape">
              <a:avLst/>
            </a:prstTxWarp>
          </a:bodyPr>
          <a:lstStyle>
            <a:lvl1pPr algn="r"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265" y="4452297"/>
            <a:ext cx="5198070" cy="4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4590"/>
            <a:ext cx="3071168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b" anchorCtr="0" compatLnSpc="1">
            <a:prstTxWarp prst="textNoShape">
              <a:avLst/>
            </a:prstTxWarp>
          </a:bodyPr>
          <a:lstStyle>
            <a:lvl1pPr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5434" y="8904590"/>
            <a:ext cx="3071167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b" anchorCtr="0" compatLnSpc="1">
            <a:prstTxWarp prst="textNoShape">
              <a:avLst/>
            </a:prstTxWarp>
          </a:bodyPr>
          <a:lstStyle>
            <a:lvl1pPr algn="r" defTabSz="940446">
              <a:defRPr sz="1300"/>
            </a:lvl1pPr>
          </a:lstStyle>
          <a:p>
            <a:fld id="{37D3B3DC-2615-47DB-8F95-E0489F73FF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4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25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 only 6 instructions instead of 600</a:t>
            </a:r>
          </a:p>
          <a:p>
            <a:r>
              <a:rPr lang="en-US" dirty="0" smtClean="0"/>
              <a:t>No hazards, in original</a:t>
            </a:r>
            <a:r>
              <a:rPr lang="en-US" baseline="0" dirty="0" smtClean="0"/>
              <a:t> each </a:t>
            </a:r>
            <a:r>
              <a:rPr lang="en-US" baseline="0" dirty="0" err="1" smtClean="0"/>
              <a:t>mul.d</a:t>
            </a:r>
            <a:r>
              <a:rPr lang="en-US" baseline="0" dirty="0" smtClean="0"/>
              <a:t> must wait for a </a:t>
            </a:r>
            <a:r>
              <a:rPr lang="en-US" baseline="0" dirty="0" err="1" smtClean="0"/>
              <a:t>l.d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data transfers need not be contiguous, the addresses are kept in a vector register. Indexed loads gather elements from main memory into contiguous vector elements and indexed stores scatter vector elements across </a:t>
            </a:r>
            <a:r>
              <a:rPr lang="en-US" baseline="0" smtClean="0"/>
              <a:t>main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r>
              <a:rPr lang="en-US" baseline="0" dirty="0" smtClean="0"/>
              <a:t> required at each step of reduction.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336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89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77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89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407988" y="306388"/>
            <a:ext cx="8405812" cy="624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BBCCC6-7969-4F8B-BDE9-7565E18B8288}" type="datetime1">
              <a:rPr lang="en-US" altLang="en-US" smtClean="0"/>
              <a:t>8/20/2015</a:t>
            </a:fld>
            <a:endParaRPr lang="en-US" altLang="en-US"/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591893-D1D7-4C07-96AF-E221603AFE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381000" y="64008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Electrical and Computer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3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4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16738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535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94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67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581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55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94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91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9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5680" y="351593"/>
            <a:ext cx="7772400" cy="62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371600"/>
            <a:ext cx="8392160" cy="506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355600" y="970011"/>
            <a:ext cx="841248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7054850" y="0"/>
            <a:ext cx="208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 dirty="0">
                <a:solidFill>
                  <a:srgbClr val="3399FF"/>
                </a:solidFill>
                <a:latin typeface="Calibri" panose="020F0502020204030204" pitchFamily="34" charset="0"/>
              </a:rPr>
              <a:t>CPE 431/531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3144837" y="43816"/>
            <a:ext cx="2651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 smtClean="0">
                <a:solidFill>
                  <a:srgbClr val="3399FF"/>
                </a:solidFill>
                <a:latin typeface="Calibri" panose="020F0502020204030204" pitchFamily="34" charset="0"/>
              </a:rPr>
              <a:t>ECE</a:t>
            </a:r>
            <a:r>
              <a:rPr lang="en-US" altLang="en-US" sz="1400" b="1" baseline="0" dirty="0" smtClean="0">
                <a:solidFill>
                  <a:srgbClr val="3399FF"/>
                </a:solidFill>
                <a:latin typeface="Calibri" panose="020F0502020204030204" pitchFamily="34" charset="0"/>
              </a:rPr>
              <a:t> Department</a:t>
            </a:r>
            <a:endParaRPr lang="en-US" altLang="en-US" sz="1400" b="1" dirty="0">
              <a:solidFill>
                <a:srgbClr val="3399FF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8560" cy="589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5590" y="6447099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alibri" panose="020F0502020204030204" pitchFamily="34" charset="0"/>
              </a:rPr>
              <a:t>Slide </a:t>
            </a:r>
            <a:fld id="{DAA520FB-DF88-45D0-940D-20FFE09CFF5B}" type="slidenum">
              <a:rPr lang="en-US" smtClean="0">
                <a:latin typeface="Calibri" panose="020F0502020204030204" pitchFamily="34" charset="0"/>
              </a:rPr>
              <a:pPr algn="r"/>
              <a:t>‹#›</a:t>
            </a:fld>
            <a:r>
              <a:rPr lang="en-US" dirty="0" smtClean="0">
                <a:latin typeface="Calibri" panose="020F0502020204030204" pitchFamily="34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0538"/>
            <a:ext cx="7772400" cy="1143000"/>
          </a:xfrm>
        </p:spPr>
        <p:txBody>
          <a:bodyPr/>
          <a:lstStyle/>
          <a:p>
            <a:r>
              <a:rPr lang="en-US" altLang="en-US" dirty="0">
                <a:latin typeface="Arial Black" pitchFamily="34" charset="0"/>
              </a:rPr>
              <a:t>CPE 431/531</a:t>
            </a:r>
            <a:br>
              <a:rPr lang="en-US" altLang="en-US" dirty="0">
                <a:latin typeface="Arial Black" pitchFamily="34" charset="0"/>
              </a:rPr>
            </a:br>
            <a:r>
              <a:rPr lang="en-US" altLang="en-US" dirty="0">
                <a:latin typeface="Arial Black" pitchFamily="34" charset="0"/>
              </a:rPr>
              <a:t/>
            </a:r>
            <a:br>
              <a:rPr lang="en-US" altLang="en-US" dirty="0">
                <a:latin typeface="Arial Black" pitchFamily="34" charset="0"/>
              </a:rPr>
            </a:br>
            <a:r>
              <a:rPr lang="en-US" altLang="en-US" dirty="0">
                <a:latin typeface="Arial Black" pitchFamily="34" charset="0"/>
              </a:rPr>
              <a:t>Chapter </a:t>
            </a:r>
            <a:r>
              <a:rPr lang="en-US" altLang="en-US" dirty="0" smtClean="0">
                <a:latin typeface="Arial Black" pitchFamily="34" charset="0"/>
              </a:rPr>
              <a:t>6 – Parallel Processors </a:t>
            </a:r>
            <a:br>
              <a:rPr lang="en-US" altLang="en-US" dirty="0" smtClean="0">
                <a:latin typeface="Arial Black" pitchFamily="34" charset="0"/>
              </a:rPr>
            </a:br>
            <a:r>
              <a:rPr lang="en-US" altLang="en-US" dirty="0" smtClean="0">
                <a:latin typeface="Arial Black" pitchFamily="34" charset="0"/>
              </a:rPr>
              <a:t>from Client to Cloud</a:t>
            </a:r>
            <a:br>
              <a:rPr lang="en-US" altLang="en-US" dirty="0" smtClean="0">
                <a:latin typeface="Arial Black" pitchFamily="34" charset="0"/>
              </a:rPr>
            </a:b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latin typeface="Arial Black" pitchFamily="34" charset="0"/>
              </a:rPr>
              <a:t>Dr. Rhonda Kay </a:t>
            </a:r>
            <a:r>
              <a:rPr lang="en-US" altLang="en-US" dirty="0" smtClean="0">
                <a:latin typeface="Arial Black" pitchFamily="34" charset="0"/>
              </a:rPr>
              <a:t>Gaede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4576082"/>
            <a:ext cx="28575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Vector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5" y="1064279"/>
            <a:ext cx="8079059" cy="469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An older and more elegant interpretation of SIMD is called a vector architecture, which has been closely identified with Cray Computers.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400" dirty="0"/>
              <a:t>Consider Y = a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X + </a:t>
            </a:r>
            <a:r>
              <a:rPr lang="en-US" altLang="en-US" sz="2400" dirty="0" smtClean="0"/>
              <a:t>Y</a:t>
            </a:r>
            <a:endParaRPr lang="en-US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8313" y="2736338"/>
            <a:ext cx="3544887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                	</a:t>
            </a:r>
            <a:r>
              <a:rPr lang="en-US" altLang="en-US" sz="1800" dirty="0">
                <a:latin typeface="Calibri" panose="020F0502020204030204" pitchFamily="34" charset="0"/>
              </a:rPr>
              <a:t>Original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               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$f0,a($</a:t>
            </a:r>
            <a:r>
              <a:rPr lang="en-US" altLang="en-US" sz="1600" dirty="0" err="1">
                <a:latin typeface="Courier New" pitchFamily="49" charset="0"/>
              </a:rPr>
              <a:t>sp</a:t>
            </a:r>
            <a:r>
              <a:rPr lang="en-US" altLang="en-US" sz="1600" dirty="0">
                <a:latin typeface="Courier New" pitchFamily="49" charset="0"/>
              </a:rPr>
              <a:t>)  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addiu</a:t>
            </a:r>
            <a:r>
              <a:rPr lang="en-US" altLang="en-US" sz="1600" dirty="0">
                <a:latin typeface="Courier New" pitchFamily="49" charset="0"/>
              </a:rPr>
              <a:t> $</a:t>
            </a:r>
            <a:r>
              <a:rPr lang="en-US" altLang="en-US" sz="1600" dirty="0" smtClean="0">
                <a:latin typeface="Courier New" pitchFamily="49" charset="0"/>
              </a:rPr>
              <a:t>t1,$</a:t>
            </a:r>
            <a:r>
              <a:rPr lang="en-US" altLang="en-US" sz="1600" dirty="0">
                <a:latin typeface="Courier New" pitchFamily="49" charset="0"/>
              </a:rPr>
              <a:t>s0,#512</a:t>
            </a:r>
          </a:p>
          <a:p>
            <a:pPr>
              <a:spcBef>
                <a:spcPct val="20000"/>
              </a:spcBef>
            </a:pPr>
            <a:r>
              <a:rPr lang="en-US" altLang="en-US" sz="1600" dirty="0" smtClean="0">
                <a:latin typeface="Courier New" pitchFamily="49" charset="0"/>
              </a:rPr>
              <a:t>loop</a:t>
            </a:r>
            <a:r>
              <a:rPr lang="en-US" altLang="en-US" sz="1600" dirty="0">
                <a:latin typeface="Courier New" pitchFamily="49" charset="0"/>
              </a:rPr>
              <a:t>: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$f2,0($s0)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mul.d</a:t>
            </a:r>
            <a:r>
              <a:rPr lang="en-US" altLang="en-US" sz="1600" dirty="0">
                <a:latin typeface="Courier New" pitchFamily="49" charset="0"/>
              </a:rPr>
              <a:t> $f2,$f2,$f0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$f4,0($s1)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add.d</a:t>
            </a:r>
            <a:r>
              <a:rPr lang="en-US" altLang="en-US" sz="1600" dirty="0">
                <a:latin typeface="Courier New" pitchFamily="49" charset="0"/>
              </a:rPr>
              <a:t> $f4,$f4,$f2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s.d</a:t>
            </a:r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smtClean="0">
                <a:latin typeface="Courier New" pitchFamily="49" charset="0"/>
              </a:rPr>
              <a:t>  $f4,0</a:t>
            </a:r>
            <a:r>
              <a:rPr lang="en-US" altLang="en-US" sz="1600" dirty="0">
                <a:latin typeface="Courier New" pitchFamily="49" charset="0"/>
              </a:rPr>
              <a:t>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addiu</a:t>
            </a:r>
            <a:r>
              <a:rPr lang="en-US" altLang="en-US" sz="1600" dirty="0">
                <a:latin typeface="Courier New" pitchFamily="49" charset="0"/>
              </a:rPr>
              <a:t> $s0,$s1,#8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addiu</a:t>
            </a:r>
            <a:r>
              <a:rPr lang="en-US" altLang="en-US" sz="1600" dirty="0">
                <a:latin typeface="Courier New" pitchFamily="49" charset="0"/>
              </a:rPr>
              <a:t> $s1,$s1,#8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subu</a:t>
            </a:r>
            <a:r>
              <a:rPr lang="en-US" altLang="en-US" sz="1600" dirty="0">
                <a:latin typeface="Courier New" pitchFamily="49" charset="0"/>
              </a:rPr>
              <a:t>  $t0,$t1,$s0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bne</a:t>
            </a:r>
            <a:r>
              <a:rPr lang="en-US" altLang="en-US" sz="1600" dirty="0">
                <a:latin typeface="Courier New" pitchFamily="49" charset="0"/>
              </a:rPr>
              <a:t>   $t0,$zero,loop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46612" y="2910502"/>
            <a:ext cx="3825875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                </a:t>
            </a:r>
            <a:r>
              <a:rPr lang="en-US" altLang="en-US" sz="1800" dirty="0">
                <a:latin typeface="Calibri" panose="020F0502020204030204" pitchFamily="34" charset="0"/>
              </a:rPr>
              <a:t>Vector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  $f0, a($</a:t>
            </a:r>
            <a:r>
              <a:rPr lang="en-US" altLang="en-US" sz="1600" dirty="0" err="1">
                <a:latin typeface="Courier New" pitchFamily="49" charset="0"/>
              </a:rPr>
              <a:t>sp</a:t>
            </a:r>
            <a:r>
              <a:rPr lang="en-US" altLang="en-US" sz="1600" dirty="0">
                <a:latin typeface="Courier New" pitchFamily="49" charset="0"/>
              </a:rPr>
              <a:t>)  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lv      $v1,0($s0)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mulvs.d</a:t>
            </a:r>
            <a:r>
              <a:rPr lang="en-US" altLang="en-US" sz="1600" dirty="0">
                <a:latin typeface="Courier New" pitchFamily="49" charset="0"/>
              </a:rPr>
              <a:t> $v2,$v1,$f0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lv      $v3,0($s1)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addv.d</a:t>
            </a:r>
            <a:r>
              <a:rPr lang="en-US" altLang="en-US" sz="1600" dirty="0">
                <a:latin typeface="Courier New" pitchFamily="49" charset="0"/>
              </a:rPr>
              <a:t>  $v4,$v4,$v3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sv</a:t>
            </a:r>
            <a:r>
              <a:rPr lang="en-US" altLang="en-US" sz="1600" dirty="0">
                <a:latin typeface="Courier New" pitchFamily="49" charset="0"/>
              </a:rPr>
              <a:t>      $v4,0($s1)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306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Comparisons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6" y="1211763"/>
            <a:ext cx="8079059" cy="63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Vector versus Scalar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A ______ _____ instruction specifies a great deal of work, the instruction ____ and _______ bandwidth is greatly reduced.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Hardware does not have to check for ____ _______ _____ a vector instruction.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Vector architectures and compilers have worked well for _________ ___________.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Hardware need only check for _____ hazards _____ between two vector __________, not ____ for every ______ _______.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Vector instructions that access memory have a _____ ______ _______, memory system can be adjusted accordingly.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Replacing a ____ with a ______ _______ reduces _____ hazards.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Vector versus Multimedia Extensions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Vector specifies the number of operands in _______, not in ________.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Vector data transfers need ___ be ________.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Vector _______ over time more _________</a:t>
            </a:r>
            <a:r>
              <a:rPr lang="en-US" altLang="en-US" sz="1600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81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Improving the Performance of Vector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019868"/>
            <a:ext cx="4287032" cy="29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25" y="2999862"/>
            <a:ext cx="3940278" cy="324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6.4 Hardware Multithreading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5" y="997363"/>
            <a:ext cx="8079059" cy="509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/>
              <a:t>Hardware multithreading allows ________ ______ to ______ the ___________ units of a single processor in ___________ fashion.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The processor must __________ the independent _____ of each ______.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The hardware must support the ______ to _____ to different _______ relatively quickly.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____________ multithreading switches between _______ on each _________, often done round robin.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/>
              <a:t>Hides __________ losses by doing useful work during ______ 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/>
              <a:t>Inserts ________ for threads with __ ______.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____________ multithreading __________ threads only on ______ stalls, such as ____________ ______ misses.</a:t>
            </a:r>
          </a:p>
          <a:p>
            <a:pPr marL="738188" lvl="1" indent="-280988">
              <a:buFont typeface="Times" pitchFamily="18" charset="0"/>
              <a:buChar char="•"/>
            </a:pPr>
            <a:r>
              <a:rPr lang="en-US" altLang="en-US" sz="1800" dirty="0"/>
              <a:t>It is limited in its ability to overcome ___________ losses, especially from _______ stalls. The major problem is pipeline ___ _____.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6.4 Simultaneous Multithreading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6" y="1049531"/>
            <a:ext cx="4011883" cy="494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/>
              <a:t>Simultaneous multithreading uses the resources of a _____________, ___________ scheduled processor to exploit ____________ parallelism at the same time it exploits ________________ parallelism.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The key insight is that multiple-issue processors often have more _________ ____ _____________ than a ______ thread can effectively use.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__________ of dependences can be handled by the _______ __________ capability.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681204"/>
              </p:ext>
            </p:extLst>
          </p:nvPr>
        </p:nvGraphicFramePr>
        <p:xfrm>
          <a:off x="4026311" y="1729216"/>
          <a:ext cx="5472112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rawing" r:id="rId4" imgW="4352849" imgH="3390900" progId="Canvas.Drawing.9">
                  <p:embed/>
                </p:oleObj>
              </mc:Choice>
              <mc:Fallback>
                <p:oleObj name="Drawing" r:id="rId4" imgW="4352849" imgH="3390900" progId="Canvas.Drawing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311" y="1729216"/>
                        <a:ext cx="5472112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9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6.4 Multithreading Speedup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8314" y="6009917"/>
            <a:ext cx="72999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FIGURE 6.6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S Mincho" pitchFamily="49" charset="-128"/>
              </a:rPr>
              <a:t> 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The speed-up from using multithreading on one core on an i7 processor averages 1.31 for the PARSEC benchmarks (see 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 </a:t>
            </a:r>
            <a:r>
              <a:rPr lang="en-US" altLang="en-US" sz="1200" dirty="0">
                <a:solidFill>
                  <a:srgbClr val="0A87D7"/>
                </a:solidFill>
                <a:ea typeface="Times New Roman" pitchFamily="18" charset="0"/>
                <a:cs typeface="ITCFranklinGothicStd-Hvy" charset="0"/>
              </a:rPr>
              <a:t>Section 6.9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) and the energy efficiency improvement is 1.07. 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This data was collected and analyzed by </a:t>
            </a:r>
            <a:r>
              <a:rPr lang="en-US" altLang="en-US" sz="1200" dirty="0" err="1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Esmaeilzadeh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 et. al. [2011].</a:t>
            </a:r>
          </a:p>
        </p:txBody>
      </p:sp>
      <p:pic>
        <p:nvPicPr>
          <p:cNvPr id="10" name="Picture 9" descr="f06-06-9780124077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79" y="1067118"/>
            <a:ext cx="5236127" cy="482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97539" y="412553"/>
            <a:ext cx="9674942" cy="629920"/>
          </a:xfrm>
        </p:spPr>
        <p:txBody>
          <a:bodyPr/>
          <a:lstStyle/>
          <a:p>
            <a:r>
              <a:rPr lang="en-US" altLang="en-US" dirty="0" smtClean="0"/>
              <a:t>6.5 Multicore and Other Shared Memory Multiprocessors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840466"/>
              </p:ext>
            </p:extLst>
          </p:nvPr>
        </p:nvGraphicFramePr>
        <p:xfrm>
          <a:off x="4060825" y="3376613"/>
          <a:ext cx="4564063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rawing" r:id="rId4" imgW="3019349" imgH="1504798" progId="Canvas.Drawing.9">
                  <p:embed/>
                </p:oleObj>
              </mc:Choice>
              <mc:Fallback>
                <p:oleObj name="Drawing" r:id="rId4" imgW="3019349" imgH="1504798" progId="Canvas.Drawing.9">
                  <p:embed/>
                  <p:pic>
                    <p:nvPicPr>
                      <p:cNvPr id="0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3376613"/>
                        <a:ext cx="4564063" cy="227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74320" y="1129159"/>
            <a:ext cx="8488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A shared memory multiprocessor (SMP) is one that offers the programmer a _____ ________ ______ _____ across all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Processor communicate through ______ __________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SMPs come in two flavors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______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______</a:t>
            </a:r>
          </a:p>
        </p:txBody>
      </p:sp>
      <p:sp>
        <p:nvSpPr>
          <p:cNvPr id="8" name="Rectangle 213"/>
          <p:cNvSpPr>
            <a:spLocks noChangeArrowheads="1"/>
          </p:cNvSpPr>
          <p:nvPr/>
        </p:nvSpPr>
        <p:spPr bwMode="auto">
          <a:xfrm>
            <a:off x="274321" y="3221355"/>
            <a:ext cx="3108960" cy="21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latin typeface="Calibri" panose="020F0502020204030204" pitchFamily="34" charset="0"/>
              </a:rPr>
              <a:t>Processors need to coordinate when sharing data, this process is called ______________, processors must acquire a _____</a:t>
            </a:r>
          </a:p>
        </p:txBody>
      </p:sp>
    </p:spTree>
    <p:extLst>
      <p:ext uri="{BB962C8B-B14F-4D97-AF65-F5344CB8AC3E}">
        <p14:creationId xmlns:p14="http://schemas.microsoft.com/office/powerpoint/2010/main" val="22469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smtClean="0"/>
              <a:t>Shared Address Space Parallel Program (1)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5" y="1083168"/>
            <a:ext cx="8054975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kern="0" dirty="0" smtClean="0">
                <a:latin typeface="Arial" charset="0"/>
              </a:rPr>
              <a:t>Suppose we want to sum 64,000 numbers on an SMP with UMA. Let’s assume we have 64 processors</a:t>
            </a:r>
            <a:r>
              <a:rPr lang="en-US" altLang="en-US" sz="2000" kern="0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en-US" sz="2000" kern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kern="0" dirty="0" smtClean="0">
                <a:latin typeface="Courier New" pitchFamily="49" charset="0"/>
              </a:rPr>
              <a:t>sum[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]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kern="0" dirty="0" smtClean="0">
                <a:latin typeface="Courier New" pitchFamily="49" charset="0"/>
              </a:rPr>
              <a:t>for (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= 1000*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; 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&lt; 1000*(Pn+1); 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= 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+ 1)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kern="0" dirty="0" smtClean="0">
                <a:latin typeface="Courier New" pitchFamily="49" charset="0"/>
              </a:rPr>
              <a:t>  sum[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] = sum[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] + A[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]; /* sum the assigned areas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kern="0" dirty="0" smtClean="0"/>
              <a:t>After execution of this code, there are 64 partial sums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kern="0" dirty="0" smtClean="0"/>
              <a:t>Need to combine them into single sum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kern="0" dirty="0" smtClean="0"/>
              <a:t>Do so using a reduction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kern="0" dirty="0">
              <a:latin typeface="Courier New" pitchFamily="49" charset="0"/>
            </a:endParaRPr>
          </a:p>
        </p:txBody>
      </p:sp>
      <p:pic>
        <p:nvPicPr>
          <p:cNvPr id="6" name="Picture 4" descr="f07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12" y="3952985"/>
            <a:ext cx="3311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73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smtClean="0"/>
              <a:t>Shared Address Space Parallel Program (2)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5" y="1083168"/>
            <a:ext cx="8597901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half = 64; /* 64 processors in multiprocessor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repeat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synch(); /* wait for partial sum completion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if (half%2 != 0 &amp;&amp; 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== 0)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  sum[0] = sum[0] + sum[half-1];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  /* Conditional sum needed when half is odd;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     Processor0 gets missing element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half = half/2; /* dividing line on who sums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if (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&lt; half)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] =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] +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+ half];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until (half == 1); /* exit with final sum in sum[0] */</a:t>
            </a:r>
            <a:endParaRPr lang="en-US" alt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smtClean="0"/>
              <a:t>A Parallel Programming System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2" y="799389"/>
            <a:ext cx="8361422" cy="531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r>
              <a:rPr lang="en-US" altLang="en-US" sz="2400" dirty="0" smtClean="0"/>
              <a:t>A limited but popular example is </a:t>
            </a:r>
            <a:r>
              <a:rPr lang="en-US" altLang="en-US" sz="2400" dirty="0" err="1" smtClean="0"/>
              <a:t>OpenMP</a:t>
            </a:r>
            <a:endParaRPr lang="en-US" altLang="en-US" sz="2400" dirty="0"/>
          </a:p>
          <a:p>
            <a:pPr lvl="1"/>
            <a:r>
              <a:rPr lang="en-US" altLang="en-US" sz="2400" dirty="0" err="1" smtClean="0"/>
              <a:t>OpenMP</a:t>
            </a:r>
            <a:r>
              <a:rPr lang="en-US" altLang="en-US" sz="2400" dirty="0" smtClean="0"/>
              <a:t> is an Application Programmer Interface along with a set of compiler directives, environment variables, and runtime library routines.</a:t>
            </a:r>
          </a:p>
          <a:p>
            <a:pPr lvl="1"/>
            <a:r>
              <a:rPr lang="en-US" altLang="en-US" sz="2400" dirty="0" smtClean="0"/>
              <a:t>It offers a portable, </a:t>
            </a:r>
            <a:r>
              <a:rPr lang="en-US" altLang="en-US" sz="2400" dirty="0" err="1" smtClean="0"/>
              <a:t>scalable,and</a:t>
            </a:r>
            <a:r>
              <a:rPr lang="en-US" altLang="en-US" sz="2400" dirty="0" smtClean="0"/>
              <a:t> simple programming model for shared memory multiprocessors.</a:t>
            </a:r>
          </a:p>
          <a:p>
            <a:pPr lvl="1"/>
            <a:r>
              <a:rPr lang="en-US" altLang="en-US" sz="2400" dirty="0" smtClean="0"/>
              <a:t>Its primary goal is to parallelize loops and to perform reductions.</a:t>
            </a:r>
          </a:p>
          <a:p>
            <a:pPr lvl="1"/>
            <a:r>
              <a:rPr lang="en-US" altLang="en-US" sz="2400" dirty="0" err="1" smtClean="0"/>
              <a:t>OpenMP</a:t>
            </a:r>
            <a:r>
              <a:rPr lang="en-US" altLang="en-US" sz="2400" dirty="0" smtClean="0"/>
              <a:t> extends C using pragmas, commands to the C macro processor</a:t>
            </a:r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Minimum distance = _</a:t>
            </a:r>
            <a:r>
              <a:rPr lang="en-US" altLang="en-US" sz="2400" u="sng" dirty="0"/>
              <a:t>3</a:t>
            </a:r>
            <a:r>
              <a:rPr lang="en-US" altLang="en-US" sz="2400" dirty="0"/>
              <a:t>_ provides _</a:t>
            </a:r>
            <a:r>
              <a:rPr lang="en-US" altLang="en-US" sz="2400" u="sng" dirty="0"/>
              <a:t>single</a:t>
            </a:r>
            <a:r>
              <a:rPr lang="en-US" altLang="en-US" sz="2400" dirty="0"/>
              <a:t>_ error correction,  </a:t>
            </a:r>
            <a:r>
              <a:rPr lang="en-US" altLang="en-US" sz="2400" u="sng" dirty="0"/>
              <a:t>double</a:t>
            </a:r>
            <a:r>
              <a:rPr lang="en-US" altLang="en-US" sz="2400" dirty="0"/>
              <a:t>__ 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78766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370" y="335828"/>
            <a:ext cx="7772400" cy="62992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6.1</a:t>
            </a:r>
            <a:r>
              <a:rPr lang="en-US" altLang="en-US" sz="2800" dirty="0" smtClean="0">
                <a:solidFill>
                  <a:schemeClr val="tx1"/>
                </a:solidFill>
              </a:rPr>
              <a:t> Motivation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307" y="1152613"/>
            <a:ext cx="8503103" cy="5184547"/>
          </a:xfrm>
        </p:spPr>
        <p:txBody>
          <a:bodyPr/>
          <a:lstStyle/>
          <a:p>
            <a:pPr algn="just">
              <a:buFont typeface="Times" pitchFamily="18" charset="0"/>
              <a:buChar char="•"/>
            </a:pPr>
            <a:r>
              <a:rPr lang="en-US" altLang="en-US" dirty="0"/>
              <a:t>Why multiprocessors?</a:t>
            </a:r>
          </a:p>
          <a:p>
            <a:pPr lvl="1" algn="just">
              <a:buFont typeface="Times" pitchFamily="18" charset="0"/>
              <a:buChar char="•"/>
            </a:pPr>
            <a:r>
              <a:rPr lang="en-US" altLang="en-US" dirty="0"/>
              <a:t>____________________</a:t>
            </a:r>
          </a:p>
          <a:p>
            <a:pPr lvl="1" algn="just">
              <a:buFont typeface="Times" pitchFamily="18" charset="0"/>
              <a:buChar char="•"/>
            </a:pPr>
            <a:r>
              <a:rPr lang="en-US" altLang="en-US" dirty="0"/>
              <a:t>____________________</a:t>
            </a:r>
          </a:p>
          <a:p>
            <a:pPr lvl="1" algn="just">
              <a:buFont typeface="Times" pitchFamily="18" charset="0"/>
              <a:buChar char="•"/>
            </a:pPr>
            <a:r>
              <a:rPr lang="en-US" altLang="en-US" dirty="0"/>
              <a:t>____________________</a:t>
            </a:r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endParaRPr lang="en-US" alt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err="1" smtClean="0"/>
              <a:t>OpenMP</a:t>
            </a:r>
            <a:r>
              <a:rPr lang="en-US" altLang="en-US" dirty="0" smtClean="0"/>
              <a:t> Example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5" y="1083168"/>
            <a:ext cx="8597901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Cc –</a:t>
            </a:r>
            <a:r>
              <a:rPr lang="en-US" altLang="en-US" sz="2000" kern="0" dirty="0" err="1" smtClean="0">
                <a:latin typeface="Courier New" pitchFamily="49" charset="0"/>
              </a:rPr>
              <a:t>fopenmp</a:t>
            </a:r>
            <a:r>
              <a:rPr lang="en-US" altLang="en-US" sz="2000" kern="0" dirty="0" smtClean="0">
                <a:latin typeface="Courier New" pitchFamily="49" charset="0"/>
              </a:rPr>
              <a:t> </a:t>
            </a:r>
            <a:r>
              <a:rPr lang="en-US" altLang="en-US" sz="2000" kern="0" dirty="0" err="1" smtClean="0">
                <a:latin typeface="Courier New" pitchFamily="49" charset="0"/>
              </a:rPr>
              <a:t>foo.c</a:t>
            </a:r>
            <a:endParaRPr lang="en-US" altLang="en-US" sz="2000" kern="0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#define  P 64 /* define a constant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</a:t>
            </a:r>
            <a:r>
              <a:rPr lang="en-US" altLang="en-US" sz="2000" kern="0" dirty="0" err="1" smtClean="0">
                <a:latin typeface="Courier New" pitchFamily="49" charset="0"/>
              </a:rPr>
              <a:t>num_threads</a:t>
            </a:r>
            <a:r>
              <a:rPr lang="en-US" altLang="en-US" sz="2000" kern="0" dirty="0" smtClean="0">
                <a:latin typeface="Courier New" pitchFamily="49" charset="0"/>
              </a:rPr>
              <a:t>(P)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n-US" altLang="en-US" sz="2000" kern="0" dirty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for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f</a:t>
            </a:r>
            <a:r>
              <a:rPr lang="en-US" altLang="en-US" sz="2000" kern="0" dirty="0" smtClean="0">
                <a:latin typeface="Courier New" pitchFamily="49" charset="0"/>
              </a:rPr>
              <a:t>or (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= 0; 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&lt; P; 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+=1)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for (1000*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&lt; 1000*(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+1);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+=1)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 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] += A[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]; /* sum the assigned areas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n-US" altLang="en-US" sz="2000" kern="0" dirty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for reduction(+ : </a:t>
            </a:r>
            <a:r>
              <a:rPr lang="en-US" altLang="en-US" sz="2000" kern="0" dirty="0" err="1" smtClean="0">
                <a:latin typeface="Courier New" pitchFamily="49" charset="0"/>
              </a:rPr>
              <a:t>FinalSum</a:t>
            </a:r>
            <a:r>
              <a:rPr lang="en-US" altLang="en-US" sz="2000" kern="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f</a:t>
            </a:r>
            <a:r>
              <a:rPr lang="en-US" altLang="en-US" sz="2000" kern="0" dirty="0" smtClean="0">
                <a:latin typeface="Courier New" pitchFamily="49" charset="0"/>
              </a:rPr>
              <a:t>or (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= 0;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&lt; P;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+= 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</a:t>
            </a:r>
            <a:r>
              <a:rPr lang="en-US" altLang="en-US" sz="2000" kern="0" dirty="0" err="1" smtClean="0">
                <a:latin typeface="Courier New" pitchFamily="49" charset="0"/>
              </a:rPr>
              <a:t>FinalSum</a:t>
            </a:r>
            <a:r>
              <a:rPr lang="en-US" altLang="en-US" sz="2000" kern="0" dirty="0" smtClean="0">
                <a:latin typeface="Courier New" pitchFamily="49" charset="0"/>
              </a:rPr>
              <a:t> += sum[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]; /* Reduce to </a:t>
            </a:r>
            <a:r>
              <a:rPr lang="en-US" altLang="en-US" sz="2000" kern="0" dirty="0" err="1" smtClean="0">
                <a:latin typeface="Courier New" pitchFamily="49" charset="0"/>
              </a:rPr>
              <a:t>asingle</a:t>
            </a:r>
            <a:r>
              <a:rPr lang="en-US" altLang="en-US" sz="2000" kern="0" dirty="0" smtClean="0">
                <a:latin typeface="Courier New" pitchFamily="49" charset="0"/>
              </a:rPr>
              <a:t> number */</a:t>
            </a:r>
            <a:endParaRPr lang="en-US" alt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5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6.6 Introduction to Graphics Processing Units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62316" y="662152"/>
            <a:ext cx="8550607" cy="569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000" kern="0" dirty="0" smtClean="0"/>
          </a:p>
          <a:p>
            <a:pPr>
              <a:buFont typeface="Times" pitchFamily="18" charset="0"/>
              <a:buChar char="•"/>
            </a:pPr>
            <a:r>
              <a:rPr lang="en-US" altLang="en-US" sz="2000" kern="0" dirty="0"/>
              <a:t>A major driving force for improving graphics processing was the </a:t>
            </a:r>
            <a:r>
              <a:rPr lang="en-US" altLang="en-US" sz="2000" kern="0" dirty="0" smtClean="0"/>
              <a:t>gaming industry, a </a:t>
            </a:r>
            <a:r>
              <a:rPr lang="en-US" altLang="en-US" sz="2000" kern="0" dirty="0"/>
              <a:t>different </a:t>
            </a:r>
            <a:r>
              <a:rPr lang="en-US" altLang="en-US" sz="2000" kern="0" dirty="0" smtClean="0"/>
              <a:t>development community than </a:t>
            </a:r>
            <a:r>
              <a:rPr lang="en-US" altLang="en-US" sz="2000" kern="0" dirty="0"/>
              <a:t>the one for CPUs</a:t>
            </a:r>
            <a:r>
              <a:rPr lang="en-US" altLang="en-US" sz="2000" kern="0" dirty="0" smtClean="0"/>
              <a:t>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kern="0" dirty="0" smtClean="0"/>
              <a:t>Key differences between GPUs and CPUs</a:t>
            </a:r>
            <a:endParaRPr lang="en-US" altLang="en-US" sz="2000" kern="0" dirty="0"/>
          </a:p>
          <a:p>
            <a:pPr lvl="1"/>
            <a:r>
              <a:rPr lang="en-US" altLang="en-US" sz="2000" dirty="0" smtClean="0"/>
              <a:t>GPUs </a:t>
            </a:r>
            <a:r>
              <a:rPr lang="en-US" altLang="en-US" sz="2000" dirty="0"/>
              <a:t>are </a:t>
            </a:r>
            <a:r>
              <a:rPr lang="en-US" altLang="en-US" sz="2000" dirty="0" smtClean="0"/>
              <a:t>accelerators that supplement a </a:t>
            </a:r>
            <a:r>
              <a:rPr lang="en-US" altLang="en-US" sz="2000" dirty="0"/>
              <a:t>CPU, they don’t have to do </a:t>
            </a:r>
            <a:r>
              <a:rPr lang="en-US" altLang="en-US" sz="2000" dirty="0" smtClean="0"/>
              <a:t>everything.</a:t>
            </a:r>
          </a:p>
          <a:p>
            <a:pPr lvl="1"/>
            <a:r>
              <a:rPr lang="en-US" altLang="en-US" sz="2000" dirty="0" smtClean="0"/>
              <a:t>GPU problems sizes are typically hundreds of megabytes to gigabytes, but not hundreds of gigabytes to terabytes.</a:t>
            </a:r>
          </a:p>
          <a:p>
            <a:r>
              <a:rPr lang="en-US" altLang="en-US" sz="2000" dirty="0" smtClean="0"/>
              <a:t>Different Architecture Features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GPUs </a:t>
            </a:r>
            <a:r>
              <a:rPr lang="en-US" altLang="en-US" sz="2000" dirty="0"/>
              <a:t>do not rely on </a:t>
            </a:r>
            <a:r>
              <a:rPr lang="en-US" altLang="en-US" sz="2000" dirty="0" smtClean="0"/>
              <a:t>multilevel caches</a:t>
            </a:r>
            <a:r>
              <a:rPr lang="en-US" altLang="en-US" sz="2000" dirty="0"/>
              <a:t>, they rely on having enough </a:t>
            </a:r>
            <a:r>
              <a:rPr lang="en-US" altLang="en-US" sz="2000" dirty="0" smtClean="0"/>
              <a:t>threads to hide memory </a:t>
            </a:r>
            <a:r>
              <a:rPr lang="en-US" altLang="en-US" sz="2000" dirty="0"/>
              <a:t>latency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GPU main memory is oriented towards </a:t>
            </a:r>
            <a:r>
              <a:rPr lang="en-US" altLang="en-US" sz="2000" dirty="0" smtClean="0"/>
              <a:t>bandwidth rather </a:t>
            </a:r>
            <a:r>
              <a:rPr lang="en-US" altLang="en-US" sz="2000"/>
              <a:t>than </a:t>
            </a:r>
            <a:r>
              <a:rPr lang="en-US" altLang="en-US" sz="2000" smtClean="0"/>
              <a:t>latency.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Each GPU processor is more highly multithreaded than a typical CPU, plus they have more processors. </a:t>
            </a:r>
            <a:endParaRPr lang="en-US" altLang="en-US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99886" y="8573691"/>
            <a:ext cx="8213725" cy="459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kern="0" dirty="0" smtClean="0">
                <a:latin typeface="Arial" charset="0"/>
              </a:rPr>
              <a:t>A major driving force for improving graphics processing was the _______ _______, a different ____________ _________ than the one for CPUs.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are ___________ that __________ a CPU, they don’t have to do ___________.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programming __________ to GPUs are high-level __________ _____________ interfaces (APIs), such as OpenGL, coupled with high-level graphics _______ _________. Freedom from backward binary ___________ ____________ leads to _____ 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Graphics processing involves drawing _________ and rendering 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_________ and ___________ can be done ___________, data-level parallelism.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do not rely on _________ caches, they rely on having enough _______ to ____ memory latency.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rely on extensive parallelism to obtain high performance, implementing many _________ __________ and many _________ 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GPU main memory is oriented towards ________ rather than _______.</a:t>
            </a:r>
            <a:endParaRPr lang="en-US" altLang="en-US" sz="16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8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6.6 </a:t>
            </a:r>
            <a:r>
              <a:rPr lang="en-US" altLang="en-US" dirty="0" smtClean="0"/>
              <a:t>Programming GPUs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62316" y="662152"/>
            <a:ext cx="8550607" cy="569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000" kern="0" dirty="0" smtClean="0"/>
          </a:p>
          <a:p>
            <a:pPr>
              <a:buFont typeface="Times" pitchFamily="18" charset="0"/>
              <a:buChar char="•"/>
            </a:pPr>
            <a:r>
              <a:rPr lang="en-US" altLang="en-US" sz="2000" kern="0" dirty="0" smtClean="0"/>
              <a:t>Initially programmers only had graphics APIs and languages.</a:t>
            </a:r>
            <a:endParaRPr lang="en-US" altLang="en-US" sz="2000" kern="0" dirty="0"/>
          </a:p>
          <a:p>
            <a:pPr lvl="1"/>
            <a:r>
              <a:rPr lang="en-US" altLang="en-US" sz="2000" dirty="0" smtClean="0"/>
              <a:t>They developed C-inspired programming languages</a:t>
            </a:r>
          </a:p>
          <a:p>
            <a:pPr lvl="1"/>
            <a:r>
              <a:rPr lang="en-US" altLang="en-US" sz="2000" dirty="0" smtClean="0"/>
              <a:t>NVIDIA Compute Unified Device Architecture (CUDA)</a:t>
            </a:r>
          </a:p>
          <a:p>
            <a:pPr lvl="1"/>
            <a:r>
              <a:rPr lang="en-US" altLang="en-US" sz="2000" dirty="0" err="1" smtClean="0"/>
              <a:t>OpenCL</a:t>
            </a:r>
            <a:r>
              <a:rPr lang="en-US" altLang="en-US" sz="2000" dirty="0" smtClean="0"/>
              <a:t> is a multi-company initiative to develop a portable programming language</a:t>
            </a:r>
          </a:p>
          <a:p>
            <a:pPr lvl="1"/>
            <a:r>
              <a:rPr lang="en-US" altLang="en-US" sz="2000" dirty="0" smtClean="0"/>
              <a:t>Unifying theme is CUDA thread</a:t>
            </a:r>
          </a:p>
          <a:p>
            <a:pPr lvl="1"/>
            <a:r>
              <a:rPr lang="en-US" altLang="en-US" sz="2000" dirty="0" smtClean="0"/>
              <a:t>Compiler and hardware can gang thousands of CUDA threads together to utilize multithreading, MIMD, SIMD, and instruction-level parallelism</a:t>
            </a:r>
          </a:p>
          <a:p>
            <a:pPr lvl="1"/>
            <a:r>
              <a:rPr lang="en-US" altLang="en-US" sz="2000" dirty="0" smtClean="0"/>
              <a:t>Threads are blocked together and executed in groups of 32 at a time</a:t>
            </a:r>
          </a:p>
          <a:p>
            <a:pPr lvl="1"/>
            <a:r>
              <a:rPr lang="en-US" altLang="en-US" sz="2000" dirty="0" smtClean="0"/>
              <a:t>A multithreaded processor inside a GPU executes these blocks of threads, and a GPU consists of 8 to 32 of these multithreaded processors. </a:t>
            </a:r>
            <a:endParaRPr lang="en-US" altLang="en-US" sz="1600" dirty="0"/>
          </a:p>
          <a:p>
            <a:pPr lvl="1"/>
            <a:endParaRPr lang="en-US" altLang="en-US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99886" y="8573691"/>
            <a:ext cx="8213725" cy="459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kern="0" dirty="0" smtClean="0">
                <a:latin typeface="Arial" charset="0"/>
              </a:rPr>
              <a:t>A major driving force for improving graphics processing was the _______ _______, a different ____________ _________ than the one for CPUs.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are ___________ that __________ a CPU, they don’t have to do ___________.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programming __________ to GPUs are high-level __________ _____________ interfaces (APIs), such as OpenGL, coupled with high-level graphics _______ _________. Freedom from backward binary ___________ ____________ leads to _____ 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Graphics processing involves drawing _________ and rendering 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_________ and ___________ can be done ___________, data-level parallelism.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do not rely on _________ caches, they rely on having enough _______ to ____ memory latency.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rely on extensive parallelism to obtain high performance, implementing many _________ __________ and many _________ 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GPU main memory is oriented towards ________ rather than _______.</a:t>
            </a:r>
            <a:endParaRPr lang="en-US" altLang="en-US" sz="16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3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6.6 Introduction to Graphics Processing Units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5" y="1083168"/>
            <a:ext cx="8597901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Cc –</a:t>
            </a:r>
            <a:r>
              <a:rPr lang="en-US" altLang="en-US" sz="2000" kern="0" dirty="0" err="1" smtClean="0">
                <a:latin typeface="Courier New" pitchFamily="49" charset="0"/>
              </a:rPr>
              <a:t>fopenmp</a:t>
            </a:r>
            <a:r>
              <a:rPr lang="en-US" altLang="en-US" sz="2000" kern="0" dirty="0" smtClean="0">
                <a:latin typeface="Courier New" pitchFamily="49" charset="0"/>
              </a:rPr>
              <a:t> </a:t>
            </a:r>
            <a:r>
              <a:rPr lang="en-US" altLang="en-US" sz="2000" kern="0" dirty="0" err="1" smtClean="0">
                <a:latin typeface="Courier New" pitchFamily="49" charset="0"/>
              </a:rPr>
              <a:t>foo.c</a:t>
            </a:r>
            <a:endParaRPr lang="en-US" altLang="en-US" sz="2000" kern="0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#define  P 64 /* define a constant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</a:t>
            </a:r>
            <a:r>
              <a:rPr lang="en-US" altLang="en-US" sz="2000" kern="0" dirty="0" err="1" smtClean="0">
                <a:latin typeface="Courier New" pitchFamily="49" charset="0"/>
              </a:rPr>
              <a:t>num_threads</a:t>
            </a:r>
            <a:r>
              <a:rPr lang="en-US" altLang="en-US" sz="2000" kern="0" dirty="0" smtClean="0">
                <a:latin typeface="Courier New" pitchFamily="49" charset="0"/>
              </a:rPr>
              <a:t>(P)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n-US" altLang="en-US" sz="2000" kern="0" dirty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for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f</a:t>
            </a:r>
            <a:r>
              <a:rPr lang="en-US" altLang="en-US" sz="2000" kern="0" dirty="0" smtClean="0">
                <a:latin typeface="Courier New" pitchFamily="49" charset="0"/>
              </a:rPr>
              <a:t>or (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= 0; 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&lt; P; 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+=1)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for (1000*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&lt; 1000*(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+1);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+=1)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 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] += A[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]; /* sum the assigned areas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n-US" altLang="en-US" sz="2000" kern="0" dirty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for reduction(+ : </a:t>
            </a:r>
            <a:r>
              <a:rPr lang="en-US" altLang="en-US" sz="2000" kern="0" dirty="0" err="1" smtClean="0">
                <a:latin typeface="Courier New" pitchFamily="49" charset="0"/>
              </a:rPr>
              <a:t>FinalSum</a:t>
            </a:r>
            <a:r>
              <a:rPr lang="en-US" altLang="en-US" sz="2000" kern="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f</a:t>
            </a:r>
            <a:r>
              <a:rPr lang="en-US" altLang="en-US" sz="2000" kern="0" dirty="0" smtClean="0">
                <a:latin typeface="Courier New" pitchFamily="49" charset="0"/>
              </a:rPr>
              <a:t>or (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= 0;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&lt; P;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+= 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</a:t>
            </a:r>
            <a:r>
              <a:rPr lang="en-US" altLang="en-US" sz="2000" kern="0" dirty="0" err="1" smtClean="0">
                <a:latin typeface="Courier New" pitchFamily="49" charset="0"/>
              </a:rPr>
              <a:t>FinalSum</a:t>
            </a:r>
            <a:r>
              <a:rPr lang="en-US" altLang="en-US" sz="2000" kern="0" dirty="0" smtClean="0">
                <a:latin typeface="Courier New" pitchFamily="49" charset="0"/>
              </a:rPr>
              <a:t> += sum[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]; /* Reduce to </a:t>
            </a:r>
            <a:r>
              <a:rPr lang="en-US" altLang="en-US" sz="2000" kern="0" dirty="0" err="1" smtClean="0">
                <a:latin typeface="Courier New" pitchFamily="49" charset="0"/>
              </a:rPr>
              <a:t>asingle</a:t>
            </a:r>
            <a:r>
              <a:rPr lang="en-US" altLang="en-US" sz="2000" kern="0" dirty="0" smtClean="0">
                <a:latin typeface="Courier New" pitchFamily="49" charset="0"/>
              </a:rPr>
              <a:t> number */</a:t>
            </a:r>
            <a:endParaRPr lang="en-US" alt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5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073" y="320062"/>
            <a:ext cx="7772400" cy="62992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6.2 The Difficulty of Creating Parallel Programs</a:t>
            </a:r>
            <a:endParaRPr lang="en-US" altLang="en-US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427696" y="1147181"/>
            <a:ext cx="7772400" cy="41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800" dirty="0"/>
              <a:t>The difficulty with parallelism is not the _________, it’s the ________.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800" dirty="0"/>
              <a:t>Why is it difficult to write parallel processing programs that are fast?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____________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____ ___________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___________ ____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____________ _________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________ ___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 smtClean="0"/>
              <a:t>6.2 Speedup Challenge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07716" y="1211763"/>
            <a:ext cx="8079059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>
                <a:latin typeface="Arial" charset="0"/>
              </a:rPr>
              <a:t>Suppose you want to achieve a speedup of 90 times faster with 100 processors. What percentage of the original computation can be sequential?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 smtClean="0"/>
              <a:t>6.2 Speedup Challenge – Bigger Problem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68709" y="1003775"/>
            <a:ext cx="8413339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Suppose you want to perform two sums: one is a sum of 10 scalar variables and one is a matrix sum of a pair of two-dimensional arrays, size 10 by 10. What speedup do you get with 10 versus 4</a:t>
            </a:r>
            <a:r>
              <a:rPr lang="en-US" altLang="en-US" sz="2400" dirty="0" smtClean="0"/>
              <a:t>0 </a:t>
            </a:r>
            <a:r>
              <a:rPr lang="en-US" altLang="en-US" sz="2400" dirty="0"/>
              <a:t>processors? </a:t>
            </a:r>
          </a:p>
        </p:txBody>
      </p:sp>
    </p:spTree>
    <p:extLst>
      <p:ext uri="{BB962C8B-B14F-4D97-AF65-F5344CB8AC3E}">
        <p14:creationId xmlns:p14="http://schemas.microsoft.com/office/powerpoint/2010/main" val="25203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/>
              <a:t>6.2 Speedup Challenge – Bigger Problem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07715" y="950368"/>
            <a:ext cx="8079059" cy="277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Next, calculate the speed-ups assuming the matrices grow to 2</a:t>
            </a:r>
            <a:r>
              <a:rPr lang="en-US" altLang="en-US" sz="2400" dirty="0" smtClean="0"/>
              <a:t>0 </a:t>
            </a:r>
            <a:r>
              <a:rPr lang="en-US" altLang="en-US" sz="2400" dirty="0"/>
              <a:t>by 2</a:t>
            </a:r>
            <a:r>
              <a:rPr lang="en-US" altLang="en-US" sz="2400" dirty="0" smtClean="0"/>
              <a:t>0</a:t>
            </a: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r>
              <a:rPr lang="en-US" altLang="en-US" sz="2400" dirty="0"/>
              <a:t>Strong scaling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400" dirty="0"/>
              <a:t>Weak scaling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 smtClean="0"/>
              <a:t>6.2 Speedup Challenge: Balancing Load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07715" y="1049530"/>
            <a:ext cx="8079059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>
                <a:latin typeface="Arial" charset="0"/>
              </a:rPr>
              <a:t>To achieve the speed-up of </a:t>
            </a:r>
            <a:r>
              <a:rPr lang="en-US" altLang="en-US" sz="2400" dirty="0" smtClean="0">
                <a:latin typeface="Arial" charset="0"/>
              </a:rPr>
              <a:t>20.5 </a:t>
            </a:r>
            <a:r>
              <a:rPr lang="en-US" altLang="en-US" sz="2400" dirty="0">
                <a:latin typeface="Arial" charset="0"/>
              </a:rPr>
              <a:t>on the previous larger problem with </a:t>
            </a:r>
            <a:r>
              <a:rPr lang="en-US" altLang="en-US" sz="2400" dirty="0" smtClean="0">
                <a:latin typeface="Arial" charset="0"/>
              </a:rPr>
              <a:t>40 </a:t>
            </a:r>
            <a:r>
              <a:rPr lang="en-US" altLang="en-US" sz="2400" dirty="0">
                <a:latin typeface="Arial" charset="0"/>
              </a:rPr>
              <a:t>processors, we assumed the load was perfectly balanced (each processor did </a:t>
            </a:r>
            <a:r>
              <a:rPr lang="en-US" altLang="en-US" sz="2400" dirty="0" smtClean="0">
                <a:latin typeface="Arial" charset="0"/>
              </a:rPr>
              <a:t>2.5 </a:t>
            </a:r>
            <a:r>
              <a:rPr lang="en-US" altLang="en-US" sz="2400" dirty="0">
                <a:latin typeface="Arial" charset="0"/>
              </a:rPr>
              <a:t>% of the work). Instead, show the impact on speed-up if one processor’s load is higher than all the rest. Calculate at </a:t>
            </a:r>
            <a:r>
              <a:rPr lang="en-US" altLang="en-US" sz="2400" dirty="0" smtClean="0">
                <a:latin typeface="Arial" charset="0"/>
              </a:rPr>
              <a:t>5% </a:t>
            </a:r>
            <a:r>
              <a:rPr lang="en-US" altLang="en-US" sz="2400" dirty="0">
                <a:latin typeface="Arial" charset="0"/>
              </a:rPr>
              <a:t>and </a:t>
            </a:r>
            <a:r>
              <a:rPr lang="en-US" altLang="en-US" sz="2400" dirty="0" smtClean="0">
                <a:latin typeface="Arial" charset="0"/>
              </a:rPr>
              <a:t>12.5</a:t>
            </a:r>
            <a:r>
              <a:rPr lang="en-US" altLang="en-US" sz="2400" dirty="0">
                <a:latin typeface="Arial" charset="0"/>
              </a:rPr>
              <a:t>%.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SISD, MIMD, SIMD, SPMD, and Vector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6" y="1211763"/>
            <a:ext cx="8079059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SISD is the normal case – single instruction, single data.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MIMD – multiple instruction, multiple data -  is ____________ possible but programmers normally write a ______ _______ that runs on all processors relying on ___________ statements when ________ processors should execute ________ sections of code. This style is single ________, multiple data.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SIMD – single instruction, multiple data – operate on ______ of data. SIMD needs only ___ ____ of the code that is being simultaneously executed. SIMD works best when dealing with _______ in ___ loops</a:t>
            </a:r>
            <a:r>
              <a:rPr lang="en-US" altLang="en-US" sz="2000" dirty="0" smtClean="0">
                <a:latin typeface="Arial" charset="0"/>
              </a:rPr>
              <a:t>. _____ _______ ___________</a:t>
            </a:r>
            <a:endParaRPr lang="en-US" altLang="en-US" sz="2000" dirty="0">
              <a:latin typeface="Arial" charset="0"/>
            </a:endParaRPr>
          </a:p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The _____ _________ that inspired the SIMD category faded into history but two _______ interpretations of SIMD remain ______ today.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________________________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________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x86 Multimedia Extensions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6" y="1211764"/>
            <a:ext cx="8079059" cy="22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The most _______ used variation of SIMD is the basis of the hundreds of MMX and SSE instructions of the x86 processor. These instructions were added to improve performance of _________ programs.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000" dirty="0"/>
              <a:t>The hardware allows flexible ALU operations – one 64-bit or two 32-bit or for 16-bit or eight 8-bit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000" dirty="0"/>
              <a:t>Loads and stores are simply as wide as the widest ALU.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000" dirty="0"/>
              <a:t>SSE now supports simultaneous execution of a pair of 64-bit floating-point numbers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1.3052"/>
  <p:tag name="PPTVERSION" val="14"/>
  <p:tag name="TPOS" val="2"/>
</p:tagLst>
</file>

<file path=ppt/theme/theme1.xml><?xml version="1.0" encoding="utf-8"?>
<a:theme xmlns:a="http://schemas.openxmlformats.org/drawingml/2006/main" name="CPE 112">
  <a:themeElements>
    <a:clrScheme name="CPE 11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E 11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PE 1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E 1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Office\Templates\CPE 112.pot</Template>
  <TotalTime>19267</TotalTime>
  <Words>1961</Words>
  <Application>Microsoft Office PowerPoint</Application>
  <PresentationFormat>On-screen Show (4:3)</PresentationFormat>
  <Paragraphs>226</Paragraphs>
  <Slides>23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CPE 112</vt:lpstr>
      <vt:lpstr>Drawing</vt:lpstr>
      <vt:lpstr>CPE 431/531  Chapter 6 – Parallel Processors  from Client to Cloud </vt:lpstr>
      <vt:lpstr>6.1 Motivation</vt:lpstr>
      <vt:lpstr>6.2 The Difficulty of Creating Parallel Programs</vt:lpstr>
      <vt:lpstr>6.2 Speedup Challenge</vt:lpstr>
      <vt:lpstr>6.2 Speedup Challenge – Bigger Problem</vt:lpstr>
      <vt:lpstr>6.2 Speedup Challenge – Bigger Problem</vt:lpstr>
      <vt:lpstr>6.2 Speedup Challenge: Balancing Load</vt:lpstr>
      <vt:lpstr>6.3 SISD, MIMD, SIMD, SPMD, and Vector</vt:lpstr>
      <vt:lpstr>6.3 x86 Multimedia Extensions</vt:lpstr>
      <vt:lpstr>6.3 Vector</vt:lpstr>
      <vt:lpstr>6.3 Comparisons</vt:lpstr>
      <vt:lpstr>6.3 Improving the Performance of Vector</vt:lpstr>
      <vt:lpstr>6.4 Hardware Multithreading</vt:lpstr>
      <vt:lpstr>6.4 Simultaneous Multithreading</vt:lpstr>
      <vt:lpstr>6.4 Multithreading Speedup</vt:lpstr>
      <vt:lpstr>6.5 Multicore and Other Shared Memory Multiprocessors</vt:lpstr>
      <vt:lpstr>6.5 Shared Address Space Parallel Program (1)</vt:lpstr>
      <vt:lpstr>6.5 Shared Address Space Parallel Program (2)</vt:lpstr>
      <vt:lpstr>6.5 A Parallel Programming System</vt:lpstr>
      <vt:lpstr>6.5 OpenMP Example</vt:lpstr>
      <vt:lpstr>6.6 Introduction to Graphics Processing Units</vt:lpstr>
      <vt:lpstr>6.6 Programming GPUs</vt:lpstr>
      <vt:lpstr>6.6 Introduction to Graphics Processing Units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197 – Computer Methods in Engineeing</dc:title>
  <dc:creator>Glen Long</dc:creator>
  <cp:lastModifiedBy>Rhonda Gaede (ECE)</cp:lastModifiedBy>
  <cp:revision>1149</cp:revision>
  <cp:lastPrinted>2014-10-28T21:19:22Z</cp:lastPrinted>
  <dcterms:created xsi:type="dcterms:W3CDTF">2001-01-08T21:28:26Z</dcterms:created>
  <dcterms:modified xsi:type="dcterms:W3CDTF">2015-08-20T17:13:43Z</dcterms:modified>
</cp:coreProperties>
</file>