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0" r:id="rId3"/>
    <p:sldId id="309" r:id="rId4"/>
    <p:sldId id="310" r:id="rId5"/>
    <p:sldId id="311" r:id="rId6"/>
    <p:sldId id="314" r:id="rId7"/>
    <p:sldId id="313" r:id="rId8"/>
    <p:sldId id="312" r:id="rId9"/>
    <p:sldId id="328" r:id="rId10"/>
    <p:sldId id="315" r:id="rId11"/>
    <p:sldId id="284" r:id="rId12"/>
    <p:sldId id="320" r:id="rId13"/>
    <p:sldId id="322" r:id="rId14"/>
    <p:sldId id="287" r:id="rId15"/>
    <p:sldId id="323" r:id="rId16"/>
    <p:sldId id="324" r:id="rId17"/>
    <p:sldId id="326" r:id="rId18"/>
    <p:sldId id="319" r:id="rId19"/>
    <p:sldId id="290" r:id="rId20"/>
    <p:sldId id="325" r:id="rId21"/>
    <p:sldId id="327" r:id="rId22"/>
    <p:sldId id="318" r:id="rId23"/>
    <p:sldId id="306" r:id="rId24"/>
    <p:sldId id="307" r:id="rId25"/>
    <p:sldId id="31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419"/>
    <a:srgbClr val="6CB255"/>
    <a:srgbClr val="212F62"/>
    <a:srgbClr val="72A510"/>
    <a:srgbClr val="A4E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00" autoAdjust="0"/>
  </p:normalViewPr>
  <p:slideViewPr>
    <p:cSldViewPr snapToGrid="0" snapToObjects="1"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D041A-73BB-E643-A8C7-50D88C2F22F5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EFEC5-3018-A548-B247-453C6EC1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7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86ACD-A14B-4282-8102-A545010A762C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33057-9CD5-4B9F-8C5D-9FB974CB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2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1F4EE74-EC84-48B5-9501-6F95B5C2C29D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3277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D2FE64C2-3729-4D3E-88BB-DD92E1DC65A7}" type="slidenum">
              <a:rPr lang="en-US" altLang="en-US"/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310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9C23FB-2B3E-4EB2-9156-400A095D3D88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0277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F9ABFAE-42BB-4744-8733-204D433327B1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0652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CB5B9CC-D9BF-40C0-843C-5A955FCDF276}" type="slidenum">
              <a:rPr lang="en-US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898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33B0917-10D0-4AD1-A80C-335AD43FF00E}" type="slidenum">
              <a:rPr lang="en-US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1632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5C57010-A362-44FB-A7EB-A5770A066D6A}" type="slidenum">
              <a:rPr lang="en-US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6051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1027282-B25B-479A-AE0F-73A5AC257876}" type="slidenum">
              <a:rPr lang="en-US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929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2013EE3-097E-4F5A-B403-57C87722E122}" type="slidenum">
              <a:rPr lang="en-US" altLang="en-US"/>
              <a:pPr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692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02E65CF-3EAC-4A9A-BA1F-2CF3D4455177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3379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8DD37DBB-920A-4111-9B72-E283306A7637}" type="slidenum">
              <a:rPr lang="en-US" altLang="en-US"/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en-US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7310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749DD31-287B-48EE-94F5-234EC3ECD813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3481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F5E302FF-07BE-46D5-B284-827081CD428E}" type="slidenum">
              <a:rPr lang="en-US" altLang="en-US"/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en-US"/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212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A39FE72-07AD-4601-9F17-814F8833FFB9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9F6442C-A208-4F36-B7CE-B27D6CA87B59}" type="slidenum">
              <a:rPr lang="en-US" altLang="en-US"/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altLang="en-US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1533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44E549D-7E3F-4205-8958-FC0D7B5FD4BC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3686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3E5B2AF8-6C61-45DE-A0D5-8EB9836A2A70}" type="slidenum">
              <a:rPr lang="en-US" altLang="en-US"/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altLang="en-US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710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5F5583D-417B-4D13-8F7A-DEB856451B71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3584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18FDCE0-C102-4E7F-B31A-63D4848CE64D}" type="slidenum">
              <a:rPr lang="en-US" altLang="en-US"/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altLang="en-US"/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3420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C347135-B413-468E-BF8B-8A426B04CE97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3891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4BCC2BAF-F5DE-439B-B7DF-093348C0F0BB}" type="slidenum">
              <a:rPr lang="en-US" altLang="en-US"/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alt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2990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9EDC725-AC7B-47EB-9CA5-A774DBF9CC04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91F8321-6CE1-48C6-B6EA-34572FDE2B09}" type="slidenum">
              <a:rPr lang="en-US" altLang="en-US"/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altLang="en-US"/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1944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E48CEC8-2B21-47ED-9D28-481300141113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573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</p:spPr>
        <p:txBody>
          <a:bodyPr/>
          <a:lstStyle/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July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107618"/>
            <a:ext cx="4031619" cy="46076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06925" y="1107618"/>
            <a:ext cx="3913188" cy="4607382"/>
          </a:xfrm>
        </p:spPr>
        <p:txBody>
          <a:bodyPr/>
          <a:lstStyle>
            <a:lvl1pPr>
              <a:buClr>
                <a:srgbClr val="6CB255"/>
              </a:buClr>
              <a:defRPr>
                <a:solidFill>
                  <a:srgbClr val="212F62"/>
                </a:solidFill>
              </a:defRPr>
            </a:lvl1pPr>
            <a:lvl2pPr marL="731520" indent="-4572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2pPr>
            <a:lvl3pPr marL="12573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3pPr>
            <a:lvl4pPr marL="17145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4pPr>
            <a:lvl5pPr marL="21717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July 5,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</p:spPr>
        <p:txBody>
          <a:bodyPr/>
          <a:lstStyle/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122386"/>
            <a:ext cx="8062913" cy="35000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843982"/>
            <a:ext cx="8062912" cy="1166382"/>
          </a:xfrm>
        </p:spPr>
        <p:txBody>
          <a:bodyPr/>
          <a:lstStyle>
            <a:lvl1pPr>
              <a:buClr>
                <a:srgbClr val="6CB255"/>
              </a:buClr>
              <a:defRPr>
                <a:solidFill>
                  <a:srgbClr val="000000"/>
                </a:solidFill>
              </a:defRPr>
            </a:lvl1pPr>
            <a:lvl2pPr marL="731520" indent="-4572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2pPr>
            <a:lvl3pPr marL="12573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3pPr>
            <a:lvl4pPr marL="17145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4pPr>
            <a:lvl5pPr marL="2171700" indent="-342900">
              <a:buClr>
                <a:srgbClr val="6CB255"/>
              </a:buClr>
              <a:buFont typeface="+mj-lt"/>
              <a:buAutoNum type="alphaLcParenR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 marL="788670" indent="-514350">
              <a:buFont typeface="+mj-lt"/>
              <a:buAutoNum type="alphaLcParenR"/>
              <a:defRPr sz="2800"/>
            </a:lvl2pPr>
            <a:lvl3pPr marL="1371600" indent="-457200">
              <a:buFont typeface="+mj-lt"/>
              <a:buAutoNum type="alphaLcParenR"/>
              <a:defRPr sz="2400"/>
            </a:lvl3pPr>
            <a:lvl4pPr marL="1828800" indent="-457200">
              <a:buFont typeface="+mj-lt"/>
              <a:buAutoNum type="alphaLcParenR"/>
              <a:defRPr sz="2000"/>
            </a:lvl4pPr>
            <a:lvl5pPr marL="2286000" indent="-457200">
              <a:buFont typeface="+mj-lt"/>
              <a:buAutoNum type="alphaLcParenR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July 5,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41326"/>
            <a:ext cx="8062912" cy="659535"/>
          </a:xfrm>
        </p:spPr>
        <p:txBody>
          <a:bodyPr/>
          <a:lstStyle/>
          <a:p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July 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789677"/>
            <a:ext cx="9144000" cy="709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rgbClr val="6CB25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dirty="0" smtClean="0"/>
              <a:t>College Physics</a:t>
            </a:r>
          </a:p>
          <a:p>
            <a:pPr algn="ctr"/>
            <a:endParaRPr lang="en-US" sz="1800" cap="none" dirty="0" smtClean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/>
            <a:r>
              <a:rPr lang="en-US" sz="2000" b="1" cap="none" dirty="0" smtClean="0">
                <a:solidFill>
                  <a:srgbClr val="212F62"/>
                </a:solidFill>
                <a:latin typeface="+mn-lt"/>
              </a:rPr>
              <a:t>Chapter # Chapter Title</a:t>
            </a:r>
          </a:p>
          <a:p>
            <a:pPr algn="ctr"/>
            <a:r>
              <a:rPr lang="en-US" sz="1600" cap="none" dirty="0" smtClean="0">
                <a:solidFill>
                  <a:schemeClr val="tx1"/>
                </a:solidFill>
                <a:latin typeface="+mn-lt"/>
              </a:rPr>
              <a:t>PowerPoint Image Slideshow</a:t>
            </a:r>
            <a:endParaRPr lang="en-US" sz="1600" cap="none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Picture 8" descr="medium_covers_Page_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58" y="2517424"/>
            <a:ext cx="2010682" cy="260383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bliqueTopLeft"/>
            <a:lightRig rig="threePt" dir="t"/>
          </a:scene3d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817741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8788" y="76200"/>
            <a:ext cx="82264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62088"/>
            <a:ext cx="4038600" cy="2208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62088"/>
            <a:ext cx="4038600" cy="2208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22700"/>
            <a:ext cx="4038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22700"/>
            <a:ext cx="4038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62074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2088"/>
            <a:ext cx="40386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62088"/>
            <a:ext cx="40386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90736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7933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July 5,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044814" y="683895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4" r:id="rId2"/>
    <p:sldLayoutId id="2147483920" r:id="rId3"/>
    <p:sldLayoutId id="2147483913" r:id="rId4"/>
    <p:sldLayoutId id="2147483921" r:id="rId5"/>
    <p:sldLayoutId id="2147483923" r:id="rId6"/>
    <p:sldLayoutId id="2147483924" r:id="rId7"/>
    <p:sldLayoutId id="2147483926" r:id="rId8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 cap="all" spc="-60" baseline="0">
          <a:solidFill>
            <a:srgbClr val="6CB2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Clr>
          <a:srgbClr val="6CB255"/>
        </a:buClr>
        <a:buFont typeface="Arial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6CB255"/>
        </a:buClr>
        <a:buFont typeface="Arial" pitchFamily="34" charset="0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youtube.com/watch?v=D-RS80DVvr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youtube.com/watch?v=W147ybOdgp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789677"/>
            <a:ext cx="9144000" cy="7091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rgbClr val="6CB25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Psychology</a:t>
            </a:r>
          </a:p>
          <a:p>
            <a:pPr algn="ctr"/>
            <a:endParaRPr lang="en-US" sz="1800" cap="none" dirty="0" smtClean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/>
            <a:r>
              <a:rPr lang="en-US" sz="2000" b="1" cap="none" dirty="0" smtClean="0">
                <a:solidFill>
                  <a:srgbClr val="212F62"/>
                </a:solidFill>
                <a:latin typeface="+mn-lt"/>
              </a:rPr>
              <a:t>Chapter 1 INTRODUCTION TO PSYCHOLOGY</a:t>
            </a:r>
          </a:p>
        </p:txBody>
      </p:sp>
      <p:pic>
        <p:nvPicPr>
          <p:cNvPr id="3" name="Picture 2" descr="OSC-Stacked-TM-RGB-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311" y="5507235"/>
            <a:ext cx="1507110" cy="10771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58" y="2518312"/>
            <a:ext cx="2010682" cy="260205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bliqueTop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224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19100" y="-390979"/>
            <a:ext cx="57912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Behaviorism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28800"/>
            <a:ext cx="5715000" cy="4495800"/>
          </a:xfrm>
        </p:spPr>
        <p:txBody>
          <a:bodyPr/>
          <a:lstStyle/>
          <a:p>
            <a:pPr marL="342900" indent="-342900" eaLnBrk="1" hangingPunct="1">
              <a:lnSpc>
                <a:spcPct val="70000"/>
              </a:lnSpc>
              <a:defRPr/>
            </a:pPr>
            <a:r>
              <a:rPr lang="en-US" altLang="en-US" sz="24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Goals</a:t>
            </a: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: </a:t>
            </a:r>
          </a:p>
          <a:p>
            <a:pPr marL="742950" lvl="1" indent="-285750" eaLnBrk="1" hangingPunct="1">
              <a:lnSpc>
                <a:spcPct val="70000"/>
              </a:lnSpc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Study only observable behavior</a:t>
            </a:r>
          </a:p>
          <a:p>
            <a:pPr marL="742950" lvl="1" indent="-285750" eaLnBrk="1" hangingPunct="1">
              <a:lnSpc>
                <a:spcPct val="70000"/>
              </a:lnSpc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Explain behavior via learning principles</a:t>
            </a:r>
          </a:p>
          <a:p>
            <a:pPr marL="342900" indent="-342900" eaLnBrk="1" hangingPunct="1">
              <a:lnSpc>
                <a:spcPct val="70000"/>
              </a:lnSpc>
              <a:defRPr/>
            </a:pPr>
            <a:endParaRPr lang="en-US" altLang="en-US" sz="2400" u="sng" dirty="0" smtClean="0">
              <a:effectLst>
                <a:outerShdw blurRad="38100" dist="38100" dir="2700000" algn="tl">
                  <a:srgbClr val="C0C0C0"/>
                </a:outerShdw>
              </a:effectLst>
              <a:ea typeface="ヒラギノ角ゴ Pro W3" charset="-128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sz="24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Methods</a:t>
            </a: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: Observe the relationship between environmental stimuli and behavioral responses</a:t>
            </a:r>
          </a:p>
          <a:p>
            <a:pPr marL="342900" indent="-342900" eaLnBrk="1" hangingPunct="1">
              <a:lnSpc>
                <a:spcPct val="70000"/>
              </a:lnSpc>
              <a:defRPr/>
            </a:pPr>
            <a:endParaRPr lang="en-US" altLang="en-US" sz="2400" u="sng" dirty="0" smtClean="0">
              <a:effectLst>
                <a:outerShdw blurRad="38100" dist="38100" dir="2700000" algn="tl">
                  <a:srgbClr val="C0C0C0"/>
                </a:outerShdw>
              </a:effectLst>
              <a:ea typeface="ヒラギノ角ゴ Pro W3" charset="-128"/>
            </a:endParaRPr>
          </a:p>
          <a:p>
            <a:pPr marL="342900" indent="-342900" eaLnBrk="1" hangingPunct="1">
              <a:lnSpc>
                <a:spcPct val="70000"/>
              </a:lnSpc>
              <a:defRPr/>
            </a:pPr>
            <a:r>
              <a:rPr lang="en-US" altLang="en-US" sz="24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Applications</a:t>
            </a: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: </a:t>
            </a:r>
          </a:p>
          <a:p>
            <a:pPr marL="742950" lvl="1" indent="-285750" eaLnBrk="1" hangingPunct="1">
              <a:lnSpc>
                <a:spcPct val="70000"/>
              </a:lnSpc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Behavior modification</a:t>
            </a:r>
          </a:p>
          <a:p>
            <a:pPr marL="742950" lvl="1" indent="-285750" eaLnBrk="1" hangingPunct="1">
              <a:lnSpc>
                <a:spcPct val="70000"/>
              </a:lnSpc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Improved teaching methods</a:t>
            </a:r>
          </a:p>
          <a:p>
            <a:pPr marL="742950" lvl="1" indent="-285750" eaLnBrk="1" hangingPunct="1">
              <a:lnSpc>
                <a:spcPct val="70000"/>
              </a:lnSpc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Behavioral therapy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95600"/>
            <a:ext cx="2003425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5575" name="Text Box 7"/>
          <p:cNvSpPr txBox="1">
            <a:spLocks noChangeArrowheads="1"/>
          </p:cNvSpPr>
          <p:nvPr/>
        </p:nvSpPr>
        <p:spPr bwMode="auto">
          <a:xfrm>
            <a:off x="361949" y="1136821"/>
            <a:ext cx="704056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marL="400050" indent="-4000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eaLnBrk="1" hangingPunct="1">
              <a:lnSpc>
                <a:spcPct val="70000"/>
              </a:lnSpc>
              <a:buFontTx/>
              <a:buChar char="•"/>
              <a:defRPr/>
            </a:pPr>
            <a:r>
              <a:rPr lang="en-US" altLang="en-US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Early Advocates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John B. Watson;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hlinkClick r:id="rId4"/>
              </a:rPr>
              <a:t>B. F. Skinner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264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smtClean="0"/>
              <a:t>1.7</a:t>
            </a:r>
            <a:endParaRPr lang="en-US" dirty="0"/>
          </a:p>
        </p:txBody>
      </p:sp>
      <p:pic>
        <p:nvPicPr>
          <p:cNvPr id="2" name="Picture Placeholder 1" descr="CNX_Psych_01_02_Skinner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41" b="-5241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lphaLcParenBoth"/>
            </a:pPr>
            <a:r>
              <a:rPr lang="en-US" sz="1600" dirty="0" smtClean="0"/>
              <a:t>B</a:t>
            </a:r>
            <a:r>
              <a:rPr lang="en-US" sz="1600" dirty="0"/>
              <a:t>. F. Skinner is famous for his research on operant conditioning</a:t>
            </a:r>
            <a:r>
              <a:rPr lang="en-US" sz="1600" dirty="0" smtClean="0"/>
              <a:t>.</a:t>
            </a:r>
          </a:p>
          <a:p>
            <a:pPr marL="342900" indent="-342900">
              <a:buAutoNum type="alphaLcParenBoth"/>
            </a:pPr>
            <a:r>
              <a:rPr lang="en-US" sz="1600" dirty="0" smtClean="0"/>
              <a:t>Modified versions of the operant conditioning chamber, or Skinner box, are  still widely used in research settings today. (credit a: modification of work by "Silly rabbit"/Wikimedia Commons)</a:t>
            </a:r>
            <a:endParaRPr lang="en-US" sz="1600" dirty="0"/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4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6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63525" y="2055813"/>
            <a:ext cx="8616950" cy="1470025"/>
          </a:xfrm>
        </p:spPr>
        <p:txBody>
          <a:bodyPr anchor="b" anchorCtr="1">
            <a:normAutofit fontScale="90000"/>
          </a:bodyPr>
          <a:lstStyle/>
          <a:p>
            <a:pPr eaLnBrk="1" hangingPunct="1">
              <a:defRPr/>
            </a:pPr>
            <a:r>
              <a:rPr lang="en-US" altLang="en-US" sz="480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Approaches to the Science</a:t>
            </a:r>
            <a:br>
              <a:rPr lang="en-US" altLang="en-US" sz="480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</a:br>
            <a:r>
              <a:rPr lang="en-US" altLang="en-US" sz="480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of Psychology</a:t>
            </a:r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ubTitle" idx="4294967295"/>
          </p:nvPr>
        </p:nvSpPr>
        <p:spPr>
          <a:xfrm>
            <a:off x="295275" y="3729038"/>
            <a:ext cx="8534400" cy="12192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en-US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Why don</a:t>
            </a:r>
            <a:r>
              <a:rPr lang="ja-JP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’</a:t>
            </a:r>
            <a:r>
              <a:rPr lang="en-US" altLang="ja-JP" sz="320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t all psychologists explain behavior in the same way?</a:t>
            </a:r>
            <a:endParaRPr lang="en-US" altLang="en-US" sz="3200" smtClean="0">
              <a:effectLst>
                <a:outerShdw blurRad="38100" dist="38100" dir="2700000" algn="tl">
                  <a:srgbClr val="C0C0C0"/>
                </a:outerShdw>
              </a:effectLst>
              <a:ea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93855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78301"/>
            <a:ext cx="5791200" cy="66230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charset="-128"/>
              </a:rPr>
              <a:t>The Biolog</a:t>
            </a:r>
            <a:r>
              <a:rPr lang="en-US" altLang="zh-CN" dirty="0" smtClean="0">
                <a:ea typeface="ヒラギノ角ゴ Pro W3" charset="-128"/>
              </a:rPr>
              <a:t>ical Approach</a:t>
            </a:r>
            <a:endParaRPr lang="en-US" altLang="en-US" dirty="0" smtClean="0">
              <a:ea typeface="ヒラギノ角ゴ Pro W3" charset="-128"/>
            </a:endParaRP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990600" y="5257800"/>
            <a:ext cx="748347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Focuses on the psychological effects of hormones, genes, and the activity of the nervous system, esp. the brain.</a:t>
            </a:r>
          </a:p>
        </p:txBody>
      </p:sp>
      <p:pic>
        <p:nvPicPr>
          <p:cNvPr id="7173" name="Content Placeholder 6" descr="01p19.jp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523" r="-17523"/>
          <a:stretch>
            <a:fillRect/>
          </a:stretch>
        </p:blipFill>
        <p:spPr>
          <a:xfrm>
            <a:off x="1371600" y="1219200"/>
            <a:ext cx="6629400" cy="3681413"/>
          </a:xfrm>
        </p:spPr>
      </p:pic>
    </p:spTree>
    <p:extLst>
      <p:ext uri="{BB962C8B-B14F-4D97-AF65-F5344CB8AC3E}">
        <p14:creationId xmlns:p14="http://schemas.microsoft.com/office/powerpoint/2010/main" val="26856119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smtClean="0"/>
              <a:t>1.11</a:t>
            </a:r>
            <a:endParaRPr lang="en-US" dirty="0"/>
          </a:p>
        </p:txBody>
      </p:sp>
      <p:pic>
        <p:nvPicPr>
          <p:cNvPr id="2" name="Picture Placeholder 1" descr="CNX_Psych_01_03_NervSystem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772" r="-34772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Biological psychologists study how the structure and function of the nervous system generate behavior.</a:t>
            </a:r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3208"/>
            <a:ext cx="5791200" cy="63690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charset="-128"/>
              </a:rPr>
              <a:t>The Evolutionary Approach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09600" y="5257800"/>
            <a:ext cx="807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Behavior and mental processes are the result of evolution.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It’s all about survival!</a:t>
            </a:r>
          </a:p>
        </p:txBody>
      </p:sp>
      <p:pic>
        <p:nvPicPr>
          <p:cNvPr id="819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66900" y="1166813"/>
            <a:ext cx="5638800" cy="3557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0000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>
          <a:xfrm>
            <a:off x="195263" y="381000"/>
            <a:ext cx="8610600" cy="10668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40000"/>
              </a:spcBef>
            </a:pPr>
            <a:r>
              <a:rPr lang="en-US" altLang="en-US" sz="3200" dirty="0" smtClean="0">
                <a:ea typeface="ヒラギノ角ゴ Pro W3" charset="-128"/>
              </a:rPr>
              <a:t>The Psychodynamic Approach</a:t>
            </a:r>
            <a:br>
              <a:rPr lang="en-US" altLang="en-US" sz="3200" dirty="0" smtClean="0">
                <a:ea typeface="ヒラギノ角ゴ Pro W3" charset="-128"/>
              </a:rPr>
            </a:br>
            <a:endParaRPr lang="en-US" altLang="en-US" sz="2400" noProof="1" smtClean="0">
              <a:ea typeface="ヒラギノ角ゴ Pro W3" charset="-128"/>
            </a:endParaRP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304800" y="5327650"/>
            <a:ext cx="86106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According to the psychodynamic approach, what you see may reflect your unconscious thoughts, wishes, and impulses.</a:t>
            </a:r>
          </a:p>
        </p:txBody>
      </p:sp>
      <p:pic>
        <p:nvPicPr>
          <p:cNvPr id="9220" name="Picture 6" descr="0105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1"/>
          <a:stretch>
            <a:fillRect/>
          </a:stretch>
        </p:blipFill>
        <p:spPr bwMode="auto">
          <a:xfrm>
            <a:off x="1828800" y="1608138"/>
            <a:ext cx="5343525" cy="36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3033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charset="-128"/>
              </a:rPr>
              <a:t>The Cognitive Approach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46482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 dirty="0"/>
              <a:t>How we take in, mentally present, and store info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How we perceived and process info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How all these cognitive processes affect our behavior</a:t>
            </a:r>
          </a:p>
        </p:txBody>
      </p:sp>
      <p:pic>
        <p:nvPicPr>
          <p:cNvPr id="11268" name="Picture 6" descr="01p23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50" y="1143000"/>
            <a:ext cx="354965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0071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8063" y="1462088"/>
            <a:ext cx="2936875" cy="4570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62388"/>
            <a:ext cx="3124200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>
              <a:ea typeface="ヒラギノ角ゴ Pro W3" charset="-128"/>
            </a:endParaRPr>
          </a:p>
        </p:txBody>
      </p:sp>
      <p:pic>
        <p:nvPicPr>
          <p:cNvPr id="922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3350" y="685800"/>
            <a:ext cx="2603500" cy="2514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8723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smtClean="0"/>
              <a:t>1.12</a:t>
            </a:r>
            <a:endParaRPr lang="en-US" dirty="0"/>
          </a:p>
        </p:txBody>
      </p:sp>
      <p:pic>
        <p:nvPicPr>
          <p:cNvPr id="2" name="Picture Placeholder 1" descr="CNX_Psych_01_03_DuckRabbit.jpg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15" r="-27615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When you look at this image, you may see a duck or a rabbit. The sensory information remains </a:t>
            </a:r>
            <a:r>
              <a:rPr lang="en-US" sz="1600" dirty="0" smtClean="0"/>
              <a:t>the same</a:t>
            </a:r>
            <a:r>
              <a:rPr lang="en-US" sz="1600" dirty="0"/>
              <a:t>, but your perception can vary dramatically.</a:t>
            </a:r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psychology?</a:t>
            </a:r>
            <a:endParaRPr lang="en-US" dirty="0"/>
          </a:p>
        </p:txBody>
      </p:sp>
      <p:pic>
        <p:nvPicPr>
          <p:cNvPr id="2" name="Picture Placeholder 1" descr="CNX_Psych_01_00_Collage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36" r="-5636"/>
          <a:stretch>
            <a:fillRect/>
          </a:stretch>
        </p:blipFill>
        <p:spPr>
          <a:xfrm>
            <a:off x="457200" y="1122363"/>
            <a:ext cx="8062913" cy="3500437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Psychology is the scientific study of mind and behavior. </a:t>
            </a:r>
          </a:p>
        </p:txBody>
      </p:sp>
      <p:pic>
        <p:nvPicPr>
          <p:cNvPr id="8" name="Picture 7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9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458788" y="304800"/>
            <a:ext cx="8226425" cy="1143000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40000"/>
              </a:spcBef>
            </a:pPr>
            <a:r>
              <a:rPr lang="en-US" altLang="en-US" sz="3200" smtClean="0">
                <a:ea typeface="ヒラギノ角ゴ Pro W3" charset="-128"/>
              </a:rPr>
              <a:t>The Behavioral Approach</a:t>
            </a:r>
            <a:br>
              <a:rPr lang="en-US" altLang="en-US" sz="3200" smtClean="0">
                <a:ea typeface="ヒラギノ角ゴ Pro W3" charset="-128"/>
              </a:rPr>
            </a:br>
            <a:r>
              <a:rPr lang="en-US" altLang="en-US" sz="2000" smtClean="0">
                <a:ea typeface="ヒラギノ角ゴ Pro W3" charset="-128"/>
              </a:rPr>
              <a:t/>
            </a:r>
            <a:br>
              <a:rPr lang="en-US" altLang="en-US" sz="2000" smtClean="0">
                <a:ea typeface="ヒラギノ角ゴ Pro W3" charset="-128"/>
              </a:rPr>
            </a:br>
            <a:r>
              <a:rPr lang="en-US" altLang="en-US" sz="2000" smtClean="0">
                <a:ea typeface="ヒラギノ角ゴ Pro W3" charset="-128"/>
              </a:rPr>
              <a:t>Why is He So Aggressive?</a:t>
            </a:r>
            <a:endParaRPr lang="en-US" altLang="en-US" sz="2000" noProof="1" smtClean="0">
              <a:ea typeface="ヒラギノ角ゴ Pro W3" charset="-128"/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85800" y="5105400"/>
            <a:ext cx="8229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/>
              <a:t>Focuses on observable behavior and on how that behavior is learned.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/>
              <a:t>Psychologists taking a behavioral approach say that aggressiveness may be learned when children are rewarded for aggressive behavior.</a:t>
            </a:r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1524000"/>
            <a:ext cx="6159500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4381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98487"/>
            <a:ext cx="5791200" cy="62227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charset="-128"/>
              </a:rPr>
              <a:t>The Humanistic Approach</a:t>
            </a: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228600" y="4343400"/>
            <a:ext cx="86868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/>
              <a:t>See behavior as determined primarily by each person’s capacity to choose how to think and act.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Has been criticized for being too vague and not testable, but inspired theories and research in positive psychology.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/>
          </a:p>
        </p:txBody>
      </p:sp>
      <p:sp>
        <p:nvSpPr>
          <p:cNvPr id="2" name="Text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001000" y="6296025"/>
            <a:ext cx="1143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en-US" sz="1200">
                <a:solidFill>
                  <a:srgbClr val="1D51AB"/>
                </a:solidFill>
              </a:rPr>
              <a:t>Back to TOC</a:t>
            </a:r>
          </a:p>
        </p:txBody>
      </p:sp>
      <p:pic>
        <p:nvPicPr>
          <p:cNvPr id="12294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6725" y="1143000"/>
            <a:ext cx="5502275" cy="3124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1297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05555"/>
            <a:ext cx="5791200" cy="745842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dirty="0" smtClean="0">
                <a:ea typeface="ヒラギノ角ゴ Pro W3" charset="-128"/>
              </a:rPr>
              <a:t>Subfields of Psychology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pPr marL="347663" indent="-347663" eaLnBrk="1" hangingPunct="1">
              <a:spcBef>
                <a:spcPct val="40000"/>
              </a:spcBef>
            </a:pPr>
            <a:r>
              <a:rPr lang="en-US" altLang="en-US" sz="2400" smtClean="0">
                <a:ea typeface="ヒラギノ角ゴ Pro W3" charset="-128"/>
              </a:rPr>
              <a:t>Biological</a:t>
            </a:r>
          </a:p>
          <a:p>
            <a:pPr marL="347663" indent="-347663" eaLnBrk="1" hangingPunct="1">
              <a:spcBef>
                <a:spcPct val="40000"/>
              </a:spcBef>
            </a:pPr>
            <a:r>
              <a:rPr lang="en-US" altLang="en-US" sz="2400" smtClean="0">
                <a:ea typeface="ヒラギノ角ゴ Pro W3" charset="-128"/>
              </a:rPr>
              <a:t>Cognitive </a:t>
            </a:r>
          </a:p>
          <a:p>
            <a:pPr marL="347663" indent="-347663" eaLnBrk="1" hangingPunct="1">
              <a:spcBef>
                <a:spcPct val="40000"/>
              </a:spcBef>
            </a:pPr>
            <a:r>
              <a:rPr lang="en-US" altLang="en-US" sz="2400" smtClean="0">
                <a:ea typeface="ヒラギノ角ゴ Pro W3" charset="-128"/>
              </a:rPr>
              <a:t>Engineering</a:t>
            </a:r>
          </a:p>
          <a:p>
            <a:pPr marL="347663" indent="-347663" eaLnBrk="1" hangingPunct="1">
              <a:spcBef>
                <a:spcPct val="40000"/>
              </a:spcBef>
            </a:pPr>
            <a:r>
              <a:rPr lang="en-US" altLang="en-US" sz="2400" smtClean="0">
                <a:ea typeface="ヒラギノ角ゴ Pro W3" charset="-128"/>
              </a:rPr>
              <a:t>Developmental </a:t>
            </a:r>
          </a:p>
          <a:p>
            <a:pPr marL="347663" indent="-347663" eaLnBrk="1" hangingPunct="1">
              <a:spcBef>
                <a:spcPct val="40000"/>
              </a:spcBef>
            </a:pPr>
            <a:r>
              <a:rPr lang="en-US" altLang="en-US" sz="2400" smtClean="0">
                <a:ea typeface="ヒラギノ角ゴ Pro W3" charset="-128"/>
              </a:rPr>
              <a:t>Personality</a:t>
            </a:r>
          </a:p>
          <a:p>
            <a:pPr marL="347663" indent="-347663" eaLnBrk="1" hangingPunct="1">
              <a:spcBef>
                <a:spcPct val="40000"/>
              </a:spcBef>
            </a:pPr>
            <a:r>
              <a:rPr lang="en-US" altLang="en-US" sz="2400" smtClean="0">
                <a:ea typeface="ヒラギノ角ゴ Pro W3" charset="-128"/>
              </a:rPr>
              <a:t>Clinical</a:t>
            </a:r>
          </a:p>
          <a:p>
            <a:pPr marL="347663" indent="-347663" eaLnBrk="1" hangingPunct="1">
              <a:spcBef>
                <a:spcPct val="40000"/>
              </a:spcBef>
            </a:pPr>
            <a:r>
              <a:rPr lang="en-US" altLang="en-US" sz="2400" smtClean="0">
                <a:ea typeface="ヒラギノ角ゴ Pro W3" charset="-128"/>
              </a:rPr>
              <a:t>Counseling</a:t>
            </a:r>
          </a:p>
          <a:p>
            <a:pPr marL="347663" indent="-347663" eaLnBrk="1" hangingPunct="1">
              <a:spcBef>
                <a:spcPct val="40000"/>
              </a:spcBef>
            </a:pPr>
            <a:r>
              <a:rPr lang="en-US" altLang="en-US" sz="2400" smtClean="0">
                <a:ea typeface="ヒラギノ角ゴ Pro W3" charset="-128"/>
              </a:rPr>
              <a:t>Community</a:t>
            </a:r>
          </a:p>
          <a:p>
            <a:pPr marL="347663" indent="-347663" eaLnBrk="1" hangingPunct="1">
              <a:spcBef>
                <a:spcPct val="40000"/>
              </a:spcBef>
            </a:pPr>
            <a:r>
              <a:rPr lang="en-US" altLang="en-US" sz="2400" smtClean="0">
                <a:ea typeface="ヒラギノ角ゴ Pro W3" charset="-128"/>
              </a:rPr>
              <a:t>Health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347663" indent="-347663" eaLnBrk="1" hangingPunct="1">
              <a:spcBef>
                <a:spcPct val="40000"/>
              </a:spcBef>
            </a:pPr>
            <a:r>
              <a:rPr lang="en-US" altLang="en-US" sz="2400" smtClean="0">
                <a:ea typeface="ヒラギノ角ゴ Pro W3" charset="-128"/>
              </a:rPr>
              <a:t>Neuroscience</a:t>
            </a:r>
          </a:p>
          <a:p>
            <a:pPr marL="347663" indent="-347663" eaLnBrk="1" hangingPunct="1">
              <a:spcBef>
                <a:spcPct val="40000"/>
              </a:spcBef>
            </a:pPr>
            <a:r>
              <a:rPr lang="en-US" altLang="en-US" sz="2400" smtClean="0">
                <a:ea typeface="ヒラギノ角ゴ Pro W3" charset="-128"/>
              </a:rPr>
              <a:t>Educational</a:t>
            </a:r>
          </a:p>
          <a:p>
            <a:pPr marL="347663" indent="-347663" eaLnBrk="1" hangingPunct="1">
              <a:spcBef>
                <a:spcPct val="40000"/>
              </a:spcBef>
            </a:pPr>
            <a:r>
              <a:rPr lang="en-US" altLang="en-US" sz="2400" smtClean="0">
                <a:ea typeface="ヒラギノ角ゴ Pro W3" charset="-128"/>
              </a:rPr>
              <a:t>School</a:t>
            </a:r>
          </a:p>
          <a:p>
            <a:pPr marL="347663" indent="-347663" eaLnBrk="1" hangingPunct="1">
              <a:spcBef>
                <a:spcPct val="40000"/>
              </a:spcBef>
            </a:pPr>
            <a:r>
              <a:rPr lang="en-US" altLang="en-US" sz="2400" smtClean="0">
                <a:ea typeface="ヒラギノ角ゴ Pro W3" charset="-128"/>
              </a:rPr>
              <a:t>Social</a:t>
            </a:r>
          </a:p>
          <a:p>
            <a:pPr marL="347663" indent="-347663" eaLnBrk="1" hangingPunct="1">
              <a:spcBef>
                <a:spcPct val="40000"/>
              </a:spcBef>
            </a:pPr>
            <a:r>
              <a:rPr lang="en-US" altLang="en-US" sz="2400" smtClean="0">
                <a:ea typeface="ヒラギノ角ゴ Pro W3" charset="-128"/>
              </a:rPr>
              <a:t>Industrial and Organizational</a:t>
            </a:r>
          </a:p>
          <a:p>
            <a:pPr marL="347663" indent="-347663" eaLnBrk="1" hangingPunct="1">
              <a:spcBef>
                <a:spcPct val="40000"/>
              </a:spcBef>
            </a:pPr>
            <a:r>
              <a:rPr lang="en-US" altLang="en-US" sz="2400" smtClean="0">
                <a:ea typeface="ヒラギノ角ゴ Pro W3" charset="-128"/>
              </a:rPr>
              <a:t>Quantitative</a:t>
            </a:r>
          </a:p>
          <a:p>
            <a:pPr marL="347663" indent="-347663" eaLnBrk="1" hangingPunct="1">
              <a:spcBef>
                <a:spcPct val="40000"/>
              </a:spcBef>
            </a:pPr>
            <a:r>
              <a:rPr lang="en-US" altLang="en-US" sz="2400" smtClean="0">
                <a:ea typeface="ヒラギノ角ゴ Pro W3" charset="-128"/>
              </a:rPr>
              <a:t>Sports</a:t>
            </a:r>
          </a:p>
          <a:p>
            <a:pPr marL="347663" indent="-347663" eaLnBrk="1" hangingPunct="1">
              <a:spcBef>
                <a:spcPct val="40000"/>
              </a:spcBef>
            </a:pPr>
            <a:r>
              <a:rPr lang="en-US" altLang="en-US" sz="2400" smtClean="0">
                <a:ea typeface="ヒラギノ角ゴ Pro W3" charset="-128"/>
              </a:rPr>
              <a:t>Forensic</a:t>
            </a:r>
          </a:p>
          <a:p>
            <a:pPr marL="347663" indent="-347663" eaLnBrk="1" hangingPunct="1">
              <a:spcBef>
                <a:spcPct val="40000"/>
              </a:spcBef>
            </a:pPr>
            <a:r>
              <a:rPr lang="en-US" altLang="en-US" sz="2400" smtClean="0">
                <a:ea typeface="ヒラギノ角ゴ Pro W3" charset="-128"/>
              </a:rPr>
              <a:t>Environmental</a:t>
            </a:r>
          </a:p>
        </p:txBody>
      </p:sp>
    </p:spTree>
    <p:extLst>
      <p:ext uri="{BB962C8B-B14F-4D97-AF65-F5344CB8AC3E}">
        <p14:creationId xmlns:p14="http://schemas.microsoft.com/office/powerpoint/2010/main" val="13389113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 smtClean="0">
                <a:solidFill>
                  <a:srgbClr val="6CB255"/>
                </a:solidFill>
              </a:rPr>
              <a:t>Figure 1.14</a:t>
            </a:r>
            <a:endParaRPr lang="en-US" sz="2400" dirty="0">
              <a:solidFill>
                <a:srgbClr val="6CB255"/>
              </a:solidFill>
            </a:endParaRPr>
          </a:p>
        </p:txBody>
      </p:sp>
      <p:pic>
        <p:nvPicPr>
          <p:cNvPr id="2" name="Picture Placeholder 1" descr="CNX_Psych_01_03_BigFive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81" b="-11981"/>
          <a:stretch>
            <a:fillRect/>
          </a:stretch>
        </p:blipFill>
        <p:spPr>
          <a:xfrm>
            <a:off x="4489450" y="1108075"/>
            <a:ext cx="4030663" cy="5256213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0" y="1107617"/>
            <a:ext cx="3913188" cy="525697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Each of the dimensions of the Five Factor model is shown in this figure. The provided description </a:t>
            </a:r>
            <a:r>
              <a:rPr lang="en-US" sz="1600" dirty="0" smtClean="0">
                <a:solidFill>
                  <a:srgbClr val="000000"/>
                </a:solidFill>
              </a:rPr>
              <a:t>would describe </a:t>
            </a:r>
            <a:r>
              <a:rPr lang="en-US" sz="1600" dirty="0">
                <a:solidFill>
                  <a:srgbClr val="000000"/>
                </a:solidFill>
              </a:rPr>
              <a:t>someone who scored highly on that given dimension. Someone with a lower score on a given </a:t>
            </a:r>
            <a:r>
              <a:rPr lang="en-US" sz="1600" dirty="0" smtClean="0">
                <a:solidFill>
                  <a:srgbClr val="000000"/>
                </a:solidFill>
              </a:rPr>
              <a:t>dimension could </a:t>
            </a:r>
            <a:r>
              <a:rPr lang="en-US" sz="1600" dirty="0">
                <a:solidFill>
                  <a:srgbClr val="000000"/>
                </a:solidFill>
              </a:rPr>
              <a:t>be described in opposite terms.</a:t>
            </a:r>
          </a:p>
        </p:txBody>
      </p:sp>
      <p:pic>
        <p:nvPicPr>
          <p:cNvPr id="11" name="Picture 10" descr="OSC-Stacked-TM-RGB-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95" y="241326"/>
            <a:ext cx="1051734" cy="7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6CB255"/>
                </a:solidFill>
              </a:rPr>
              <a:t>Figure 1.15</a:t>
            </a:r>
            <a:endParaRPr lang="en-US" sz="2400" dirty="0">
              <a:solidFill>
                <a:srgbClr val="6CB255"/>
              </a:solidFill>
            </a:endParaRPr>
          </a:p>
        </p:txBody>
      </p:sp>
      <p:pic>
        <p:nvPicPr>
          <p:cNvPr id="2" name="Picture Placeholder 1" descr="CNX_Psych_01_03_Milgram.jpg">
            <a:hlinkClick r:id="rId2"/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94" r="-9894"/>
          <a:stretch>
            <a:fillRect/>
          </a:stretch>
        </p:blipFill>
        <p:spPr>
          <a:xfrm>
            <a:off x="457200" y="1108075"/>
            <a:ext cx="4032250" cy="5256213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06925" y="1107617"/>
            <a:ext cx="3913188" cy="525697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Stanley </a:t>
            </a:r>
            <a:r>
              <a:rPr lang="en-US" sz="1600" dirty="0" err="1">
                <a:solidFill>
                  <a:srgbClr val="000000"/>
                </a:solidFill>
              </a:rPr>
              <a:t>Milgram’s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research demonstrated </a:t>
            </a:r>
            <a:r>
              <a:rPr lang="en-US" sz="1600" dirty="0">
                <a:solidFill>
                  <a:srgbClr val="000000"/>
                </a:solidFill>
              </a:rPr>
              <a:t>just how far people will go in obeying orders from an </a:t>
            </a:r>
            <a:r>
              <a:rPr lang="en-US" sz="1600" dirty="0" smtClean="0">
                <a:solidFill>
                  <a:srgbClr val="000000"/>
                </a:solidFill>
              </a:rPr>
              <a:t>authority figure</a:t>
            </a:r>
            <a:r>
              <a:rPr lang="en-US" sz="1600" dirty="0">
                <a:solidFill>
                  <a:srgbClr val="000000"/>
                </a:solidFill>
              </a:rPr>
              <a:t>. This advertisement was used to recruit subjects for his research.</a:t>
            </a:r>
          </a:p>
        </p:txBody>
      </p:sp>
      <p:pic>
        <p:nvPicPr>
          <p:cNvPr id="11" name="Picture 10" descr="OSC-Stacked-TM-RGB-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87" y="241326"/>
            <a:ext cx="1051734" cy="7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charset="-128"/>
              </a:rPr>
              <a:t>Where Do Psychologists Work?</a:t>
            </a:r>
          </a:p>
        </p:txBody>
      </p:sp>
      <p:sp>
        <p:nvSpPr>
          <p:cNvPr id="6147" name="TextBox 24"/>
          <p:cNvSpPr txBox="1">
            <a:spLocks noChangeArrowheads="1"/>
          </p:cNvSpPr>
          <p:nvPr/>
        </p:nvSpPr>
        <p:spPr bwMode="auto">
          <a:xfrm>
            <a:off x="533400" y="1808205"/>
            <a:ext cx="78486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en-US" dirty="0"/>
              <a:t> Colleges, Universities, &amp; Professional Schools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en-US" dirty="0"/>
              <a:t> Mental Health Facilities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en-US" dirty="0"/>
              <a:t> Private Practice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en-US" dirty="0"/>
              <a:t> Business, Government, and Organizations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en-US" dirty="0"/>
              <a:t> Schools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en-US" dirty="0"/>
              <a:t> Other Settings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995" y="3799636"/>
            <a:ext cx="5713373" cy="247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002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41" name="Rectangle 103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Wilhelm Wundt (1832-1920)</a:t>
            </a:r>
          </a:p>
        </p:txBody>
      </p:sp>
      <p:sp>
        <p:nvSpPr>
          <p:cNvPr id="124943" name="Rectangle 1039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4267200"/>
            <a:ext cx="7772400" cy="1905000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defRPr/>
            </a:pPr>
            <a:r>
              <a:rPr lang="en-US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Transformed psychology from philosophy to science </a:t>
            </a:r>
          </a:p>
          <a:p>
            <a:pPr marL="342900" indent="-342900" eaLnBrk="1" hangingPunct="1">
              <a:lnSpc>
                <a:spcPct val="80000"/>
              </a:lnSpc>
              <a:defRPr/>
            </a:pPr>
            <a:r>
              <a:rPr lang="en-US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Used scientific methods to study consciousness </a:t>
            </a:r>
          </a:p>
          <a:p>
            <a:pPr marL="342900" indent="-342900" eaLnBrk="1" hangingPunct="1">
              <a:lnSpc>
                <a:spcPct val="80000"/>
              </a:lnSpc>
              <a:defRPr/>
            </a:pPr>
            <a:r>
              <a:rPr lang="en-US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Opened first psychology research laboratory – 1879</a:t>
            </a:r>
          </a:p>
        </p:txBody>
      </p:sp>
      <p:pic>
        <p:nvPicPr>
          <p:cNvPr id="15364" name="Picture 6" descr="01p15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08" y="1524318"/>
            <a:ext cx="3185984" cy="24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7451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Structuralism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13238"/>
            <a:ext cx="8382000" cy="38100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altLang="en-US" sz="24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Early Advocate</a:t>
            </a: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: Edward Titchener</a:t>
            </a:r>
          </a:p>
          <a:p>
            <a:pPr marL="342900" indent="-342900" eaLnBrk="1" hangingPunct="1">
              <a:defRPr/>
            </a:pPr>
            <a:endParaRPr lang="en-US" altLang="en-US" sz="2400" u="sng" dirty="0" smtClean="0">
              <a:effectLst>
                <a:outerShdw blurRad="38100" dist="38100" dir="2700000" algn="tl">
                  <a:srgbClr val="C0C0C0"/>
                </a:outerShdw>
              </a:effectLst>
              <a:ea typeface="ヒラギノ角ゴ Pro W3" charset="-128"/>
            </a:endParaRPr>
          </a:p>
          <a:p>
            <a:pPr marL="342900" indent="-342900" eaLnBrk="1" hangingPunct="1">
              <a:defRPr/>
            </a:pPr>
            <a:r>
              <a:rPr lang="en-US" altLang="en-US" sz="24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Goals</a:t>
            </a: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: Study conscious experience and its structure</a:t>
            </a:r>
          </a:p>
          <a:p>
            <a:pPr marL="342900" indent="-342900" eaLnBrk="1" hangingPunct="1">
              <a:defRPr/>
            </a:pPr>
            <a:endParaRPr lang="en-US" altLang="en-US" sz="2400" u="sng" dirty="0" smtClean="0">
              <a:effectLst>
                <a:outerShdw blurRad="38100" dist="38100" dir="2700000" algn="tl">
                  <a:srgbClr val="C0C0C0"/>
                </a:outerShdw>
              </a:effectLst>
              <a:ea typeface="ヒラギノ角ゴ Pro W3" charset="-128"/>
            </a:endParaRPr>
          </a:p>
          <a:p>
            <a:pPr marL="342900" indent="-342900" eaLnBrk="1" hangingPunct="1">
              <a:defRPr/>
            </a:pPr>
            <a:r>
              <a:rPr lang="en-US" altLang="en-US" sz="24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Methods</a:t>
            </a: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: Experiments and introspection</a:t>
            </a:r>
          </a:p>
          <a:p>
            <a:pPr marL="342900" indent="-342900" eaLnBrk="1" hangingPunct="1">
              <a:defRPr/>
            </a:pPr>
            <a:endParaRPr lang="en-US" altLang="en-US" sz="2400" u="sng" dirty="0" smtClean="0">
              <a:effectLst>
                <a:outerShdw blurRad="38100" dist="38100" dir="2700000" algn="tl">
                  <a:srgbClr val="C0C0C0"/>
                </a:outerShdw>
              </a:effectLst>
              <a:ea typeface="ヒラギノ角ゴ Pro W3" charset="-128"/>
            </a:endParaRPr>
          </a:p>
          <a:p>
            <a:pPr marL="342900" indent="-342900" eaLnBrk="1" hangingPunct="1">
              <a:defRPr/>
            </a:pPr>
            <a:r>
              <a:rPr lang="en-US" altLang="en-US" sz="24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Application</a:t>
            </a: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: Pure scientific research</a:t>
            </a:r>
          </a:p>
        </p:txBody>
      </p:sp>
    </p:spTree>
    <p:extLst>
      <p:ext uri="{BB962C8B-B14F-4D97-AF65-F5344CB8AC3E}">
        <p14:creationId xmlns:p14="http://schemas.microsoft.com/office/powerpoint/2010/main" val="2908191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35921"/>
            <a:ext cx="5791200" cy="857053"/>
          </a:xfrm>
        </p:spPr>
        <p:txBody>
          <a:bodyPr/>
          <a:lstStyle/>
          <a:p>
            <a:pPr eaLnBrk="1" hangingPunct="1"/>
            <a:r>
              <a:rPr lang="en-US" altLang="en-US" i="1" dirty="0" smtClean="0">
                <a:ea typeface="ヒラギノ角ゴ Pro W3" charset="-128"/>
              </a:rPr>
              <a:t>Be an </a:t>
            </a:r>
            <a:r>
              <a:rPr lang="en-US" altLang="en-US" i="1" dirty="0" err="1" smtClean="0">
                <a:ea typeface="ヒラギノ角ゴ Pro W3" charset="-128"/>
              </a:rPr>
              <a:t>Introspector</a:t>
            </a:r>
            <a:endParaRPr lang="en-US" altLang="en-US" i="1" dirty="0" smtClean="0">
              <a:ea typeface="ヒラギノ角ゴ Pro W3" charset="-128"/>
            </a:endParaRPr>
          </a:p>
        </p:txBody>
      </p:sp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304800" y="4724400"/>
            <a:ext cx="8458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When the object appears above: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/>
              <a:t>Ignore what this object </a:t>
            </a:r>
            <a:r>
              <a:rPr lang="en-US" altLang="en-US" sz="2800" i="1"/>
              <a:t>is.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/>
              <a:t>Try to describe only your experience of it.</a:t>
            </a:r>
          </a:p>
        </p:txBody>
      </p:sp>
      <p:pic>
        <p:nvPicPr>
          <p:cNvPr id="351237" name="Picture 10" descr="ch01_fig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5029200" cy="3314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8002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Functionalism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941804"/>
            <a:ext cx="8229600" cy="3601995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altLang="en-US" sz="24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Methods</a:t>
            </a: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: Naturalistic observation</a:t>
            </a:r>
          </a:p>
          <a:p>
            <a:pPr marL="342900" indent="-342900" eaLnBrk="1" hangingPunct="1">
              <a:defRPr/>
            </a:pPr>
            <a:endParaRPr lang="en-US" altLang="en-US" sz="2400" u="sng" dirty="0" smtClean="0">
              <a:effectLst>
                <a:outerShdw blurRad="38100" dist="38100" dir="2700000" algn="tl">
                  <a:srgbClr val="C0C0C0"/>
                </a:outerShdw>
              </a:effectLst>
              <a:ea typeface="ヒラギノ角ゴ Pro W3" charset="-128"/>
            </a:endParaRPr>
          </a:p>
          <a:p>
            <a:pPr marL="342900" indent="-342900" eaLnBrk="1" hangingPunct="1">
              <a:defRPr/>
            </a:pPr>
            <a:r>
              <a:rPr lang="en-US" altLang="en-US" sz="24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Application</a:t>
            </a: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s: </a:t>
            </a:r>
          </a:p>
          <a:p>
            <a:pPr marL="742950" lvl="1" indent="-285750" eaLnBrk="1" hangingPunct="1"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Educational, evolutionary, </a:t>
            </a:r>
            <a:b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child, &amp; industrial psychology</a:t>
            </a:r>
          </a:p>
          <a:p>
            <a:pPr marL="742950" lvl="1" indent="-285750" eaLnBrk="1" hangingPunct="1"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Study of individual differences</a:t>
            </a:r>
            <a:endParaRPr lang="el-GR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228600" y="1755954"/>
            <a:ext cx="8229600" cy="195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400050" indent="-4000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1pPr>
            <a:lvl2pPr marL="1649413" indent="-449263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ヒラギノ角ゴ Pro W3" charset="-128"/>
              </a:defRPr>
            </a:lvl9pPr>
          </a:lstStyle>
          <a:p>
            <a:pPr eaLnBrk="1" hangingPunct="1">
              <a:buFontTx/>
              <a:buChar char="•"/>
              <a:defRPr/>
            </a:pPr>
            <a:r>
              <a:rPr lang="en-US" altLang="en-US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Early Advocate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William James</a:t>
            </a:r>
          </a:p>
          <a:p>
            <a:pPr eaLnBrk="1" hangingPunct="1">
              <a:buFontTx/>
              <a:buChar char="•"/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Char char="•"/>
              <a:defRPr/>
            </a:pPr>
            <a:r>
              <a:rPr lang="en-US" altLang="en-US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Goals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Study how the mind allows an organism</a:t>
            </a:r>
            <a:b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      to adapt to the environment</a:t>
            </a:r>
          </a:p>
          <a:p>
            <a:pPr lvl="1" eaLnBrk="1" hangingPunct="1">
              <a:defRPr/>
            </a:pPr>
            <a:r>
              <a:rPr lang="en-US" altLang="en-US" dirty="0" smtClean="0"/>
              <a:t>Emphasized functions of thought</a:t>
            </a:r>
          </a:p>
        </p:txBody>
      </p:sp>
      <p:pic>
        <p:nvPicPr>
          <p:cNvPr id="20485" name="Picture 6" descr="01p16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735" y="3941803"/>
            <a:ext cx="3124200" cy="26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70165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Psychoanalysis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61983"/>
            <a:ext cx="8458200" cy="4495800"/>
          </a:xfrm>
        </p:spPr>
        <p:txBody>
          <a:bodyPr>
            <a:normAutofit fontScale="92500" lnSpcReduction="10000"/>
          </a:bodyPr>
          <a:lstStyle/>
          <a:p>
            <a:pPr marL="342900" indent="-342900" eaLnBrk="1" hangingPunct="1">
              <a:defRPr/>
            </a:pPr>
            <a:r>
              <a:rPr lang="en-US" altLang="en-US" sz="24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Early Advocate</a:t>
            </a: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: Sigmund Freud</a:t>
            </a:r>
          </a:p>
          <a:p>
            <a:pPr marL="342900" indent="-342900" eaLnBrk="1" hangingPunct="1">
              <a:defRPr/>
            </a:pPr>
            <a:endParaRPr lang="en-US" altLang="en-US" sz="2400" u="sng" dirty="0" smtClean="0">
              <a:effectLst>
                <a:outerShdw blurRad="38100" dist="38100" dir="2700000" algn="tl">
                  <a:srgbClr val="C0C0C0"/>
                </a:outerShdw>
              </a:effectLst>
              <a:ea typeface="ヒラギノ角ゴ Pro W3" charset="-128"/>
            </a:endParaRPr>
          </a:p>
          <a:p>
            <a:pPr marL="342900" indent="-342900" eaLnBrk="1" hangingPunct="1">
              <a:defRPr/>
            </a:pPr>
            <a:r>
              <a:rPr lang="en-US" altLang="en-US" sz="24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Goals</a:t>
            </a: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: </a:t>
            </a:r>
          </a:p>
          <a:p>
            <a:pPr marL="742950" lvl="1" indent="-285750" eaLnBrk="1" hangingPunct="1"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Explain personality and behavior through </a:t>
            </a:r>
            <a:b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psychological processes</a:t>
            </a:r>
          </a:p>
          <a:p>
            <a:pPr marL="742950" lvl="1" indent="-285750" eaLnBrk="1" hangingPunct="1"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Emphasize importance of childhood in </a:t>
            </a:r>
            <a:b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development of personality</a:t>
            </a:r>
          </a:p>
          <a:p>
            <a:pPr marL="342900" indent="-342900" eaLnBrk="1" hangingPunct="1">
              <a:defRPr/>
            </a:pPr>
            <a:endParaRPr lang="en-US" altLang="en-US" sz="2400" u="sng" dirty="0" smtClean="0">
              <a:effectLst>
                <a:outerShdw blurRad="38100" dist="38100" dir="2700000" algn="tl">
                  <a:srgbClr val="C0C0C0"/>
                </a:outerShdw>
              </a:effectLst>
              <a:ea typeface="ヒラギノ角ゴ Pro W3" charset="-128"/>
            </a:endParaRPr>
          </a:p>
          <a:p>
            <a:pPr marL="342900" indent="-342900" eaLnBrk="1" hangingPunct="1">
              <a:defRPr/>
            </a:pPr>
            <a:r>
              <a:rPr lang="en-US" altLang="en-US" sz="24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Methods</a:t>
            </a: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: Case study</a:t>
            </a:r>
          </a:p>
          <a:p>
            <a:pPr marL="342900" indent="-342900" eaLnBrk="1" hangingPunct="1">
              <a:defRPr/>
            </a:pPr>
            <a:endParaRPr lang="en-US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ea typeface="ヒラギノ角ゴ Pro W3" charset="-128"/>
            </a:endParaRPr>
          </a:p>
          <a:p>
            <a:pPr marL="342900" indent="-342900" eaLnBrk="1" hangingPunct="1">
              <a:defRPr/>
            </a:pPr>
            <a:r>
              <a:rPr lang="en-US" altLang="en-US" sz="24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Applications</a:t>
            </a: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: Psychotherapy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 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22675"/>
            <a:ext cx="2930525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5562600" y="5603875"/>
            <a:ext cx="26241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 eaLnBrk="0" hangingPunct="0"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 eaLnBrk="0" hangingPunct="0"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Freud</a:t>
            </a:r>
            <a:r>
              <a:rPr lang="ja-JP" altLang="en-US" sz="1800"/>
              <a:t>’</a:t>
            </a:r>
            <a:r>
              <a:rPr lang="en-US" altLang="ja-JP" sz="1800"/>
              <a:t>s consulting room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7996805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Gestalt Psychology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55806"/>
            <a:ext cx="8763000" cy="4623486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defRPr/>
            </a:pPr>
            <a:r>
              <a:rPr lang="en-US" altLang="en-US" sz="24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Early Advocates</a:t>
            </a: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:  Max Wertheimer; Kurt </a:t>
            </a:r>
            <a:r>
              <a:rPr lang="en-US" alt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Koffka</a:t>
            </a: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				 Wolfgang </a:t>
            </a:r>
            <a:r>
              <a:rPr lang="en-US" alt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K</a:t>
            </a:r>
            <a:r>
              <a:rPr lang="en-US" alt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ヒラギノ角ゴ Pro W3" charset="-128"/>
                <a:cs typeface="Times New Roman" pitchFamily="18" charset="0"/>
              </a:rPr>
              <a:t>ö</a:t>
            </a:r>
            <a:r>
              <a:rPr lang="en-US" alt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hler</a:t>
            </a:r>
            <a:endParaRPr lang="en-US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ea typeface="ヒラギノ角ゴ Pro W3" charset="-128"/>
            </a:endParaRPr>
          </a:p>
          <a:p>
            <a:pPr marL="342900" indent="-342900" eaLnBrk="1" hangingPunct="1">
              <a:lnSpc>
                <a:spcPct val="80000"/>
              </a:lnSpc>
              <a:defRPr/>
            </a:pPr>
            <a:endParaRPr lang="en-US" altLang="en-US" sz="2400" u="sng" dirty="0" smtClean="0">
              <a:effectLst>
                <a:outerShdw blurRad="38100" dist="38100" dir="2700000" algn="tl">
                  <a:srgbClr val="C0C0C0"/>
                </a:outerShdw>
              </a:effectLst>
              <a:ea typeface="ヒラギノ角ゴ Pro W3" charset="-128"/>
            </a:endParaRPr>
          </a:p>
          <a:p>
            <a:pPr marL="342900" indent="-342900" eaLnBrk="1" hangingPunct="1">
              <a:lnSpc>
                <a:spcPct val="80000"/>
              </a:lnSpc>
              <a:defRPr/>
            </a:pPr>
            <a:r>
              <a:rPr lang="en-US" altLang="en-US" sz="24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Goals</a:t>
            </a: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: Describe the organization of consciousness</a:t>
            </a:r>
          </a:p>
          <a:p>
            <a:pPr marL="742950" lvl="1" indent="-285750" eaLnBrk="1" hangingPunct="1">
              <a:lnSpc>
                <a:spcPct val="80000"/>
              </a:lnSpc>
              <a:defRPr/>
            </a:pPr>
            <a:r>
              <a:rPr lang="ja-JP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en-US" altLang="ja-JP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 whole is greater than the sum of its parts.</a:t>
            </a:r>
            <a:r>
              <a:rPr lang="ja-JP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  <a:endParaRPr lang="en-US" altLang="ja-JP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eaLnBrk="1" hangingPunct="1">
              <a:lnSpc>
                <a:spcPct val="80000"/>
              </a:lnSpc>
              <a:defRPr/>
            </a:pPr>
            <a:endParaRPr lang="en-US" altLang="en-US" sz="2400" u="sng" dirty="0" smtClean="0">
              <a:effectLst>
                <a:outerShdw blurRad="38100" dist="38100" dir="2700000" algn="tl">
                  <a:srgbClr val="C0C0C0"/>
                </a:outerShdw>
              </a:effectLst>
              <a:ea typeface="ヒラギノ角ゴ Pro W3" charset="-128"/>
            </a:endParaRPr>
          </a:p>
          <a:p>
            <a:pPr marL="342900" indent="-342900" eaLnBrk="1" hangingPunct="1">
              <a:lnSpc>
                <a:spcPct val="80000"/>
              </a:lnSpc>
              <a:defRPr/>
            </a:pPr>
            <a:r>
              <a:rPr lang="en-US" altLang="en-US" sz="24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Methods</a:t>
            </a: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: Observation of sensory/perceptual phenomena</a:t>
            </a:r>
          </a:p>
          <a:p>
            <a:pPr marL="342900" indent="-342900" eaLnBrk="1" hangingPunct="1">
              <a:lnSpc>
                <a:spcPct val="80000"/>
              </a:lnSpc>
              <a:defRPr/>
            </a:pPr>
            <a:endParaRPr lang="en-US" altLang="en-US" sz="2400" u="sng" dirty="0" smtClean="0">
              <a:effectLst>
                <a:outerShdw blurRad="38100" dist="38100" dir="2700000" algn="tl">
                  <a:srgbClr val="C0C0C0"/>
                </a:outerShdw>
              </a:effectLst>
              <a:ea typeface="ヒラギノ角ゴ Pro W3" charset="-128"/>
            </a:endParaRPr>
          </a:p>
          <a:p>
            <a:pPr marL="342900" indent="-342900" eaLnBrk="1" hangingPunct="1">
              <a:lnSpc>
                <a:spcPct val="80000"/>
              </a:lnSpc>
              <a:defRPr/>
            </a:pPr>
            <a:r>
              <a:rPr lang="en-US" altLang="en-US" sz="2400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Applications</a:t>
            </a:r>
            <a:r>
              <a:rPr lang="en-US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ヒラギノ角ゴ Pro W3" charset="-128"/>
              </a:rPr>
              <a:t>: </a:t>
            </a:r>
          </a:p>
          <a:p>
            <a:pPr marL="742950" lvl="1" indent="-285750" eaLnBrk="1" hangingPunct="1">
              <a:lnSpc>
                <a:spcPct val="80000"/>
              </a:lnSpc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Understanding learning and cognition </a:t>
            </a:r>
          </a:p>
          <a:p>
            <a:pPr marL="742950" lvl="1" indent="-285750" eaLnBrk="1" hangingPunct="1">
              <a:lnSpc>
                <a:spcPct val="80000"/>
              </a:lnSpc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Understanding of visual illusions</a:t>
            </a:r>
          </a:p>
          <a:p>
            <a:pPr marL="742950" lvl="1" indent="-285750" eaLnBrk="1" hangingPunct="1">
              <a:lnSpc>
                <a:spcPct val="80000"/>
              </a:lnSpc>
              <a:defRPr/>
            </a:pPr>
            <a:endParaRPr lang="en-US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60587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46" y="1679296"/>
            <a:ext cx="8065707" cy="34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79111"/>
      </p:ext>
    </p:extLst>
  </p:cSld>
  <p:clrMapOvr>
    <a:masterClrMapping/>
  </p:clrMapOvr>
  <p:transition spd="med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638</Words>
  <Application>Microsoft Office PowerPoint</Application>
  <PresentationFormat>On-screen Show (4:3)</PresentationFormat>
  <Paragraphs>148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MS PGothic</vt:lpstr>
      <vt:lpstr>ヒラギノ角ゴ Pro W3</vt:lpstr>
      <vt:lpstr>Arial</vt:lpstr>
      <vt:lpstr>Arial Black</vt:lpstr>
      <vt:lpstr>Calibri</vt:lpstr>
      <vt:lpstr>Times New Roman</vt:lpstr>
      <vt:lpstr>Essential</vt:lpstr>
      <vt:lpstr>PowerPoint Presentation</vt:lpstr>
      <vt:lpstr>What is psychology?</vt:lpstr>
      <vt:lpstr>Wilhelm Wundt (1832-1920)</vt:lpstr>
      <vt:lpstr>Structuralism</vt:lpstr>
      <vt:lpstr>Be an Introspector</vt:lpstr>
      <vt:lpstr>Functionalism</vt:lpstr>
      <vt:lpstr>Psychoanalysis</vt:lpstr>
      <vt:lpstr>Gestalt Psychology</vt:lpstr>
      <vt:lpstr>PowerPoint Presentation</vt:lpstr>
      <vt:lpstr>Behaviorism</vt:lpstr>
      <vt:lpstr>Figure 1.7</vt:lpstr>
      <vt:lpstr>Approaches to the Science of Psychology</vt:lpstr>
      <vt:lpstr>The Biological Approach</vt:lpstr>
      <vt:lpstr>Figure 1.11</vt:lpstr>
      <vt:lpstr>The Evolutionary Approach</vt:lpstr>
      <vt:lpstr>The Psychodynamic Approach </vt:lpstr>
      <vt:lpstr>The Cognitive Approach</vt:lpstr>
      <vt:lpstr>PowerPoint Presentation</vt:lpstr>
      <vt:lpstr>Figure 1.12</vt:lpstr>
      <vt:lpstr>The Behavioral Approach  Why is He So Aggressive?</vt:lpstr>
      <vt:lpstr>The Humanistic Approach</vt:lpstr>
      <vt:lpstr>Subfields of Psychology</vt:lpstr>
      <vt:lpstr>Figure 1.14</vt:lpstr>
      <vt:lpstr>Figure 1.15</vt:lpstr>
      <vt:lpstr>Where Do Psychologists Work?</vt:lpstr>
    </vt:vector>
  </TitlesOfParts>
  <Company>WNI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</dc:title>
  <dc:creator>Spuddy McSpare</dc:creator>
  <cp:lastModifiedBy>D Zheng</cp:lastModifiedBy>
  <cp:revision>45</cp:revision>
  <dcterms:created xsi:type="dcterms:W3CDTF">2012-06-04T02:13:36Z</dcterms:created>
  <dcterms:modified xsi:type="dcterms:W3CDTF">2016-07-05T12:54:48Z</dcterms:modified>
</cp:coreProperties>
</file>