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9" r:id="rId4"/>
    <p:sldId id="267" r:id="rId5"/>
    <p:sldId id="260" r:id="rId6"/>
    <p:sldId id="264" r:id="rId7"/>
    <p:sldId id="263" r:id="rId8"/>
    <p:sldId id="261" r:id="rId9"/>
    <p:sldId id="268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445F6-F32D-4352-B8FA-A60EE55A7DB8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CC497-7AD0-494A-9CFC-89F3D4F8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73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A8D7A697-A628-4C69-A1C5-B641682CC5B4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3481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algn="r">
              <a:spcBef>
                <a:spcPct val="0"/>
              </a:spcBef>
            </a:pPr>
            <a:fld id="{E616F1E3-14F3-4B6F-9EAA-3C7D2E84A9EA}" type="slidenum">
              <a:rPr lang="en-US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88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42DFBB8-C2B0-49CF-B7DA-215C2672351B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72E2BE7-3321-4033-91D6-EB2204513E4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00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FBB8-C2B0-49CF-B7DA-215C2672351B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2BE7-3321-4033-91D6-EB220451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7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FBB8-C2B0-49CF-B7DA-215C2672351B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2BE7-3321-4033-91D6-EB2204513E4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05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FBB8-C2B0-49CF-B7DA-215C2672351B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2BE7-3321-4033-91D6-EB2204513E4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02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FBB8-C2B0-49CF-B7DA-215C2672351B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2BE7-3321-4033-91D6-EB220451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8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FBB8-C2B0-49CF-B7DA-215C2672351B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2BE7-3321-4033-91D6-EB2204513E4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613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FBB8-C2B0-49CF-B7DA-215C2672351B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2BE7-3321-4033-91D6-EB2204513E4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985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FBB8-C2B0-49CF-B7DA-215C2672351B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2BE7-3321-4033-91D6-EB2204513E4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732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FBB8-C2B0-49CF-B7DA-215C2672351B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2BE7-3321-4033-91D6-EB2204513E4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27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76200"/>
            <a:ext cx="10972800" cy="595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33364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FBB8-C2B0-49CF-B7DA-215C2672351B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2BE7-3321-4033-91D6-EB220451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9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FBB8-C2B0-49CF-B7DA-215C2672351B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2BE7-3321-4033-91D6-EB2204513E4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55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FBB8-C2B0-49CF-B7DA-215C2672351B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2BE7-3321-4033-91D6-EB220451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4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FBB8-C2B0-49CF-B7DA-215C2672351B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2BE7-3321-4033-91D6-EB2204513E4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64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FBB8-C2B0-49CF-B7DA-215C2672351B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2BE7-3321-4033-91D6-EB2204513E4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14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FBB8-C2B0-49CF-B7DA-215C2672351B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2BE7-3321-4033-91D6-EB220451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1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FBB8-C2B0-49CF-B7DA-215C2672351B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2BE7-3321-4033-91D6-EB2204513E4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65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FBB8-C2B0-49CF-B7DA-215C2672351B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2BE7-3321-4033-91D6-EB220451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6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2DFBB8-C2B0-49CF-B7DA-215C2672351B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2E2BE7-3321-4033-91D6-EB220451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2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74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Maslow’s Growth Theory</a:t>
            </a:r>
            <a:endParaRPr lang="en-US" dirty="0"/>
          </a:p>
        </p:txBody>
      </p:sp>
      <p:pic>
        <p:nvPicPr>
          <p:cNvPr id="4" name="Picture 13" descr="110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330" y="2690493"/>
            <a:ext cx="4565277" cy="2456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00800" y="2960484"/>
            <a:ext cx="4001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/>
              <a:t>Deficiency orientation: Focus on what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missing</a:t>
            </a:r>
          </a:p>
          <a:p>
            <a:endParaRPr lang="en-US" altLang="ja-JP" dirty="0" smtClean="0"/>
          </a:p>
          <a:p>
            <a:r>
              <a:rPr lang="en-US" altLang="en-US" dirty="0" smtClean="0"/>
              <a:t>Growth orientation: Focus on satisfactions in life</a:t>
            </a:r>
          </a:p>
        </p:txBody>
      </p:sp>
    </p:spTree>
    <p:extLst>
      <p:ext uri="{BB962C8B-B14F-4D97-AF65-F5344CB8AC3E}">
        <p14:creationId xmlns:p14="http://schemas.microsoft.com/office/powerpoint/2010/main" val="355002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Assessing Personality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Projective tests: designed to capture unconscious impulses; less reliable and valid (e.g., Rorschach Inkblot Test)</a:t>
            </a:r>
          </a:p>
          <a:p>
            <a:r>
              <a:rPr lang="en-US" dirty="0" err="1" smtClean="0"/>
              <a:t>Nonprojective</a:t>
            </a:r>
            <a:r>
              <a:rPr lang="en-US" dirty="0" smtClean="0"/>
              <a:t> tests: efficient, standardized; subject to faking (e.g., NEO-PI-R for Big Five, MMPI)</a:t>
            </a:r>
          </a:p>
        </p:txBody>
      </p:sp>
    </p:spTree>
    <p:extLst>
      <p:ext uri="{BB962C8B-B14F-4D97-AF65-F5344CB8AC3E}">
        <p14:creationId xmlns:p14="http://schemas.microsoft.com/office/powerpoint/2010/main" val="323743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Four main approaches to studying personality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Psychodynamic</a:t>
            </a:r>
            <a:endParaRPr lang="en-US" dirty="0"/>
          </a:p>
          <a:p>
            <a:r>
              <a:rPr lang="en-US" dirty="0"/>
              <a:t>Trait</a:t>
            </a:r>
          </a:p>
          <a:p>
            <a:r>
              <a:rPr lang="en-US" dirty="0" smtClean="0"/>
              <a:t>Learning</a:t>
            </a:r>
            <a:endParaRPr lang="en-US" dirty="0"/>
          </a:p>
          <a:p>
            <a:r>
              <a:rPr lang="en-US" dirty="0"/>
              <a:t>Humanistic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49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Freud: Id, Ego, Superego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dirty="0"/>
              <a:t>Id</a:t>
            </a:r>
          </a:p>
          <a:p>
            <a:pPr lvl="1">
              <a:defRPr/>
            </a:pPr>
            <a:r>
              <a:rPr lang="en-US" altLang="en-US" dirty="0" smtClean="0"/>
              <a:t>Operates on pleasure </a:t>
            </a:r>
            <a:r>
              <a:rPr lang="en-US" altLang="en-US" dirty="0"/>
              <a:t>principle</a:t>
            </a:r>
          </a:p>
          <a:p>
            <a:pPr>
              <a:defRPr/>
            </a:pPr>
            <a:r>
              <a:rPr lang="en-US" altLang="en-US" dirty="0"/>
              <a:t>Ego</a:t>
            </a:r>
          </a:p>
          <a:p>
            <a:pPr lvl="1">
              <a:defRPr/>
            </a:pPr>
            <a:r>
              <a:rPr lang="en-US" altLang="en-US" dirty="0" smtClean="0"/>
              <a:t>Operates on reality </a:t>
            </a:r>
            <a:r>
              <a:rPr lang="en-US" altLang="en-US" dirty="0"/>
              <a:t>principle</a:t>
            </a:r>
          </a:p>
          <a:p>
            <a:pPr lvl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Guides sensible actions</a:t>
            </a:r>
          </a:p>
          <a:p>
            <a:pPr>
              <a:defRPr/>
            </a:pPr>
            <a:r>
              <a:rPr lang="en-US" altLang="en-US" dirty="0" smtClean="0"/>
              <a:t>Superego</a:t>
            </a:r>
            <a:endParaRPr lang="en-US" altLang="en-US" dirty="0"/>
          </a:p>
          <a:p>
            <a:pPr lvl="1">
              <a:defRPr/>
            </a:pPr>
            <a:r>
              <a:rPr lang="en-US" altLang="en-US" dirty="0"/>
              <a:t>Moral imperatives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608" y="2556932"/>
            <a:ext cx="3505504" cy="349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8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Content Placeholder 2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94160" y="871396"/>
            <a:ext cx="6934200" cy="3733800"/>
          </a:xfrm>
        </p:spPr>
      </p:pic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1620571" y="4605196"/>
            <a:ext cx="8610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 Strong ego = healthy personality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 Imbalances can lead to neurosis, anxiety disorders, or unhealthy behaviors</a:t>
            </a:r>
          </a:p>
        </p:txBody>
      </p:sp>
    </p:spTree>
    <p:extLst>
      <p:ext uri="{BB962C8B-B14F-4D97-AF65-F5344CB8AC3E}">
        <p14:creationId xmlns:p14="http://schemas.microsoft.com/office/powerpoint/2010/main" val="41236755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Freud: Psychosexual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7663" indent="-347663"/>
            <a:r>
              <a:rPr lang="en-US" altLang="en-US" dirty="0"/>
              <a:t>Oral </a:t>
            </a:r>
            <a:r>
              <a:rPr lang="en-US" altLang="en-US" dirty="0" smtClean="0"/>
              <a:t>Stage: mouth is the center of pleasure and conflict</a:t>
            </a:r>
            <a:endParaRPr lang="en-US" altLang="en-US" dirty="0"/>
          </a:p>
          <a:p>
            <a:pPr marL="347663" indent="-347663"/>
            <a:r>
              <a:rPr lang="en-US" altLang="en-US" dirty="0" smtClean="0"/>
              <a:t>Anal Stage: pleasure and conflicts shift from mouth to anus</a:t>
            </a:r>
            <a:endParaRPr lang="en-US" altLang="en-US" dirty="0"/>
          </a:p>
          <a:p>
            <a:pPr marL="347663" indent="-347663"/>
            <a:r>
              <a:rPr lang="en-US" altLang="en-US" dirty="0" smtClean="0"/>
              <a:t>Phallic </a:t>
            </a:r>
            <a:r>
              <a:rPr lang="en-US" altLang="en-US" dirty="0"/>
              <a:t>Stage</a:t>
            </a:r>
          </a:p>
          <a:p>
            <a:pPr marL="798513" lvl="1" indent="-336550"/>
            <a:r>
              <a:rPr lang="en-US" altLang="en-US" dirty="0" smtClean="0"/>
              <a:t>Boys</a:t>
            </a:r>
            <a:r>
              <a:rPr lang="en-US" altLang="en-US" dirty="0"/>
              <a:t>: Oedipal complex</a:t>
            </a:r>
          </a:p>
          <a:p>
            <a:pPr marL="798513" lvl="1" indent="-336550"/>
            <a:r>
              <a:rPr lang="en-US" altLang="en-US" dirty="0"/>
              <a:t>Girls: Electra complex</a:t>
            </a:r>
          </a:p>
          <a:p>
            <a:pPr marL="347663" indent="-347663"/>
            <a:r>
              <a:rPr lang="en-US" altLang="en-US" dirty="0"/>
              <a:t>Latency Period</a:t>
            </a:r>
          </a:p>
          <a:p>
            <a:pPr marL="798513" lvl="1" indent="-336550"/>
            <a:r>
              <a:rPr lang="en-US" altLang="en-US" dirty="0" smtClean="0"/>
              <a:t>Sexual desires are dormant</a:t>
            </a:r>
            <a:endParaRPr lang="en-US" altLang="en-US" dirty="0"/>
          </a:p>
          <a:p>
            <a:pPr marL="347663" indent="-347663"/>
            <a:r>
              <a:rPr lang="en-US" altLang="en-US" dirty="0"/>
              <a:t>Genital </a:t>
            </a:r>
            <a:r>
              <a:rPr lang="en-US" altLang="en-US" dirty="0" smtClean="0"/>
              <a:t>Stage: sexual desires reappear at conscious level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0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Bandura</a:t>
            </a:r>
            <a:r>
              <a:rPr lang="ja-JP" altLang="en-US" dirty="0"/>
              <a:t>’</a:t>
            </a:r>
            <a:r>
              <a:rPr lang="en-US" altLang="ja-JP" dirty="0"/>
              <a:t>s Reciprocal Determinism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Ongoing interaction between personal factors, behavior, and the environment</a:t>
            </a:r>
          </a:p>
          <a:p>
            <a:r>
              <a:rPr lang="en-US" dirty="0" smtClean="0"/>
              <a:t>Self-efficacy: learned expectations about the probability of success in given situations.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583" y="4098749"/>
            <a:ext cx="2900312" cy="25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1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Rotter’s Expectancy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7663" indent="-347663"/>
            <a:r>
              <a:rPr lang="en-US" altLang="en-US" dirty="0"/>
              <a:t>Behavior is guided by learned expectancies</a:t>
            </a:r>
          </a:p>
          <a:p>
            <a:pPr marL="0" indent="0">
              <a:buNone/>
            </a:pPr>
            <a:endParaRPr lang="en-US" altLang="en-US" dirty="0"/>
          </a:p>
          <a:p>
            <a:pPr marL="347663" indent="-347663"/>
            <a:r>
              <a:rPr lang="en-US" altLang="en-US" dirty="0"/>
              <a:t>Engaging in a behavior is determined by:</a:t>
            </a:r>
          </a:p>
          <a:p>
            <a:pPr marL="798513" lvl="1" indent="-336550"/>
            <a:r>
              <a:rPr lang="en-US" altLang="en-US" dirty="0"/>
              <a:t>Expectations of a behavior</a:t>
            </a:r>
            <a:r>
              <a:rPr lang="ja-JP" altLang="en-US" dirty="0"/>
              <a:t>’</a:t>
            </a:r>
            <a:r>
              <a:rPr lang="en-US" altLang="ja-JP" dirty="0"/>
              <a:t>s outcome</a:t>
            </a:r>
          </a:p>
          <a:p>
            <a:pPr marL="798513" lvl="1" indent="-336550"/>
            <a:r>
              <a:rPr lang="en-US" altLang="en-US" dirty="0"/>
              <a:t>Value placed on that outcome</a:t>
            </a:r>
          </a:p>
          <a:p>
            <a:pPr marL="347663" indent="-347663"/>
            <a:endParaRPr lang="en-US" altLang="en-US" dirty="0"/>
          </a:p>
          <a:p>
            <a:pPr marL="347663" indent="-347663"/>
            <a:r>
              <a:rPr lang="en-US" altLang="en-US" dirty="0"/>
              <a:t>Control orientation</a:t>
            </a:r>
          </a:p>
          <a:p>
            <a:pPr marL="798513" lvl="1" indent="-336550"/>
            <a:r>
              <a:rPr lang="en-US" altLang="en-US" dirty="0"/>
              <a:t>Internals expect to control </a:t>
            </a:r>
            <a:r>
              <a:rPr lang="en-US" altLang="en-US" dirty="0" smtClean="0"/>
              <a:t>events, leading to better outcomes in many aspects of life</a:t>
            </a:r>
            <a:endParaRPr lang="en-US" altLang="en-US" dirty="0"/>
          </a:p>
          <a:p>
            <a:pPr marL="798513" lvl="1" indent="-336550"/>
            <a:r>
              <a:rPr lang="en-US" altLang="en-US" dirty="0"/>
              <a:t>Externals expect to be controlled by outside forces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8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 approach: Big Five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folHlink"/>
                </a:solidFill>
              </a:rPr>
              <a:t>O</a:t>
            </a:r>
            <a:r>
              <a:rPr lang="en-US" altLang="en-US" dirty="0"/>
              <a:t>penness to experience</a:t>
            </a:r>
          </a:p>
          <a:p>
            <a:r>
              <a:rPr lang="en-US" altLang="en-US" dirty="0">
                <a:solidFill>
                  <a:schemeClr val="folHlink"/>
                </a:solidFill>
              </a:rPr>
              <a:t>C</a:t>
            </a:r>
            <a:r>
              <a:rPr lang="en-US" altLang="en-US" dirty="0"/>
              <a:t>onscientiousness</a:t>
            </a:r>
          </a:p>
          <a:p>
            <a:r>
              <a:rPr lang="en-US" altLang="en-US" dirty="0">
                <a:solidFill>
                  <a:schemeClr val="folHlink"/>
                </a:solidFill>
              </a:rPr>
              <a:t>E</a:t>
            </a:r>
            <a:r>
              <a:rPr lang="en-US" altLang="en-US" dirty="0"/>
              <a:t>xtraversion</a:t>
            </a:r>
          </a:p>
          <a:p>
            <a:r>
              <a:rPr lang="en-US" altLang="en-US" dirty="0">
                <a:solidFill>
                  <a:schemeClr val="folHlink"/>
                </a:solidFill>
              </a:rPr>
              <a:t>A</a:t>
            </a:r>
            <a:r>
              <a:rPr lang="en-US" altLang="en-US" dirty="0"/>
              <a:t>greeableness</a:t>
            </a:r>
          </a:p>
          <a:p>
            <a:r>
              <a:rPr lang="en-US" altLang="en-US" dirty="0">
                <a:solidFill>
                  <a:schemeClr val="folHlink"/>
                </a:solidFill>
              </a:rPr>
              <a:t>N</a:t>
            </a:r>
            <a:r>
              <a:rPr lang="en-US" altLang="en-US" dirty="0"/>
              <a:t>euroticism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8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573794" y="873444"/>
            <a:ext cx="9601196" cy="130386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Biological Trait Theories:</a:t>
            </a:r>
            <a:br>
              <a:rPr lang="en-US" altLang="en-US" sz="3600" dirty="0"/>
            </a:br>
            <a:r>
              <a:rPr lang="en-US" altLang="en-US" sz="3600" dirty="0"/>
              <a:t>Hans </a:t>
            </a:r>
            <a:r>
              <a:rPr lang="en-US" altLang="en-US" sz="3600" dirty="0" smtClean="0"/>
              <a:t>and Sybil Eysenck</a:t>
            </a:r>
            <a:endParaRPr lang="en-US" altLang="en-US" sz="3600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49104" y="2287588"/>
            <a:ext cx="4555401" cy="457041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Based on inherited differences in the nervous system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Two dimensions</a:t>
            </a:r>
          </a:p>
          <a:p>
            <a:pPr lvl="1" eaLnBrk="1" hangingPunct="1"/>
            <a:r>
              <a:rPr lang="en-US" altLang="en-US" dirty="0" smtClean="0"/>
              <a:t>Introversion-extraversion</a:t>
            </a:r>
          </a:p>
          <a:p>
            <a:pPr lvl="2" eaLnBrk="1" hangingPunct="1"/>
            <a:r>
              <a:rPr lang="en-US" altLang="en-US" dirty="0" smtClean="0"/>
              <a:t>Need for arousal </a:t>
            </a:r>
          </a:p>
          <a:p>
            <a:pPr lvl="1" eaLnBrk="1" hangingPunct="1"/>
            <a:r>
              <a:rPr lang="en-US" altLang="en-US" dirty="0" smtClean="0"/>
              <a:t>Emotional stability</a:t>
            </a:r>
          </a:p>
          <a:p>
            <a:pPr lvl="2" eaLnBrk="1" hangingPunct="1"/>
            <a:r>
              <a:rPr lang="en-US" altLang="en-US" dirty="0" smtClean="0"/>
              <a:t>Sensitivity to stress</a:t>
            </a:r>
          </a:p>
        </p:txBody>
      </p:sp>
      <p:pic>
        <p:nvPicPr>
          <p:cNvPr id="33796" name="Picture 7" descr="14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5" y="1600200"/>
            <a:ext cx="4108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90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</TotalTime>
  <Words>289</Words>
  <Application>Microsoft Office PowerPoint</Application>
  <PresentationFormat>Widescreen</PresentationFormat>
  <Paragraphs>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ＭＳ Ｐゴシック</vt:lpstr>
      <vt:lpstr>ＭＳ Ｐ明朝</vt:lpstr>
      <vt:lpstr>ヒラギノ角ゴ Pro W3</vt:lpstr>
      <vt:lpstr>Arial</vt:lpstr>
      <vt:lpstr>Calibri</vt:lpstr>
      <vt:lpstr>Garamond</vt:lpstr>
      <vt:lpstr>Times New Roman</vt:lpstr>
      <vt:lpstr>Organic</vt:lpstr>
      <vt:lpstr>Chapter 14</vt:lpstr>
      <vt:lpstr>Four main approaches to studying personality</vt:lpstr>
      <vt:lpstr>Freud: Id, Ego, Superego</vt:lpstr>
      <vt:lpstr>PowerPoint Presentation</vt:lpstr>
      <vt:lpstr>Freud: Psychosexual stages</vt:lpstr>
      <vt:lpstr>Bandura’s Reciprocal Determinism</vt:lpstr>
      <vt:lpstr>Rotter’s Expectancy Theory</vt:lpstr>
      <vt:lpstr>Trait approach: Big Five</vt:lpstr>
      <vt:lpstr>Biological Trait Theories: Hans and Sybil Eysenck</vt:lpstr>
      <vt:lpstr>Maslow’s Growth Theory</vt:lpstr>
      <vt:lpstr>Assessing Personality</vt:lpstr>
    </vt:vector>
  </TitlesOfParts>
  <Company>The University of Alabama in Huntsville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</dc:title>
  <dc:creator>D Zheng</dc:creator>
  <cp:lastModifiedBy>D Zheng</cp:lastModifiedBy>
  <cp:revision>4</cp:revision>
  <dcterms:created xsi:type="dcterms:W3CDTF">2015-11-04T15:08:39Z</dcterms:created>
  <dcterms:modified xsi:type="dcterms:W3CDTF">2016-03-30T16:56:12Z</dcterms:modified>
</cp:coreProperties>
</file>