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0" r:id="rId3"/>
    <p:sldId id="261" r:id="rId4"/>
    <p:sldId id="264" r:id="rId5"/>
    <p:sldId id="263" r:id="rId6"/>
    <p:sldId id="271" r:id="rId7"/>
    <p:sldId id="270" r:id="rId8"/>
    <p:sldId id="272" r:id="rId9"/>
    <p:sldId id="265" r:id="rId10"/>
    <p:sldId id="273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A6400-8461-4A9C-9E7A-2BAD330189F0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E8E95-A4C7-4E1F-A819-1B117DA11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4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061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C27CC8D-B157-4181-9068-566D9E4BB76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BD84BD1-B200-496B-B7E0-C4D423C55B8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86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CC8D-B157-4181-9068-566D9E4BB76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4BD1-B200-496B-B7E0-C4D423C5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8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CC8D-B157-4181-9068-566D9E4BB76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4BD1-B200-496B-B7E0-C4D423C55B8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649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CC8D-B157-4181-9068-566D9E4BB76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4BD1-B200-496B-B7E0-C4D423C55B8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899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CC8D-B157-4181-9068-566D9E4BB76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4BD1-B200-496B-B7E0-C4D423C5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29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CC8D-B157-4181-9068-566D9E4BB76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4BD1-B200-496B-B7E0-C4D423C55B8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581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CC8D-B157-4181-9068-566D9E4BB76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4BD1-B200-496B-B7E0-C4D423C55B8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830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CC8D-B157-4181-9068-566D9E4BB76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4BD1-B200-496B-B7E0-C4D423C55B8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634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CC8D-B157-4181-9068-566D9E4BB76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4BD1-B200-496B-B7E0-C4D423C55B8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CC8D-B157-4181-9068-566D9E4BB76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4BD1-B200-496B-B7E0-C4D423C5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6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CC8D-B157-4181-9068-566D9E4BB76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4BD1-B200-496B-B7E0-C4D423C55B8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25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CC8D-B157-4181-9068-566D9E4BB76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4BD1-B200-496B-B7E0-C4D423C5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7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CC8D-B157-4181-9068-566D9E4BB76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4BD1-B200-496B-B7E0-C4D423C55B8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79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CC8D-B157-4181-9068-566D9E4BB76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4BD1-B200-496B-B7E0-C4D423C55B8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68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CC8D-B157-4181-9068-566D9E4BB76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4BD1-B200-496B-B7E0-C4D423C5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3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CC8D-B157-4181-9068-566D9E4BB76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4BD1-B200-496B-B7E0-C4D423C55B8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99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CC8D-B157-4181-9068-566D9E4BB76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4BD1-B200-496B-B7E0-C4D423C5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2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27CC8D-B157-4181-9068-566D9E4BB76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D84BD1-B200-496B-B7E0-C4D423C5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0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13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Interpersonal Attraction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Women: value a partner’s intelligence more, more influenced by potential men’s economic and social status.</a:t>
            </a:r>
          </a:p>
          <a:p>
            <a:endParaRPr lang="en-US" altLang="en-US" dirty="0"/>
          </a:p>
          <a:p>
            <a:r>
              <a:rPr lang="en-US" altLang="zh-CN" dirty="0"/>
              <a:t>Men: physical appearance of a partner tends to be more important to them than to women. 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0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Sternberg</a:t>
            </a:r>
            <a:r>
              <a:rPr lang="ja-JP" altLang="en-US" dirty="0"/>
              <a:t>’</a:t>
            </a:r>
            <a:r>
              <a:rPr lang="en-US" altLang="ja-JP" dirty="0"/>
              <a:t>s Triangular </a:t>
            </a:r>
            <a:r>
              <a:rPr lang="en-US" altLang="ja-JP" dirty="0" smtClean="0"/>
              <a:t>Theory of Love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Three components: passion, intimacy, and commitment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882" y="3143463"/>
            <a:ext cx="5445123" cy="34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6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attribution?</a:t>
            </a:r>
          </a:p>
          <a:p>
            <a:r>
              <a:rPr lang="en-US" dirty="0" smtClean="0"/>
              <a:t>Internal attribution- due to a person’s characteristics</a:t>
            </a:r>
          </a:p>
          <a:p>
            <a:r>
              <a:rPr lang="en-US" dirty="0" smtClean="0"/>
              <a:t>External attribution- due to situational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3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Types of Attributional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 attribution error</a:t>
            </a:r>
          </a:p>
          <a:p>
            <a:r>
              <a:rPr lang="en-US" dirty="0" smtClean="0"/>
              <a:t>Ultimate attribution error</a:t>
            </a:r>
          </a:p>
          <a:p>
            <a:r>
              <a:rPr lang="en-US" dirty="0" smtClean="0"/>
              <a:t>Actor-observer effect</a:t>
            </a:r>
          </a:p>
          <a:p>
            <a:r>
              <a:rPr lang="en-US" dirty="0" smtClean="0"/>
              <a:t>Self-serving bias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3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Cognitive Dissonance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Behavior-attitude inconsistency causes distress</a:t>
            </a:r>
          </a:p>
          <a:p>
            <a:pPr lvl="1"/>
            <a:r>
              <a:rPr lang="en-US" altLang="en-US" dirty="0"/>
              <a:t>Possible threat to positive self-concept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Dissonance reduction comes from changing attitudes</a:t>
            </a:r>
          </a:p>
          <a:p>
            <a:pPr lvl="1"/>
            <a:r>
              <a:rPr lang="en-US" altLang="en-US" dirty="0"/>
              <a:t>Easier than changing behaviors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5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Elaboration Likelihood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 routes to attitude change</a:t>
            </a:r>
          </a:p>
          <a:p>
            <a:pPr lvl="1"/>
            <a:r>
              <a:rPr lang="en-US" altLang="en-US" dirty="0"/>
              <a:t>Peripheral route (persuasion cues)</a:t>
            </a:r>
          </a:p>
          <a:p>
            <a:pPr lvl="1"/>
            <a:r>
              <a:rPr lang="en-US" altLang="en-US" dirty="0"/>
              <a:t>Central route (quality of arguments)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281" y="4216400"/>
            <a:ext cx="7614564" cy="15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7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Yale Attitude Change Approach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2287587"/>
            <a:ext cx="8229600" cy="45704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000" dirty="0" smtClean="0"/>
              <a:t>What </a:t>
            </a:r>
            <a:r>
              <a:rPr lang="en-US" altLang="en-US" sz="2000" dirty="0"/>
              <a:t>factors influence the persuasiveness of a message?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358666"/>
              </p:ext>
            </p:extLst>
          </p:nvPr>
        </p:nvGraphicFramePr>
        <p:xfrm>
          <a:off x="2371631" y="2811855"/>
          <a:ext cx="7086600" cy="3108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2362200"/>
                <a:gridCol w="2362200"/>
              </a:tblGrid>
              <a:tr h="63994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Source of the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message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Content of the</a:t>
                      </a:r>
                      <a:r>
                        <a:rPr lang="en-US" sz="1800" baseline="0" dirty="0" smtClean="0"/>
                        <a:t> message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Characteristics</a:t>
                      </a:r>
                      <a:r>
                        <a:rPr lang="en-US" sz="1800" baseline="0" dirty="0" smtClean="0"/>
                        <a:t> of the audience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91421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Credibility of the speaker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Subtlety</a:t>
                      </a:r>
                      <a:r>
                        <a:rPr lang="en-US" sz="1800" baseline="0" dirty="0" smtClean="0"/>
                        <a:t> (being important but not obvious)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attention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91421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Physical attractiveness of the speaker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Sidedness (having more than one side)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Self-esteem</a:t>
                      </a:r>
                    </a:p>
                    <a:p>
                      <a:endParaRPr lang="en-US" sz="1800" dirty="0" smtClean="0"/>
                    </a:p>
                    <a:p>
                      <a:r>
                        <a:rPr lang="en-US" sz="1800" dirty="0" smtClean="0"/>
                        <a:t>Intelligence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639949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Whether</a:t>
                      </a:r>
                      <a:r>
                        <a:rPr lang="en-US" sz="1800" baseline="0" dirty="0" smtClean="0"/>
                        <a:t> both sides are presented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Age (18-25 more persuadable)</a:t>
                      </a:r>
                      <a:endParaRPr lang="en-US" sz="1800" dirty="0"/>
                    </a:p>
                  </a:txBody>
                  <a:tcPr marT="45711" marB="4571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71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Pitfalls in group processes</a:t>
            </a:r>
          </a:p>
          <a:p>
            <a:r>
              <a:rPr lang="en-US" dirty="0" smtClean="0"/>
              <a:t>Groupthink</a:t>
            </a:r>
          </a:p>
          <a:p>
            <a:r>
              <a:rPr lang="en-US" smtClean="0"/>
              <a:t>Social </a:t>
            </a:r>
            <a:r>
              <a:rPr lang="en-US" dirty="0" smtClean="0"/>
              <a:t>loafing</a:t>
            </a:r>
          </a:p>
          <a:p>
            <a:pPr marL="0" indent="0">
              <a:buNone/>
            </a:pPr>
            <a:r>
              <a:rPr lang="en-US" dirty="0" smtClean="0"/>
              <a:t>What are the causes and how to reduce them?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67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Social Psychology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Stanford Prison Experiment</a:t>
            </a:r>
          </a:p>
          <a:p>
            <a:r>
              <a:rPr lang="en-US" dirty="0" smtClean="0"/>
              <a:t>Milgram’s Obedience Experiment</a:t>
            </a:r>
          </a:p>
          <a:p>
            <a:r>
              <a:rPr lang="en-US" dirty="0" smtClean="0"/>
              <a:t>Asch Experiment</a:t>
            </a:r>
          </a:p>
          <a:p>
            <a:r>
              <a:rPr lang="en-US" dirty="0" err="1" smtClean="0"/>
              <a:t>Festinger’s</a:t>
            </a:r>
            <a:r>
              <a:rPr lang="en-US" dirty="0" smtClean="0"/>
              <a:t> Cognitive Dissonance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70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Discrimination and Prejudice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What is stereotype, prejudice, and discrimination?</a:t>
            </a:r>
          </a:p>
          <a:p>
            <a:r>
              <a:rPr lang="en-US" altLang="en-US" dirty="0" smtClean="0"/>
              <a:t>What are some modern types of discrimination?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5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</TotalTime>
  <Words>253</Words>
  <Application>Microsoft Office PowerPoint</Application>
  <PresentationFormat>Widescreen</PresentationFormat>
  <Paragraphs>55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方正舒体</vt:lpstr>
      <vt:lpstr>MS PGothic</vt:lpstr>
      <vt:lpstr>Arial</vt:lpstr>
      <vt:lpstr>Calibri</vt:lpstr>
      <vt:lpstr>Garamond</vt:lpstr>
      <vt:lpstr>Organic</vt:lpstr>
      <vt:lpstr>Chapter 12</vt:lpstr>
      <vt:lpstr>Attribution</vt:lpstr>
      <vt:lpstr>Four Types of Attributional Error</vt:lpstr>
      <vt:lpstr>Cognitive Dissonance Theory</vt:lpstr>
      <vt:lpstr>The Elaboration Likelihood Model</vt:lpstr>
      <vt:lpstr>Yale Attitude Change Approach</vt:lpstr>
      <vt:lpstr>Group Processes</vt:lpstr>
      <vt:lpstr>Classic Social Psychology Experiments</vt:lpstr>
      <vt:lpstr>Discrimination and Prejudice</vt:lpstr>
      <vt:lpstr>Interpersonal Attraction</vt:lpstr>
      <vt:lpstr>Sternberg’s Triangular Theory of Love</vt:lpstr>
    </vt:vector>
  </TitlesOfParts>
  <Company>The University of Alabama in Huntsville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</dc:title>
  <dc:creator>D Zheng</dc:creator>
  <cp:lastModifiedBy>D Zheng</cp:lastModifiedBy>
  <cp:revision>8</cp:revision>
  <dcterms:created xsi:type="dcterms:W3CDTF">2015-11-20T17:37:57Z</dcterms:created>
  <dcterms:modified xsi:type="dcterms:W3CDTF">2016-11-08T16:42:11Z</dcterms:modified>
</cp:coreProperties>
</file>