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0" r:id="rId6"/>
    <p:sldId id="280" r:id="rId7"/>
    <p:sldId id="261" r:id="rId8"/>
    <p:sldId id="263" r:id="rId9"/>
    <p:sldId id="277" r:id="rId10"/>
    <p:sldId id="266" r:id="rId11"/>
    <p:sldId id="276" r:id="rId12"/>
    <p:sldId id="271" r:id="rId13"/>
    <p:sldId id="272" r:id="rId14"/>
    <p:sldId id="273" r:id="rId15"/>
    <p:sldId id="275" r:id="rId16"/>
    <p:sldId id="269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50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9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2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70251-F13E-4DAB-8B24-2E9E5DAA6D5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91432-7B34-42ED-A213-4419FF8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Biological Aspects of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peripheral nervous system is consisted of which two divisions?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somatic nervous system: transmits information from the senses to the central nervous system (sensory neurons) and carries signals from the CNS to the muscles (motor neurons).</a:t>
            </a:r>
          </a:p>
          <a:p>
            <a:r>
              <a:rPr lang="en-US" dirty="0" smtClean="0"/>
              <a:t>The autonomic nervous system: carries messages between the CNS and the heart, the lung, and other organs.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smtClean="0"/>
              <a:t>lateralization of </a:t>
            </a:r>
            <a:r>
              <a:rPr lang="en-US" dirty="0" smtClean="0"/>
              <a:t>the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tendency for one cerebral hemisphere to excel at particular function or skill compared with the other hemisphere.</a:t>
            </a:r>
          </a:p>
          <a:p>
            <a:r>
              <a:rPr lang="en-US" dirty="0" smtClean="0"/>
              <a:t>The left hemisphere has better logical and language abilities, whereas the right hemisphere has better spatial, artistic, and musical 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</a:t>
            </a:r>
            <a:r>
              <a:rPr lang="en-US" dirty="0" smtClean="0"/>
              <a:t>two of the major </a:t>
            </a:r>
            <a:r>
              <a:rPr lang="en-US" dirty="0" smtClean="0"/>
              <a:t>functional areas of the cerebral cortex?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Sensory </a:t>
            </a:r>
            <a:r>
              <a:rPr lang="en-US" dirty="0" smtClean="0"/>
              <a:t>cortex: receives information from senses		</a:t>
            </a:r>
          </a:p>
          <a:p>
            <a:r>
              <a:rPr lang="en-US" dirty="0" smtClean="0"/>
              <a:t>Motor cortex: controls voluntary movements in specific body </a:t>
            </a:r>
            <a:r>
              <a:rPr lang="en-US" dirty="0" smtClean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25379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information does somatosensory cortex receive?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Somatosensory cortex, along with auditory and visual cortex, make up the sensory cortex.</a:t>
            </a:r>
          </a:p>
          <a:p>
            <a:r>
              <a:rPr lang="en-US" dirty="0" smtClean="0"/>
              <a:t>Somatosensory cortex receives information from the skin about touch, pain, and temperature.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brain feel/guide our body?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somatosensory homunculus and the motor homunculus mirror each other.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32" y="3358957"/>
            <a:ext cx="4543978" cy="3137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899" y="3350993"/>
            <a:ext cx="2895851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two areas of </a:t>
            </a:r>
            <a:r>
              <a:rPr lang="en-US" dirty="0" smtClean="0"/>
              <a:t>cerebral </a:t>
            </a:r>
            <a:r>
              <a:rPr lang="en-US" dirty="0" smtClean="0"/>
              <a:t>cortex related to language? What may happen if these two areas get injured?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051205"/>
            <a:ext cx="9601196" cy="3318936"/>
          </a:xfrm>
        </p:spPr>
        <p:txBody>
          <a:bodyPr/>
          <a:lstStyle/>
          <a:p>
            <a:r>
              <a:rPr lang="en-US" dirty="0" err="1" smtClean="0"/>
              <a:t>Broca’s</a:t>
            </a:r>
            <a:r>
              <a:rPr lang="en-US" dirty="0" smtClean="0"/>
              <a:t> area: If damaged, people cannot speak fluently and grammatically. But what they say still has meaning. </a:t>
            </a:r>
          </a:p>
          <a:p>
            <a:r>
              <a:rPr lang="en-US" dirty="0" smtClean="0"/>
              <a:t>Wernicke’s area: if damaged, people can speak correctly and fluently. But what they say has no meaning.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amygdala?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Amygdala is in the </a:t>
            </a:r>
            <a:r>
              <a:rPr lang="en-US" dirty="0" smtClean="0"/>
              <a:t>forebrain (limbic system).</a:t>
            </a:r>
            <a:endParaRPr lang="en-US" dirty="0" smtClean="0"/>
          </a:p>
          <a:p>
            <a:r>
              <a:rPr lang="en-US" dirty="0" smtClean="0"/>
              <a:t>It plays important roles in regulating our emotions, such as fear.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hippocampus?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in the </a:t>
            </a:r>
            <a:r>
              <a:rPr lang="en-US" dirty="0" smtClean="0"/>
              <a:t>forebrain (limbic system).</a:t>
            </a:r>
            <a:endParaRPr lang="en-US" dirty="0" smtClean="0"/>
          </a:p>
          <a:p>
            <a:r>
              <a:rPr lang="en-US" dirty="0" smtClean="0"/>
              <a:t>It is important in the formation of memories. </a:t>
            </a:r>
          </a:p>
          <a:p>
            <a:r>
              <a:rPr lang="en-US" dirty="0" smtClean="0"/>
              <a:t>People with hippocampus damage may have trouble building new memories. </a:t>
            </a:r>
          </a:p>
        </p:txBody>
      </p:sp>
    </p:spTree>
    <p:extLst>
      <p:ext uri="{BB962C8B-B14F-4D97-AF65-F5344CB8AC3E}">
        <p14:creationId xmlns:p14="http://schemas.microsoft.com/office/powerpoint/2010/main" val="28049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part of the brain regulates blood pressure, heart beat, and breathing?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Hindbrain!</a:t>
            </a:r>
          </a:p>
          <a:p>
            <a:r>
              <a:rPr lang="en-US" dirty="0" smtClean="0"/>
              <a:t>Especially </a:t>
            </a:r>
            <a:r>
              <a:rPr lang="en-US" dirty="0" smtClean="0"/>
              <a:t>medulla.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of neurons</a:t>
            </a:r>
          </a:p>
          <a:p>
            <a:r>
              <a:rPr lang="en-US" dirty="0" smtClean="0"/>
              <a:t>Resting and Action </a:t>
            </a:r>
            <a:r>
              <a:rPr lang="en-US" dirty="0" smtClean="0"/>
              <a:t>potential</a:t>
            </a:r>
          </a:p>
          <a:p>
            <a:r>
              <a:rPr lang="en-US" dirty="0" smtClean="0"/>
              <a:t>Synapses</a:t>
            </a:r>
          </a:p>
          <a:p>
            <a:r>
              <a:rPr lang="en-US" dirty="0" smtClean="0"/>
              <a:t>How neurons communicate</a:t>
            </a:r>
          </a:p>
          <a:p>
            <a:r>
              <a:rPr lang="en-US" dirty="0"/>
              <a:t>Neurotransmitters </a:t>
            </a:r>
            <a:endParaRPr lang="en-US" dirty="0" smtClean="0"/>
          </a:p>
          <a:p>
            <a:r>
              <a:rPr lang="en-US" dirty="0" smtClean="0"/>
              <a:t>Divisions </a:t>
            </a:r>
            <a:r>
              <a:rPr lang="en-US" dirty="0" smtClean="0"/>
              <a:t>and </a:t>
            </a:r>
            <a:r>
              <a:rPr lang="en-US" dirty="0" err="1" smtClean="0"/>
              <a:t>subdivisons</a:t>
            </a:r>
            <a:r>
              <a:rPr lang="en-US" dirty="0" smtClean="0"/>
              <a:t> of the nervous system</a:t>
            </a:r>
          </a:p>
          <a:p>
            <a:r>
              <a:rPr lang="en-US" dirty="0" smtClean="0"/>
              <a:t>Major structures of the brain</a:t>
            </a:r>
          </a:p>
          <a:p>
            <a:r>
              <a:rPr lang="en-US" dirty="0" smtClean="0"/>
              <a:t>Lateralization of </a:t>
            </a:r>
            <a:r>
              <a:rPr lang="en-US" dirty="0" smtClean="0"/>
              <a:t>the </a:t>
            </a:r>
            <a:r>
              <a:rPr lang="en-US" dirty="0" smtClean="0"/>
              <a:t>brain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6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9334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Axon vs. Dendrites:</a:t>
            </a:r>
            <a:r>
              <a:rPr lang="en-US" dirty="0"/>
              <a:t> </a:t>
            </a:r>
            <a:r>
              <a:rPr lang="en-US" dirty="0" smtClean="0"/>
              <a:t>Who carry receive signals from the axon of other neurons and carry them to the cell body?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Dendrites! </a:t>
            </a:r>
          </a:p>
          <a:p>
            <a:r>
              <a:rPr lang="en-US" dirty="0" smtClean="0"/>
              <a:t>Axons carry signals away from the cell body.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fatty substance that wraps around some axons?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Myelin sheath</a:t>
            </a:r>
            <a:endParaRPr lang="en-US" dirty="0" smtClean="0"/>
          </a:p>
          <a:p>
            <a:r>
              <a:rPr lang="en-US" dirty="0" smtClean="0"/>
              <a:t>It speeds up action potentials. </a:t>
            </a:r>
          </a:p>
          <a:p>
            <a:r>
              <a:rPr lang="en-US" dirty="0" smtClean="0"/>
              <a:t>People with multiple sclerosis experience loss of myelin sheath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a neuron is at rest, the inside of the cell is more positive or negative than the outside?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r>
              <a:rPr lang="en-US" dirty="0" smtClean="0"/>
              <a:t>.</a:t>
            </a:r>
          </a:p>
          <a:p>
            <a:r>
              <a:rPr lang="en-US" dirty="0"/>
              <a:t>Sodium (Na+) is more concentrated outside the cell and tend to move into the cell.</a:t>
            </a:r>
          </a:p>
          <a:p>
            <a:r>
              <a:rPr lang="en-US" dirty="0"/>
              <a:t>Potassium (K +) is more concentrated inside the cell and tend to move out of the cell.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5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 action potential happen?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374" y="2584624"/>
            <a:ext cx="7647297" cy="331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3699" y="2486179"/>
            <a:ext cx="4792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Dendrites </a:t>
            </a:r>
            <a:r>
              <a:rPr lang="en-US" dirty="0"/>
              <a:t>receive signals</a:t>
            </a:r>
          </a:p>
          <a:p>
            <a:r>
              <a:rPr lang="en-US" dirty="0" smtClean="0"/>
              <a:t>- Sodium </a:t>
            </a:r>
            <a:r>
              <a:rPr lang="en-US" dirty="0"/>
              <a:t>gates on the membrane open, allowing Na+ ions to move into the cell. </a:t>
            </a:r>
          </a:p>
          <a:p>
            <a:r>
              <a:rPr lang="en-US" dirty="0" smtClean="0"/>
              <a:t>- Internal </a:t>
            </a:r>
            <a:r>
              <a:rPr lang="en-US" dirty="0"/>
              <a:t>charge becomes more positive. If reaches a certain level (threshold of excitation), the neuron fires. </a:t>
            </a:r>
          </a:p>
          <a:p>
            <a:r>
              <a:rPr lang="en-US" dirty="0" smtClean="0"/>
              <a:t>- More </a:t>
            </a:r>
            <a:r>
              <a:rPr lang="en-US" dirty="0"/>
              <a:t>gates open, causing a massive influx of Na+ ions to rush in and a huge positive spike in the membrane potential.</a:t>
            </a:r>
          </a:p>
          <a:p>
            <a:r>
              <a:rPr lang="en-US" dirty="0" smtClean="0"/>
              <a:t>- At </a:t>
            </a:r>
            <a:r>
              <a:rPr lang="en-US" dirty="0"/>
              <a:t>the peak of the spike, the sodium gates close and the potassium gates open, causing K + ions to leave. </a:t>
            </a:r>
          </a:p>
        </p:txBody>
      </p:sp>
    </p:spTree>
    <p:extLst>
      <p:ext uri="{BB962C8B-B14F-4D97-AF65-F5344CB8AC3E}">
        <p14:creationId xmlns:p14="http://schemas.microsoft.com/office/powerpoint/2010/main" val="22755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all-or-none law that action potential follows?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neuron either fires at full strength or it does not fire at 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an action potential reaches the end of an axon?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neurotransmitter is released into the synapse. (Synapse is the tiny gap between neurons.)</a:t>
            </a:r>
          </a:p>
          <a:p>
            <a:r>
              <a:rPr lang="en-US" dirty="0" smtClean="0"/>
              <a:t>The dendrites of the neighboring neurons detect it. </a:t>
            </a:r>
          </a:p>
          <a:p>
            <a:r>
              <a:rPr lang="en-US" dirty="0" smtClean="0"/>
              <a:t>The neurotransmitter and the receptor (if available) bind, creating an electrochemical change in the neighboring </a:t>
            </a:r>
            <a:r>
              <a:rPr lang="en-US" dirty="0" smtClean="0"/>
              <a:t>neuron. </a:t>
            </a:r>
          </a:p>
          <a:p>
            <a:r>
              <a:rPr lang="en-US" dirty="0" smtClean="0"/>
              <a:t>The electrochemical change makes the next neuron fire or not fire.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neurotransmitters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Dopamine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Serotonin</a:t>
            </a:r>
          </a:p>
          <a:p>
            <a:r>
              <a:rPr lang="en-US" dirty="0" smtClean="0"/>
              <a:t>GABA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8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298</TotalTime>
  <Words>715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Chapter 3 Biological Aspects of Psychology</vt:lpstr>
      <vt:lpstr>Important things to know</vt:lpstr>
      <vt:lpstr>Axon vs. Dendrites: Who carry receive signals from the axon of other neurons and carry them to the cell body? </vt:lpstr>
      <vt:lpstr>What is the fatty substance that wraps around some axons? What does it do?</vt:lpstr>
      <vt:lpstr>When a neuron is at rest, the inside of the cell is more positive or negative than the outside?</vt:lpstr>
      <vt:lpstr>How does an action potential happen?</vt:lpstr>
      <vt:lpstr>What is the all-or-none law that action potential follows?</vt:lpstr>
      <vt:lpstr>What happens when an action potential reaches the end of an axon?</vt:lpstr>
      <vt:lpstr>Important neurotransmitters</vt:lpstr>
      <vt:lpstr>The peripheral nervous system is consisted of which two divisions?</vt:lpstr>
      <vt:lpstr>What is the lateralization of the brain?</vt:lpstr>
      <vt:lpstr>What are two of the major functional areas of the cerebral cortex? </vt:lpstr>
      <vt:lpstr>What information does somatosensory cortex receive?</vt:lpstr>
      <vt:lpstr>How does the brain feel/guide our body?</vt:lpstr>
      <vt:lpstr>What are the two areas of cerebral cortex related to language? What may happen if these two areas get injured?</vt:lpstr>
      <vt:lpstr>Where is the amygdala? What does it do?</vt:lpstr>
      <vt:lpstr>Where is hippocampus? What does it do?</vt:lpstr>
      <vt:lpstr>Which part of the brain regulates blood pressure, heart beat, and breathing?</vt:lpstr>
    </vt:vector>
  </TitlesOfParts>
  <Company>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Dianhan Zheng</dc:creator>
  <cp:lastModifiedBy>D Zheng</cp:lastModifiedBy>
  <cp:revision>19</cp:revision>
  <dcterms:created xsi:type="dcterms:W3CDTF">2015-09-13T18:26:02Z</dcterms:created>
  <dcterms:modified xsi:type="dcterms:W3CDTF">2016-01-28T17:38:00Z</dcterms:modified>
</cp:coreProperties>
</file>