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0" r:id="rId3"/>
    <p:sldId id="264" r:id="rId4"/>
    <p:sldId id="265" r:id="rId5"/>
    <p:sldId id="258" r:id="rId6"/>
    <p:sldId id="259" r:id="rId7"/>
    <p:sldId id="266" r:id="rId8"/>
    <p:sldId id="263" r:id="rId9"/>
    <p:sldId id="262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9795ECB-80A4-431A-96BE-1DBDED50A5F4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A173A1E-1945-41E6-A33B-1BDB7DCF1A0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45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5ECB-80A4-431A-96BE-1DBDED50A5F4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3A1E-1945-41E6-A33B-1BDB7DCF1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34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5ECB-80A4-431A-96BE-1DBDED50A5F4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3A1E-1945-41E6-A33B-1BDB7DCF1A0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225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5ECB-80A4-431A-96BE-1DBDED50A5F4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3A1E-1945-41E6-A33B-1BDB7DCF1A0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304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5ECB-80A4-431A-96BE-1DBDED50A5F4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3A1E-1945-41E6-A33B-1BDB7DCF1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42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5ECB-80A4-431A-96BE-1DBDED50A5F4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3A1E-1945-41E6-A33B-1BDB7DCF1A0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353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5ECB-80A4-431A-96BE-1DBDED50A5F4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3A1E-1945-41E6-A33B-1BDB7DCF1A0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48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5ECB-80A4-431A-96BE-1DBDED50A5F4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3A1E-1945-41E6-A33B-1BDB7DCF1A0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893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5ECB-80A4-431A-96BE-1DBDED50A5F4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3A1E-1945-41E6-A33B-1BDB7DCF1A0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9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5ECB-80A4-431A-96BE-1DBDED50A5F4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3A1E-1945-41E6-A33B-1BDB7DCF1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0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5ECB-80A4-431A-96BE-1DBDED50A5F4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3A1E-1945-41E6-A33B-1BDB7DCF1A0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55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5ECB-80A4-431A-96BE-1DBDED50A5F4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3A1E-1945-41E6-A33B-1BDB7DCF1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6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5ECB-80A4-431A-96BE-1DBDED50A5F4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3A1E-1945-41E6-A33B-1BDB7DCF1A0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0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5ECB-80A4-431A-96BE-1DBDED50A5F4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3A1E-1945-41E6-A33B-1BDB7DCF1A0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274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5ECB-80A4-431A-96BE-1DBDED50A5F4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3A1E-1945-41E6-A33B-1BDB7DCF1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92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5ECB-80A4-431A-96BE-1DBDED50A5F4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3A1E-1945-41E6-A33B-1BDB7DCF1A0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51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5ECB-80A4-431A-96BE-1DBDED50A5F4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73A1E-1945-41E6-A33B-1BDB7DCF1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6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795ECB-80A4-431A-96BE-1DBDED50A5F4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173A1E-1945-41E6-A33B-1BDB7DCF1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6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Lifespan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264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Adolescence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Rates of physical development vary widely among teenagers:</a:t>
            </a:r>
          </a:p>
          <a:p>
            <a:pPr marL="461963" indent="-234950">
              <a:spcBef>
                <a:spcPts val="0"/>
              </a:spcBef>
            </a:pPr>
            <a:r>
              <a:rPr lang="en-US" altLang="en-US" dirty="0"/>
              <a:t>Early maturing boys: </a:t>
            </a:r>
            <a:r>
              <a:rPr lang="en-US" altLang="en-US" dirty="0">
                <a:solidFill>
                  <a:srgbClr val="FF0000"/>
                </a:solidFill>
              </a:rPr>
              <a:t>Greater risk for substance abuse and early sexual activity. </a:t>
            </a:r>
          </a:p>
          <a:p>
            <a:pPr marL="461963" indent="-234950">
              <a:spcBef>
                <a:spcPts val="0"/>
              </a:spcBef>
            </a:pPr>
            <a:r>
              <a:rPr lang="en-US" altLang="en-US" dirty="0"/>
              <a:t>Early maturing girls: </a:t>
            </a:r>
            <a:r>
              <a:rPr lang="en-US" altLang="en-US" dirty="0">
                <a:solidFill>
                  <a:srgbClr val="FF0000"/>
                </a:solidFill>
              </a:rPr>
              <a:t>Greater risk for depression, substance abuse, and eating disorder.</a:t>
            </a:r>
          </a:p>
          <a:p>
            <a:pPr marL="461963" indent="-234950">
              <a:spcBef>
                <a:spcPts val="0"/>
              </a:spcBef>
            </a:pPr>
            <a:r>
              <a:rPr lang="en-US" altLang="en-US" dirty="0">
                <a:solidFill>
                  <a:schemeClr val="tx2"/>
                </a:solidFill>
              </a:rPr>
              <a:t>Late blooming boys: </a:t>
            </a:r>
            <a:r>
              <a:rPr lang="en-US" altLang="en-US" dirty="0">
                <a:solidFill>
                  <a:srgbClr val="FF0000"/>
                </a:solidFill>
              </a:rPr>
              <a:t>higher risk for depression and conflict with parents, more likely to be bullied.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83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Adulthood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/>
            <a:r>
              <a:rPr lang="en-US" altLang="en-US" dirty="0"/>
              <a:t>Early &amp; middle adulthood: Cognitive abilities improve</a:t>
            </a:r>
          </a:p>
          <a:p>
            <a:pPr marL="798513" lvl="1" indent="-333375"/>
            <a:r>
              <a:rPr lang="en-US" altLang="en-US" dirty="0">
                <a:ea typeface="ヒラギノ角ゴ Pro W3" pitchFamily="28" charset="-128"/>
              </a:rPr>
              <a:t>More complex and adaptive</a:t>
            </a:r>
          </a:p>
          <a:p>
            <a:pPr marL="798513" lvl="1" indent="-333375"/>
            <a:r>
              <a:rPr lang="en-US" altLang="en-US" dirty="0">
                <a:ea typeface="ヒラギノ角ゴ Pro W3" pitchFamily="28" charset="-128"/>
              </a:rPr>
              <a:t>More dialectical</a:t>
            </a:r>
          </a:p>
          <a:p>
            <a:pPr marL="347663" indent="-347663"/>
            <a:endParaRPr lang="en-US" altLang="en-US" dirty="0"/>
          </a:p>
          <a:p>
            <a:pPr marL="347663" indent="-347663"/>
            <a:r>
              <a:rPr lang="en-US" altLang="en-US" dirty="0"/>
              <a:t>Late adulthood: </a:t>
            </a:r>
          </a:p>
          <a:p>
            <a:pPr marL="798513" lvl="1" indent="-333375"/>
            <a:r>
              <a:rPr lang="en-US" altLang="en-US" dirty="0">
                <a:ea typeface="ヒラギノ角ゴ Pro W3" pitchFamily="28" charset="-128"/>
              </a:rPr>
              <a:t>Noticeable declines in</a:t>
            </a:r>
            <a:br>
              <a:rPr lang="en-US" altLang="en-US" dirty="0">
                <a:ea typeface="ヒラギノ角ゴ Pro W3" pitchFamily="28" charset="-128"/>
              </a:rPr>
            </a:br>
            <a:r>
              <a:rPr lang="en-US" altLang="en-US" dirty="0">
                <a:ea typeface="ヒラギノ角ゴ Pro W3" pitchFamily="28" charset="-128"/>
              </a:rPr>
              <a:t>fluid intelligence (information processing, reasoning)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623" y="3214591"/>
            <a:ext cx="3342257" cy="200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66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Piaget’s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Sensorimotor: what is object permanence? </a:t>
            </a:r>
          </a:p>
          <a:p>
            <a:r>
              <a:rPr lang="en-US" dirty="0" smtClean="0"/>
              <a:t>Preoperational: can use symbols, can play “pretend”; egocentric, lack of conservation. </a:t>
            </a:r>
          </a:p>
          <a:p>
            <a:r>
              <a:rPr lang="en-US" dirty="0" smtClean="0"/>
              <a:t>Concrete operational: can count, measure, add and subtract; can use simple logical operations only for real and concrete objects.</a:t>
            </a:r>
          </a:p>
          <a:p>
            <a:r>
              <a:rPr lang="en-US" dirty="0" smtClean="0"/>
              <a:t>Formal operational: can engage in hypothetical thinking; can understand abstract ideas.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8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Kohlberg’s moral development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Preconventional</a:t>
            </a:r>
            <a:r>
              <a:rPr lang="en-US" dirty="0" smtClean="0"/>
              <a:t>: mainly concerned with avoiding punishment</a:t>
            </a:r>
          </a:p>
          <a:p>
            <a:r>
              <a:rPr lang="en-US" dirty="0" smtClean="0"/>
              <a:t>Conventional: morality consists of following conventions such as duty to the family, marriage vows, and country.</a:t>
            </a:r>
          </a:p>
          <a:p>
            <a:r>
              <a:rPr lang="en-US" dirty="0" err="1" smtClean="0"/>
              <a:t>Postconventional</a:t>
            </a:r>
            <a:r>
              <a:rPr lang="en-US" dirty="0" smtClean="0"/>
              <a:t>: based on personal standard or universal principles of justice, equality and respect for human life. </a:t>
            </a:r>
          </a:p>
        </p:txBody>
      </p:sp>
    </p:spTree>
    <p:extLst>
      <p:ext uri="{BB962C8B-B14F-4D97-AF65-F5344CB8AC3E}">
        <p14:creationId xmlns:p14="http://schemas.microsoft.com/office/powerpoint/2010/main" val="75154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Erikson’s stages of psychosocial development: adolescence and early adulthood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477" y="2701048"/>
            <a:ext cx="6258540" cy="31748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017" y="2918045"/>
            <a:ext cx="3950550" cy="50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979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Stages of </a:t>
            </a:r>
            <a:r>
              <a:rPr lang="en-US" altLang="zh-CN" dirty="0"/>
              <a:t>prenatal development and prenatal risks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Zygote, embryo, fetus</a:t>
            </a:r>
          </a:p>
          <a:p>
            <a:r>
              <a:rPr lang="en-US" dirty="0" smtClean="0"/>
              <a:t>Teratogens such as tobacco, alcohol, and cocaine can cause birth defects, especially during the embryonic stage (critical period).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691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Unlearned, automatic responses to external stimuli.</a:t>
            </a:r>
          </a:p>
          <a:p>
            <a:r>
              <a:rPr lang="en-US" dirty="0" smtClean="0"/>
              <a:t>Examples: rooting, grasping, sucking.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534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Infancy to Childhood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size of the brain increases significantly</a:t>
            </a:r>
            <a:endParaRPr lang="en-US" dirty="0"/>
          </a:p>
          <a:p>
            <a:r>
              <a:rPr lang="en-US" dirty="0" smtClean="0"/>
              <a:t>Infants as young as three months old can understand how the physical world works. (See </a:t>
            </a:r>
            <a:r>
              <a:rPr lang="en-US" dirty="0" err="1" smtClean="0"/>
              <a:t>Baillargeon’s</a:t>
            </a:r>
            <a:r>
              <a:rPr lang="en-US" dirty="0" smtClean="0"/>
              <a:t> study)</a:t>
            </a:r>
          </a:p>
          <a:p>
            <a:r>
              <a:rPr lang="en-US" dirty="0" smtClean="0"/>
              <a:t>3-5 years old: Theory of Mind</a:t>
            </a:r>
          </a:p>
        </p:txBody>
      </p:sp>
    </p:spTree>
    <p:extLst>
      <p:ext uri="{BB962C8B-B14F-4D97-AF65-F5344CB8AC3E}">
        <p14:creationId xmlns:p14="http://schemas.microsoft.com/office/powerpoint/2010/main" val="2360312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Parenting styles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1941" y="2557463"/>
            <a:ext cx="6528117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56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Secure attachment</a:t>
            </a:r>
          </a:p>
          <a:p>
            <a:r>
              <a:rPr lang="en-US" dirty="0" smtClean="0"/>
              <a:t>Insecure attachment: </a:t>
            </a:r>
          </a:p>
          <a:p>
            <a:pPr marL="457200" indent="-173038"/>
            <a:r>
              <a:rPr lang="en-US" dirty="0" smtClean="0"/>
              <a:t>Avoidant</a:t>
            </a:r>
          </a:p>
          <a:p>
            <a:pPr marL="457200" indent="-173038"/>
            <a:r>
              <a:rPr lang="en-US" dirty="0" smtClean="0"/>
              <a:t>Resistant</a:t>
            </a:r>
            <a:endParaRPr lang="en-US" dirty="0" smtClean="0"/>
          </a:p>
          <a:p>
            <a:pPr marL="457200" indent="-173038"/>
            <a:r>
              <a:rPr lang="en-US" dirty="0" smtClean="0"/>
              <a:t>disorganized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687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</TotalTime>
  <Words>308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方正舒体</vt:lpstr>
      <vt:lpstr>Garamond</vt:lpstr>
      <vt:lpstr>ヒラギノ角ゴ Pro W3</vt:lpstr>
      <vt:lpstr>Organic</vt:lpstr>
      <vt:lpstr>Lifespan Development</vt:lpstr>
      <vt:lpstr>Piaget’s Theory</vt:lpstr>
      <vt:lpstr>Kohlberg’s moral development theory</vt:lpstr>
      <vt:lpstr>Erikson’s stages of psychosocial development: adolescence and early adulthood </vt:lpstr>
      <vt:lpstr>Stages of prenatal development and prenatal risks </vt:lpstr>
      <vt:lpstr>Reflexes</vt:lpstr>
      <vt:lpstr>Infancy to Childhood</vt:lpstr>
      <vt:lpstr>Parenting styles</vt:lpstr>
      <vt:lpstr>Attachment</vt:lpstr>
      <vt:lpstr>Adolescence</vt:lpstr>
      <vt:lpstr>Adulthood</vt:lpstr>
    </vt:vector>
  </TitlesOfParts>
  <Company>University of Alabama in Huntsville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</dc:title>
  <dc:creator>Dianhan Zheng</dc:creator>
  <cp:lastModifiedBy>Instructor</cp:lastModifiedBy>
  <cp:revision>7</cp:revision>
  <dcterms:created xsi:type="dcterms:W3CDTF">2015-10-26T06:11:29Z</dcterms:created>
  <dcterms:modified xsi:type="dcterms:W3CDTF">2016-10-25T18:53:59Z</dcterms:modified>
</cp:coreProperties>
</file>