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7182B6-5C0B-4221-98BA-9881A8EA1831}" type="datetimeFigureOut">
              <a:rPr lang="en-US" smtClean="0"/>
              <a:t>8/30/2016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D702ABB-4962-4D29-8285-54C2AC9279C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56016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182B6-5C0B-4221-98BA-9881A8EA1831}"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408550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182B6-5C0B-4221-98BA-9881A8EA1831}"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98705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7182B6-5C0B-4221-98BA-9881A8EA1831}"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172308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7182B6-5C0B-4221-98BA-9881A8EA1831}" type="datetimeFigureOut">
              <a:rPr lang="en-US" smtClean="0"/>
              <a:t>8/30/2016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D702ABB-4962-4D29-8285-54C2AC9279C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367862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7182B6-5C0B-4221-98BA-9881A8EA1831}"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250148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7182B6-5C0B-4221-98BA-9881A8EA1831}"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17029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182B6-5C0B-4221-98BA-9881A8EA1831}"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320953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82B6-5C0B-4221-98BA-9881A8EA1831}"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02ABB-4962-4D29-8285-54C2AC9279C6}" type="slidenum">
              <a:rPr lang="en-US" smtClean="0"/>
              <a:t>‹#›</a:t>
            </a:fld>
            <a:endParaRPr lang="en-US"/>
          </a:p>
        </p:txBody>
      </p:sp>
    </p:spTree>
    <p:extLst>
      <p:ext uri="{BB962C8B-B14F-4D97-AF65-F5344CB8AC3E}">
        <p14:creationId xmlns:p14="http://schemas.microsoft.com/office/powerpoint/2010/main" val="294401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7182B6-5C0B-4221-98BA-9881A8EA1831}" type="datetimeFigureOut">
              <a:rPr lang="en-US" smtClean="0"/>
              <a:t>8/30/2016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702ABB-4962-4D29-8285-54C2AC927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055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7182B6-5C0B-4221-98BA-9881A8EA1831}" type="datetimeFigureOut">
              <a:rPr lang="en-US" smtClean="0"/>
              <a:t>8/30/2016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702ABB-4962-4D29-8285-54C2AC927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849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7182B6-5C0B-4221-98BA-9881A8EA1831}" type="datetimeFigureOut">
              <a:rPr lang="en-US" smtClean="0"/>
              <a:t>8/30/2016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D702ABB-4962-4D29-8285-54C2AC9279C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0754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1 Review</a:t>
            </a:r>
            <a:endParaRPr lang="en-US" dirty="0"/>
          </a:p>
        </p:txBody>
      </p:sp>
    </p:spTree>
    <p:extLst>
      <p:ext uri="{BB962C8B-B14F-4D97-AF65-F5344CB8AC3E}">
        <p14:creationId xmlns:p14="http://schemas.microsoft.com/office/powerpoint/2010/main" val="292372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Correlational Studies</a:t>
            </a:r>
            <a:endParaRPr lang="en-US" dirty="0"/>
          </a:p>
        </p:txBody>
      </p:sp>
      <p:sp>
        <p:nvSpPr>
          <p:cNvPr id="3" name="Content Placeholder 2"/>
          <p:cNvSpPr>
            <a:spLocks noGrp="1"/>
          </p:cNvSpPr>
          <p:nvPr>
            <p:ph idx="1"/>
          </p:nvPr>
        </p:nvSpPr>
        <p:spPr/>
        <p:txBody>
          <a:bodyPr/>
          <a:lstStyle/>
          <a:p>
            <a:r>
              <a:rPr lang="en-US" altLang="zh-CN" dirty="0"/>
              <a:t>Examines relationships between variables in order to analyze trends in data, test predictions, evaluate theories, and suggest new hypotheses.</a:t>
            </a:r>
          </a:p>
          <a:p>
            <a:r>
              <a:rPr lang="en-US" dirty="0" smtClean="0"/>
              <a:t>Problems? </a:t>
            </a:r>
            <a:r>
              <a:rPr lang="en-US" u="sng" dirty="0" smtClean="0"/>
              <a:t>Correlation does NOT mean causation!</a:t>
            </a:r>
            <a:endParaRPr lang="en-US" u="sng" dirty="0"/>
          </a:p>
        </p:txBody>
      </p:sp>
    </p:spTree>
    <p:extLst>
      <p:ext uri="{BB962C8B-B14F-4D97-AF65-F5344CB8AC3E}">
        <p14:creationId xmlns:p14="http://schemas.microsoft.com/office/powerpoint/2010/main" val="410012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a:t>A research method in which the experimenter manipulates one variables and then observes the effect of that manipulation on another variable, while holding all other variables constant. </a:t>
            </a:r>
          </a:p>
          <a:p>
            <a:r>
              <a:rPr lang="en-US" dirty="0" smtClean="0"/>
              <a:t>Experimental vs. Control Group</a:t>
            </a:r>
          </a:p>
          <a:p>
            <a:r>
              <a:rPr lang="en-US" dirty="0" smtClean="0"/>
              <a:t>Random assignment of participants</a:t>
            </a:r>
          </a:p>
          <a:p>
            <a:r>
              <a:rPr lang="en-US" dirty="0" smtClean="0"/>
              <a:t>Placebo effects</a:t>
            </a:r>
          </a:p>
          <a:p>
            <a:r>
              <a:rPr lang="en-US" dirty="0" smtClean="0"/>
              <a:t>Double-blinded design: the participants do not know if they are in the experimental group or not, and the experimenters do not know that either.</a:t>
            </a:r>
            <a:endParaRPr lang="en-US" dirty="0"/>
          </a:p>
        </p:txBody>
      </p:sp>
    </p:spTree>
    <p:extLst>
      <p:ext uri="{BB962C8B-B14F-4D97-AF65-F5344CB8AC3E}">
        <p14:creationId xmlns:p14="http://schemas.microsoft.com/office/powerpoint/2010/main" val="319479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Participants</a:t>
            </a:r>
            <a:endParaRPr lang="en-US" dirty="0"/>
          </a:p>
        </p:txBody>
      </p:sp>
      <p:sp>
        <p:nvSpPr>
          <p:cNvPr id="3" name="Content Placeholder 2"/>
          <p:cNvSpPr>
            <a:spLocks noGrp="1"/>
          </p:cNvSpPr>
          <p:nvPr>
            <p:ph idx="1"/>
          </p:nvPr>
        </p:nvSpPr>
        <p:spPr/>
        <p:txBody>
          <a:bodyPr/>
          <a:lstStyle/>
          <a:p>
            <a:r>
              <a:rPr lang="en-US" dirty="0" smtClean="0"/>
              <a:t>Random Sample: each person in the population of interest has an equal chance of being selected. </a:t>
            </a:r>
          </a:p>
          <a:p>
            <a:r>
              <a:rPr lang="en-US" dirty="0" smtClean="0"/>
              <a:t>For example: How to randomly select 100 individuals from a population of 500</a:t>
            </a:r>
          </a:p>
          <a:p>
            <a:endParaRPr lang="en-US" dirty="0"/>
          </a:p>
        </p:txBody>
      </p:sp>
      <p:sp>
        <p:nvSpPr>
          <p:cNvPr id="4" name="TextBox 3"/>
          <p:cNvSpPr txBox="1"/>
          <p:nvPr/>
        </p:nvSpPr>
        <p:spPr>
          <a:xfrm>
            <a:off x="1766558" y="3390532"/>
            <a:ext cx="4762500" cy="923330"/>
          </a:xfrm>
          <a:prstGeom prst="rect">
            <a:avLst/>
          </a:prstGeom>
          <a:noFill/>
        </p:spPr>
        <p:txBody>
          <a:bodyPr wrap="square" rtlCol="0">
            <a:spAutoFit/>
          </a:bodyPr>
          <a:lstStyle/>
          <a:p>
            <a:pPr marL="342900" indent="-342900">
              <a:buAutoNum type="arabicPeriod"/>
            </a:pPr>
            <a:r>
              <a:rPr lang="en-US" dirty="0" smtClean="0"/>
              <a:t>Number each individual (1-500)</a:t>
            </a:r>
          </a:p>
          <a:p>
            <a:pPr marL="342900" indent="-342900">
              <a:buAutoNum type="arabicPeriod"/>
            </a:pPr>
            <a:r>
              <a:rPr lang="en-US" dirty="0" smtClean="0"/>
              <a:t>Put all the numbers into a hat</a:t>
            </a:r>
          </a:p>
          <a:p>
            <a:pPr marL="342900" indent="-342900">
              <a:buAutoNum type="arabicPeriod"/>
            </a:pPr>
            <a:r>
              <a:rPr lang="en-US" dirty="0" smtClean="0"/>
              <a:t>Draw 100 numbers from the hat randomly</a:t>
            </a:r>
            <a:endParaRPr lang="en-US" dirty="0"/>
          </a:p>
        </p:txBody>
      </p:sp>
    </p:spTree>
    <p:extLst>
      <p:ext uri="{BB962C8B-B14F-4D97-AF65-F5344CB8AC3E}">
        <p14:creationId xmlns:p14="http://schemas.microsoft.com/office/powerpoint/2010/main" val="214115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Correlation</a:t>
            </a:r>
            <a:endParaRPr lang="en-US" dirty="0"/>
          </a:p>
        </p:txBody>
      </p:sp>
      <p:sp>
        <p:nvSpPr>
          <p:cNvPr id="3" name="Content Placeholder 2"/>
          <p:cNvSpPr>
            <a:spLocks noGrp="1"/>
          </p:cNvSpPr>
          <p:nvPr>
            <p:ph idx="1"/>
          </p:nvPr>
        </p:nvSpPr>
        <p:spPr/>
        <p:txBody>
          <a:bodyPr/>
          <a:lstStyle/>
          <a:p>
            <a:r>
              <a:rPr lang="en-US" dirty="0"/>
              <a:t>The degree to which one variable is related to another.</a:t>
            </a:r>
          </a:p>
          <a:p>
            <a:r>
              <a:rPr lang="en-US" dirty="0"/>
              <a:t>Positive correlation: X and Y change in same direction</a:t>
            </a:r>
          </a:p>
          <a:p>
            <a:r>
              <a:rPr lang="en-US" dirty="0"/>
              <a:t>Negative correlation: X and Y change in opposite </a:t>
            </a:r>
            <a:r>
              <a:rPr lang="en-US" dirty="0" smtClean="0"/>
              <a:t>direction</a:t>
            </a:r>
          </a:p>
          <a:p>
            <a:r>
              <a:rPr lang="en-US" dirty="0" smtClean="0"/>
              <a:t>Range of correlation coefficient: -1 to +1 (e.g., -0.9 indicates very strong negative correlation between X and Y; 0.5 indicates moderate positive relationship between X and Y)</a:t>
            </a:r>
            <a:endParaRPr lang="en-US" dirty="0"/>
          </a:p>
          <a:p>
            <a:endParaRPr lang="en-US" dirty="0"/>
          </a:p>
        </p:txBody>
      </p:sp>
      <p:pic>
        <p:nvPicPr>
          <p:cNvPr id="4" name="Picture 3"/>
          <p:cNvPicPr>
            <a:picLocks noChangeAspect="1"/>
          </p:cNvPicPr>
          <p:nvPr/>
        </p:nvPicPr>
        <p:blipFill>
          <a:blip r:embed="rId2"/>
          <a:stretch>
            <a:fillRect/>
          </a:stretch>
        </p:blipFill>
        <p:spPr>
          <a:xfrm>
            <a:off x="3672846" y="4690583"/>
            <a:ext cx="5407621" cy="1786283"/>
          </a:xfrm>
          <a:prstGeom prst="rect">
            <a:avLst/>
          </a:prstGeom>
        </p:spPr>
      </p:pic>
    </p:spTree>
    <p:extLst>
      <p:ext uri="{BB962C8B-B14F-4D97-AF65-F5344CB8AC3E}">
        <p14:creationId xmlns:p14="http://schemas.microsoft.com/office/powerpoint/2010/main" val="20514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idx="1"/>
          </p:nvPr>
        </p:nvSpPr>
        <p:spPr/>
        <p:txBody>
          <a:bodyPr/>
          <a:lstStyle/>
          <a:p>
            <a:pPr marL="0" indent="0">
              <a:buNone/>
            </a:pPr>
            <a:r>
              <a:rPr lang="en-US" dirty="0" smtClean="0"/>
              <a:t>Psychology </a:t>
            </a:r>
            <a:r>
              <a:rPr lang="en-US" dirty="0"/>
              <a:t>is a social science discipline. Psychologists scientifically study </a:t>
            </a:r>
            <a:r>
              <a:rPr lang="en-US" dirty="0" smtClean="0"/>
              <a:t>________.</a:t>
            </a:r>
            <a:endParaRPr lang="en-US" dirty="0"/>
          </a:p>
          <a:p>
            <a:r>
              <a:rPr lang="en-US" dirty="0"/>
              <a:t>A. only behavior</a:t>
            </a:r>
          </a:p>
          <a:p>
            <a:r>
              <a:rPr lang="en-US" dirty="0"/>
              <a:t>B. only the mind</a:t>
            </a:r>
          </a:p>
          <a:p>
            <a:r>
              <a:rPr lang="en-US" dirty="0" smtClean="0"/>
              <a:t>C</a:t>
            </a:r>
            <a:r>
              <a:rPr lang="en-US" dirty="0"/>
              <a:t>. the mind and behavior</a:t>
            </a:r>
          </a:p>
          <a:p>
            <a:r>
              <a:rPr lang="en-US" dirty="0"/>
              <a:t>D. the soul, the mind, and behavior</a:t>
            </a:r>
          </a:p>
          <a:p>
            <a:endParaRPr lang="en-US" dirty="0"/>
          </a:p>
        </p:txBody>
      </p:sp>
    </p:spTree>
    <p:extLst>
      <p:ext uri="{BB962C8B-B14F-4D97-AF65-F5344CB8AC3E}">
        <p14:creationId xmlns:p14="http://schemas.microsoft.com/office/powerpoint/2010/main" val="16138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According to William James, the purpose of psychology was to </a:t>
            </a:r>
            <a:r>
              <a:rPr lang="en-US" dirty="0" smtClean="0"/>
              <a:t>________.</a:t>
            </a:r>
            <a:endParaRPr lang="en-US" dirty="0"/>
          </a:p>
          <a:p>
            <a:r>
              <a:rPr lang="en-US" dirty="0"/>
              <a:t>A. interpret dreams</a:t>
            </a:r>
          </a:p>
          <a:p>
            <a:r>
              <a:rPr lang="en-US" dirty="0"/>
              <a:t>B. manipulate human behavior</a:t>
            </a:r>
          </a:p>
          <a:p>
            <a:r>
              <a:rPr lang="en-US" dirty="0" smtClean="0"/>
              <a:t>C</a:t>
            </a:r>
            <a:r>
              <a:rPr lang="en-US" dirty="0"/>
              <a:t>. study the function of behavior</a:t>
            </a:r>
          </a:p>
          <a:p>
            <a:r>
              <a:rPr lang="en-US" dirty="0"/>
              <a:t>D. study the structure and characteristics of the mind</a:t>
            </a:r>
          </a:p>
          <a:p>
            <a:endParaRPr lang="en-US" dirty="0"/>
          </a:p>
        </p:txBody>
      </p:sp>
    </p:spTree>
    <p:extLst>
      <p:ext uri="{BB962C8B-B14F-4D97-AF65-F5344CB8AC3E}">
        <p14:creationId xmlns:p14="http://schemas.microsoft.com/office/powerpoint/2010/main" val="396513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Penelope studies how the structure and function of the nervous system is related to behavior. She is a </a:t>
            </a:r>
            <a:r>
              <a:rPr lang="en-US" dirty="0" smtClean="0"/>
              <a:t>________.</a:t>
            </a:r>
            <a:endParaRPr lang="en-US" dirty="0"/>
          </a:p>
          <a:p>
            <a:r>
              <a:rPr lang="en-US" dirty="0" smtClean="0"/>
              <a:t>A</a:t>
            </a:r>
            <a:r>
              <a:rPr lang="en-US" dirty="0"/>
              <a:t>. </a:t>
            </a:r>
            <a:r>
              <a:rPr lang="en-US" dirty="0" smtClean="0"/>
              <a:t>biological psychologist</a:t>
            </a:r>
            <a:endParaRPr lang="en-US" dirty="0"/>
          </a:p>
          <a:p>
            <a:r>
              <a:rPr lang="en-US" dirty="0"/>
              <a:t>B. developmental psychologist</a:t>
            </a:r>
          </a:p>
          <a:p>
            <a:r>
              <a:rPr lang="en-US" dirty="0"/>
              <a:t>C. humanist</a:t>
            </a:r>
          </a:p>
          <a:p>
            <a:r>
              <a:rPr lang="en-US" dirty="0"/>
              <a:t>D. social psychologist</a:t>
            </a:r>
          </a:p>
          <a:p>
            <a:endParaRPr lang="en-US" dirty="0"/>
          </a:p>
        </p:txBody>
      </p:sp>
    </p:spTree>
    <p:extLst>
      <p:ext uri="{BB962C8B-B14F-4D97-AF65-F5344CB8AC3E}">
        <p14:creationId xmlns:p14="http://schemas.microsoft.com/office/powerpoint/2010/main" val="394895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Lucy wants to study changes in cognitive skills, moral reasoning, and social behavior across the lifespan. Lucy should specialize in ________ psychology</a:t>
            </a:r>
            <a:r>
              <a:rPr lang="en-US" dirty="0" smtClean="0"/>
              <a:t>.</a:t>
            </a:r>
            <a:endParaRPr lang="en-US" dirty="0"/>
          </a:p>
          <a:p>
            <a:r>
              <a:rPr lang="en-US" dirty="0"/>
              <a:t>A. cognitive</a:t>
            </a:r>
          </a:p>
          <a:p>
            <a:r>
              <a:rPr lang="en-US" dirty="0" smtClean="0"/>
              <a:t>B</a:t>
            </a:r>
            <a:r>
              <a:rPr lang="en-US" dirty="0"/>
              <a:t>. developmental</a:t>
            </a:r>
          </a:p>
          <a:p>
            <a:r>
              <a:rPr lang="en-US" dirty="0"/>
              <a:t>C. personality</a:t>
            </a:r>
          </a:p>
          <a:p>
            <a:r>
              <a:rPr lang="en-US" dirty="0"/>
              <a:t>D. social </a:t>
            </a:r>
          </a:p>
          <a:p>
            <a:endParaRPr lang="en-US" dirty="0"/>
          </a:p>
        </p:txBody>
      </p:sp>
    </p:spTree>
    <p:extLst>
      <p:ext uri="{BB962C8B-B14F-4D97-AF65-F5344CB8AC3E}">
        <p14:creationId xmlns:p14="http://schemas.microsoft.com/office/powerpoint/2010/main" val="314166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Which correlation coefficient best represents a moderate relationship showing fewer anxiety symptoms in people who report higher life satisfaction</a:t>
            </a:r>
            <a:r>
              <a:rPr lang="en-US" dirty="0" smtClean="0"/>
              <a:t>?</a:t>
            </a:r>
            <a:r>
              <a:rPr lang="en-US" dirty="0"/>
              <a:t> </a:t>
            </a:r>
          </a:p>
          <a:p>
            <a:r>
              <a:rPr lang="en-US" dirty="0" smtClean="0"/>
              <a:t>A</a:t>
            </a:r>
            <a:r>
              <a:rPr lang="en-US" dirty="0"/>
              <a:t>. –0.5</a:t>
            </a:r>
          </a:p>
          <a:p>
            <a:r>
              <a:rPr lang="en-US" dirty="0"/>
              <a:t>B. –0.2</a:t>
            </a:r>
          </a:p>
          <a:p>
            <a:r>
              <a:rPr lang="en-US" dirty="0"/>
              <a:t>C. +0.4</a:t>
            </a:r>
          </a:p>
          <a:p>
            <a:r>
              <a:rPr lang="en-US" dirty="0"/>
              <a:t>D. +0.7</a:t>
            </a:r>
          </a:p>
          <a:p>
            <a:endParaRPr lang="en-US" dirty="0"/>
          </a:p>
        </p:txBody>
      </p:sp>
    </p:spTree>
    <p:extLst>
      <p:ext uri="{BB962C8B-B14F-4D97-AF65-F5344CB8AC3E}">
        <p14:creationId xmlns:p14="http://schemas.microsoft.com/office/powerpoint/2010/main" val="314244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Krista and Tatiana Hogan are participants in a(n) ________ of conjoined twins who are joined at the head</a:t>
            </a:r>
            <a:r>
              <a:rPr lang="en-US" dirty="0" smtClean="0"/>
              <a:t>.</a:t>
            </a:r>
            <a:endParaRPr lang="en-US" dirty="0"/>
          </a:p>
          <a:p>
            <a:r>
              <a:rPr lang="en-US" dirty="0" smtClean="0"/>
              <a:t>A</a:t>
            </a:r>
            <a:r>
              <a:rPr lang="en-US" dirty="0"/>
              <a:t>. case study</a:t>
            </a:r>
          </a:p>
          <a:p>
            <a:r>
              <a:rPr lang="en-US" dirty="0"/>
              <a:t>B. experiment</a:t>
            </a:r>
          </a:p>
          <a:p>
            <a:r>
              <a:rPr lang="en-US" dirty="0"/>
              <a:t>C. naturalistic observation</a:t>
            </a:r>
          </a:p>
          <a:p>
            <a:r>
              <a:rPr lang="en-US" dirty="0"/>
              <a:t>D. survey</a:t>
            </a:r>
          </a:p>
          <a:p>
            <a:endParaRPr lang="en-US" dirty="0"/>
          </a:p>
        </p:txBody>
      </p:sp>
    </p:spTree>
    <p:extLst>
      <p:ext uri="{BB962C8B-B14F-4D97-AF65-F5344CB8AC3E}">
        <p14:creationId xmlns:p14="http://schemas.microsoft.com/office/powerpoint/2010/main" val="386949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Psychology</a:t>
            </a:r>
            <a:endParaRPr lang="en-US" dirty="0"/>
          </a:p>
        </p:txBody>
      </p:sp>
      <p:sp>
        <p:nvSpPr>
          <p:cNvPr id="3" name="Content Placeholder 2"/>
          <p:cNvSpPr>
            <a:spLocks noGrp="1"/>
          </p:cNvSpPr>
          <p:nvPr>
            <p:ph idx="1"/>
          </p:nvPr>
        </p:nvSpPr>
        <p:spPr/>
        <p:txBody>
          <a:bodyPr>
            <a:normAutofit/>
          </a:bodyPr>
          <a:lstStyle/>
          <a:p>
            <a:r>
              <a:rPr lang="en-US" sz="3600" dirty="0" smtClean="0"/>
              <a:t>The scientific study of mind and behavior.</a:t>
            </a:r>
            <a:endParaRPr lang="en-US" sz="3600" dirty="0"/>
          </a:p>
        </p:txBody>
      </p:sp>
    </p:spTree>
    <p:extLst>
      <p:ext uri="{BB962C8B-B14F-4D97-AF65-F5344CB8AC3E}">
        <p14:creationId xmlns:p14="http://schemas.microsoft.com/office/powerpoint/2010/main" val="5313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Which of the following research designs will allow cause-and-effect conclusions</a:t>
            </a:r>
            <a:r>
              <a:rPr lang="en-US" dirty="0" smtClean="0"/>
              <a:t>?</a:t>
            </a:r>
            <a:r>
              <a:rPr lang="en-US" dirty="0"/>
              <a:t> </a:t>
            </a:r>
          </a:p>
          <a:p>
            <a:r>
              <a:rPr lang="en-US" dirty="0"/>
              <a:t>A. correlational</a:t>
            </a:r>
          </a:p>
          <a:p>
            <a:r>
              <a:rPr lang="en-US" dirty="0" smtClean="0"/>
              <a:t>B</a:t>
            </a:r>
            <a:r>
              <a:rPr lang="en-US" dirty="0"/>
              <a:t>. experimental</a:t>
            </a:r>
          </a:p>
          <a:p>
            <a:r>
              <a:rPr lang="en-US" dirty="0"/>
              <a:t>C. </a:t>
            </a:r>
            <a:r>
              <a:rPr lang="en-US" dirty="0" smtClean="0"/>
              <a:t>observation</a:t>
            </a:r>
            <a:endParaRPr lang="en-US" dirty="0"/>
          </a:p>
          <a:p>
            <a:r>
              <a:rPr lang="en-US" dirty="0"/>
              <a:t>D. survey</a:t>
            </a:r>
          </a:p>
          <a:p>
            <a:endParaRPr lang="en-US" dirty="0"/>
          </a:p>
        </p:txBody>
      </p:sp>
    </p:spTree>
    <p:extLst>
      <p:ext uri="{BB962C8B-B14F-4D97-AF65-F5344CB8AC3E}">
        <p14:creationId xmlns:p14="http://schemas.microsoft.com/office/powerpoint/2010/main" val="181688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A(n) ________ is a description of how the researchers will measure the variables of interest</a:t>
            </a:r>
            <a:r>
              <a:rPr lang="en-US" dirty="0" smtClean="0"/>
              <a:t>.</a:t>
            </a:r>
            <a:endParaRPr lang="en-US" dirty="0"/>
          </a:p>
          <a:p>
            <a:r>
              <a:rPr lang="en-US" dirty="0"/>
              <a:t>A. experimental plan</a:t>
            </a:r>
          </a:p>
          <a:p>
            <a:r>
              <a:rPr lang="en-US" dirty="0"/>
              <a:t>B. hypothesis</a:t>
            </a:r>
          </a:p>
          <a:p>
            <a:r>
              <a:rPr lang="en-US" dirty="0" smtClean="0"/>
              <a:t>C</a:t>
            </a:r>
            <a:r>
              <a:rPr lang="en-US" dirty="0"/>
              <a:t>. operational definition</a:t>
            </a:r>
          </a:p>
          <a:p>
            <a:r>
              <a:rPr lang="en-US" dirty="0"/>
              <a:t>D. theory</a:t>
            </a:r>
          </a:p>
          <a:p>
            <a:endParaRPr lang="en-US" dirty="0"/>
          </a:p>
        </p:txBody>
      </p:sp>
    </p:spTree>
    <p:extLst>
      <p:ext uri="{BB962C8B-B14F-4D97-AF65-F5344CB8AC3E}">
        <p14:creationId xmlns:p14="http://schemas.microsoft.com/office/powerpoint/2010/main" val="59503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An intelligence test yields the same results when administered on three separate occasions. However, the test’s results are more strongly correlated with hours spent doing homework than they are with other standardized intelligence tests. This test has________ reliability and ________ validity</a:t>
            </a:r>
            <a:r>
              <a:rPr lang="en-US" dirty="0" smtClean="0"/>
              <a:t>.</a:t>
            </a:r>
            <a:endParaRPr lang="en-US" dirty="0"/>
          </a:p>
          <a:p>
            <a:r>
              <a:rPr lang="en-US" dirty="0" smtClean="0"/>
              <a:t>A. </a:t>
            </a:r>
            <a:r>
              <a:rPr lang="en-US" dirty="0"/>
              <a:t>high; high</a:t>
            </a:r>
          </a:p>
          <a:p>
            <a:r>
              <a:rPr lang="en-US" dirty="0" smtClean="0"/>
              <a:t>B</a:t>
            </a:r>
            <a:r>
              <a:rPr lang="en-US" dirty="0"/>
              <a:t>. high; low</a:t>
            </a:r>
          </a:p>
          <a:p>
            <a:r>
              <a:rPr lang="en-US" dirty="0"/>
              <a:t>C. low; high</a:t>
            </a:r>
          </a:p>
          <a:p>
            <a:r>
              <a:rPr lang="en-US" dirty="0"/>
              <a:t>D. low; low</a:t>
            </a:r>
          </a:p>
          <a:p>
            <a:endParaRPr lang="en-US" dirty="0"/>
          </a:p>
        </p:txBody>
      </p:sp>
    </p:spTree>
    <p:extLst>
      <p:ext uri="{BB962C8B-B14F-4D97-AF65-F5344CB8AC3E}">
        <p14:creationId xmlns:p14="http://schemas.microsoft.com/office/powerpoint/2010/main" val="240080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Psychology</a:t>
            </a:r>
            <a:endParaRPr lang="en-US" dirty="0"/>
          </a:p>
        </p:txBody>
      </p:sp>
      <p:sp>
        <p:nvSpPr>
          <p:cNvPr id="3" name="Content Placeholder 2"/>
          <p:cNvSpPr>
            <a:spLocks noGrp="1"/>
          </p:cNvSpPr>
          <p:nvPr>
            <p:ph idx="1"/>
          </p:nvPr>
        </p:nvSpPr>
        <p:spPr/>
        <p:txBody>
          <a:bodyPr/>
          <a:lstStyle/>
          <a:p>
            <a:r>
              <a:rPr lang="en-US" dirty="0" smtClean="0"/>
              <a:t>Wundt (the first psychologist) and Structuralism</a:t>
            </a:r>
          </a:p>
          <a:p>
            <a:pPr marL="0" indent="0">
              <a:buNone/>
            </a:pPr>
            <a:r>
              <a:rPr lang="en-US" dirty="0" smtClean="0"/>
              <a:t>- What is structuralism?</a:t>
            </a:r>
          </a:p>
          <a:p>
            <a:r>
              <a:rPr lang="en-US" dirty="0" smtClean="0"/>
              <a:t>James and Functionalism</a:t>
            </a:r>
          </a:p>
          <a:p>
            <a:pPr marL="0" indent="0">
              <a:buNone/>
            </a:pPr>
            <a:r>
              <a:rPr lang="en-US" dirty="0" smtClean="0"/>
              <a:t>- What is functionalism?</a:t>
            </a:r>
          </a:p>
          <a:p>
            <a:r>
              <a:rPr lang="en-US" dirty="0" smtClean="0"/>
              <a:t>Freud and Psychoanalytic Theory</a:t>
            </a:r>
          </a:p>
          <a:p>
            <a:r>
              <a:rPr lang="en-US" dirty="0" smtClean="0"/>
              <a:t>Gestalt Psychology</a:t>
            </a:r>
          </a:p>
          <a:p>
            <a:r>
              <a:rPr lang="en-US" dirty="0" smtClean="0"/>
              <a:t>Behaviorism</a:t>
            </a:r>
          </a:p>
          <a:p>
            <a:pPr marL="0" indent="0">
              <a:buNone/>
            </a:pPr>
            <a:r>
              <a:rPr lang="en-US" dirty="0" smtClean="0"/>
              <a:t>- What is behaviorism?</a:t>
            </a:r>
          </a:p>
          <a:p>
            <a:endParaRPr lang="en-US" dirty="0"/>
          </a:p>
        </p:txBody>
      </p:sp>
    </p:spTree>
    <p:extLst>
      <p:ext uri="{BB962C8B-B14F-4D97-AF65-F5344CB8AC3E}">
        <p14:creationId xmlns:p14="http://schemas.microsoft.com/office/powerpoint/2010/main" val="359677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Studying Psychology</a:t>
            </a:r>
            <a:endParaRPr lang="en-US" dirty="0"/>
          </a:p>
        </p:txBody>
      </p:sp>
      <p:sp>
        <p:nvSpPr>
          <p:cNvPr id="3" name="Content Placeholder 2"/>
          <p:cNvSpPr>
            <a:spLocks noGrp="1"/>
          </p:cNvSpPr>
          <p:nvPr>
            <p:ph idx="1"/>
          </p:nvPr>
        </p:nvSpPr>
        <p:spPr/>
        <p:txBody>
          <a:bodyPr/>
          <a:lstStyle/>
          <a:p>
            <a:r>
              <a:rPr lang="en-US" dirty="0" smtClean="0"/>
              <a:t>Biological approach: </a:t>
            </a:r>
            <a:r>
              <a:rPr lang="en-US" altLang="en-US" dirty="0"/>
              <a:t>Focuses on the psychological effects of hormones, genes, and the activity of the nervous system, esp. the brain.</a:t>
            </a:r>
          </a:p>
          <a:p>
            <a:r>
              <a:rPr lang="en-US" dirty="0" smtClean="0"/>
              <a:t>Evolutionary approach: </a:t>
            </a:r>
            <a:r>
              <a:rPr lang="en-US" altLang="en-US" dirty="0"/>
              <a:t>Behavior and mental processes are the result of evolution. </a:t>
            </a:r>
          </a:p>
          <a:p>
            <a:r>
              <a:rPr lang="en-US" dirty="0" smtClean="0"/>
              <a:t>Cognitive approach:</a:t>
            </a:r>
          </a:p>
          <a:p>
            <a:pPr marL="796925" indent="-334963">
              <a:buFontTx/>
              <a:buChar char="•"/>
            </a:pPr>
            <a:r>
              <a:rPr lang="en-US" altLang="en-US" dirty="0"/>
              <a:t>How we take in, mentally present, and store info</a:t>
            </a:r>
          </a:p>
          <a:p>
            <a:pPr marL="796925" indent="-334963">
              <a:buFontTx/>
              <a:buChar char="•"/>
            </a:pPr>
            <a:r>
              <a:rPr lang="en-US" altLang="en-US" dirty="0"/>
              <a:t>How we perceived and process info</a:t>
            </a:r>
          </a:p>
          <a:p>
            <a:pPr marL="796925" indent="-334963">
              <a:buFontTx/>
              <a:buChar char="•"/>
            </a:pPr>
            <a:r>
              <a:rPr lang="en-US" altLang="en-US" dirty="0"/>
              <a:t>How all these cognitive processes affect our behavior</a:t>
            </a:r>
          </a:p>
          <a:p>
            <a:endParaRPr lang="en-US" dirty="0"/>
          </a:p>
        </p:txBody>
      </p:sp>
    </p:spTree>
    <p:extLst>
      <p:ext uri="{BB962C8B-B14F-4D97-AF65-F5344CB8AC3E}">
        <p14:creationId xmlns:p14="http://schemas.microsoft.com/office/powerpoint/2010/main" val="283701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Subfields of Psychology</a:t>
            </a:r>
            <a:endParaRPr lang="en-US" dirty="0"/>
          </a:p>
        </p:txBody>
      </p:sp>
      <p:sp>
        <p:nvSpPr>
          <p:cNvPr id="3" name="Content Placeholder 2"/>
          <p:cNvSpPr>
            <a:spLocks noGrp="1"/>
          </p:cNvSpPr>
          <p:nvPr>
            <p:ph idx="1"/>
          </p:nvPr>
        </p:nvSpPr>
        <p:spPr/>
        <p:txBody>
          <a:bodyPr/>
          <a:lstStyle/>
          <a:p>
            <a:r>
              <a:rPr lang="en-US" dirty="0" smtClean="0"/>
              <a:t>For example:</a:t>
            </a:r>
          </a:p>
          <a:p>
            <a:pPr marL="687388" indent="-225425"/>
            <a:r>
              <a:rPr lang="en-US" dirty="0" smtClean="0"/>
              <a:t>Developmental psychology</a:t>
            </a:r>
          </a:p>
          <a:p>
            <a:pPr marL="687388" indent="-225425"/>
            <a:r>
              <a:rPr lang="en-US" dirty="0" smtClean="0"/>
              <a:t>Social psychology</a:t>
            </a:r>
          </a:p>
          <a:p>
            <a:pPr marL="687388" indent="-225425"/>
            <a:r>
              <a:rPr lang="en-US" dirty="0" smtClean="0"/>
              <a:t>Personality psychology</a:t>
            </a:r>
          </a:p>
          <a:p>
            <a:pPr marL="687388" indent="-225425"/>
            <a:r>
              <a:rPr lang="en-US" dirty="0" smtClean="0"/>
              <a:t>Industrial/Organizational Psychology</a:t>
            </a:r>
            <a:endParaRPr lang="en-US" dirty="0"/>
          </a:p>
        </p:txBody>
      </p:sp>
    </p:spTree>
    <p:extLst>
      <p:ext uri="{BB962C8B-B14F-4D97-AF65-F5344CB8AC3E}">
        <p14:creationId xmlns:p14="http://schemas.microsoft.com/office/powerpoint/2010/main" val="418444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Scientific Method</a:t>
            </a:r>
            <a:endParaRPr lang="en-US" dirty="0"/>
          </a:p>
        </p:txBody>
      </p:sp>
      <p:sp>
        <p:nvSpPr>
          <p:cNvPr id="3" name="Content Placeholder 2"/>
          <p:cNvSpPr>
            <a:spLocks noGrp="1"/>
          </p:cNvSpPr>
          <p:nvPr>
            <p:ph idx="1"/>
          </p:nvPr>
        </p:nvSpPr>
        <p:spPr/>
        <p:txBody>
          <a:bodyPr/>
          <a:lstStyle/>
          <a:p>
            <a:r>
              <a:rPr lang="en-US" dirty="0" smtClean="0"/>
              <a:t>Inductive vs. Deductive Reasoning</a:t>
            </a:r>
            <a:endParaRPr lang="en-US" dirty="0"/>
          </a:p>
        </p:txBody>
      </p:sp>
      <p:pic>
        <p:nvPicPr>
          <p:cNvPr id="4" name="Picture 3"/>
          <p:cNvPicPr>
            <a:picLocks noChangeAspect="1"/>
          </p:cNvPicPr>
          <p:nvPr/>
        </p:nvPicPr>
        <p:blipFill>
          <a:blip r:embed="rId2"/>
          <a:stretch>
            <a:fillRect/>
          </a:stretch>
        </p:blipFill>
        <p:spPr>
          <a:xfrm>
            <a:off x="2241168" y="2955835"/>
            <a:ext cx="8071804" cy="3499407"/>
          </a:xfrm>
          <a:prstGeom prst="rect">
            <a:avLst/>
          </a:prstGeom>
        </p:spPr>
      </p:pic>
      <p:pic>
        <p:nvPicPr>
          <p:cNvPr id="5" name="Picture 4"/>
          <p:cNvPicPr>
            <a:picLocks noChangeAspect="1"/>
          </p:cNvPicPr>
          <p:nvPr/>
        </p:nvPicPr>
        <p:blipFill>
          <a:blip r:embed="rId3"/>
          <a:stretch>
            <a:fillRect/>
          </a:stretch>
        </p:blipFill>
        <p:spPr>
          <a:xfrm>
            <a:off x="2558025" y="4321456"/>
            <a:ext cx="1426588" cy="768163"/>
          </a:xfrm>
          <a:prstGeom prst="rect">
            <a:avLst/>
          </a:prstGeom>
        </p:spPr>
      </p:pic>
      <p:pic>
        <p:nvPicPr>
          <p:cNvPr id="6" name="Picture 5"/>
          <p:cNvPicPr>
            <a:picLocks noChangeAspect="1"/>
          </p:cNvPicPr>
          <p:nvPr/>
        </p:nvPicPr>
        <p:blipFill>
          <a:blip r:embed="rId4"/>
          <a:stretch>
            <a:fillRect/>
          </a:stretch>
        </p:blipFill>
        <p:spPr>
          <a:xfrm>
            <a:off x="8515169" y="4221869"/>
            <a:ext cx="1420491" cy="768163"/>
          </a:xfrm>
          <a:prstGeom prst="rect">
            <a:avLst/>
          </a:prstGeom>
        </p:spPr>
      </p:pic>
    </p:spTree>
    <p:extLst>
      <p:ext uri="{BB962C8B-B14F-4D97-AF65-F5344CB8AC3E}">
        <p14:creationId xmlns:p14="http://schemas.microsoft.com/office/powerpoint/2010/main" val="359725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in Research</a:t>
            </a:r>
            <a:endParaRPr lang="en-US" dirty="0"/>
          </a:p>
        </p:txBody>
      </p:sp>
      <p:sp>
        <p:nvSpPr>
          <p:cNvPr id="3" name="Content Placeholder 2"/>
          <p:cNvSpPr>
            <a:spLocks noGrp="1"/>
          </p:cNvSpPr>
          <p:nvPr>
            <p:ph idx="1"/>
          </p:nvPr>
        </p:nvSpPr>
        <p:spPr/>
        <p:txBody>
          <a:bodyPr/>
          <a:lstStyle/>
          <a:p>
            <a:r>
              <a:rPr lang="en-US" dirty="0" smtClean="0"/>
              <a:t>Hypothesis: null and research hypothesis</a:t>
            </a:r>
          </a:p>
          <a:p>
            <a:r>
              <a:rPr lang="en-US" dirty="0" smtClean="0"/>
              <a:t>Operational definition:</a:t>
            </a:r>
          </a:p>
          <a:p>
            <a:r>
              <a:rPr lang="en-US" dirty="0" smtClean="0"/>
              <a:t>Independent vs. Dependent variable</a:t>
            </a:r>
          </a:p>
          <a:p>
            <a:r>
              <a:rPr lang="en-US" dirty="0" smtClean="0"/>
              <a:t>Theory:</a:t>
            </a:r>
            <a:endParaRPr lang="en-US" dirty="0"/>
          </a:p>
        </p:txBody>
      </p:sp>
      <p:pic>
        <p:nvPicPr>
          <p:cNvPr id="4" name="Picture 3"/>
          <p:cNvPicPr>
            <a:picLocks noChangeAspect="1"/>
          </p:cNvPicPr>
          <p:nvPr/>
        </p:nvPicPr>
        <p:blipFill>
          <a:blip r:embed="rId2"/>
          <a:stretch>
            <a:fillRect/>
          </a:stretch>
        </p:blipFill>
        <p:spPr>
          <a:xfrm>
            <a:off x="3064404" y="3765163"/>
            <a:ext cx="3698535" cy="2287079"/>
          </a:xfrm>
          <a:prstGeom prst="rect">
            <a:avLst/>
          </a:prstGeom>
        </p:spPr>
      </p:pic>
    </p:spTree>
    <p:extLst>
      <p:ext uri="{BB962C8B-B14F-4D97-AF65-F5344CB8AC3E}">
        <p14:creationId xmlns:p14="http://schemas.microsoft.com/office/powerpoint/2010/main" val="63893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Validity</a:t>
            </a:r>
            <a:endParaRPr lang="en-US" dirty="0"/>
          </a:p>
        </p:txBody>
      </p:sp>
      <p:pic>
        <p:nvPicPr>
          <p:cNvPr id="4" name="Content Placeholder 3"/>
          <p:cNvPicPr>
            <a:picLocks noGrp="1" noChangeAspect="1"/>
          </p:cNvPicPr>
          <p:nvPr>
            <p:ph idx="1"/>
          </p:nvPr>
        </p:nvPicPr>
        <p:blipFill>
          <a:blip r:embed="rId2"/>
          <a:stretch>
            <a:fillRect/>
          </a:stretch>
        </p:blipFill>
        <p:spPr>
          <a:xfrm>
            <a:off x="2121057" y="2397106"/>
            <a:ext cx="8102286" cy="3359187"/>
          </a:xfrm>
          <a:prstGeom prst="rect">
            <a:avLst/>
          </a:prstGeom>
        </p:spPr>
      </p:pic>
    </p:spTree>
    <p:extLst>
      <p:ext uri="{BB962C8B-B14F-4D97-AF65-F5344CB8AC3E}">
        <p14:creationId xmlns:p14="http://schemas.microsoft.com/office/powerpoint/2010/main" val="213776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Methods</a:t>
            </a:r>
            <a:endParaRPr lang="en-US" dirty="0"/>
          </a:p>
        </p:txBody>
      </p:sp>
      <p:sp>
        <p:nvSpPr>
          <p:cNvPr id="3" name="Content Placeholder 2"/>
          <p:cNvSpPr>
            <a:spLocks noGrp="1"/>
          </p:cNvSpPr>
          <p:nvPr>
            <p:ph idx="1"/>
          </p:nvPr>
        </p:nvSpPr>
        <p:spPr/>
        <p:txBody>
          <a:bodyPr/>
          <a:lstStyle/>
          <a:p>
            <a:r>
              <a:rPr lang="en-US" dirty="0" smtClean="0"/>
              <a:t>Observational method</a:t>
            </a:r>
          </a:p>
          <a:p>
            <a:r>
              <a:rPr lang="en-US" dirty="0" smtClean="0"/>
              <a:t>Case studies</a:t>
            </a:r>
          </a:p>
          <a:p>
            <a:r>
              <a:rPr lang="en-US" dirty="0" smtClean="0"/>
              <a:t>Surveys</a:t>
            </a:r>
          </a:p>
          <a:p>
            <a:pPr marL="0" indent="0">
              <a:buNone/>
            </a:pPr>
            <a:r>
              <a:rPr lang="en-US" dirty="0" smtClean="0"/>
              <a:t>What are the pros and cons of each method?</a:t>
            </a:r>
          </a:p>
          <a:p>
            <a:endParaRPr lang="en-US" dirty="0"/>
          </a:p>
        </p:txBody>
      </p:sp>
    </p:spTree>
    <p:extLst>
      <p:ext uri="{BB962C8B-B14F-4D97-AF65-F5344CB8AC3E}">
        <p14:creationId xmlns:p14="http://schemas.microsoft.com/office/powerpoint/2010/main" val="34818473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43</TotalTime>
  <Words>720</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华文楷体</vt:lpstr>
      <vt:lpstr>Franklin Gothic Book</vt:lpstr>
      <vt:lpstr>Crop</vt:lpstr>
      <vt:lpstr>Quiz 1 Review</vt:lpstr>
      <vt:lpstr>What is Psychology</vt:lpstr>
      <vt:lpstr>History of Psychology</vt:lpstr>
      <vt:lpstr>Approaches to Studying Psychology</vt:lpstr>
      <vt:lpstr>Subfields of Psychology</vt:lpstr>
      <vt:lpstr>The Process of Scientific Method</vt:lpstr>
      <vt:lpstr>Key Elements in Research</vt:lpstr>
      <vt:lpstr>Reliability and Validity</vt:lpstr>
      <vt:lpstr>Research Methods</vt:lpstr>
      <vt:lpstr>Correlational Studies</vt:lpstr>
      <vt:lpstr>Experiments</vt:lpstr>
      <vt:lpstr>Selecting Participants</vt:lpstr>
      <vt:lpstr>Statistics: Correlation</vt:lpstr>
      <vt:lpstr>Sample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Alabama in Huntsville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1 Review</dc:title>
  <dc:creator>D Zheng</dc:creator>
  <cp:lastModifiedBy>D Zheng</cp:lastModifiedBy>
  <cp:revision>6</cp:revision>
  <dcterms:created xsi:type="dcterms:W3CDTF">2016-01-19T16:24:31Z</dcterms:created>
  <dcterms:modified xsi:type="dcterms:W3CDTF">2016-08-30T16:03:37Z</dcterms:modified>
</cp:coreProperties>
</file>