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handoutMasterIdLst>
    <p:handoutMasterId r:id="rId26"/>
  </p:handoutMasterIdLst>
  <p:sldIdLst>
    <p:sldId id="331" r:id="rId2"/>
    <p:sldId id="333" r:id="rId3"/>
    <p:sldId id="349" r:id="rId4"/>
    <p:sldId id="350" r:id="rId5"/>
    <p:sldId id="351" r:id="rId6"/>
    <p:sldId id="352" r:id="rId7"/>
    <p:sldId id="354" r:id="rId8"/>
    <p:sldId id="348" r:id="rId9"/>
    <p:sldId id="258" r:id="rId10"/>
    <p:sldId id="334" r:id="rId11"/>
    <p:sldId id="335" r:id="rId12"/>
    <p:sldId id="336" r:id="rId13"/>
    <p:sldId id="337" r:id="rId14"/>
    <p:sldId id="338" r:id="rId15"/>
    <p:sldId id="339" r:id="rId16"/>
    <p:sldId id="340" r:id="rId17"/>
    <p:sldId id="341" r:id="rId18"/>
    <p:sldId id="343" r:id="rId19"/>
    <p:sldId id="342" r:id="rId20"/>
    <p:sldId id="344" r:id="rId21"/>
    <p:sldId id="345" r:id="rId22"/>
    <p:sldId id="346" r:id="rId23"/>
    <p:sldId id="347" r:id="rId24"/>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sz="2400"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sz="2400"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sz="2400"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sz="2400"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448">
          <p15:clr>
            <a:srgbClr val="A4A3A4"/>
          </p15:clr>
        </p15:guide>
        <p15:guide id="2" orient="horz" pos="864">
          <p15:clr>
            <a:srgbClr val="A4A3A4"/>
          </p15:clr>
        </p15:guide>
        <p15:guide id="3" orient="horz" pos="3888">
          <p15:clr>
            <a:srgbClr val="A4A3A4"/>
          </p15:clr>
        </p15:guide>
        <p15:guide id="4" orient="horz" pos="3744">
          <p15:clr>
            <a:srgbClr val="A4A3A4"/>
          </p15:clr>
        </p15:guide>
        <p15:guide id="5" orient="horz" pos="144">
          <p15:clr>
            <a:srgbClr val="A4A3A4"/>
          </p15:clr>
        </p15:guide>
        <p15:guide id="6" pos="2880">
          <p15:clr>
            <a:srgbClr val="A4A3A4"/>
          </p15:clr>
        </p15:guide>
        <p15:guide id="7" pos="5376">
          <p15:clr>
            <a:srgbClr val="A4A3A4"/>
          </p15:clr>
        </p15:guide>
        <p15:guide id="8"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3199" autoAdjust="0"/>
  </p:normalViewPr>
  <p:slideViewPr>
    <p:cSldViewPr>
      <p:cViewPr varScale="1">
        <p:scale>
          <a:sx n="93" d="100"/>
          <a:sy n="93" d="100"/>
        </p:scale>
        <p:origin x="2082" y="78"/>
      </p:cViewPr>
      <p:guideLst>
        <p:guide orient="horz" pos="2448"/>
        <p:guide orient="horz" pos="864"/>
        <p:guide orient="horz" pos="3888"/>
        <p:guide orient="horz" pos="3744"/>
        <p:guide orient="horz" pos="144"/>
        <p:guide pos="2880"/>
        <p:guide pos="5376"/>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lnSpc>
                <a:spcPct val="90000"/>
              </a:lnSpc>
              <a:spcBef>
                <a:spcPct val="20000"/>
              </a:spcBef>
              <a:buFont typeface="Arial" panose="020B0604020202020204" pitchFamily="34" charset="0"/>
              <a:buChar char="–"/>
              <a:defRPr sz="1200"/>
            </a:lvl1pPr>
          </a:lstStyle>
          <a:p>
            <a:pPr>
              <a:defRPr/>
            </a:pPr>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3177" tIns="46589" rIns="93177" bIns="46589" rtlCol="0"/>
          <a:lstStyle>
            <a:lvl1pPr algn="r" eaLnBrk="1" hangingPunct="1">
              <a:lnSpc>
                <a:spcPct val="90000"/>
              </a:lnSpc>
              <a:spcBef>
                <a:spcPct val="20000"/>
              </a:spcBef>
              <a:buFont typeface="Arial" panose="020B0604020202020204" pitchFamily="34" charset="0"/>
              <a:buChar char="–"/>
              <a:defRPr sz="1200"/>
            </a:lvl1pPr>
          </a:lstStyle>
          <a:p>
            <a:pPr>
              <a:defRPr/>
            </a:pPr>
            <a:fld id="{9B1E1EDD-B65C-4134-8BB1-A143A5AB524E}" type="datetimeFigureOut">
              <a:rPr lang="en-US"/>
              <a:pPr>
                <a:defRPr/>
              </a:pPr>
              <a:t>4/14/2016</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3177" tIns="46589" rIns="93177" bIns="46589" rtlCol="0" anchor="b"/>
          <a:lstStyle>
            <a:lvl1pPr algn="l" eaLnBrk="1" hangingPunct="1">
              <a:lnSpc>
                <a:spcPct val="90000"/>
              </a:lnSpc>
              <a:spcBef>
                <a:spcPct val="20000"/>
              </a:spcBef>
              <a:buFont typeface="Arial" panose="020B0604020202020204" pitchFamily="34" charset="0"/>
              <a:buChar char="–"/>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3177" tIns="46589" rIns="93177" bIns="46589" rtlCol="0" anchor="b"/>
          <a:lstStyle>
            <a:lvl1pPr algn="r" eaLnBrk="1" hangingPunct="1">
              <a:lnSpc>
                <a:spcPct val="90000"/>
              </a:lnSpc>
              <a:spcBef>
                <a:spcPct val="20000"/>
              </a:spcBef>
              <a:buFont typeface="Arial" panose="020B0604020202020204" pitchFamily="34" charset="0"/>
              <a:buChar char="–"/>
              <a:defRPr sz="1200"/>
            </a:lvl1pPr>
          </a:lstStyle>
          <a:p>
            <a:pPr>
              <a:defRPr/>
            </a:pPr>
            <a:fld id="{FB0A74C6-0072-4FBF-8285-808646E4F013}" type="slidenum">
              <a:rPr lang="en-US"/>
              <a:pPr>
                <a:defRPr/>
              </a:pPr>
              <a:t>‹#›</a:t>
            </a:fld>
            <a:endParaRPr lang="en-US"/>
          </a:p>
        </p:txBody>
      </p:sp>
    </p:spTree>
    <p:extLst>
      <p:ext uri="{BB962C8B-B14F-4D97-AF65-F5344CB8AC3E}">
        <p14:creationId xmlns:p14="http://schemas.microsoft.com/office/powerpoint/2010/main" val="1575858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lnSpc>
                <a:spcPct val="90000"/>
              </a:lnSpc>
              <a:spcBef>
                <a:spcPct val="20000"/>
              </a:spcBef>
              <a:buFont typeface="Arial" pitchFamily="34" charset="0"/>
              <a:buChar char="–"/>
              <a:defRPr sz="1200">
                <a:latin typeface="Arial" pitchFamily="34" charset="0"/>
                <a:ea typeface="+mn-ea"/>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eaLnBrk="1" hangingPunct="1">
              <a:lnSpc>
                <a:spcPct val="90000"/>
              </a:lnSpc>
              <a:spcBef>
                <a:spcPct val="20000"/>
              </a:spcBef>
              <a:buFont typeface="Arial" panose="020B0604020202020204" pitchFamily="34" charset="0"/>
              <a:buChar char="–"/>
              <a:defRPr sz="1200"/>
            </a:lvl1pPr>
          </a:lstStyle>
          <a:p>
            <a:pPr>
              <a:defRPr/>
            </a:pPr>
            <a:fld id="{FEFD391B-D422-4807-A05F-BF7E6E349022}" type="datetime1">
              <a:rPr lang="en-US" altLang="en-US"/>
              <a:pPr>
                <a:defRPr/>
              </a:pPr>
              <a:t>4/14/2016</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hangingPunct="1">
              <a:lnSpc>
                <a:spcPct val="90000"/>
              </a:lnSpc>
              <a:spcBef>
                <a:spcPct val="20000"/>
              </a:spcBef>
              <a:buFont typeface="Arial" pitchFamily="34" charset="0"/>
              <a:buChar char="–"/>
              <a:defRPr sz="1200">
                <a:latin typeface="Arial" pitchFamily="34"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lnSpc>
                <a:spcPct val="90000"/>
              </a:lnSpc>
              <a:spcBef>
                <a:spcPct val="20000"/>
              </a:spcBef>
              <a:buFont typeface="Arial" panose="020B0604020202020204" pitchFamily="34" charset="0"/>
              <a:buChar char="–"/>
              <a:defRPr sz="1200"/>
            </a:lvl1pPr>
          </a:lstStyle>
          <a:p>
            <a:pPr>
              <a:defRPr/>
            </a:pPr>
            <a:fld id="{B0D816F2-C688-44F3-8545-008DC3751570}" type="slidenum">
              <a:rPr lang="en-US" altLang="en-US"/>
              <a:pPr>
                <a:defRPr/>
              </a:pPr>
              <a:t>‹#›</a:t>
            </a:fld>
            <a:endParaRPr lang="en-US" altLang="en-US"/>
          </a:p>
        </p:txBody>
      </p:sp>
    </p:spTree>
    <p:extLst>
      <p:ext uri="{BB962C8B-B14F-4D97-AF65-F5344CB8AC3E}">
        <p14:creationId xmlns:p14="http://schemas.microsoft.com/office/powerpoint/2010/main" val="1379876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3pPr>
    <a:lvl4pPr marL="1371600"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4pPr>
    <a:lvl5pPr marL="1828800"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104043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Perhaps a more better</a:t>
            </a:r>
            <a:r>
              <a:rPr lang="en-US" altLang="en-US" baseline="0" dirty="0" smtClean="0"/>
              <a:t> known dissociative disorder is DDI. A guy named George, who is a likeable salesman working in a car dealership. He suffers from DID, and his other personality/identity is Russian spy living in the U.S. to gather intelligence. When his salesman identity is in charge, he has not idea about the other identity. </a:t>
            </a:r>
            <a:endParaRPr lang="en-US" altLang="en-US" dirty="0" smtClean="0"/>
          </a:p>
        </p:txBody>
      </p:sp>
    </p:spTree>
    <p:extLst>
      <p:ext uri="{BB962C8B-B14F-4D97-AF65-F5344CB8AC3E}">
        <p14:creationId xmlns:p14="http://schemas.microsoft.com/office/powerpoint/2010/main" val="146795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1. “I’m not responsible</a:t>
            </a:r>
            <a:r>
              <a:rPr lang="en-US" altLang="en-US" baseline="0" dirty="0" smtClean="0"/>
              <a:t> for stealing because it was my other identity which I have no idea about!”</a:t>
            </a:r>
          </a:p>
          <a:p>
            <a:r>
              <a:rPr lang="en-US" altLang="en-US" baseline="0" dirty="0" smtClean="0"/>
              <a:t>Kenneth Bianchi, an infamous </a:t>
            </a:r>
            <a:r>
              <a:rPr lang="en-US" altLang="en-US" baseline="0" dirty="0" err="1" smtClean="0"/>
              <a:t>seriel</a:t>
            </a:r>
            <a:r>
              <a:rPr lang="en-US" altLang="en-US" baseline="0" dirty="0" smtClean="0"/>
              <a:t> killer, murdered over a </a:t>
            </a:r>
            <a:r>
              <a:rPr lang="en-US" altLang="en-US" baseline="0" dirty="0" err="1" smtClean="0"/>
              <a:t>dozon</a:t>
            </a:r>
            <a:r>
              <a:rPr lang="en-US" altLang="en-US" baseline="0" dirty="0" smtClean="0"/>
              <a:t> females around LA in the 70s. At his trial, he pled not guilty by reason of insanity, pretending he had DID and claiming that a different personality committed all the murders. He later admitted faking the symptoms of DID and was found guilty.</a:t>
            </a:r>
          </a:p>
          <a:p>
            <a:r>
              <a:rPr lang="en-US" altLang="en-US" dirty="0" smtClean="0"/>
              <a:t>2. More cases of DID were</a:t>
            </a:r>
            <a:r>
              <a:rPr lang="en-US" altLang="en-US" baseline="0" dirty="0" smtClean="0"/>
              <a:t> identified during the 5 years prior to 1986 than in the preceding 20 years. In 1970s, a popular book Sybil was published. The popularization of DID may have prompted clinicians to </a:t>
            </a:r>
            <a:r>
              <a:rPr lang="en-US" altLang="en-US" baseline="0" dirty="0" err="1" smtClean="0"/>
              <a:t>overdiagnose</a:t>
            </a:r>
            <a:r>
              <a:rPr lang="en-US" altLang="en-US" baseline="0" dirty="0" smtClean="0"/>
              <a:t> the disorder. </a:t>
            </a:r>
            <a:endParaRPr lang="en-US" altLang="en-US" dirty="0" smtClean="0"/>
          </a:p>
        </p:txBody>
      </p:sp>
    </p:spTree>
    <p:extLst>
      <p:ext uri="{BB962C8B-B14F-4D97-AF65-F5344CB8AC3E}">
        <p14:creationId xmlns:p14="http://schemas.microsoft.com/office/powerpoint/2010/main" val="4175652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ヒラギノ角ゴ Pro W3" charset="-128"/>
              </a:defRPr>
            </a:lvl1pPr>
            <a:lvl2pPr marL="755650" indent="-290513">
              <a:spcBef>
                <a:spcPct val="30000"/>
              </a:spcBef>
              <a:defRPr sz="1200">
                <a:solidFill>
                  <a:schemeClr val="tx1"/>
                </a:solidFill>
                <a:latin typeface="Calibri" panose="020F0502020204030204" pitchFamily="34" charset="0"/>
                <a:ea typeface="ヒラギノ角ゴ Pro W3" charset="-128"/>
              </a:defRPr>
            </a:lvl2pPr>
            <a:lvl3pPr marL="1163638" indent="-231775">
              <a:spcBef>
                <a:spcPct val="30000"/>
              </a:spcBef>
              <a:defRPr sz="1200">
                <a:solidFill>
                  <a:schemeClr val="tx1"/>
                </a:solidFill>
                <a:latin typeface="Calibri" panose="020F0502020204030204" pitchFamily="34" charset="0"/>
                <a:ea typeface="ヒラギノ角ゴ Pro W3" charset="-128"/>
              </a:defRPr>
            </a:lvl3pPr>
            <a:lvl4pPr marL="1630363" indent="-231775">
              <a:spcBef>
                <a:spcPct val="30000"/>
              </a:spcBef>
              <a:defRPr sz="1200">
                <a:solidFill>
                  <a:schemeClr val="tx1"/>
                </a:solidFill>
                <a:latin typeface="Calibri" panose="020F0502020204030204" pitchFamily="34" charset="0"/>
                <a:ea typeface="ヒラギノ角ゴ Pro W3" charset="-128"/>
              </a:defRPr>
            </a:lvl4pPr>
            <a:lvl5pPr marL="2095500" indent="-231775">
              <a:spcBef>
                <a:spcPct val="30000"/>
              </a:spcBef>
              <a:defRPr sz="1200">
                <a:solidFill>
                  <a:schemeClr val="tx1"/>
                </a:solidFill>
                <a:latin typeface="Calibri" panose="020F0502020204030204" pitchFamily="34" charset="0"/>
                <a:ea typeface="ヒラギノ角ゴ Pro W3" charset="-128"/>
              </a:defRPr>
            </a:lvl5pPr>
            <a:lvl6pPr marL="25527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6pPr>
            <a:lvl7pPr marL="30099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7pPr>
            <a:lvl8pPr marL="34671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8pPr>
            <a:lvl9pPr marL="39243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9pPr>
          </a:lstStyle>
          <a:p>
            <a:pPr>
              <a:spcBef>
                <a:spcPct val="20000"/>
              </a:spcBef>
            </a:pPr>
            <a:fld id="{6D8AF38F-33B7-4C8C-B366-50647A18D8A3}" type="slidenum">
              <a:rPr lang="en-US" altLang="en-US" smtClean="0">
                <a:solidFill>
                  <a:prstClr val="black"/>
                </a:solidFill>
                <a:latin typeface="Arial" panose="020B0604020202020204" pitchFamily="34" charset="0"/>
              </a:rPr>
              <a:pPr>
                <a:spcBef>
                  <a:spcPct val="20000"/>
                </a:spcBef>
              </a:pPr>
              <a:t>12</a:t>
            </a:fld>
            <a:endParaRPr lang="en-US" altLang="en-US" smtClean="0">
              <a:solidFill>
                <a:prstClr val="black"/>
              </a:solidFill>
              <a:latin typeface="Arial" panose="020B0604020202020204" pitchFamily="34" charset="0"/>
            </a:endParaRPr>
          </a:p>
        </p:txBody>
      </p:sp>
      <p:sp>
        <p:nvSpPr>
          <p:cNvPr id="9219"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spcBef>
                <a:spcPct val="30000"/>
              </a:spcBef>
              <a:defRPr sz="1200">
                <a:solidFill>
                  <a:schemeClr val="tx1"/>
                </a:solidFill>
                <a:latin typeface="Calibri" panose="020F0502020204030204" pitchFamily="34" charset="0"/>
                <a:ea typeface="ヒラギノ角ゴ Pro W3" charset="-128"/>
              </a:defRPr>
            </a:lvl1pPr>
            <a:lvl2pPr marL="742950" indent="-285750">
              <a:spcBef>
                <a:spcPct val="30000"/>
              </a:spcBef>
              <a:defRPr sz="1200">
                <a:solidFill>
                  <a:schemeClr val="tx1"/>
                </a:solidFill>
                <a:latin typeface="Calibri" panose="020F0502020204030204" pitchFamily="34" charset="0"/>
                <a:ea typeface="ヒラギノ角ゴ Pro W3" charset="-128"/>
              </a:defRPr>
            </a:lvl2pPr>
            <a:lvl3pPr marL="1143000" indent="-228600">
              <a:spcBef>
                <a:spcPct val="30000"/>
              </a:spcBef>
              <a:defRPr sz="1200">
                <a:solidFill>
                  <a:schemeClr val="tx1"/>
                </a:solidFill>
                <a:latin typeface="Calibri" panose="020F0502020204030204" pitchFamily="34" charset="0"/>
                <a:ea typeface="ヒラギノ角ゴ Pro W3" charset="-128"/>
              </a:defRPr>
            </a:lvl3pPr>
            <a:lvl4pPr marL="1600200" indent="-228600">
              <a:spcBef>
                <a:spcPct val="30000"/>
              </a:spcBef>
              <a:defRPr sz="1200">
                <a:solidFill>
                  <a:schemeClr val="tx1"/>
                </a:solidFill>
                <a:latin typeface="Calibri" panose="020F0502020204030204" pitchFamily="34" charset="0"/>
                <a:ea typeface="ヒラギノ角ゴ Pro W3" charset="-128"/>
              </a:defRPr>
            </a:lvl4pPr>
            <a:lvl5pPr marL="2057400" indent="-228600">
              <a:spcBef>
                <a:spcPct val="30000"/>
              </a:spcBef>
              <a:defRPr sz="1200">
                <a:solidFill>
                  <a:schemeClr val="tx1"/>
                </a:solidFill>
                <a:latin typeface="Calibri" panose="020F0502020204030204" pitchFamily="34" charset="0"/>
                <a:ea typeface="ヒラギノ角ゴ Pro W3"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9pPr>
          </a:lstStyle>
          <a:p>
            <a:pPr algn="r">
              <a:spcBef>
                <a:spcPct val="0"/>
              </a:spcBef>
            </a:pPr>
            <a:fld id="{27CDBBFC-675F-4B2F-B1A2-112EFA3C9238}" type="slidenum">
              <a:rPr lang="en-US" altLang="en-US">
                <a:solidFill>
                  <a:prstClr val="black"/>
                </a:solidFill>
                <a:latin typeface="Times New Roman" panose="02020603050405020304" pitchFamily="18" charset="0"/>
              </a:rPr>
              <a:pPr algn="r">
                <a:spcBef>
                  <a:spcPct val="0"/>
                </a:spcBef>
              </a:pPr>
              <a:t>12</a:t>
            </a:fld>
            <a:endParaRPr lang="en-US" altLang="en-US">
              <a:solidFill>
                <a:prstClr val="black"/>
              </a:solidFill>
              <a:latin typeface="Times New Roman" panose="02020603050405020304" pitchFamily="18" charset="0"/>
            </a:endParaRPr>
          </a:p>
        </p:txBody>
      </p:sp>
      <p:sp>
        <p:nvSpPr>
          <p:cNvPr id="922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3"/>
          <p:cNvSpPr>
            <a:spLocks noGrp="1" noChangeArrowheads="1"/>
          </p:cNvSpPr>
          <p:nvPr>
            <p:ph type="body" idx="1"/>
          </p:nvPr>
        </p:nvSpPr>
        <p:spPr bwMode="auto">
          <a:xfrm>
            <a:off x="935038" y="4416425"/>
            <a:ext cx="5140325"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latin typeface="Arial" panose="020B0604020202020204" pitchFamily="34" charset="0"/>
              </a:rPr>
              <a:t>Another</a:t>
            </a:r>
            <a:r>
              <a:rPr lang="en-US" altLang="en-US" baseline="0" dirty="0" smtClean="0">
                <a:latin typeface="Arial" panose="020B0604020202020204" pitchFamily="34" charset="0"/>
              </a:rPr>
              <a:t> important category in DSM-5. </a:t>
            </a:r>
            <a:r>
              <a:rPr lang="en-US" altLang="en-US" baseline="0" dirty="0" err="1" smtClean="0">
                <a:latin typeface="Arial" panose="020B0604020202020204" pitchFamily="34" charset="0"/>
              </a:rPr>
              <a:t>Ppl</a:t>
            </a:r>
            <a:r>
              <a:rPr lang="en-US" altLang="en-US" baseline="0" dirty="0" smtClean="0">
                <a:latin typeface="Arial" panose="020B0604020202020204" pitchFamily="34" charset="0"/>
              </a:rPr>
              <a:t> with personality disorders exhibit a personality style that differs remarkably from the expectation of their cultures. They usually display personality styles that are very troubling, creating problems for themselves and others. </a:t>
            </a: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36582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DMS-5</a:t>
            </a:r>
            <a:r>
              <a:rPr lang="en-US" altLang="en-US" baseline="0" dirty="0" smtClean="0"/>
              <a:t> recognized 10 personality disorders, organized into 3 clusters. </a:t>
            </a:r>
          </a:p>
          <a:p>
            <a:r>
              <a:rPr lang="en-US" altLang="en-US" baseline="0" dirty="0" smtClean="0"/>
              <a:t>A: odd or eccentric</a:t>
            </a:r>
          </a:p>
          <a:p>
            <a:r>
              <a:rPr lang="en-US" altLang="en-US" baseline="0" dirty="0" smtClean="0"/>
              <a:t>B: impulsive, overly dramatic, highly emotional</a:t>
            </a:r>
          </a:p>
          <a:p>
            <a:r>
              <a:rPr lang="en-US" altLang="zh-CN" dirty="0" smtClean="0"/>
              <a:t>C:</a:t>
            </a:r>
            <a:r>
              <a:rPr lang="en-US" altLang="zh-CN" baseline="0" dirty="0" smtClean="0"/>
              <a:t> nervous and fearful</a:t>
            </a:r>
            <a:endParaRPr lang="en-US" altLang="en-US" dirty="0" smtClean="0"/>
          </a:p>
        </p:txBody>
      </p:sp>
    </p:spTree>
    <p:extLst>
      <p:ext uri="{BB962C8B-B14F-4D97-AF65-F5344CB8AC3E}">
        <p14:creationId xmlns:p14="http://schemas.microsoft.com/office/powerpoint/2010/main" val="1379934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BPD</a:t>
            </a:r>
            <a:r>
              <a:rPr lang="en-US" altLang="en-US" baseline="0" dirty="0" smtClean="0"/>
              <a:t> is characterized by instability in interpersonal relationships, self-image, and mood. </a:t>
            </a:r>
          </a:p>
          <a:p>
            <a:r>
              <a:rPr lang="en-US" altLang="en-US" baseline="0" dirty="0" smtClean="0"/>
              <a:t>Marilyn Monroe: </a:t>
            </a:r>
          </a:p>
          <a:p>
            <a:r>
              <a:rPr lang="en-US" altLang="en-US" baseline="0" dirty="0" smtClean="0"/>
              <a:t>She married her first husband, a merchant marine at the age of 16, and divorced him 4 years later. Her second marriage to a baseball player was over in 9 months. Her third marriage ended in 5 years. As her 3</a:t>
            </a:r>
            <a:r>
              <a:rPr lang="en-US" altLang="en-US" baseline="30000" dirty="0" smtClean="0"/>
              <a:t>rd</a:t>
            </a:r>
            <a:r>
              <a:rPr lang="en-US" altLang="en-US" baseline="0" dirty="0" smtClean="0"/>
              <a:t> husband described, she probed the world for the slightest sign of hostility and constantly sought reassurance. He had expected the happy girl that all men loved but discovered someone diametrically opposite, a troubled women whose desperation was deepening no matter were she turned for a way out.”</a:t>
            </a:r>
            <a:endParaRPr lang="en-US" altLang="en-US" dirty="0" smtClean="0"/>
          </a:p>
        </p:txBody>
      </p:sp>
    </p:spTree>
    <p:extLst>
      <p:ext uri="{BB962C8B-B14F-4D97-AF65-F5344CB8AC3E}">
        <p14:creationId xmlns:p14="http://schemas.microsoft.com/office/powerpoint/2010/main" val="454717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Most of use live</a:t>
            </a:r>
            <a:r>
              <a:rPr lang="en-US" altLang="en-US" baseline="0" dirty="0" smtClean="0"/>
              <a:t> with a moral compass, telling us what is right and what is wrong. </a:t>
            </a:r>
            <a:r>
              <a:rPr lang="en-US" altLang="en-US" baseline="0" dirty="0" err="1" smtClean="0"/>
              <a:t>Ppl</a:t>
            </a:r>
            <a:r>
              <a:rPr lang="en-US" altLang="en-US" baseline="0" dirty="0" smtClean="0"/>
              <a:t> with APD, however, do not seem to have one. They act as if they neither have a sense of nor care about right or wrong. </a:t>
            </a:r>
          </a:p>
          <a:p>
            <a:pPr marL="171450" indent="-171450">
              <a:buFontTx/>
              <a:buChar char="-"/>
            </a:pPr>
            <a:r>
              <a:rPr lang="en-US" altLang="en-US" baseline="0" dirty="0" smtClean="0"/>
              <a:t>Repeatedly performing illegal acts, lying to or conning others</a:t>
            </a:r>
          </a:p>
          <a:p>
            <a:pPr marL="171450" indent="-171450">
              <a:buFontTx/>
              <a:buChar char="-"/>
            </a:pPr>
            <a:r>
              <a:rPr lang="en-US" altLang="en-US" baseline="0" dirty="0" smtClean="0"/>
              <a:t>Very impulsive, reckless, irritable, aggressive toward others</a:t>
            </a:r>
          </a:p>
          <a:p>
            <a:pPr marL="171450" indent="-171450">
              <a:buFontTx/>
              <a:buChar char="-"/>
            </a:pPr>
            <a:r>
              <a:rPr lang="en-US" altLang="en-US" baseline="0" dirty="0" smtClean="0"/>
              <a:t>No remorse over misdeeds: they will hurt, manipulate, and abuse others, without feeling any guilt. </a:t>
            </a:r>
          </a:p>
          <a:p>
            <a:pPr marL="0" indent="0">
              <a:buFontTx/>
              <a:buNone/>
            </a:pPr>
            <a:r>
              <a:rPr lang="en-US" altLang="en-US" baseline="0" dirty="0" smtClean="0"/>
              <a:t>They believe they should do whatever works to get by in life. Tend to view others not as humans, but rather as tools they can use for some purposes. </a:t>
            </a:r>
          </a:p>
          <a:p>
            <a:pPr marL="0" indent="0">
              <a:buFontTx/>
              <a:buNone/>
            </a:pPr>
            <a:r>
              <a:rPr lang="en-US" altLang="en-US" baseline="0" dirty="0" smtClean="0"/>
              <a:t>They also lack empathy: incapable of understanding the emotion of others. </a:t>
            </a:r>
            <a:endParaRPr lang="en-US" altLang="en-US" dirty="0" smtClean="0"/>
          </a:p>
        </p:txBody>
      </p:sp>
    </p:spTree>
    <p:extLst>
      <p:ext uri="{BB962C8B-B14F-4D97-AF65-F5344CB8AC3E}">
        <p14:creationId xmlns:p14="http://schemas.microsoft.com/office/powerpoint/2010/main" val="2135730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Tree>
    <p:extLst>
      <p:ext uri="{BB962C8B-B14F-4D97-AF65-F5344CB8AC3E}">
        <p14:creationId xmlns:p14="http://schemas.microsoft.com/office/powerpoint/2010/main" val="3277953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Twin</a:t>
            </a:r>
            <a:r>
              <a:rPr lang="en-US" altLang="en-US" baseline="0" dirty="0" smtClean="0"/>
              <a:t> and family studies suggest that APD </a:t>
            </a:r>
            <a:r>
              <a:rPr lang="en-US" altLang="en-US" baseline="0" dirty="0" err="1" smtClean="0"/>
              <a:t>kinda</a:t>
            </a:r>
            <a:r>
              <a:rPr lang="en-US" altLang="en-US" baseline="0" dirty="0" smtClean="0"/>
              <a:t> runs in the family to some extent. Not surprisingly, many children whose parents have APD have to be put up for adoption. If they were raised in adverse adoptive family environment, they are more likely to also develop APD than if they were raised in normal adoptive environment. </a:t>
            </a:r>
            <a:endParaRPr lang="en-US" altLang="en-US" dirty="0" smtClean="0"/>
          </a:p>
        </p:txBody>
      </p:sp>
    </p:spTree>
    <p:extLst>
      <p:ext uri="{BB962C8B-B14F-4D97-AF65-F5344CB8AC3E}">
        <p14:creationId xmlns:p14="http://schemas.microsoft.com/office/powerpoint/2010/main" val="1762763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ヒラギノ角ゴ Pro W3" charset="-128"/>
              </a:defRPr>
            </a:lvl1pPr>
            <a:lvl2pPr marL="755650" indent="-290513">
              <a:spcBef>
                <a:spcPct val="30000"/>
              </a:spcBef>
              <a:defRPr sz="1200">
                <a:solidFill>
                  <a:schemeClr val="tx1"/>
                </a:solidFill>
                <a:latin typeface="Calibri" panose="020F0502020204030204" pitchFamily="34" charset="0"/>
                <a:ea typeface="ヒラギノ角ゴ Pro W3" charset="-128"/>
              </a:defRPr>
            </a:lvl2pPr>
            <a:lvl3pPr marL="1163638" indent="-231775">
              <a:spcBef>
                <a:spcPct val="30000"/>
              </a:spcBef>
              <a:defRPr sz="1200">
                <a:solidFill>
                  <a:schemeClr val="tx1"/>
                </a:solidFill>
                <a:latin typeface="Calibri" panose="020F0502020204030204" pitchFamily="34" charset="0"/>
                <a:ea typeface="ヒラギノ角ゴ Pro W3" charset="-128"/>
              </a:defRPr>
            </a:lvl3pPr>
            <a:lvl4pPr marL="1630363" indent="-231775">
              <a:spcBef>
                <a:spcPct val="30000"/>
              </a:spcBef>
              <a:defRPr sz="1200">
                <a:solidFill>
                  <a:schemeClr val="tx1"/>
                </a:solidFill>
                <a:latin typeface="Calibri" panose="020F0502020204030204" pitchFamily="34" charset="0"/>
                <a:ea typeface="ヒラギノ角ゴ Pro W3" charset="-128"/>
              </a:defRPr>
            </a:lvl4pPr>
            <a:lvl5pPr marL="2095500" indent="-231775">
              <a:spcBef>
                <a:spcPct val="30000"/>
              </a:spcBef>
              <a:defRPr sz="1200">
                <a:solidFill>
                  <a:schemeClr val="tx1"/>
                </a:solidFill>
                <a:latin typeface="Calibri" panose="020F0502020204030204" pitchFamily="34" charset="0"/>
                <a:ea typeface="ヒラギノ角ゴ Pro W3" charset="-128"/>
              </a:defRPr>
            </a:lvl5pPr>
            <a:lvl6pPr marL="25527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6pPr>
            <a:lvl7pPr marL="30099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7pPr>
            <a:lvl8pPr marL="34671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8pPr>
            <a:lvl9pPr marL="39243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9pPr>
          </a:lstStyle>
          <a:p>
            <a:pPr>
              <a:spcBef>
                <a:spcPct val="20000"/>
              </a:spcBef>
            </a:pPr>
            <a:fld id="{6D8AF38F-33B7-4C8C-B366-50647A18D8A3}" type="slidenum">
              <a:rPr lang="en-US" altLang="en-US" smtClean="0">
                <a:solidFill>
                  <a:prstClr val="black"/>
                </a:solidFill>
                <a:latin typeface="Arial" panose="020B0604020202020204" pitchFamily="34" charset="0"/>
              </a:rPr>
              <a:pPr>
                <a:spcBef>
                  <a:spcPct val="20000"/>
                </a:spcBef>
              </a:pPr>
              <a:t>18</a:t>
            </a:fld>
            <a:endParaRPr lang="en-US" altLang="en-US" smtClean="0">
              <a:solidFill>
                <a:prstClr val="black"/>
              </a:solidFill>
              <a:latin typeface="Arial" panose="020B0604020202020204" pitchFamily="34" charset="0"/>
            </a:endParaRPr>
          </a:p>
        </p:txBody>
      </p:sp>
      <p:sp>
        <p:nvSpPr>
          <p:cNvPr id="9219"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spcBef>
                <a:spcPct val="30000"/>
              </a:spcBef>
              <a:defRPr sz="1200">
                <a:solidFill>
                  <a:schemeClr val="tx1"/>
                </a:solidFill>
                <a:latin typeface="Calibri" panose="020F0502020204030204" pitchFamily="34" charset="0"/>
                <a:ea typeface="ヒラギノ角ゴ Pro W3" charset="-128"/>
              </a:defRPr>
            </a:lvl1pPr>
            <a:lvl2pPr marL="742950" indent="-285750">
              <a:spcBef>
                <a:spcPct val="30000"/>
              </a:spcBef>
              <a:defRPr sz="1200">
                <a:solidFill>
                  <a:schemeClr val="tx1"/>
                </a:solidFill>
                <a:latin typeface="Calibri" panose="020F0502020204030204" pitchFamily="34" charset="0"/>
                <a:ea typeface="ヒラギノ角ゴ Pro W3" charset="-128"/>
              </a:defRPr>
            </a:lvl2pPr>
            <a:lvl3pPr marL="1143000" indent="-228600">
              <a:spcBef>
                <a:spcPct val="30000"/>
              </a:spcBef>
              <a:defRPr sz="1200">
                <a:solidFill>
                  <a:schemeClr val="tx1"/>
                </a:solidFill>
                <a:latin typeface="Calibri" panose="020F0502020204030204" pitchFamily="34" charset="0"/>
                <a:ea typeface="ヒラギノ角ゴ Pro W3" charset="-128"/>
              </a:defRPr>
            </a:lvl3pPr>
            <a:lvl4pPr marL="1600200" indent="-228600">
              <a:spcBef>
                <a:spcPct val="30000"/>
              </a:spcBef>
              <a:defRPr sz="1200">
                <a:solidFill>
                  <a:schemeClr val="tx1"/>
                </a:solidFill>
                <a:latin typeface="Calibri" panose="020F0502020204030204" pitchFamily="34" charset="0"/>
                <a:ea typeface="ヒラギノ角ゴ Pro W3" charset="-128"/>
              </a:defRPr>
            </a:lvl4pPr>
            <a:lvl5pPr marL="2057400" indent="-228600">
              <a:spcBef>
                <a:spcPct val="30000"/>
              </a:spcBef>
              <a:defRPr sz="1200">
                <a:solidFill>
                  <a:schemeClr val="tx1"/>
                </a:solidFill>
                <a:latin typeface="Calibri" panose="020F0502020204030204" pitchFamily="34" charset="0"/>
                <a:ea typeface="ヒラギノ角ゴ Pro W3"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9pPr>
          </a:lstStyle>
          <a:p>
            <a:pPr algn="r">
              <a:spcBef>
                <a:spcPct val="0"/>
              </a:spcBef>
            </a:pPr>
            <a:fld id="{27CDBBFC-675F-4B2F-B1A2-112EFA3C9238}" type="slidenum">
              <a:rPr lang="en-US" altLang="en-US">
                <a:solidFill>
                  <a:prstClr val="black"/>
                </a:solidFill>
                <a:latin typeface="Times New Roman" panose="02020603050405020304" pitchFamily="18" charset="0"/>
              </a:rPr>
              <a:pPr algn="r">
                <a:spcBef>
                  <a:spcPct val="0"/>
                </a:spcBef>
              </a:pPr>
              <a:t>18</a:t>
            </a:fld>
            <a:endParaRPr lang="en-US" altLang="en-US">
              <a:solidFill>
                <a:prstClr val="black"/>
              </a:solidFill>
              <a:latin typeface="Times New Roman" panose="02020603050405020304" pitchFamily="18" charset="0"/>
            </a:endParaRPr>
          </a:p>
        </p:txBody>
      </p:sp>
      <p:sp>
        <p:nvSpPr>
          <p:cNvPr id="922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3"/>
          <p:cNvSpPr>
            <a:spLocks noGrp="1" noChangeArrowheads="1"/>
          </p:cNvSpPr>
          <p:nvPr>
            <p:ph type="body" idx="1"/>
          </p:nvPr>
        </p:nvSpPr>
        <p:spPr bwMode="auto">
          <a:xfrm>
            <a:off x="935038" y="4416425"/>
            <a:ext cx="5140325"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Arial" panose="020B0604020202020204" pitchFamily="34" charset="0"/>
            </a:endParaRPr>
          </a:p>
        </p:txBody>
      </p:sp>
    </p:spTree>
    <p:extLst>
      <p:ext uri="{BB962C8B-B14F-4D97-AF65-F5344CB8AC3E}">
        <p14:creationId xmlns:p14="http://schemas.microsoft.com/office/powerpoint/2010/main" val="326963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Tree>
    <p:extLst>
      <p:ext uri="{BB962C8B-B14F-4D97-AF65-F5344CB8AC3E}">
        <p14:creationId xmlns:p14="http://schemas.microsoft.com/office/powerpoint/2010/main" val="34806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ヒラギノ角ゴ Pro W3" charset="-128"/>
              </a:defRPr>
            </a:lvl1pPr>
            <a:lvl2pPr marL="755650" indent="-290513">
              <a:spcBef>
                <a:spcPct val="30000"/>
              </a:spcBef>
              <a:defRPr sz="1200">
                <a:solidFill>
                  <a:schemeClr val="tx1"/>
                </a:solidFill>
                <a:latin typeface="Calibri" panose="020F0502020204030204" pitchFamily="34" charset="0"/>
                <a:ea typeface="ヒラギノ角ゴ Pro W3" charset="-128"/>
              </a:defRPr>
            </a:lvl2pPr>
            <a:lvl3pPr marL="1163638" indent="-231775">
              <a:spcBef>
                <a:spcPct val="30000"/>
              </a:spcBef>
              <a:defRPr sz="1200">
                <a:solidFill>
                  <a:schemeClr val="tx1"/>
                </a:solidFill>
                <a:latin typeface="Calibri" panose="020F0502020204030204" pitchFamily="34" charset="0"/>
                <a:ea typeface="ヒラギノ角ゴ Pro W3" charset="-128"/>
              </a:defRPr>
            </a:lvl3pPr>
            <a:lvl4pPr marL="1630363" indent="-231775">
              <a:spcBef>
                <a:spcPct val="30000"/>
              </a:spcBef>
              <a:defRPr sz="1200">
                <a:solidFill>
                  <a:schemeClr val="tx1"/>
                </a:solidFill>
                <a:latin typeface="Calibri" panose="020F0502020204030204" pitchFamily="34" charset="0"/>
                <a:ea typeface="ヒラギノ角ゴ Pro W3" charset="-128"/>
              </a:defRPr>
            </a:lvl4pPr>
            <a:lvl5pPr marL="2095500" indent="-231775">
              <a:spcBef>
                <a:spcPct val="30000"/>
              </a:spcBef>
              <a:defRPr sz="1200">
                <a:solidFill>
                  <a:schemeClr val="tx1"/>
                </a:solidFill>
                <a:latin typeface="Calibri" panose="020F0502020204030204" pitchFamily="34" charset="0"/>
                <a:ea typeface="ヒラギノ角ゴ Pro W3" charset="-128"/>
              </a:defRPr>
            </a:lvl5pPr>
            <a:lvl6pPr marL="25527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6pPr>
            <a:lvl7pPr marL="30099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7pPr>
            <a:lvl8pPr marL="34671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8pPr>
            <a:lvl9pPr marL="39243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9pPr>
          </a:lstStyle>
          <a:p>
            <a:pPr>
              <a:spcBef>
                <a:spcPct val="20000"/>
              </a:spcBef>
            </a:pPr>
            <a:fld id="{6D8AF38F-33B7-4C8C-B366-50647A18D8A3}" type="slidenum">
              <a:rPr lang="en-US" altLang="en-US" smtClean="0">
                <a:latin typeface="Arial" panose="020B0604020202020204" pitchFamily="34" charset="0"/>
              </a:rPr>
              <a:pPr>
                <a:spcBef>
                  <a:spcPct val="20000"/>
                </a:spcBef>
              </a:pPr>
              <a:t>2</a:t>
            </a:fld>
            <a:endParaRPr lang="en-US" altLang="en-US" smtClean="0">
              <a:latin typeface="Arial" panose="020B0604020202020204" pitchFamily="34" charset="0"/>
            </a:endParaRPr>
          </a:p>
        </p:txBody>
      </p:sp>
      <p:sp>
        <p:nvSpPr>
          <p:cNvPr id="9219"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spcBef>
                <a:spcPct val="30000"/>
              </a:spcBef>
              <a:defRPr sz="1200">
                <a:solidFill>
                  <a:schemeClr val="tx1"/>
                </a:solidFill>
                <a:latin typeface="Calibri" panose="020F0502020204030204" pitchFamily="34" charset="0"/>
                <a:ea typeface="ヒラギノ角ゴ Pro W3" charset="-128"/>
              </a:defRPr>
            </a:lvl1pPr>
            <a:lvl2pPr marL="742950" indent="-285750">
              <a:spcBef>
                <a:spcPct val="30000"/>
              </a:spcBef>
              <a:defRPr sz="1200">
                <a:solidFill>
                  <a:schemeClr val="tx1"/>
                </a:solidFill>
                <a:latin typeface="Calibri" panose="020F0502020204030204" pitchFamily="34" charset="0"/>
                <a:ea typeface="ヒラギノ角ゴ Pro W3" charset="-128"/>
              </a:defRPr>
            </a:lvl2pPr>
            <a:lvl3pPr marL="1143000" indent="-228600">
              <a:spcBef>
                <a:spcPct val="30000"/>
              </a:spcBef>
              <a:defRPr sz="1200">
                <a:solidFill>
                  <a:schemeClr val="tx1"/>
                </a:solidFill>
                <a:latin typeface="Calibri" panose="020F0502020204030204" pitchFamily="34" charset="0"/>
                <a:ea typeface="ヒラギノ角ゴ Pro W3" charset="-128"/>
              </a:defRPr>
            </a:lvl3pPr>
            <a:lvl4pPr marL="1600200" indent="-228600">
              <a:spcBef>
                <a:spcPct val="30000"/>
              </a:spcBef>
              <a:defRPr sz="1200">
                <a:solidFill>
                  <a:schemeClr val="tx1"/>
                </a:solidFill>
                <a:latin typeface="Calibri" panose="020F0502020204030204" pitchFamily="34" charset="0"/>
                <a:ea typeface="ヒラギノ角ゴ Pro W3" charset="-128"/>
              </a:defRPr>
            </a:lvl4pPr>
            <a:lvl5pPr marL="2057400" indent="-228600">
              <a:spcBef>
                <a:spcPct val="30000"/>
              </a:spcBef>
              <a:defRPr sz="1200">
                <a:solidFill>
                  <a:schemeClr val="tx1"/>
                </a:solidFill>
                <a:latin typeface="Calibri" panose="020F0502020204030204" pitchFamily="34" charset="0"/>
                <a:ea typeface="ヒラギノ角ゴ Pro W3"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9pPr>
          </a:lstStyle>
          <a:p>
            <a:pPr algn="r">
              <a:spcBef>
                <a:spcPct val="0"/>
              </a:spcBef>
            </a:pPr>
            <a:fld id="{27CDBBFC-675F-4B2F-B1A2-112EFA3C9238}" type="slidenum">
              <a:rPr lang="en-US" altLang="en-US">
                <a:latin typeface="Times New Roman" panose="02020603050405020304" pitchFamily="18" charset="0"/>
              </a:rPr>
              <a:pPr algn="r">
                <a:spcBef>
                  <a:spcPct val="0"/>
                </a:spcBef>
              </a:pPr>
              <a:t>2</a:t>
            </a:fld>
            <a:endParaRPr lang="en-US" altLang="en-US">
              <a:latin typeface="Times New Roman" panose="02020603050405020304" pitchFamily="18" charset="0"/>
            </a:endParaRPr>
          </a:p>
        </p:txBody>
      </p:sp>
      <p:sp>
        <p:nvSpPr>
          <p:cNvPr id="922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3"/>
          <p:cNvSpPr>
            <a:spLocks noGrp="1" noChangeArrowheads="1"/>
          </p:cNvSpPr>
          <p:nvPr>
            <p:ph type="body" idx="1"/>
          </p:nvPr>
        </p:nvSpPr>
        <p:spPr bwMode="auto">
          <a:xfrm>
            <a:off x="935038" y="4416425"/>
            <a:ext cx="5140325"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735635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ADHD doesn’t simply</a:t>
            </a:r>
            <a:r>
              <a:rPr lang="en-US" altLang="en-US" baseline="0" dirty="0" smtClean="0"/>
              <a:t> fade away by adolescence. Many adults still have the symptoms of ADHD. </a:t>
            </a:r>
            <a:endParaRPr lang="en-US" altLang="en-US" dirty="0" smtClean="0"/>
          </a:p>
          <a:p>
            <a:r>
              <a:rPr lang="en-US" altLang="en-US" dirty="0" smtClean="0"/>
              <a:t>135</a:t>
            </a:r>
            <a:r>
              <a:rPr lang="en-US" altLang="en-US" baseline="0" dirty="0" smtClean="0"/>
              <a:t> adults who had been identified as having ADHD in the 70s were contacted 3 decades later. Compared to those who had never had ADHD, these 135:</a:t>
            </a:r>
          </a:p>
          <a:p>
            <a:pPr marL="171450" indent="-171450">
              <a:buFontTx/>
              <a:buChar char="-"/>
            </a:pPr>
            <a:r>
              <a:rPr lang="en-US" altLang="en-US" baseline="0" dirty="0" smtClean="0"/>
              <a:t>Had worse educational achievement.</a:t>
            </a:r>
          </a:p>
          <a:p>
            <a:pPr marL="171450" indent="-171450">
              <a:buFontTx/>
              <a:buChar char="-"/>
            </a:pPr>
            <a:r>
              <a:rPr lang="en-US" altLang="en-US" baseline="0" dirty="0" smtClean="0"/>
              <a:t>Lower SES, held less prestigious occupational positions.</a:t>
            </a:r>
          </a:p>
          <a:p>
            <a:pPr marL="171450" indent="-171450">
              <a:buFontTx/>
              <a:buChar char="-"/>
            </a:pPr>
            <a:r>
              <a:rPr lang="en-US" altLang="en-US" baseline="0" dirty="0" smtClean="0"/>
              <a:t>More likely to be employed, less salary</a:t>
            </a:r>
          </a:p>
          <a:p>
            <a:pPr marL="171450" indent="-171450">
              <a:buFontTx/>
              <a:buChar char="-"/>
            </a:pPr>
            <a:r>
              <a:rPr lang="en-US" altLang="en-US" baseline="0" dirty="0" smtClean="0"/>
              <a:t>Perform worse at work, lower job satisfaction, poorer work relationships. </a:t>
            </a:r>
          </a:p>
          <a:p>
            <a:pPr marL="171450" indent="-171450">
              <a:buFontTx/>
              <a:buChar char="-"/>
            </a:pPr>
            <a:r>
              <a:rPr lang="en-US" altLang="en-US" baseline="0" dirty="0" smtClean="0"/>
              <a:t>More likely to divorce, had fewer friends</a:t>
            </a:r>
          </a:p>
          <a:p>
            <a:pPr marL="171450" indent="-171450">
              <a:buFontTx/>
              <a:buChar char="-"/>
            </a:pPr>
            <a:endParaRPr lang="en-US" altLang="en-US" dirty="0" smtClean="0"/>
          </a:p>
        </p:txBody>
      </p:sp>
    </p:spTree>
    <p:extLst>
      <p:ext uri="{BB962C8B-B14F-4D97-AF65-F5344CB8AC3E}">
        <p14:creationId xmlns:p14="http://schemas.microsoft.com/office/powerpoint/2010/main" val="1356589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Tree>
    <p:extLst>
      <p:ext uri="{BB962C8B-B14F-4D97-AF65-F5344CB8AC3E}">
        <p14:creationId xmlns:p14="http://schemas.microsoft.com/office/powerpoint/2010/main" val="1702187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AutoNum type="arabicPeriod"/>
            </a:pPr>
            <a:r>
              <a:rPr lang="en-US" altLang="en-US" dirty="0" smtClean="0"/>
              <a:t>can’t initiate</a:t>
            </a:r>
            <a:r>
              <a:rPr lang="en-US" altLang="en-US" baseline="0" dirty="0" smtClean="0"/>
              <a:t> conversations with others; do not make eye contact and seem to prefer playing alone. It’s like they live in their own isolated social world.</a:t>
            </a:r>
          </a:p>
          <a:p>
            <a:pPr marL="228600" indent="-228600">
              <a:buAutoNum type="arabicPeriod"/>
            </a:pPr>
            <a:r>
              <a:rPr lang="en-US" altLang="en-US" baseline="0" dirty="0" smtClean="0"/>
              <a:t>Can range from a complete lack of speech, to one word responses, to echoed speech, to difficulty maintaining a conversation because they can’t reciprocate others’ comments.</a:t>
            </a:r>
          </a:p>
          <a:p>
            <a:pPr marL="228600" indent="-228600">
              <a:buAutoNum type="arabicPeriod"/>
            </a:pPr>
            <a:r>
              <a:rPr lang="en-US" altLang="en-US" baseline="0" dirty="0" smtClean="0"/>
              <a:t>Engage in repetitive movements, such as rocking, repeatedly dropping an object and then picking it up; show great distress at small changes in routine. </a:t>
            </a:r>
            <a:endParaRPr lang="en-US" altLang="en-US" dirty="0" smtClean="0"/>
          </a:p>
        </p:txBody>
      </p:sp>
    </p:spTree>
    <p:extLst>
      <p:ext uri="{BB962C8B-B14F-4D97-AF65-F5344CB8AC3E}">
        <p14:creationId xmlns:p14="http://schemas.microsoft.com/office/powerpoint/2010/main" val="3406263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In the late 1990s, a prestigious</a:t>
            </a:r>
            <a:r>
              <a:rPr lang="en-US" altLang="en-US" baseline="0" dirty="0" smtClean="0"/>
              <a:t> medical journal published an article showing that autism is trigger by the MMR vaccine, which drew a great deal of publish attention. People started questioning whether children should be vaccinated or not. </a:t>
            </a:r>
            <a:r>
              <a:rPr lang="en-US" altLang="zh-CN" baseline="0" dirty="0" smtClean="0"/>
              <a:t>However, the article was retracted from the journal a few years later, because the lead researcher who published the article might have fabricated the results. Even the results were faked, the rumor that </a:t>
            </a:r>
            <a:r>
              <a:rPr lang="en-US" altLang="zh-CN" baseline="0" dirty="0" err="1" smtClean="0"/>
              <a:t>vac</a:t>
            </a:r>
            <a:r>
              <a:rPr lang="en-US" altLang="zh-CN" baseline="0" dirty="0" smtClean="0"/>
              <a:t> can lead to autism is still being circulated in popular media and some people still believe there’s a link between the two. Multiple scientific studies have demonstrated that there’s no such a relationship. </a:t>
            </a:r>
            <a:endParaRPr lang="en-US" altLang="en-US" dirty="0" smtClean="0"/>
          </a:p>
        </p:txBody>
      </p:sp>
    </p:spTree>
    <p:extLst>
      <p:ext uri="{BB962C8B-B14F-4D97-AF65-F5344CB8AC3E}">
        <p14:creationId xmlns:p14="http://schemas.microsoft.com/office/powerpoint/2010/main" val="153203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D816F2-C688-44F3-8545-008DC3751570}" type="slidenum">
              <a:rPr lang="en-US" altLang="en-US" smtClean="0"/>
              <a:pPr>
                <a:defRPr/>
              </a:pPr>
              <a:t>3</a:t>
            </a:fld>
            <a:endParaRPr lang="en-US" altLang="en-US"/>
          </a:p>
        </p:txBody>
      </p:sp>
    </p:spTree>
    <p:extLst>
      <p:ext uri="{BB962C8B-B14F-4D97-AF65-F5344CB8AC3E}">
        <p14:creationId xmlns:p14="http://schemas.microsoft.com/office/powerpoint/2010/main" val="347464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Day to day</a:t>
            </a:r>
            <a:r>
              <a:rPr lang="en-US" baseline="0" dirty="0" smtClean="0"/>
              <a:t> </a:t>
            </a:r>
            <a:r>
              <a:rPr lang="en-US" baseline="0" dirty="0" err="1" smtClean="0"/>
              <a:t>activites</a:t>
            </a:r>
            <a:r>
              <a:rPr lang="en-US" baseline="0" dirty="0" smtClean="0"/>
              <a:t>: holding a job, </a:t>
            </a:r>
            <a:r>
              <a:rPr lang="en-US" baseline="0" dirty="0" err="1" smtClean="0"/>
              <a:t>hygeine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5CE7CF3-59C9-F048-8618-90E6CF4310BE}" type="slidenum">
              <a:rPr lang="en-US" smtClean="0"/>
              <a:t>4</a:t>
            </a:fld>
            <a:endParaRPr lang="en-US"/>
          </a:p>
        </p:txBody>
      </p:sp>
    </p:spTree>
    <p:extLst>
      <p:ext uri="{BB962C8B-B14F-4D97-AF65-F5344CB8AC3E}">
        <p14:creationId xmlns:p14="http://schemas.microsoft.com/office/powerpoint/2010/main" val="8495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D816F2-C688-44F3-8545-008DC3751570}" type="slidenum">
              <a:rPr lang="en-US" altLang="en-US" smtClean="0"/>
              <a:pPr>
                <a:defRPr/>
              </a:pPr>
              <a:t>5</a:t>
            </a:fld>
            <a:endParaRPr lang="en-US" altLang="en-US"/>
          </a:p>
        </p:txBody>
      </p:sp>
    </p:spTree>
    <p:extLst>
      <p:ext uri="{BB962C8B-B14F-4D97-AF65-F5344CB8AC3E}">
        <p14:creationId xmlns:p14="http://schemas.microsoft.com/office/powerpoint/2010/main" val="4024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D816F2-C688-44F3-8545-008DC3751570}" type="slidenum">
              <a:rPr lang="en-US" altLang="en-US" smtClean="0"/>
              <a:pPr>
                <a:defRPr/>
              </a:pPr>
              <a:t>6</a:t>
            </a:fld>
            <a:endParaRPr lang="en-US" altLang="en-US"/>
          </a:p>
        </p:txBody>
      </p:sp>
    </p:spTree>
    <p:extLst>
      <p:ext uri="{BB962C8B-B14F-4D97-AF65-F5344CB8AC3E}">
        <p14:creationId xmlns:p14="http://schemas.microsoft.com/office/powerpoint/2010/main" val="130445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D816F2-C688-44F3-8545-008DC3751570}" type="slidenum">
              <a:rPr lang="en-US" altLang="en-US" smtClean="0"/>
              <a:pPr>
                <a:defRPr/>
              </a:pPr>
              <a:t>7</a:t>
            </a:fld>
            <a:endParaRPr lang="en-US" altLang="en-US"/>
          </a:p>
        </p:txBody>
      </p:sp>
    </p:spTree>
    <p:extLst>
      <p:ext uri="{BB962C8B-B14F-4D97-AF65-F5344CB8AC3E}">
        <p14:creationId xmlns:p14="http://schemas.microsoft.com/office/powerpoint/2010/main" val="254760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ヒラギノ角ゴ Pro W3" charset="-128"/>
              </a:defRPr>
            </a:lvl1pPr>
            <a:lvl2pPr marL="755650" indent="-290513">
              <a:spcBef>
                <a:spcPct val="30000"/>
              </a:spcBef>
              <a:defRPr sz="1200">
                <a:solidFill>
                  <a:schemeClr val="tx1"/>
                </a:solidFill>
                <a:latin typeface="Calibri" panose="020F0502020204030204" pitchFamily="34" charset="0"/>
                <a:ea typeface="ヒラギノ角ゴ Pro W3" charset="-128"/>
              </a:defRPr>
            </a:lvl2pPr>
            <a:lvl3pPr marL="1163638" indent="-231775">
              <a:spcBef>
                <a:spcPct val="30000"/>
              </a:spcBef>
              <a:defRPr sz="1200">
                <a:solidFill>
                  <a:schemeClr val="tx1"/>
                </a:solidFill>
                <a:latin typeface="Calibri" panose="020F0502020204030204" pitchFamily="34" charset="0"/>
                <a:ea typeface="ヒラギノ角ゴ Pro W3" charset="-128"/>
              </a:defRPr>
            </a:lvl3pPr>
            <a:lvl4pPr marL="1630363" indent="-231775">
              <a:spcBef>
                <a:spcPct val="30000"/>
              </a:spcBef>
              <a:defRPr sz="1200">
                <a:solidFill>
                  <a:schemeClr val="tx1"/>
                </a:solidFill>
                <a:latin typeface="Calibri" panose="020F0502020204030204" pitchFamily="34" charset="0"/>
                <a:ea typeface="ヒラギノ角ゴ Pro W3" charset="-128"/>
              </a:defRPr>
            </a:lvl4pPr>
            <a:lvl5pPr marL="2095500" indent="-231775">
              <a:spcBef>
                <a:spcPct val="30000"/>
              </a:spcBef>
              <a:defRPr sz="1200">
                <a:solidFill>
                  <a:schemeClr val="tx1"/>
                </a:solidFill>
                <a:latin typeface="Calibri" panose="020F0502020204030204" pitchFamily="34" charset="0"/>
                <a:ea typeface="ヒラギノ角ゴ Pro W3" charset="-128"/>
              </a:defRPr>
            </a:lvl5pPr>
            <a:lvl6pPr marL="25527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6pPr>
            <a:lvl7pPr marL="30099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7pPr>
            <a:lvl8pPr marL="34671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8pPr>
            <a:lvl9pPr marL="3924300" indent="-231775"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9pPr>
          </a:lstStyle>
          <a:p>
            <a:pPr>
              <a:spcBef>
                <a:spcPct val="20000"/>
              </a:spcBef>
            </a:pPr>
            <a:fld id="{6D8AF38F-33B7-4C8C-B366-50647A18D8A3}" type="slidenum">
              <a:rPr lang="en-US" altLang="en-US" smtClean="0">
                <a:latin typeface="Arial" panose="020B0604020202020204" pitchFamily="34" charset="0"/>
              </a:rPr>
              <a:pPr>
                <a:spcBef>
                  <a:spcPct val="20000"/>
                </a:spcBef>
              </a:pPr>
              <a:t>8</a:t>
            </a:fld>
            <a:endParaRPr lang="en-US" altLang="en-US" smtClean="0">
              <a:latin typeface="Arial" panose="020B0604020202020204" pitchFamily="34" charset="0"/>
            </a:endParaRPr>
          </a:p>
        </p:txBody>
      </p:sp>
      <p:sp>
        <p:nvSpPr>
          <p:cNvPr id="9219"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spcBef>
                <a:spcPct val="30000"/>
              </a:spcBef>
              <a:defRPr sz="1200">
                <a:solidFill>
                  <a:schemeClr val="tx1"/>
                </a:solidFill>
                <a:latin typeface="Calibri" panose="020F0502020204030204" pitchFamily="34" charset="0"/>
                <a:ea typeface="ヒラギノ角ゴ Pro W3" charset="-128"/>
              </a:defRPr>
            </a:lvl1pPr>
            <a:lvl2pPr marL="742950" indent="-285750">
              <a:spcBef>
                <a:spcPct val="30000"/>
              </a:spcBef>
              <a:defRPr sz="1200">
                <a:solidFill>
                  <a:schemeClr val="tx1"/>
                </a:solidFill>
                <a:latin typeface="Calibri" panose="020F0502020204030204" pitchFamily="34" charset="0"/>
                <a:ea typeface="ヒラギノ角ゴ Pro W3" charset="-128"/>
              </a:defRPr>
            </a:lvl2pPr>
            <a:lvl3pPr marL="1143000" indent="-228600">
              <a:spcBef>
                <a:spcPct val="30000"/>
              </a:spcBef>
              <a:defRPr sz="1200">
                <a:solidFill>
                  <a:schemeClr val="tx1"/>
                </a:solidFill>
                <a:latin typeface="Calibri" panose="020F0502020204030204" pitchFamily="34" charset="0"/>
                <a:ea typeface="ヒラギノ角ゴ Pro W3" charset="-128"/>
              </a:defRPr>
            </a:lvl3pPr>
            <a:lvl4pPr marL="1600200" indent="-228600">
              <a:spcBef>
                <a:spcPct val="30000"/>
              </a:spcBef>
              <a:defRPr sz="1200">
                <a:solidFill>
                  <a:schemeClr val="tx1"/>
                </a:solidFill>
                <a:latin typeface="Calibri" panose="020F0502020204030204" pitchFamily="34" charset="0"/>
                <a:ea typeface="ヒラギノ角ゴ Pro W3" charset="-128"/>
              </a:defRPr>
            </a:lvl4pPr>
            <a:lvl5pPr marL="2057400" indent="-228600">
              <a:spcBef>
                <a:spcPct val="30000"/>
              </a:spcBef>
              <a:defRPr sz="1200">
                <a:solidFill>
                  <a:schemeClr val="tx1"/>
                </a:solidFill>
                <a:latin typeface="Calibri" panose="020F0502020204030204" pitchFamily="34" charset="0"/>
                <a:ea typeface="ヒラギノ角ゴ Pro W3"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ヒラギノ角ゴ Pro W3" charset="-128"/>
              </a:defRPr>
            </a:lvl9pPr>
          </a:lstStyle>
          <a:p>
            <a:pPr algn="r">
              <a:spcBef>
                <a:spcPct val="0"/>
              </a:spcBef>
            </a:pPr>
            <a:fld id="{27CDBBFC-675F-4B2F-B1A2-112EFA3C9238}" type="slidenum">
              <a:rPr lang="en-US" altLang="en-US">
                <a:latin typeface="Times New Roman" panose="02020603050405020304" pitchFamily="18" charset="0"/>
              </a:rPr>
              <a:pPr algn="r">
                <a:spcBef>
                  <a:spcPct val="0"/>
                </a:spcBef>
              </a:pPr>
              <a:t>8</a:t>
            </a:fld>
            <a:endParaRPr lang="en-US" altLang="en-US">
              <a:latin typeface="Times New Roman" panose="02020603050405020304" pitchFamily="18" charset="0"/>
            </a:endParaRPr>
          </a:p>
        </p:txBody>
      </p:sp>
      <p:sp>
        <p:nvSpPr>
          <p:cNvPr id="922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3"/>
          <p:cNvSpPr>
            <a:spLocks noGrp="1" noChangeArrowheads="1"/>
          </p:cNvSpPr>
          <p:nvPr>
            <p:ph type="body" idx="1"/>
          </p:nvPr>
        </p:nvSpPr>
        <p:spPr bwMode="auto">
          <a:xfrm>
            <a:off x="935038" y="4416425"/>
            <a:ext cx="5140325"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05111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…traumatic experience such as combat, natural disaster,</a:t>
            </a:r>
            <a:r>
              <a:rPr lang="en-US" altLang="en-US" baseline="0" dirty="0" smtClean="0"/>
              <a:t> or being the victim of violence. </a:t>
            </a:r>
          </a:p>
          <a:p>
            <a:r>
              <a:rPr lang="en-US" altLang="en-US" baseline="0" dirty="0" smtClean="0"/>
              <a:t>Will also experience dissociative fugue, in which case the person suddenly wanders away from one place, experiences confusion about his/her identity, and sometimes even comes up with a new identity. It’s like you are sitting in the classroom, suddenly stand up start walking around, telling other students to do push-ups, because you forget you’re a student and think yourself as a military commander. </a:t>
            </a:r>
          </a:p>
          <a:p>
            <a:r>
              <a:rPr lang="en-US" altLang="en-US" baseline="0" dirty="0" smtClean="0"/>
              <a:t>Not a lot of cases can be found. Others suggested that it is underdiagnosed, especially in psychiatric population.</a:t>
            </a:r>
            <a:endParaRPr lang="en-US" altLang="en-US" dirty="0" smtClean="0"/>
          </a:p>
        </p:txBody>
      </p:sp>
    </p:spTree>
    <p:extLst>
      <p:ext uri="{BB962C8B-B14F-4D97-AF65-F5344CB8AC3E}">
        <p14:creationId xmlns:p14="http://schemas.microsoft.com/office/powerpoint/2010/main" val="114400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7604507"/>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956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5956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6579822"/>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8788" y="76200"/>
            <a:ext cx="82264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62088"/>
            <a:ext cx="40386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62088"/>
            <a:ext cx="40386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57853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0554886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62088"/>
            <a:ext cx="4038600"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62088"/>
            <a:ext cx="4038600"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216346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9466626"/>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8759915"/>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241968"/>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8773831"/>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0340545"/>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993037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8788" y="76200"/>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6"/>
          <p:cNvSpPr>
            <a:spLocks noGrp="1" noChangeArrowheads="1"/>
          </p:cNvSpPr>
          <p:nvPr>
            <p:ph type="body" idx="1"/>
          </p:nvPr>
        </p:nvSpPr>
        <p:spPr bwMode="auto">
          <a:xfrm>
            <a:off x="457200" y="1462088"/>
            <a:ext cx="82296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1028" name="Group 16"/>
          <p:cNvGrpSpPr>
            <a:grpSpLocks/>
          </p:cNvGrpSpPr>
          <p:nvPr userDrawn="1"/>
        </p:nvGrpSpPr>
        <p:grpSpPr bwMode="auto">
          <a:xfrm>
            <a:off x="0" y="6248400"/>
            <a:ext cx="9144000" cy="609600"/>
            <a:chOff x="0" y="6248400"/>
            <a:chExt cx="9144000" cy="609600"/>
          </a:xfrm>
        </p:grpSpPr>
        <p:sp>
          <p:nvSpPr>
            <p:cNvPr id="1030" name="Rectangle 7"/>
            <p:cNvSpPr>
              <a:spLocks noChangeArrowheads="1"/>
            </p:cNvSpPr>
            <p:nvPr userDrawn="1"/>
          </p:nvSpPr>
          <p:spPr bwMode="auto">
            <a:xfrm>
              <a:off x="0" y="6248400"/>
              <a:ext cx="1371600" cy="609600"/>
            </a:xfrm>
            <a:prstGeom prst="rect">
              <a:avLst/>
            </a:prstGeom>
            <a:solidFill>
              <a:srgbClr val="EBEDFC"/>
            </a:solidFill>
            <a:ln w="9525">
              <a:solidFill>
                <a:srgbClr val="EBEDFC">
                  <a:alpha val="54117"/>
                </a:srgbClr>
              </a:solidFill>
              <a:round/>
              <a:headEnd/>
              <a:tailEnd/>
            </a:ln>
          </p:spPr>
          <p:txBody>
            <a:bodyPr/>
            <a:lstStyle>
              <a:lvl1pPr eaLnBrk="0" hangingPunct="0">
                <a:defRPr sz="2400">
                  <a:solidFill>
                    <a:schemeClr val="tx1"/>
                  </a:solidFill>
                  <a:latin typeface="Arial" panose="020B0604020202020204" pitchFamily="34" charset="0"/>
                  <a:ea typeface="ヒラギノ角ゴ Pro W3" charset="-128"/>
                </a:defRPr>
              </a:lvl1pPr>
              <a:lvl2pPr marL="742950" indent="-285750" eaLnBrk="0" hangingPunct="0">
                <a:defRPr sz="2400">
                  <a:solidFill>
                    <a:schemeClr val="tx1"/>
                  </a:solidFill>
                  <a:latin typeface="Arial" panose="020B0604020202020204" pitchFamily="34" charset="0"/>
                  <a:ea typeface="ヒラギノ角ゴ Pro W3" charset="-128"/>
                </a:defRPr>
              </a:lvl2pPr>
              <a:lvl3pPr marL="1143000" indent="-228600" eaLnBrk="0" hangingPunct="0">
                <a:defRPr sz="2400">
                  <a:solidFill>
                    <a:schemeClr val="tx1"/>
                  </a:solidFill>
                  <a:latin typeface="Arial" panose="020B0604020202020204" pitchFamily="34" charset="0"/>
                  <a:ea typeface="ヒラギノ角ゴ Pro W3" charset="-128"/>
                </a:defRPr>
              </a:lvl3pPr>
              <a:lvl4pPr marL="1600200" indent="-228600" eaLnBrk="0" hangingPunct="0">
                <a:defRPr sz="2400">
                  <a:solidFill>
                    <a:schemeClr val="tx1"/>
                  </a:solidFill>
                  <a:latin typeface="Arial" panose="020B0604020202020204" pitchFamily="34" charset="0"/>
                  <a:ea typeface="ヒラギノ角ゴ Pro W3" charset="-128"/>
                </a:defRPr>
              </a:lvl4pPr>
              <a:lvl5pPr marL="2057400" indent="-228600" eaLnBrk="0" hangingPunct="0">
                <a:defRPr sz="2400">
                  <a:solidFill>
                    <a:schemeClr val="tx1"/>
                  </a:solidFill>
                  <a:latin typeface="Arial" panose="020B0604020202020204" pitchFamily="34" charset="0"/>
                  <a:ea typeface="ヒラギノ角ゴ Pro W3" charset="-128"/>
                </a:defRPr>
              </a:lvl5pPr>
              <a:lvl6pPr marL="25146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6pPr>
              <a:lvl7pPr marL="29718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7pPr>
              <a:lvl8pPr marL="34290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8pPr>
              <a:lvl9pPr marL="38862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9pPr>
            </a:lstStyle>
            <a:p>
              <a:pPr eaLnBrk="1" hangingPunct="1">
                <a:lnSpc>
                  <a:spcPct val="90000"/>
                </a:lnSpc>
                <a:spcBef>
                  <a:spcPct val="20000"/>
                </a:spcBef>
                <a:buFont typeface="Arial" panose="020B0604020202020204" pitchFamily="34" charset="0"/>
                <a:buChar char="–"/>
                <a:defRPr/>
              </a:pPr>
              <a:endParaRPr lang="en-US" altLang="en-US" sz="1200" smtClean="0">
                <a:solidFill>
                  <a:srgbClr val="EBEDFC"/>
                </a:solidFill>
              </a:endParaRPr>
            </a:p>
          </p:txBody>
        </p:sp>
        <p:sp>
          <p:nvSpPr>
            <p:cNvPr id="1031" name="Rectangle 8"/>
            <p:cNvSpPr>
              <a:spLocks noChangeArrowheads="1"/>
            </p:cNvSpPr>
            <p:nvPr userDrawn="1"/>
          </p:nvSpPr>
          <p:spPr bwMode="auto">
            <a:xfrm>
              <a:off x="1295400" y="6308725"/>
              <a:ext cx="7848600" cy="549275"/>
            </a:xfrm>
            <a:prstGeom prst="rect">
              <a:avLst/>
            </a:prstGeom>
            <a:solidFill>
              <a:srgbClr val="EBEDFC"/>
            </a:solidFill>
            <a:ln w="9525">
              <a:solidFill>
                <a:srgbClr val="EBEDFC">
                  <a:alpha val="54117"/>
                </a:srgbClr>
              </a:solidFill>
              <a:round/>
              <a:headEnd/>
              <a:tailEnd/>
            </a:ln>
          </p:spPr>
          <p:txBody>
            <a:bodyPr/>
            <a:lstStyle>
              <a:lvl1pPr eaLnBrk="0" hangingPunct="0">
                <a:defRPr sz="2400">
                  <a:solidFill>
                    <a:schemeClr val="tx1"/>
                  </a:solidFill>
                  <a:latin typeface="Arial" panose="020B0604020202020204" pitchFamily="34" charset="0"/>
                  <a:ea typeface="ヒラギノ角ゴ Pro W3" charset="-128"/>
                </a:defRPr>
              </a:lvl1pPr>
              <a:lvl2pPr marL="742950" indent="-285750" eaLnBrk="0" hangingPunct="0">
                <a:defRPr sz="2400">
                  <a:solidFill>
                    <a:schemeClr val="tx1"/>
                  </a:solidFill>
                  <a:latin typeface="Arial" panose="020B0604020202020204" pitchFamily="34" charset="0"/>
                  <a:ea typeface="ヒラギノ角ゴ Pro W3" charset="-128"/>
                </a:defRPr>
              </a:lvl2pPr>
              <a:lvl3pPr marL="1143000" indent="-228600" eaLnBrk="0" hangingPunct="0">
                <a:defRPr sz="2400">
                  <a:solidFill>
                    <a:schemeClr val="tx1"/>
                  </a:solidFill>
                  <a:latin typeface="Arial" panose="020B0604020202020204" pitchFamily="34" charset="0"/>
                  <a:ea typeface="ヒラギノ角ゴ Pro W3" charset="-128"/>
                </a:defRPr>
              </a:lvl3pPr>
              <a:lvl4pPr marL="1600200" indent="-228600" eaLnBrk="0" hangingPunct="0">
                <a:defRPr sz="2400">
                  <a:solidFill>
                    <a:schemeClr val="tx1"/>
                  </a:solidFill>
                  <a:latin typeface="Arial" panose="020B0604020202020204" pitchFamily="34" charset="0"/>
                  <a:ea typeface="ヒラギノ角ゴ Pro W3" charset="-128"/>
                </a:defRPr>
              </a:lvl4pPr>
              <a:lvl5pPr marL="2057400" indent="-228600" eaLnBrk="0" hangingPunct="0">
                <a:defRPr sz="2400">
                  <a:solidFill>
                    <a:schemeClr val="tx1"/>
                  </a:solidFill>
                  <a:latin typeface="Arial" panose="020B0604020202020204" pitchFamily="34" charset="0"/>
                  <a:ea typeface="ヒラギノ角ゴ Pro W3" charset="-128"/>
                </a:defRPr>
              </a:lvl5pPr>
              <a:lvl6pPr marL="25146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6pPr>
              <a:lvl7pPr marL="29718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7pPr>
              <a:lvl8pPr marL="34290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8pPr>
              <a:lvl9pPr marL="38862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9pPr>
            </a:lstStyle>
            <a:p>
              <a:pPr eaLnBrk="1" hangingPunct="1">
                <a:lnSpc>
                  <a:spcPct val="90000"/>
                </a:lnSpc>
                <a:spcBef>
                  <a:spcPct val="20000"/>
                </a:spcBef>
                <a:buFont typeface="Arial" panose="020B0604020202020204" pitchFamily="34" charset="0"/>
                <a:buChar char="–"/>
                <a:defRPr/>
              </a:pPr>
              <a:endParaRPr lang="en-US" altLang="en-US" sz="1200" smtClean="0">
                <a:solidFill>
                  <a:srgbClr val="EBEDFC"/>
                </a:solidFill>
              </a:endParaRPr>
            </a:p>
          </p:txBody>
        </p:sp>
      </p:grpSp>
      <p:sp>
        <p:nvSpPr>
          <p:cNvPr id="10" name="Text Box 5"/>
          <p:cNvSpPr txBox="1">
            <a:spLocks noChangeArrowheads="1"/>
          </p:cNvSpPr>
          <p:nvPr userDrawn="1"/>
        </p:nvSpPr>
        <p:spPr bwMode="auto">
          <a:xfrm>
            <a:off x="8424863" y="6583363"/>
            <a:ext cx="712787" cy="276225"/>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panose="020B0604020202020204" pitchFamily="34" charset="0"/>
                <a:ea typeface="ヒラギノ角ゴ Pro W3" charset="-128"/>
              </a:defRPr>
            </a:lvl1pPr>
            <a:lvl2pPr marL="742950" indent="-285750" eaLnBrk="0" hangingPunct="0">
              <a:defRPr sz="2400">
                <a:solidFill>
                  <a:schemeClr val="tx1"/>
                </a:solidFill>
                <a:latin typeface="Arial" panose="020B0604020202020204" pitchFamily="34" charset="0"/>
                <a:ea typeface="ヒラギノ角ゴ Pro W3" charset="-128"/>
              </a:defRPr>
            </a:lvl2pPr>
            <a:lvl3pPr marL="1143000" indent="-228600" eaLnBrk="0" hangingPunct="0">
              <a:defRPr sz="2400">
                <a:solidFill>
                  <a:schemeClr val="tx1"/>
                </a:solidFill>
                <a:latin typeface="Arial" panose="020B0604020202020204" pitchFamily="34" charset="0"/>
                <a:ea typeface="ヒラギノ角ゴ Pro W3" charset="-128"/>
              </a:defRPr>
            </a:lvl3pPr>
            <a:lvl4pPr marL="1600200" indent="-228600" eaLnBrk="0" hangingPunct="0">
              <a:defRPr sz="2400">
                <a:solidFill>
                  <a:schemeClr val="tx1"/>
                </a:solidFill>
                <a:latin typeface="Arial" panose="020B0604020202020204" pitchFamily="34" charset="0"/>
                <a:ea typeface="ヒラギノ角ゴ Pro W3" charset="-128"/>
              </a:defRPr>
            </a:lvl4pPr>
            <a:lvl5pPr marL="2057400" indent="-228600" eaLnBrk="0" hangingPunct="0">
              <a:defRPr sz="2400">
                <a:solidFill>
                  <a:schemeClr val="tx1"/>
                </a:solidFill>
                <a:latin typeface="Arial" panose="020B0604020202020204" pitchFamily="34" charset="0"/>
                <a:ea typeface="ヒラギノ角ゴ Pro W3" charset="-128"/>
              </a:defRPr>
            </a:lvl5pPr>
            <a:lvl6pPr marL="25146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6pPr>
            <a:lvl7pPr marL="29718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7pPr>
            <a:lvl8pPr marL="34290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8pPr>
            <a:lvl9pPr marL="3886200" indent="-228600" eaLnBrk="0" fontAlgn="base" hangingPunct="0">
              <a:lnSpc>
                <a:spcPct val="90000"/>
              </a:lnSpc>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charset="-128"/>
              </a:defRPr>
            </a:lvl9pPr>
          </a:lstStyle>
          <a:p>
            <a:pPr eaLnBrk="1" hangingPunct="1">
              <a:spcBef>
                <a:spcPct val="20000"/>
              </a:spcBef>
              <a:buSzPct val="75000"/>
              <a:buFont typeface="Wingdings" panose="05000000000000000000" pitchFamily="2" charset="2"/>
              <a:buNone/>
              <a:defRPr/>
            </a:pPr>
            <a:r>
              <a:rPr lang="en-US" altLang="en-US" sz="1200" smtClean="0">
                <a:solidFill>
                  <a:srgbClr val="3173CD"/>
                </a:solidFill>
              </a:rPr>
              <a:t>15  | </a:t>
            </a:r>
            <a:fld id="{90937F52-D2F8-415F-9D5A-26FB326E98D9}" type="slidenum">
              <a:rPr lang="en-US" altLang="en-US" sz="1200" smtClean="0">
                <a:solidFill>
                  <a:srgbClr val="3173CD"/>
                </a:solidFill>
              </a:rPr>
              <a:pPr eaLnBrk="1" hangingPunct="1">
                <a:spcBef>
                  <a:spcPct val="20000"/>
                </a:spcBef>
                <a:buSzPct val="75000"/>
                <a:buFont typeface="Wingdings" panose="05000000000000000000" pitchFamily="2" charset="2"/>
                <a:buNone/>
                <a:defRPr/>
              </a:pPr>
              <a:t>‹#›</a:t>
            </a:fld>
            <a:endParaRPr lang="en-US" altLang="en-US" sz="1200" smtClean="0">
              <a:solidFill>
                <a:srgbClr val="3173CD"/>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wipe dir="r"/>
  </p:transition>
  <p:txStyles>
    <p:titleStyle>
      <a:lvl1pPr algn="ctr" rtl="0" eaLnBrk="1" fontAlgn="base" hangingPunct="1">
        <a:lnSpc>
          <a:spcPct val="90000"/>
        </a:lnSpc>
        <a:spcBef>
          <a:spcPct val="20000"/>
        </a:spcBef>
        <a:spcAft>
          <a:spcPct val="0"/>
        </a:spcAft>
        <a:defRPr sz="4000">
          <a:solidFill>
            <a:schemeClr val="tx1"/>
          </a:solidFill>
          <a:latin typeface="+mj-lt"/>
          <a:ea typeface="ヒラギノ角ゴ Pro W3" charset="-128"/>
          <a:cs typeface="ヒラギノ角ゴ Pro W3" charset="-128"/>
        </a:defRPr>
      </a:lvl1pPr>
      <a:lvl2pPr algn="ctr" rtl="0" eaLnBrk="1" fontAlgn="base" hangingPunct="1">
        <a:lnSpc>
          <a:spcPct val="90000"/>
        </a:lnSpc>
        <a:spcBef>
          <a:spcPct val="20000"/>
        </a:spcBef>
        <a:spcAft>
          <a:spcPct val="0"/>
        </a:spcAft>
        <a:defRPr sz="4000">
          <a:solidFill>
            <a:schemeClr val="tx1"/>
          </a:solidFill>
          <a:latin typeface="Arial" pitchFamily="34" charset="0"/>
          <a:ea typeface="ヒラギノ角ゴ Pro W3" charset="-128"/>
          <a:cs typeface="ヒラギノ角ゴ Pro W3" charset="-128"/>
        </a:defRPr>
      </a:lvl2pPr>
      <a:lvl3pPr algn="ctr" rtl="0" eaLnBrk="1" fontAlgn="base" hangingPunct="1">
        <a:lnSpc>
          <a:spcPct val="90000"/>
        </a:lnSpc>
        <a:spcBef>
          <a:spcPct val="20000"/>
        </a:spcBef>
        <a:spcAft>
          <a:spcPct val="0"/>
        </a:spcAft>
        <a:defRPr sz="4000">
          <a:solidFill>
            <a:schemeClr val="tx1"/>
          </a:solidFill>
          <a:latin typeface="Arial" pitchFamily="34" charset="0"/>
          <a:ea typeface="ヒラギノ角ゴ Pro W3" charset="-128"/>
          <a:cs typeface="ヒラギノ角ゴ Pro W3" charset="-128"/>
        </a:defRPr>
      </a:lvl3pPr>
      <a:lvl4pPr algn="ctr" rtl="0" eaLnBrk="1" fontAlgn="base" hangingPunct="1">
        <a:lnSpc>
          <a:spcPct val="90000"/>
        </a:lnSpc>
        <a:spcBef>
          <a:spcPct val="20000"/>
        </a:spcBef>
        <a:spcAft>
          <a:spcPct val="0"/>
        </a:spcAft>
        <a:defRPr sz="4000">
          <a:solidFill>
            <a:schemeClr val="tx1"/>
          </a:solidFill>
          <a:latin typeface="Arial" pitchFamily="34" charset="0"/>
          <a:ea typeface="ヒラギノ角ゴ Pro W3" charset="-128"/>
          <a:cs typeface="ヒラギノ角ゴ Pro W3" charset="-128"/>
        </a:defRPr>
      </a:lvl4pPr>
      <a:lvl5pPr algn="ctr" rtl="0" eaLnBrk="1" fontAlgn="base" hangingPunct="1">
        <a:lnSpc>
          <a:spcPct val="90000"/>
        </a:lnSpc>
        <a:spcBef>
          <a:spcPct val="20000"/>
        </a:spcBef>
        <a:spcAft>
          <a:spcPct val="0"/>
        </a:spcAft>
        <a:defRPr sz="4000">
          <a:solidFill>
            <a:schemeClr val="tx1"/>
          </a:solidFill>
          <a:latin typeface="Arial" pitchFamily="34" charset="0"/>
          <a:ea typeface="ヒラギノ角ゴ Pro W3" charset="-128"/>
          <a:cs typeface="ヒラギノ角ゴ Pro W3" charset="-128"/>
        </a:defRPr>
      </a:lvl5pPr>
      <a:lvl6pPr marL="457200" algn="ctr" rtl="0" eaLnBrk="1" fontAlgn="base" hangingPunct="1">
        <a:lnSpc>
          <a:spcPct val="90000"/>
        </a:lnSpc>
        <a:spcBef>
          <a:spcPct val="20000"/>
        </a:spcBef>
        <a:spcAft>
          <a:spcPct val="0"/>
        </a:spcAft>
        <a:defRPr sz="4000">
          <a:solidFill>
            <a:schemeClr val="tx1"/>
          </a:solidFill>
          <a:latin typeface="Arial" pitchFamily="34" charset="0"/>
        </a:defRPr>
      </a:lvl6pPr>
      <a:lvl7pPr marL="914400" algn="ctr" rtl="0" eaLnBrk="1" fontAlgn="base" hangingPunct="1">
        <a:lnSpc>
          <a:spcPct val="90000"/>
        </a:lnSpc>
        <a:spcBef>
          <a:spcPct val="20000"/>
        </a:spcBef>
        <a:spcAft>
          <a:spcPct val="0"/>
        </a:spcAft>
        <a:defRPr sz="4000">
          <a:solidFill>
            <a:schemeClr val="tx1"/>
          </a:solidFill>
          <a:latin typeface="Arial" pitchFamily="34" charset="0"/>
        </a:defRPr>
      </a:lvl7pPr>
      <a:lvl8pPr marL="1371600" algn="ctr" rtl="0" eaLnBrk="1" fontAlgn="base" hangingPunct="1">
        <a:lnSpc>
          <a:spcPct val="90000"/>
        </a:lnSpc>
        <a:spcBef>
          <a:spcPct val="20000"/>
        </a:spcBef>
        <a:spcAft>
          <a:spcPct val="0"/>
        </a:spcAft>
        <a:defRPr sz="4000">
          <a:solidFill>
            <a:schemeClr val="tx1"/>
          </a:solidFill>
          <a:latin typeface="Arial" pitchFamily="34" charset="0"/>
        </a:defRPr>
      </a:lvl8pPr>
      <a:lvl9pPr marL="1828800" algn="ctr" rtl="0" eaLnBrk="1" fontAlgn="base" hangingPunct="1">
        <a:lnSpc>
          <a:spcPct val="90000"/>
        </a:lnSpc>
        <a:spcBef>
          <a:spcPct val="20000"/>
        </a:spcBef>
        <a:spcAft>
          <a:spcPct val="0"/>
        </a:spcAft>
        <a:defRPr sz="4000">
          <a:solidFill>
            <a:schemeClr val="tx1"/>
          </a:solidFill>
          <a:latin typeface="Arial" pitchFamily="34" charset="0"/>
        </a:defRPr>
      </a:lvl9pPr>
    </p:titleStyle>
    <p:bodyStyle>
      <a:lvl1pPr marL="533400" indent="-533400" algn="l" rtl="0" eaLnBrk="1" fontAlgn="base" hangingPunct="1">
        <a:lnSpc>
          <a:spcPct val="90000"/>
        </a:lnSpc>
        <a:spcBef>
          <a:spcPct val="20000"/>
        </a:spcBef>
        <a:spcAft>
          <a:spcPct val="0"/>
        </a:spcAft>
        <a:buChar char="•"/>
        <a:defRPr sz="2800">
          <a:solidFill>
            <a:schemeClr val="tx1"/>
          </a:solidFill>
          <a:latin typeface="+mn-lt"/>
          <a:ea typeface="ヒラギノ角ゴ Pro W3" charset="-128"/>
          <a:cs typeface="ヒラギノ角ゴ Pro W3" charset="-128"/>
        </a:defRPr>
      </a:lvl1pPr>
      <a:lvl2pPr marL="914400" indent="-457200" algn="l" rtl="0" eaLnBrk="1" fontAlgn="base" hangingPunct="1">
        <a:lnSpc>
          <a:spcPct val="90000"/>
        </a:lnSpc>
        <a:spcBef>
          <a:spcPct val="20000"/>
        </a:spcBef>
        <a:spcAft>
          <a:spcPct val="0"/>
        </a:spcAft>
        <a:buFont typeface="Arial" panose="020B0604020202020204" pitchFamily="34" charset="0"/>
        <a:buChar char="–"/>
        <a:defRPr sz="2400">
          <a:solidFill>
            <a:schemeClr val="tx1"/>
          </a:solidFill>
          <a:latin typeface="+mn-lt"/>
          <a:ea typeface="ヒラギノ角ゴ Pro W3" charset="-128"/>
          <a:cs typeface="ヒラギノ角ゴ Pro W3" charset="0"/>
        </a:defRPr>
      </a:lvl2pPr>
      <a:lvl3pPr marL="1295400" indent="-381000" algn="l" rtl="0" eaLnBrk="1" fontAlgn="base" hangingPunct="1">
        <a:lnSpc>
          <a:spcPct val="90000"/>
        </a:lnSpc>
        <a:spcBef>
          <a:spcPct val="20000"/>
        </a:spcBef>
        <a:spcAft>
          <a:spcPct val="0"/>
        </a:spcAft>
        <a:buChar char="•"/>
        <a:defRPr sz="2000">
          <a:solidFill>
            <a:schemeClr val="tx1"/>
          </a:solidFill>
          <a:latin typeface="+mn-lt"/>
          <a:ea typeface="ヒラギノ角ゴ Pro W3" charset="-128"/>
          <a:cs typeface="ヒラギノ角ゴ Pro W3" charset="0"/>
        </a:defRPr>
      </a:lvl3pPr>
      <a:lvl4pPr marL="1714500" indent="-342900" algn="l" rtl="0" eaLnBrk="1" fontAlgn="base" hangingPunct="1">
        <a:lnSpc>
          <a:spcPct val="90000"/>
        </a:lnSpc>
        <a:spcBef>
          <a:spcPct val="20000"/>
        </a:spcBef>
        <a:spcAft>
          <a:spcPct val="0"/>
        </a:spcAft>
        <a:buChar char="–"/>
        <a:defRPr>
          <a:solidFill>
            <a:schemeClr val="tx1"/>
          </a:solidFill>
          <a:latin typeface="+mn-lt"/>
          <a:ea typeface="ヒラギノ角ゴ Pro W3" charset="-128"/>
          <a:cs typeface="ヒラギノ角ゴ Pro W3" charset="0"/>
        </a:defRPr>
      </a:lvl4pPr>
      <a:lvl5pPr marL="2133600" indent="-304800" algn="l" rtl="0" eaLnBrk="1" fontAlgn="base" hangingPunct="1">
        <a:lnSpc>
          <a:spcPct val="90000"/>
        </a:lnSpc>
        <a:spcBef>
          <a:spcPct val="20000"/>
        </a:spcBef>
        <a:spcAft>
          <a:spcPct val="0"/>
        </a:spcAft>
        <a:buChar char="»"/>
        <a:defRPr sz="1600">
          <a:solidFill>
            <a:schemeClr val="tx1"/>
          </a:solidFill>
          <a:latin typeface="+mn-lt"/>
          <a:ea typeface="ヒラギノ角ゴ Pro W3" charset="-128"/>
          <a:cs typeface="ヒラギノ角ゴ Pro W3" charset="0"/>
        </a:defRPr>
      </a:lvl5pPr>
      <a:lvl6pPr marL="2590800" indent="-304800" algn="l" rtl="0" eaLnBrk="1" fontAlgn="base" hangingPunct="1">
        <a:lnSpc>
          <a:spcPct val="90000"/>
        </a:lnSpc>
        <a:spcBef>
          <a:spcPct val="20000"/>
        </a:spcBef>
        <a:spcAft>
          <a:spcPct val="0"/>
        </a:spcAft>
        <a:buChar char="»"/>
        <a:defRPr sz="1600">
          <a:solidFill>
            <a:schemeClr val="tx1"/>
          </a:solidFill>
          <a:latin typeface="+mn-lt"/>
        </a:defRPr>
      </a:lvl6pPr>
      <a:lvl7pPr marL="3048000" indent="-304800" algn="l" rtl="0" eaLnBrk="1" fontAlgn="base" hangingPunct="1">
        <a:lnSpc>
          <a:spcPct val="90000"/>
        </a:lnSpc>
        <a:spcBef>
          <a:spcPct val="20000"/>
        </a:spcBef>
        <a:spcAft>
          <a:spcPct val="0"/>
        </a:spcAft>
        <a:buChar char="»"/>
        <a:defRPr sz="1600">
          <a:solidFill>
            <a:schemeClr val="tx1"/>
          </a:solidFill>
          <a:latin typeface="+mn-lt"/>
        </a:defRPr>
      </a:lvl7pPr>
      <a:lvl8pPr marL="3505200" indent="-304800" algn="l" rtl="0" eaLnBrk="1" fontAlgn="base" hangingPunct="1">
        <a:lnSpc>
          <a:spcPct val="90000"/>
        </a:lnSpc>
        <a:spcBef>
          <a:spcPct val="20000"/>
        </a:spcBef>
        <a:spcAft>
          <a:spcPct val="0"/>
        </a:spcAft>
        <a:buChar char="»"/>
        <a:defRPr sz="1600">
          <a:solidFill>
            <a:schemeClr val="tx1"/>
          </a:solidFill>
          <a:latin typeface="+mn-lt"/>
        </a:defRPr>
      </a:lvl8pPr>
      <a:lvl9pPr marL="3962400" indent="-304800" algn="l" rtl="0" eaLnBrk="1" fontAlgn="base" hangingPunct="1">
        <a:lnSpc>
          <a:spcPct val="90000"/>
        </a:lnSpc>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n2atzoaA2N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n2atzoaA2N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veoh.com/watch/e133765ejW4nXnh?h1=Autism+Everyday"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yL9UJVtgPZY"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105400" y="3505200"/>
            <a:ext cx="3048000" cy="968375"/>
          </a:xfrm>
          <a:prstGeom prst="rect">
            <a:avLst/>
          </a:prstGeom>
          <a:noFill/>
          <a:ln w="9525">
            <a:noFill/>
            <a:miter lim="800000"/>
            <a:headEnd/>
            <a:tailEnd/>
          </a:ln>
          <a:effectLst/>
        </p:spPr>
        <p:txBody>
          <a:bodyPr/>
          <a:lstStyle/>
          <a:p>
            <a:pPr algn="ctr" eaLnBrk="1" hangingPunct="1">
              <a:lnSpc>
                <a:spcPct val="90000"/>
              </a:lnSpc>
              <a:spcBef>
                <a:spcPct val="20000"/>
              </a:spcBef>
              <a:buFont typeface="Arial" charset="0"/>
              <a:buNone/>
              <a:defRPr/>
            </a:pPr>
            <a:r>
              <a:rPr lang="en-US" sz="2800" kern="0" dirty="0">
                <a:solidFill>
                  <a:srgbClr val="000000"/>
                </a:solidFill>
                <a:latin typeface="+mn-lt"/>
                <a:ea typeface="+mn-ea"/>
              </a:rPr>
              <a:t>Psychological Disorders</a:t>
            </a:r>
          </a:p>
        </p:txBody>
      </p:sp>
      <p:sp>
        <p:nvSpPr>
          <p:cNvPr id="6" name="Rectangle 2"/>
          <p:cNvSpPr txBox="1">
            <a:spLocks noChangeArrowheads="1"/>
          </p:cNvSpPr>
          <p:nvPr/>
        </p:nvSpPr>
        <p:spPr bwMode="auto">
          <a:xfrm>
            <a:off x="5100638" y="2781300"/>
            <a:ext cx="3057525" cy="641350"/>
          </a:xfrm>
          <a:prstGeom prst="rect">
            <a:avLst/>
          </a:prstGeom>
          <a:noFill/>
          <a:ln w="9525">
            <a:noFill/>
            <a:miter lim="800000"/>
            <a:headEnd/>
            <a:tailEnd/>
          </a:ln>
          <a:effectLst/>
        </p:spPr>
        <p:txBody>
          <a:bodyPr anchor="ctr"/>
          <a:lstStyle/>
          <a:p>
            <a:pPr algn="ctr" eaLnBrk="1" hangingPunct="1">
              <a:lnSpc>
                <a:spcPct val="90000"/>
              </a:lnSpc>
              <a:spcBef>
                <a:spcPct val="40000"/>
              </a:spcBef>
              <a:defRPr/>
            </a:pPr>
            <a:r>
              <a:rPr lang="en-US" sz="4000" b="1" kern="0">
                <a:latin typeface="+mj-lt"/>
                <a:ea typeface="+mj-ea"/>
                <a:cs typeface="+mj-cs"/>
              </a:rPr>
              <a:t>Chapter 15</a:t>
            </a:r>
            <a:endParaRPr lang="en-US" sz="4000" b="1" kern="0" dirty="0">
              <a:latin typeface="+mj-lt"/>
              <a:ea typeface="+mj-ea"/>
              <a:cs typeface="+mj-cs"/>
            </a:endParaRPr>
          </a:p>
        </p:txBody>
      </p:sp>
      <p:pic>
        <p:nvPicPr>
          <p:cNvPr id="4100" name="Picture 10" descr="15CO"/>
          <p:cNvPicPr>
            <a:picLocks noChangeAspect="1" noChangeArrowheads="1"/>
          </p:cNvPicPr>
          <p:nvPr/>
        </p:nvPicPr>
        <p:blipFill>
          <a:blip r:embed="rId3">
            <a:extLst>
              <a:ext uri="{28A0092B-C50C-407E-A947-70E740481C1C}">
                <a14:useLocalDpi xmlns:a14="http://schemas.microsoft.com/office/drawing/2010/main" val="0"/>
              </a:ext>
            </a:extLst>
          </a:blip>
          <a:srcRect l="15486" r="28453"/>
          <a:stretch>
            <a:fillRect/>
          </a:stretch>
        </p:blipFill>
        <p:spPr bwMode="auto">
          <a:xfrm>
            <a:off x="609600" y="990600"/>
            <a:ext cx="41275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1"/>
          <p:cNvSpPr>
            <a:spLocks noChangeArrowheads="1"/>
          </p:cNvSpPr>
          <p:nvPr/>
        </p:nvSpPr>
        <p:spPr bwMode="auto">
          <a:xfrm>
            <a:off x="8153400" y="6324600"/>
            <a:ext cx="990600" cy="533400"/>
          </a:xfrm>
          <a:prstGeom prst="rect">
            <a:avLst/>
          </a:prstGeom>
          <a:solidFill>
            <a:srgbClr val="E5E3F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338138" indent="-338138">
              <a:lnSpc>
                <a:spcPct val="90000"/>
              </a:lnSpc>
              <a:spcBef>
                <a:spcPct val="20000"/>
              </a:spcBef>
              <a:buChar char="•"/>
              <a:defRPr sz="2800">
                <a:solidFill>
                  <a:schemeClr val="tx1"/>
                </a:solidFill>
                <a:latin typeface="Arial" panose="020B0604020202020204" pitchFamily="34" charset="0"/>
                <a:ea typeface="ヒラギノ角ゴ Pro W3" charset="-128"/>
              </a:defRPr>
            </a:lvl1pPr>
            <a:lvl2pPr marL="742950" indent="-285750">
              <a:lnSpc>
                <a:spcPct val="90000"/>
              </a:lnSpc>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charset="-128"/>
              </a:defRPr>
            </a:lvl2pPr>
            <a:lvl3pPr marL="1143000" indent="-228600">
              <a:lnSpc>
                <a:spcPct val="90000"/>
              </a:lnSpc>
              <a:spcBef>
                <a:spcPct val="20000"/>
              </a:spcBef>
              <a:buChar char="•"/>
              <a:defRPr sz="2000">
                <a:solidFill>
                  <a:schemeClr val="tx1"/>
                </a:solidFill>
                <a:latin typeface="Arial" panose="020B0604020202020204" pitchFamily="34" charset="0"/>
                <a:ea typeface="ヒラギノ角ゴ Pro W3" charset="-128"/>
              </a:defRPr>
            </a:lvl3pPr>
            <a:lvl4pPr marL="1600200" indent="-228600">
              <a:lnSpc>
                <a:spcPct val="90000"/>
              </a:lnSpc>
              <a:spcBef>
                <a:spcPct val="20000"/>
              </a:spcBef>
              <a:buChar char="–"/>
              <a:defRPr>
                <a:solidFill>
                  <a:schemeClr val="tx1"/>
                </a:solidFill>
                <a:latin typeface="Arial" panose="020B0604020202020204" pitchFamily="34" charset="0"/>
                <a:ea typeface="ヒラギノ角ゴ Pro W3" charset="-128"/>
              </a:defRPr>
            </a:lvl4pPr>
            <a:lvl5pPr marL="2057400" indent="-228600">
              <a:lnSpc>
                <a:spcPct val="90000"/>
              </a:lnSpc>
              <a:spcBef>
                <a:spcPct val="20000"/>
              </a:spcBef>
              <a:buChar char="»"/>
              <a:defRPr sz="1600">
                <a:solidFill>
                  <a:schemeClr val="tx1"/>
                </a:solidFill>
                <a:latin typeface="Arial" panose="020B0604020202020204" pitchFamily="34" charset="0"/>
                <a:ea typeface="ヒラギノ角ゴ Pro W3" charset="-128"/>
              </a:defRPr>
            </a:lvl5pPr>
            <a:lvl6pPr marL="2514600" indent="-228600" eaLnBrk="0" fontAlgn="base" hangingPunct="0">
              <a:lnSpc>
                <a:spcPct val="90000"/>
              </a:lnSpc>
              <a:spcBef>
                <a:spcPct val="20000"/>
              </a:spcBef>
              <a:spcAft>
                <a:spcPct val="0"/>
              </a:spcAft>
              <a:buChar char="»"/>
              <a:defRPr sz="1600">
                <a:solidFill>
                  <a:schemeClr val="tx1"/>
                </a:solidFill>
                <a:latin typeface="Arial" panose="020B0604020202020204" pitchFamily="34" charset="0"/>
                <a:ea typeface="ヒラギノ角ゴ Pro W3" charset="-128"/>
              </a:defRPr>
            </a:lvl6pPr>
            <a:lvl7pPr marL="2971800" indent="-228600" eaLnBrk="0" fontAlgn="base" hangingPunct="0">
              <a:lnSpc>
                <a:spcPct val="90000"/>
              </a:lnSpc>
              <a:spcBef>
                <a:spcPct val="20000"/>
              </a:spcBef>
              <a:spcAft>
                <a:spcPct val="0"/>
              </a:spcAft>
              <a:buChar char="»"/>
              <a:defRPr sz="1600">
                <a:solidFill>
                  <a:schemeClr val="tx1"/>
                </a:solidFill>
                <a:latin typeface="Arial" panose="020B0604020202020204" pitchFamily="34" charset="0"/>
                <a:ea typeface="ヒラギノ角ゴ Pro W3" charset="-128"/>
              </a:defRPr>
            </a:lvl7pPr>
            <a:lvl8pPr marL="3429000" indent="-228600" eaLnBrk="0" fontAlgn="base" hangingPunct="0">
              <a:lnSpc>
                <a:spcPct val="90000"/>
              </a:lnSpc>
              <a:spcBef>
                <a:spcPct val="20000"/>
              </a:spcBef>
              <a:spcAft>
                <a:spcPct val="0"/>
              </a:spcAft>
              <a:buChar char="»"/>
              <a:defRPr sz="1600">
                <a:solidFill>
                  <a:schemeClr val="tx1"/>
                </a:solidFill>
                <a:latin typeface="Arial" panose="020B0604020202020204" pitchFamily="34" charset="0"/>
                <a:ea typeface="ヒラギノ角ゴ Pro W3" charset="-128"/>
              </a:defRPr>
            </a:lvl8pPr>
            <a:lvl9pPr marL="3886200" indent="-228600" eaLnBrk="0" fontAlgn="base" hangingPunct="0">
              <a:lnSpc>
                <a:spcPct val="90000"/>
              </a:lnSpc>
              <a:spcBef>
                <a:spcPct val="20000"/>
              </a:spcBef>
              <a:spcAft>
                <a:spcPct val="0"/>
              </a:spcAft>
              <a:buChar char="»"/>
              <a:defRPr sz="1600">
                <a:solidFill>
                  <a:schemeClr val="tx1"/>
                </a:solidFill>
                <a:latin typeface="Arial" panose="020B0604020202020204" pitchFamily="34" charset="0"/>
                <a:ea typeface="ヒラギノ角ゴ Pro W3" charset="-128"/>
              </a:defRPr>
            </a:lvl9pPr>
          </a:lstStyle>
          <a:p>
            <a:pPr eaLnBrk="1" hangingPunct="1">
              <a:buFont typeface="Arial" panose="020B0604020202020204" pitchFamily="34" charset="0"/>
              <a:buChar char="–"/>
            </a:pPr>
            <a:endParaRPr lang="en-US" altLang="en-US" sz="240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hlinkClick r:id="rId3"/>
              </a:rPr>
              <a:t>Dissociative Identity Disorder</a:t>
            </a:r>
            <a:endParaRPr lang="en-US" altLang="en-US" dirty="0" smtClean="0"/>
          </a:p>
        </p:txBody>
      </p:sp>
      <p:sp>
        <p:nvSpPr>
          <p:cNvPr id="10243" name="Rectangle 3"/>
          <p:cNvSpPr>
            <a:spLocks noGrp="1" noChangeArrowheads="1"/>
          </p:cNvSpPr>
          <p:nvPr>
            <p:ph type="body" idx="1"/>
          </p:nvPr>
        </p:nvSpPr>
        <p:spPr>
          <a:xfrm>
            <a:off x="458788" y="1223727"/>
            <a:ext cx="8229600" cy="4570412"/>
          </a:xfrm>
        </p:spPr>
        <p:txBody>
          <a:bodyPr/>
          <a:lstStyle/>
          <a:p>
            <a:pPr marL="347663" indent="-347663" eaLnBrk="1" hangingPunct="1"/>
            <a:r>
              <a:rPr lang="en-US" altLang="en-US" dirty="0" smtClean="0"/>
              <a:t>Formerly known as multiple personality disorder</a:t>
            </a:r>
          </a:p>
          <a:p>
            <a:pPr marL="347663" indent="-347663" eaLnBrk="1" hangingPunct="1"/>
            <a:r>
              <a:rPr lang="en-US" altLang="en-US" dirty="0" smtClean="0"/>
              <a:t>Exhibit two or more separate personalities or identities.</a:t>
            </a:r>
          </a:p>
        </p:txBody>
      </p:sp>
      <p:pic>
        <p:nvPicPr>
          <p:cNvPr id="3" name="Picture 2"/>
          <p:cNvPicPr>
            <a:picLocks noChangeAspect="1"/>
          </p:cNvPicPr>
          <p:nvPr/>
        </p:nvPicPr>
        <p:blipFill>
          <a:blip r:embed="rId4"/>
          <a:stretch>
            <a:fillRect/>
          </a:stretch>
        </p:blipFill>
        <p:spPr>
          <a:xfrm>
            <a:off x="2743200" y="2286000"/>
            <a:ext cx="5276427" cy="4460867"/>
          </a:xfrm>
          <a:prstGeom prst="rect">
            <a:avLst/>
          </a:prstGeom>
        </p:spPr>
      </p:pic>
    </p:spTree>
    <p:extLst>
      <p:ext uri="{BB962C8B-B14F-4D97-AF65-F5344CB8AC3E}">
        <p14:creationId xmlns:p14="http://schemas.microsoft.com/office/powerpoint/2010/main" val="2400733788"/>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hlinkClick r:id="rId3"/>
              </a:rPr>
              <a:t>Dissociative Identity Disorder</a:t>
            </a:r>
            <a:endParaRPr lang="en-US" altLang="en-US" dirty="0" smtClean="0"/>
          </a:p>
        </p:txBody>
      </p:sp>
      <p:sp>
        <p:nvSpPr>
          <p:cNvPr id="10243" name="Rectangle 3"/>
          <p:cNvSpPr>
            <a:spLocks noGrp="1" noChangeArrowheads="1"/>
          </p:cNvSpPr>
          <p:nvPr>
            <p:ph type="body" idx="1"/>
          </p:nvPr>
        </p:nvSpPr>
        <p:spPr>
          <a:xfrm>
            <a:off x="458788" y="1223727"/>
            <a:ext cx="8229600" cy="4570412"/>
          </a:xfrm>
        </p:spPr>
        <p:txBody>
          <a:bodyPr/>
          <a:lstStyle/>
          <a:p>
            <a:pPr marL="347663" indent="-347663" eaLnBrk="1" hangingPunct="1"/>
            <a:r>
              <a:rPr lang="en-US" altLang="en-US" dirty="0" smtClean="0"/>
              <a:t>Has been controversial:</a:t>
            </a:r>
          </a:p>
          <a:p>
            <a:pPr marL="914400" indent="-450850" eaLnBrk="1" hangingPunct="1">
              <a:buFontTx/>
              <a:buChar char="-"/>
            </a:pPr>
            <a:r>
              <a:rPr lang="en-US" altLang="en-US" dirty="0" smtClean="0"/>
              <a:t>Some people fake symptoms to avoid the consequences of legal actions</a:t>
            </a:r>
          </a:p>
          <a:p>
            <a:pPr marL="914400" indent="-450850" eaLnBrk="1" hangingPunct="1">
              <a:buFontTx/>
              <a:buChar char="-"/>
            </a:pPr>
            <a:r>
              <a:rPr lang="en-US" altLang="en-US" dirty="0" smtClean="0"/>
              <a:t>Rates of the disorder skyrocketed in the 80s, suggesting that clinicians might have </a:t>
            </a:r>
            <a:r>
              <a:rPr lang="en-US" altLang="en-US" dirty="0" err="1" smtClean="0"/>
              <a:t>overdiagnosed</a:t>
            </a:r>
            <a:r>
              <a:rPr lang="en-US" altLang="en-US" dirty="0" smtClean="0"/>
              <a:t> the disorder</a:t>
            </a:r>
          </a:p>
          <a:p>
            <a:pPr marL="347663" indent="-347663"/>
            <a:r>
              <a:rPr lang="en-US" altLang="en-US" dirty="0"/>
              <a:t>It is real, and may become extreme</a:t>
            </a:r>
          </a:p>
          <a:p>
            <a:pPr marL="347663" indent="-347663"/>
            <a:r>
              <a:rPr lang="en-US" altLang="en-US" dirty="0"/>
              <a:t>Sufferers have experienced events they would like to forget or avoid</a:t>
            </a:r>
          </a:p>
          <a:p>
            <a:endParaRPr lang="en-US" altLang="en-US" dirty="0" smtClean="0"/>
          </a:p>
        </p:txBody>
      </p:sp>
    </p:spTree>
    <p:extLst>
      <p:ext uri="{BB962C8B-B14F-4D97-AF65-F5344CB8AC3E}">
        <p14:creationId xmlns:p14="http://schemas.microsoft.com/office/powerpoint/2010/main" val="187588906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1028"/>
          <p:cNvSpPr>
            <a:spLocks noGrp="1" noChangeArrowheads="1"/>
          </p:cNvSpPr>
          <p:nvPr>
            <p:ph type="ctrTitle" idx="4294967295"/>
          </p:nvPr>
        </p:nvSpPr>
        <p:spPr>
          <a:xfrm>
            <a:off x="762000" y="1371600"/>
            <a:ext cx="7772400" cy="1470025"/>
          </a:xfrm>
        </p:spPr>
        <p:txBody>
          <a:bodyPr anchor="b"/>
          <a:lstStyle/>
          <a:p>
            <a:pPr eaLnBrk="1" hangingPunct="1">
              <a:defRPr/>
            </a:pPr>
            <a:r>
              <a:rPr lang="en-US" altLang="zh-CN" dirty="0" smtClean="0">
                <a:ea typeface="+mj-ea"/>
                <a:cs typeface="+mj-cs"/>
              </a:rPr>
              <a:t>Personality Disorders</a:t>
            </a:r>
            <a:endParaRPr lang="en-US" dirty="0" smtClean="0">
              <a:ea typeface="+mj-ea"/>
              <a:cs typeface="+mj-cs"/>
            </a:endParaRPr>
          </a:p>
        </p:txBody>
      </p:sp>
    </p:spTree>
    <p:extLst>
      <p:ext uri="{BB962C8B-B14F-4D97-AF65-F5344CB8AC3E}">
        <p14:creationId xmlns:p14="http://schemas.microsoft.com/office/powerpoint/2010/main" val="2603600110"/>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371600" y="1015937"/>
            <a:ext cx="6324600" cy="5658853"/>
          </a:xfrm>
          <a:prstGeom prst="rect">
            <a:avLst/>
          </a:prstGeom>
        </p:spPr>
      </p:pic>
      <p:sp>
        <p:nvSpPr>
          <p:cNvPr id="3" name="Title 2"/>
          <p:cNvSpPr>
            <a:spLocks noGrp="1"/>
          </p:cNvSpPr>
          <p:nvPr>
            <p:ph type="title"/>
          </p:nvPr>
        </p:nvSpPr>
        <p:spPr/>
        <p:txBody>
          <a:bodyPr/>
          <a:lstStyle/>
          <a:p>
            <a:r>
              <a:rPr lang="en-US" dirty="0" smtClean="0"/>
              <a:t>DSM-5 Personality Disorder</a:t>
            </a:r>
            <a:endParaRPr lang="en-US" dirty="0"/>
          </a:p>
        </p:txBody>
      </p:sp>
    </p:spTree>
    <p:extLst>
      <p:ext uri="{BB962C8B-B14F-4D97-AF65-F5344CB8AC3E}">
        <p14:creationId xmlns:p14="http://schemas.microsoft.com/office/powerpoint/2010/main" val="313328407"/>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Borderline Personality Disorder</a:t>
            </a:r>
            <a:endParaRPr lang="en-US" dirty="0"/>
          </a:p>
        </p:txBody>
      </p:sp>
      <p:sp>
        <p:nvSpPr>
          <p:cNvPr id="2" name="Content Placeholder 1"/>
          <p:cNvSpPr>
            <a:spLocks noGrp="1"/>
          </p:cNvSpPr>
          <p:nvPr>
            <p:ph idx="1"/>
          </p:nvPr>
        </p:nvSpPr>
        <p:spPr/>
        <p:txBody>
          <a:bodyPr/>
          <a:lstStyle/>
          <a:p>
            <a:r>
              <a:rPr lang="en-US" dirty="0" smtClean="0"/>
              <a:t>Can’t tolerate being alone</a:t>
            </a:r>
          </a:p>
          <a:p>
            <a:r>
              <a:rPr lang="en-US" dirty="0" smtClean="0"/>
              <a:t>Do extreme things to avoid abandonment</a:t>
            </a:r>
          </a:p>
          <a:p>
            <a:r>
              <a:rPr lang="en-US" dirty="0" smtClean="0"/>
              <a:t>Have intense and unstable relationships</a:t>
            </a:r>
          </a:p>
          <a:p>
            <a:r>
              <a:rPr lang="en-US" dirty="0" smtClean="0"/>
              <a:t>Have unstable view of self</a:t>
            </a:r>
          </a:p>
          <a:p>
            <a:r>
              <a:rPr lang="en-US" dirty="0" smtClean="0"/>
              <a:t>Highly impulsive and self-destructive</a:t>
            </a:r>
          </a:p>
          <a:p>
            <a:endParaRPr lang="en-US" dirty="0"/>
          </a:p>
          <a:p>
            <a:r>
              <a:rPr lang="en-US" dirty="0" smtClean="0"/>
              <a:t>Affects about 1.4% of the U.S. population</a:t>
            </a:r>
            <a:endParaRPr lang="en-US" dirty="0"/>
          </a:p>
        </p:txBody>
      </p:sp>
      <p:pic>
        <p:nvPicPr>
          <p:cNvPr id="5" name="Picture 4"/>
          <p:cNvPicPr>
            <a:picLocks noChangeAspect="1"/>
          </p:cNvPicPr>
          <p:nvPr/>
        </p:nvPicPr>
        <p:blipFill>
          <a:blip r:embed="rId3"/>
          <a:stretch>
            <a:fillRect/>
          </a:stretch>
        </p:blipFill>
        <p:spPr>
          <a:xfrm>
            <a:off x="3810000" y="4953000"/>
            <a:ext cx="1752600" cy="1752600"/>
          </a:xfrm>
          <a:prstGeom prst="rect">
            <a:avLst/>
          </a:prstGeom>
        </p:spPr>
      </p:pic>
    </p:spTree>
    <p:extLst>
      <p:ext uri="{BB962C8B-B14F-4D97-AF65-F5344CB8AC3E}">
        <p14:creationId xmlns:p14="http://schemas.microsoft.com/office/powerpoint/2010/main" val="94397145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Antisocial Personality Disorder</a:t>
            </a:r>
            <a:endParaRPr lang="en-US" dirty="0"/>
          </a:p>
        </p:txBody>
      </p:sp>
      <p:sp>
        <p:nvSpPr>
          <p:cNvPr id="2" name="Content Placeholder 1"/>
          <p:cNvSpPr>
            <a:spLocks noGrp="1"/>
          </p:cNvSpPr>
          <p:nvPr>
            <p:ph idx="1"/>
          </p:nvPr>
        </p:nvSpPr>
        <p:spPr/>
        <p:txBody>
          <a:bodyPr/>
          <a:lstStyle/>
          <a:p>
            <a:r>
              <a:rPr lang="en-US" dirty="0" smtClean="0"/>
              <a:t>Show no regard at all for other’s rights or feelings</a:t>
            </a:r>
          </a:p>
          <a:p>
            <a:r>
              <a:rPr lang="en-US" dirty="0" smtClean="0"/>
              <a:t>View the world as self-serving and unkind.</a:t>
            </a:r>
            <a:endParaRPr lang="en-US" dirty="0"/>
          </a:p>
        </p:txBody>
      </p:sp>
      <p:pic>
        <p:nvPicPr>
          <p:cNvPr id="4" name="Picture 3"/>
          <p:cNvPicPr>
            <a:picLocks noChangeAspect="1"/>
          </p:cNvPicPr>
          <p:nvPr/>
        </p:nvPicPr>
        <p:blipFill>
          <a:blip r:embed="rId3"/>
          <a:stretch>
            <a:fillRect/>
          </a:stretch>
        </p:blipFill>
        <p:spPr>
          <a:xfrm>
            <a:off x="2429292" y="3200400"/>
            <a:ext cx="4285415" cy="3209925"/>
          </a:xfrm>
          <a:prstGeom prst="rect">
            <a:avLst/>
          </a:prstGeom>
        </p:spPr>
      </p:pic>
    </p:spTree>
    <p:extLst>
      <p:ext uri="{BB962C8B-B14F-4D97-AF65-F5344CB8AC3E}">
        <p14:creationId xmlns:p14="http://schemas.microsoft.com/office/powerpoint/2010/main" val="137936345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Antisocial Personality Disorder</a:t>
            </a:r>
            <a:endParaRPr lang="en-US" dirty="0"/>
          </a:p>
        </p:txBody>
      </p:sp>
      <p:pic>
        <p:nvPicPr>
          <p:cNvPr id="4" name="Content Placeholder 3"/>
          <p:cNvPicPr>
            <a:picLocks noGrp="1" noChangeAspect="1"/>
          </p:cNvPicPr>
          <p:nvPr>
            <p:ph idx="1"/>
          </p:nvPr>
        </p:nvPicPr>
        <p:blipFill>
          <a:blip r:embed="rId3"/>
          <a:stretch>
            <a:fillRect/>
          </a:stretch>
        </p:blipFill>
        <p:spPr>
          <a:xfrm>
            <a:off x="838200" y="1447800"/>
            <a:ext cx="7748588" cy="4504993"/>
          </a:xfrm>
          <a:prstGeom prst="rect">
            <a:avLst/>
          </a:prstGeom>
        </p:spPr>
      </p:pic>
    </p:spTree>
    <p:extLst>
      <p:ext uri="{BB962C8B-B14F-4D97-AF65-F5344CB8AC3E}">
        <p14:creationId xmlns:p14="http://schemas.microsoft.com/office/powerpoint/2010/main" val="179790237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Antisocial Personality Disorder</a:t>
            </a:r>
            <a:endParaRPr lang="en-US" dirty="0"/>
          </a:p>
        </p:txBody>
      </p:sp>
      <p:sp>
        <p:nvSpPr>
          <p:cNvPr id="2" name="Content Placeholder 1"/>
          <p:cNvSpPr>
            <a:spLocks noGrp="1"/>
          </p:cNvSpPr>
          <p:nvPr>
            <p:ph idx="1"/>
          </p:nvPr>
        </p:nvSpPr>
        <p:spPr/>
        <p:txBody>
          <a:bodyPr/>
          <a:lstStyle/>
          <a:p>
            <a:r>
              <a:rPr lang="en-US" dirty="0" smtClean="0"/>
              <a:t>Genetic factors influence its development.</a:t>
            </a:r>
          </a:p>
          <a:p>
            <a:r>
              <a:rPr lang="en-US" dirty="0" smtClean="0"/>
              <a:t>Environmental factors influence its development.</a:t>
            </a:r>
          </a:p>
          <a:p>
            <a:pPr marL="914400" indent="-404813">
              <a:buFontTx/>
              <a:buChar char="-"/>
            </a:pPr>
            <a:r>
              <a:rPr lang="en-US" dirty="0" smtClean="0"/>
              <a:t>Parental criminality</a:t>
            </a:r>
          </a:p>
          <a:p>
            <a:pPr marL="914400" indent="-404813">
              <a:buFontTx/>
              <a:buChar char="-"/>
            </a:pPr>
            <a:r>
              <a:rPr lang="en-US" dirty="0" smtClean="0"/>
              <a:t>Family conflict</a:t>
            </a:r>
          </a:p>
          <a:p>
            <a:pPr marL="914400" indent="-404813">
              <a:buFontTx/>
              <a:buChar char="-"/>
            </a:pPr>
            <a:r>
              <a:rPr lang="en-US" dirty="0" smtClean="0"/>
              <a:t>Peer delinquency</a:t>
            </a:r>
          </a:p>
          <a:p>
            <a:pPr marL="914400" indent="-404813">
              <a:buFontTx/>
              <a:buChar char="-"/>
            </a:pPr>
            <a:r>
              <a:rPr lang="en-US" dirty="0" smtClean="0"/>
              <a:t>Gang membership</a:t>
            </a:r>
          </a:p>
          <a:p>
            <a:pPr marL="914400" indent="-404813">
              <a:buFontTx/>
              <a:buChar char="-"/>
            </a:pPr>
            <a:r>
              <a:rPr lang="en-US" dirty="0" smtClean="0"/>
              <a:t>Disorganized community</a:t>
            </a:r>
          </a:p>
          <a:p>
            <a:pPr marL="914400" indent="-404813">
              <a:buFontTx/>
              <a:buChar char="-"/>
            </a:pPr>
            <a:r>
              <a:rPr lang="en-US" dirty="0" smtClean="0"/>
              <a:t>Availability of drugs</a:t>
            </a:r>
          </a:p>
          <a:p>
            <a:pPr marL="914400" indent="-404813">
              <a:buFontTx/>
              <a:buChar char="-"/>
            </a:pPr>
            <a:r>
              <a:rPr lang="en-US" dirty="0" smtClean="0"/>
              <a:t>Etc.</a:t>
            </a:r>
            <a:endParaRPr lang="en-US" dirty="0"/>
          </a:p>
        </p:txBody>
      </p:sp>
    </p:spTree>
    <p:extLst>
      <p:ext uri="{BB962C8B-B14F-4D97-AF65-F5344CB8AC3E}">
        <p14:creationId xmlns:p14="http://schemas.microsoft.com/office/powerpoint/2010/main" val="2090492568"/>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1028"/>
          <p:cNvSpPr>
            <a:spLocks noGrp="1" noChangeArrowheads="1"/>
          </p:cNvSpPr>
          <p:nvPr>
            <p:ph type="ctrTitle" idx="4294967295"/>
          </p:nvPr>
        </p:nvSpPr>
        <p:spPr>
          <a:xfrm>
            <a:off x="762000" y="1371600"/>
            <a:ext cx="7772400" cy="1470025"/>
          </a:xfrm>
        </p:spPr>
        <p:txBody>
          <a:bodyPr anchor="b"/>
          <a:lstStyle/>
          <a:p>
            <a:pPr eaLnBrk="1" hangingPunct="1">
              <a:defRPr/>
            </a:pPr>
            <a:r>
              <a:rPr lang="en-US" altLang="zh-CN" dirty="0" smtClean="0">
                <a:ea typeface="+mj-ea"/>
                <a:cs typeface="+mj-cs"/>
              </a:rPr>
              <a:t>Disorders in Childhood</a:t>
            </a:r>
            <a:endParaRPr lang="en-US" dirty="0" smtClean="0">
              <a:ea typeface="+mj-ea"/>
              <a:cs typeface="+mj-cs"/>
            </a:endParaRPr>
          </a:p>
        </p:txBody>
      </p:sp>
    </p:spTree>
    <p:extLst>
      <p:ext uri="{BB962C8B-B14F-4D97-AF65-F5344CB8AC3E}">
        <p14:creationId xmlns:p14="http://schemas.microsoft.com/office/powerpoint/2010/main" val="1610881284"/>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Attention Deficit/Hyperactivity Disorder (ADHD)</a:t>
            </a:r>
            <a:endParaRPr lang="en-US" dirty="0"/>
          </a:p>
        </p:txBody>
      </p:sp>
      <p:sp>
        <p:nvSpPr>
          <p:cNvPr id="2" name="Content Placeholder 1"/>
          <p:cNvSpPr>
            <a:spLocks noGrp="1"/>
          </p:cNvSpPr>
          <p:nvPr>
            <p:ph idx="1"/>
          </p:nvPr>
        </p:nvSpPr>
        <p:spPr/>
        <p:txBody>
          <a:bodyPr/>
          <a:lstStyle/>
          <a:p>
            <a:r>
              <a:rPr lang="en-US" dirty="0" smtClean="0"/>
              <a:t>First described by Hans Hoffman in 1920s.</a:t>
            </a:r>
          </a:p>
          <a:p>
            <a:r>
              <a:rPr lang="en-US" dirty="0" smtClean="0"/>
              <a:t>Inattention:</a:t>
            </a:r>
          </a:p>
          <a:p>
            <a:pPr marL="914400" indent="-450850">
              <a:buFontTx/>
              <a:buChar char="-"/>
            </a:pPr>
            <a:r>
              <a:rPr lang="en-US" dirty="0" smtClean="0"/>
              <a:t>Avoid tasks that require sustained attention</a:t>
            </a:r>
          </a:p>
          <a:p>
            <a:pPr marL="914400" indent="-450850">
              <a:buFontTx/>
              <a:buChar char="-"/>
            </a:pPr>
            <a:r>
              <a:rPr lang="en-US" dirty="0" smtClean="0"/>
              <a:t>Can’t follow instructions</a:t>
            </a:r>
          </a:p>
          <a:p>
            <a:pPr marL="914400" indent="-450850">
              <a:buFontTx/>
              <a:buChar char="-"/>
            </a:pPr>
            <a:r>
              <a:rPr lang="en-US" dirty="0" smtClean="0"/>
              <a:t>Lack of attention to details</a:t>
            </a:r>
          </a:p>
          <a:p>
            <a:pPr marL="914400" indent="-450850">
              <a:buFontTx/>
              <a:buChar char="-"/>
            </a:pPr>
            <a:r>
              <a:rPr lang="en-US" dirty="0" smtClean="0"/>
              <a:t>Easily distracted</a:t>
            </a:r>
          </a:p>
          <a:p>
            <a:r>
              <a:rPr lang="en-US" dirty="0" smtClean="0"/>
              <a:t>Hyperactivity:</a:t>
            </a:r>
          </a:p>
          <a:p>
            <a:pPr marL="914400" indent="-450850">
              <a:buFontTx/>
              <a:buChar char="-"/>
            </a:pPr>
            <a:r>
              <a:rPr lang="en-US" dirty="0" smtClean="0"/>
              <a:t>Excessive movement</a:t>
            </a:r>
          </a:p>
          <a:p>
            <a:pPr marL="914400" indent="-450850">
              <a:buFontTx/>
              <a:buChar char="-"/>
            </a:pPr>
            <a:r>
              <a:rPr lang="en-US" dirty="0" smtClean="0"/>
              <a:t>Hasty, impulsive, act without much thinking.</a:t>
            </a:r>
            <a:endParaRPr lang="en-US" dirty="0"/>
          </a:p>
        </p:txBody>
      </p:sp>
    </p:spTree>
    <p:extLst>
      <p:ext uri="{BB962C8B-B14F-4D97-AF65-F5344CB8AC3E}">
        <p14:creationId xmlns:p14="http://schemas.microsoft.com/office/powerpoint/2010/main" val="234134882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1028"/>
          <p:cNvSpPr>
            <a:spLocks noGrp="1" noChangeArrowheads="1"/>
          </p:cNvSpPr>
          <p:nvPr>
            <p:ph type="ctrTitle" idx="4294967295"/>
          </p:nvPr>
        </p:nvSpPr>
        <p:spPr>
          <a:xfrm>
            <a:off x="762000" y="1371600"/>
            <a:ext cx="7772400" cy="1470025"/>
          </a:xfrm>
        </p:spPr>
        <p:txBody>
          <a:bodyPr anchor="b"/>
          <a:lstStyle/>
          <a:p>
            <a:pPr eaLnBrk="1" hangingPunct="1">
              <a:defRPr/>
            </a:pPr>
            <a:r>
              <a:rPr lang="en-US" altLang="zh-CN" dirty="0" smtClean="0">
                <a:ea typeface="+mj-ea"/>
                <a:cs typeface="+mj-cs"/>
              </a:rPr>
              <a:t>Schizophrenia</a:t>
            </a:r>
            <a:endParaRPr lang="en-US" dirty="0" smtClean="0">
              <a:ea typeface="+mj-ea"/>
              <a:cs typeface="+mj-cs"/>
            </a:endParaRPr>
          </a:p>
        </p:txBody>
      </p:sp>
      <p:sp>
        <p:nvSpPr>
          <p:cNvPr id="8195" name="Rectangle 1029"/>
          <p:cNvSpPr>
            <a:spLocks noGrp="1" noChangeArrowheads="1"/>
          </p:cNvSpPr>
          <p:nvPr>
            <p:ph type="subTitle" idx="4294967295"/>
          </p:nvPr>
        </p:nvSpPr>
        <p:spPr>
          <a:xfrm>
            <a:off x="457200" y="3243263"/>
            <a:ext cx="8153400" cy="1946275"/>
          </a:xfrm>
        </p:spPr>
        <p:txBody>
          <a:bodyPr/>
          <a:lstStyle/>
          <a:p>
            <a:pPr marL="0" indent="0" algn="ctr">
              <a:buNone/>
            </a:pPr>
            <a:r>
              <a:rPr lang="en-US" altLang="en-US" sz="3200" dirty="0"/>
              <a:t>Is schizophrenia</a:t>
            </a:r>
            <a:br>
              <a:rPr lang="en-US" altLang="en-US" sz="3200" dirty="0"/>
            </a:br>
            <a:r>
              <a:rPr lang="en-US" altLang="en-US" sz="3200" dirty="0"/>
              <a:t>the same as </a:t>
            </a:r>
            <a:r>
              <a:rPr lang="ja-JP" altLang="en-US" sz="3200" dirty="0"/>
              <a:t>“</a:t>
            </a:r>
            <a:r>
              <a:rPr lang="en-US" altLang="ja-JP" sz="3200" dirty="0"/>
              <a:t>split personality</a:t>
            </a:r>
            <a:r>
              <a:rPr lang="ja-JP" altLang="en-US" sz="3200" dirty="0"/>
              <a:t>”</a:t>
            </a:r>
            <a:r>
              <a:rPr lang="en-US" altLang="ja-JP" sz="3200" dirty="0"/>
              <a:t>?</a:t>
            </a:r>
            <a:endParaRPr lang="en-US" altLang="en-US" sz="3200"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Attention Deficit/Hyperactivity Disorder (ADHD)</a:t>
            </a:r>
            <a:endParaRPr lang="en-US" dirty="0"/>
          </a:p>
        </p:txBody>
      </p:sp>
      <p:sp>
        <p:nvSpPr>
          <p:cNvPr id="2" name="Content Placeholder 1"/>
          <p:cNvSpPr>
            <a:spLocks noGrp="1"/>
          </p:cNvSpPr>
          <p:nvPr>
            <p:ph idx="1"/>
          </p:nvPr>
        </p:nvSpPr>
        <p:spPr/>
        <p:txBody>
          <a:bodyPr/>
          <a:lstStyle/>
          <a:p>
            <a:r>
              <a:rPr lang="en-US" dirty="0" smtClean="0"/>
              <a:t>Affects about 5% of children.</a:t>
            </a:r>
          </a:p>
          <a:p>
            <a:r>
              <a:rPr lang="en-US" dirty="0" smtClean="0"/>
              <a:t>Boys are 3 times more likely to have it. </a:t>
            </a:r>
          </a:p>
          <a:p>
            <a:r>
              <a:rPr lang="en-US" dirty="0" smtClean="0"/>
              <a:t>Associated with long-term negative life outcomes. </a:t>
            </a:r>
            <a:endParaRPr lang="en-US" dirty="0"/>
          </a:p>
        </p:txBody>
      </p:sp>
      <p:pic>
        <p:nvPicPr>
          <p:cNvPr id="4" name="Picture 3"/>
          <p:cNvPicPr>
            <a:picLocks noChangeAspect="1"/>
          </p:cNvPicPr>
          <p:nvPr/>
        </p:nvPicPr>
        <p:blipFill>
          <a:blip r:embed="rId3"/>
          <a:stretch>
            <a:fillRect/>
          </a:stretch>
        </p:blipFill>
        <p:spPr>
          <a:xfrm>
            <a:off x="1643062" y="3417888"/>
            <a:ext cx="5857875" cy="2857500"/>
          </a:xfrm>
          <a:prstGeom prst="rect">
            <a:avLst/>
          </a:prstGeom>
        </p:spPr>
      </p:pic>
    </p:spTree>
    <p:extLst>
      <p:ext uri="{BB962C8B-B14F-4D97-AF65-F5344CB8AC3E}">
        <p14:creationId xmlns:p14="http://schemas.microsoft.com/office/powerpoint/2010/main" val="1250845172"/>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Attention Deficit/Hyperactivity Disorder (ADHD)</a:t>
            </a:r>
            <a:endParaRPr lang="en-US" dirty="0"/>
          </a:p>
        </p:txBody>
      </p:sp>
      <p:sp>
        <p:nvSpPr>
          <p:cNvPr id="2" name="Content Placeholder 1"/>
          <p:cNvSpPr>
            <a:spLocks noGrp="1"/>
          </p:cNvSpPr>
          <p:nvPr>
            <p:ph idx="1"/>
          </p:nvPr>
        </p:nvSpPr>
        <p:spPr/>
        <p:txBody>
          <a:bodyPr/>
          <a:lstStyle/>
          <a:p>
            <a:r>
              <a:rPr lang="en-US" dirty="0" smtClean="0"/>
              <a:t>Genetics plays a significant role in its development – very heritable.</a:t>
            </a:r>
          </a:p>
          <a:p>
            <a:r>
              <a:rPr lang="en-US" dirty="0" smtClean="0"/>
              <a:t>Genes regulating dopamine are responsible.</a:t>
            </a:r>
          </a:p>
          <a:p>
            <a:r>
              <a:rPr lang="en-US" dirty="0" smtClean="0"/>
              <a:t>Abnormality (smaller) frontal lobes. </a:t>
            </a:r>
          </a:p>
          <a:p>
            <a:r>
              <a:rPr lang="en-US" dirty="0" smtClean="0"/>
              <a:t>Exposure to cigarette smoke during prenatal period is associated with ADHD.</a:t>
            </a:r>
            <a:endParaRPr lang="en-US" dirty="0"/>
          </a:p>
        </p:txBody>
      </p:sp>
    </p:spTree>
    <p:extLst>
      <p:ext uri="{BB962C8B-B14F-4D97-AF65-F5344CB8AC3E}">
        <p14:creationId xmlns:p14="http://schemas.microsoft.com/office/powerpoint/2010/main" val="91408955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hlinkClick r:id="rId3"/>
              </a:rPr>
              <a:t>Autism Spectrum Disorder</a:t>
            </a:r>
            <a:endParaRPr lang="en-US" dirty="0"/>
          </a:p>
        </p:txBody>
      </p:sp>
      <p:sp>
        <p:nvSpPr>
          <p:cNvPr id="2" name="Content Placeholder 1"/>
          <p:cNvSpPr>
            <a:spLocks noGrp="1"/>
          </p:cNvSpPr>
          <p:nvPr>
            <p:ph idx="1"/>
          </p:nvPr>
        </p:nvSpPr>
        <p:spPr/>
        <p:txBody>
          <a:bodyPr/>
          <a:lstStyle/>
          <a:p>
            <a:r>
              <a:rPr lang="en-US" dirty="0" smtClean="0"/>
              <a:t>Deficits in social interaction</a:t>
            </a:r>
          </a:p>
          <a:p>
            <a:endParaRPr lang="en-US" dirty="0"/>
          </a:p>
          <a:p>
            <a:r>
              <a:rPr lang="en-US" dirty="0" smtClean="0"/>
              <a:t>Deficits in communication</a:t>
            </a:r>
          </a:p>
          <a:p>
            <a:endParaRPr lang="en-US" dirty="0"/>
          </a:p>
          <a:p>
            <a:r>
              <a:rPr lang="en-US" dirty="0" smtClean="0"/>
              <a:t>Repetitive patterns of behavior or interests.</a:t>
            </a:r>
            <a:endParaRPr lang="en-US" dirty="0"/>
          </a:p>
        </p:txBody>
      </p:sp>
      <p:pic>
        <p:nvPicPr>
          <p:cNvPr id="4" name="Picture 3"/>
          <p:cNvPicPr>
            <a:picLocks noChangeAspect="1"/>
          </p:cNvPicPr>
          <p:nvPr/>
        </p:nvPicPr>
        <p:blipFill>
          <a:blip r:embed="rId4"/>
          <a:stretch>
            <a:fillRect/>
          </a:stretch>
        </p:blipFill>
        <p:spPr>
          <a:xfrm>
            <a:off x="1371600" y="3962400"/>
            <a:ext cx="6896100" cy="2758440"/>
          </a:xfrm>
          <a:prstGeom prst="rect">
            <a:avLst/>
          </a:prstGeom>
        </p:spPr>
      </p:pic>
    </p:spTree>
    <p:extLst>
      <p:ext uri="{BB962C8B-B14F-4D97-AF65-F5344CB8AC3E}">
        <p14:creationId xmlns:p14="http://schemas.microsoft.com/office/powerpoint/2010/main" val="3991081413"/>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Autism Spectrum Disorder</a:t>
            </a:r>
            <a:endParaRPr lang="en-US" dirty="0"/>
          </a:p>
        </p:txBody>
      </p:sp>
      <p:sp>
        <p:nvSpPr>
          <p:cNvPr id="2" name="Content Placeholder 1"/>
          <p:cNvSpPr>
            <a:spLocks noGrp="1"/>
          </p:cNvSpPr>
          <p:nvPr>
            <p:ph idx="1"/>
          </p:nvPr>
        </p:nvSpPr>
        <p:spPr/>
        <p:txBody>
          <a:bodyPr/>
          <a:lstStyle/>
          <a:p>
            <a:r>
              <a:rPr lang="en-US" dirty="0" smtClean="0"/>
              <a:t>Nearly 1 in 88 children in the U.S. has autism.</a:t>
            </a:r>
          </a:p>
          <a:p>
            <a:r>
              <a:rPr lang="en-US" dirty="0" smtClean="0"/>
              <a:t>5 times more common in boys.</a:t>
            </a:r>
          </a:p>
          <a:p>
            <a:endParaRPr lang="en-US" dirty="0"/>
          </a:p>
          <a:p>
            <a:r>
              <a:rPr lang="en-US" dirty="0" smtClean="0"/>
              <a:t>Factors contributing to autism</a:t>
            </a:r>
          </a:p>
          <a:p>
            <a:pPr marL="914400" indent="-450850">
              <a:buFontTx/>
              <a:buChar char="-"/>
            </a:pPr>
            <a:r>
              <a:rPr lang="en-US" dirty="0" smtClean="0"/>
              <a:t>Genetics</a:t>
            </a:r>
          </a:p>
          <a:p>
            <a:pPr marL="914400" indent="-450850">
              <a:buFontTx/>
              <a:buChar char="-"/>
            </a:pPr>
            <a:r>
              <a:rPr lang="en-US" dirty="0" smtClean="0"/>
              <a:t>Environmental factors, such as exposure to certain pollutants, vitamin D deficiency</a:t>
            </a:r>
          </a:p>
          <a:p>
            <a:pPr marL="914400" indent="-450850">
              <a:buFontTx/>
              <a:buChar char="-"/>
            </a:pPr>
            <a:r>
              <a:rPr lang="en-US" dirty="0" smtClean="0"/>
              <a:t>But NOT the MMR vaccine!</a:t>
            </a:r>
          </a:p>
        </p:txBody>
      </p:sp>
    </p:spTree>
    <p:extLst>
      <p:ext uri="{BB962C8B-B14F-4D97-AF65-F5344CB8AC3E}">
        <p14:creationId xmlns:p14="http://schemas.microsoft.com/office/powerpoint/2010/main" val="2567469079"/>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686800" cy="5262563"/>
          </a:xfrm>
          <a:prstGeom prst="rect">
            <a:avLst/>
          </a:prstGeom>
          <a:noFill/>
        </p:spPr>
        <p:txBody>
          <a:bodyPr>
            <a:spAutoFit/>
          </a:bodyPr>
          <a:lstStyle/>
          <a:p>
            <a:pPr>
              <a:defRPr/>
            </a:pPr>
            <a:r>
              <a:rPr lang="en-US" dirty="0">
                <a:solidFill>
                  <a:schemeClr val="accent6">
                    <a:lumMod val="75000"/>
                  </a:schemeClr>
                </a:solidFill>
              </a:rPr>
              <a:t>Dear Sirs,</a:t>
            </a:r>
          </a:p>
          <a:p>
            <a:pPr>
              <a:defRPr/>
            </a:pPr>
            <a:endParaRPr lang="en-US" dirty="0">
              <a:solidFill>
                <a:schemeClr val="accent6">
                  <a:lumMod val="75000"/>
                </a:schemeClr>
              </a:solidFill>
            </a:endParaRPr>
          </a:p>
          <a:p>
            <a:pPr>
              <a:defRPr/>
            </a:pPr>
            <a:r>
              <a:rPr lang="en-US" dirty="0">
                <a:solidFill>
                  <a:schemeClr val="accent6">
                    <a:lumMod val="75000"/>
                  </a:schemeClr>
                </a:solidFill>
              </a:rPr>
              <a:t>Pertaining to our continuing failure to prosecute violations of minor’s rights to sovereign equality which occurring in gestations being compromised by the </a:t>
            </a:r>
            <a:r>
              <a:rPr lang="en-US" dirty="0" err="1">
                <a:solidFill>
                  <a:schemeClr val="accent6">
                    <a:lumMod val="75000"/>
                  </a:schemeClr>
                </a:solidFill>
              </a:rPr>
              <a:t>ingestation</a:t>
            </a:r>
            <a:r>
              <a:rPr lang="en-US" dirty="0">
                <a:solidFill>
                  <a:schemeClr val="accent6">
                    <a:lumMod val="75000"/>
                  </a:schemeClr>
                </a:solidFill>
              </a:rPr>
              <a:t> of controlled substances, …the skewing of androgyny which continues in female juveniles even after separation from their mother’s has occurred, and as a means of </a:t>
            </a:r>
            <a:r>
              <a:rPr lang="en-US" dirty="0" err="1">
                <a:solidFill>
                  <a:schemeClr val="accent6">
                    <a:lumMod val="75000"/>
                  </a:schemeClr>
                </a:solidFill>
              </a:rPr>
              <a:t>promulflagitating</a:t>
            </a:r>
            <a:r>
              <a:rPr lang="en-US" dirty="0">
                <a:solidFill>
                  <a:schemeClr val="accent6">
                    <a:lumMod val="75000"/>
                  </a:schemeClr>
                </a:solidFill>
              </a:rPr>
              <a:t> my paying </a:t>
            </a:r>
            <a:r>
              <a:rPr lang="en-US" dirty="0" err="1">
                <a:solidFill>
                  <a:schemeClr val="accent6">
                    <a:lumMod val="75000"/>
                  </a:schemeClr>
                </a:solidFill>
              </a:rPr>
              <a:t>Governer</a:t>
            </a:r>
            <a:r>
              <a:rPr lang="en-US" dirty="0">
                <a:solidFill>
                  <a:schemeClr val="accent6">
                    <a:lumMod val="75000"/>
                  </a:schemeClr>
                </a:solidFill>
              </a:rPr>
              <a:t> </a:t>
            </a:r>
            <a:r>
              <a:rPr lang="en-US" dirty="0" err="1">
                <a:solidFill>
                  <a:schemeClr val="accent6">
                    <a:lumMod val="75000"/>
                  </a:schemeClr>
                </a:solidFill>
              </a:rPr>
              <a:t>Hickel</a:t>
            </a:r>
            <a:r>
              <a:rPr lang="en-US" dirty="0">
                <a:solidFill>
                  <a:schemeClr val="accent6">
                    <a:lumMod val="75000"/>
                  </a:schemeClr>
                </a:solidFill>
              </a:rPr>
              <a:t> of Alaska for my employees to have personal services endorsements and controlled substance endorsement,… the Iraqi oil being released by the United Nations being identified as </a:t>
            </a:r>
            <a:r>
              <a:rPr lang="en-US" dirty="0" err="1">
                <a:solidFill>
                  <a:schemeClr val="accent6">
                    <a:lumMod val="75000"/>
                  </a:schemeClr>
                </a:solidFill>
              </a:rPr>
              <a:t>Kurdistanian</a:t>
            </a:r>
            <a:r>
              <a:rPr lang="en-US" dirty="0">
                <a:solidFill>
                  <a:schemeClr val="accent6">
                    <a:lumMod val="75000"/>
                  </a:schemeClr>
                </a:solidFill>
              </a:rPr>
              <a:t> oil, and the July, 1991 issue of the Siberian Review spells President </a:t>
            </a:r>
            <a:r>
              <a:rPr lang="en-US" dirty="0" err="1">
                <a:solidFill>
                  <a:schemeClr val="accent6">
                    <a:lumMod val="75000"/>
                  </a:schemeClr>
                </a:solidFill>
              </a:rPr>
              <a:t>Eltsin’s</a:t>
            </a:r>
            <a:r>
              <a:rPr lang="en-US" dirty="0">
                <a:solidFill>
                  <a:schemeClr val="accent6">
                    <a:lumMod val="75000"/>
                  </a:schemeClr>
                </a:solidFill>
              </a:rPr>
              <a:t> name without a letter y. </a:t>
            </a:r>
          </a:p>
        </p:txBody>
      </p:sp>
    </p:spTree>
    <p:extLst>
      <p:ext uri="{BB962C8B-B14F-4D97-AF65-F5344CB8AC3E}">
        <p14:creationId xmlns:p14="http://schemas.microsoft.com/office/powerpoint/2010/main" val="422304500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Schizophrenia</a:t>
            </a:r>
            <a:endParaRPr lang="en-US" dirty="0"/>
          </a:p>
        </p:txBody>
      </p:sp>
      <p:sp>
        <p:nvSpPr>
          <p:cNvPr id="3" name="Content Placeholder 2"/>
          <p:cNvSpPr>
            <a:spLocks noGrp="1"/>
          </p:cNvSpPr>
          <p:nvPr>
            <p:ph idx="1"/>
          </p:nvPr>
        </p:nvSpPr>
        <p:spPr/>
        <p:txBody>
          <a:bodyPr>
            <a:normAutofit/>
          </a:bodyPr>
          <a:lstStyle/>
          <a:p>
            <a:r>
              <a:rPr lang="en-US" dirty="0" smtClean="0"/>
              <a:t>Devastating Psychological disorder characterized by major disturbances in thought, perception, emotion, and behavior</a:t>
            </a:r>
          </a:p>
          <a:p>
            <a:r>
              <a:rPr lang="en-US" dirty="0" smtClean="0"/>
              <a:t>1% of population experiences during lifetime</a:t>
            </a:r>
          </a:p>
          <a:p>
            <a:pPr lvl="1"/>
            <a:r>
              <a:rPr lang="en-US" dirty="0" smtClean="0"/>
              <a:t>Diagnosed around Early Adulthood</a:t>
            </a:r>
          </a:p>
          <a:p>
            <a:r>
              <a:rPr lang="en-US" dirty="0" smtClean="0"/>
              <a:t>Difficulty in performing day to day activities </a:t>
            </a:r>
          </a:p>
          <a:p>
            <a:r>
              <a:rPr lang="en-US" dirty="0" smtClean="0"/>
              <a:t>No split personality</a:t>
            </a:r>
          </a:p>
          <a:p>
            <a:r>
              <a:rPr lang="en-US" dirty="0" smtClean="0"/>
              <a:t>Psychotic Disorder </a:t>
            </a:r>
            <a:endParaRPr lang="en-US" dirty="0"/>
          </a:p>
        </p:txBody>
      </p:sp>
    </p:spTree>
    <p:extLst>
      <p:ext uri="{BB962C8B-B14F-4D97-AF65-F5344CB8AC3E}">
        <p14:creationId xmlns:p14="http://schemas.microsoft.com/office/powerpoint/2010/main" val="219379906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Symptoms of Schizophrenia</a:t>
            </a:r>
            <a:endParaRPr lang="en-US" dirty="0"/>
          </a:p>
        </p:txBody>
      </p:sp>
      <p:sp>
        <p:nvSpPr>
          <p:cNvPr id="3" name="Content Placeholder 2"/>
          <p:cNvSpPr>
            <a:spLocks noGrp="1"/>
          </p:cNvSpPr>
          <p:nvPr>
            <p:ph idx="1"/>
          </p:nvPr>
        </p:nvSpPr>
        <p:spPr/>
        <p:txBody>
          <a:bodyPr>
            <a:normAutofit/>
          </a:bodyPr>
          <a:lstStyle/>
          <a:p>
            <a:r>
              <a:rPr lang="en-US" dirty="0" smtClean="0">
                <a:hlinkClick r:id="rId3"/>
              </a:rPr>
              <a:t>Hallucinations: </a:t>
            </a:r>
            <a:endParaRPr lang="en-US" dirty="0" smtClean="0"/>
          </a:p>
          <a:p>
            <a:pPr marL="914400" indent="-400050">
              <a:buNone/>
            </a:pPr>
            <a:r>
              <a:rPr lang="en-US" dirty="0" smtClean="0"/>
              <a:t>- Auditory hallucinations are common</a:t>
            </a:r>
          </a:p>
          <a:p>
            <a:r>
              <a:rPr lang="en-US" dirty="0" smtClean="0"/>
              <a:t>Delusions:</a:t>
            </a:r>
            <a:endParaRPr lang="en-US" dirty="0" smtClean="0"/>
          </a:p>
          <a:p>
            <a:pPr lvl="1"/>
            <a:r>
              <a:rPr lang="en-US" dirty="0" smtClean="0"/>
              <a:t>Paranoid, Grandiose, and Somatic delusions</a:t>
            </a:r>
          </a:p>
          <a:p>
            <a:r>
              <a:rPr lang="en-US" dirty="0" smtClean="0"/>
              <a:t>Disorganized Thinking: </a:t>
            </a:r>
            <a:endParaRPr lang="en-US" dirty="0" smtClean="0"/>
          </a:p>
          <a:p>
            <a:r>
              <a:rPr lang="en-US" dirty="0" smtClean="0"/>
              <a:t>Disorganized </a:t>
            </a:r>
            <a:r>
              <a:rPr lang="en-US" dirty="0" smtClean="0"/>
              <a:t>or Abnormal motor </a:t>
            </a:r>
            <a:r>
              <a:rPr lang="en-US" dirty="0" smtClean="0"/>
              <a:t>behavior:</a:t>
            </a:r>
          </a:p>
          <a:p>
            <a:r>
              <a:rPr lang="en-US" dirty="0" smtClean="0"/>
              <a:t>Negative </a:t>
            </a:r>
            <a:r>
              <a:rPr lang="en-US" dirty="0" smtClean="0"/>
              <a:t>Symptoms</a:t>
            </a:r>
            <a:r>
              <a:rPr lang="en-US" dirty="0" smtClean="0"/>
              <a:t>:</a:t>
            </a:r>
            <a:endParaRPr lang="en-US" dirty="0"/>
          </a:p>
        </p:txBody>
      </p:sp>
    </p:spTree>
    <p:extLst>
      <p:ext uri="{BB962C8B-B14F-4D97-AF65-F5344CB8AC3E}">
        <p14:creationId xmlns:p14="http://schemas.microsoft.com/office/powerpoint/2010/main" val="3585741436"/>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Schizophrenia</a:t>
            </a:r>
            <a:endParaRPr lang="en-US" dirty="0"/>
          </a:p>
        </p:txBody>
      </p:sp>
      <p:sp>
        <p:nvSpPr>
          <p:cNvPr id="3" name="Content Placeholder 2"/>
          <p:cNvSpPr>
            <a:spLocks noGrp="1"/>
          </p:cNvSpPr>
          <p:nvPr>
            <p:ph idx="1"/>
          </p:nvPr>
        </p:nvSpPr>
        <p:spPr/>
        <p:txBody>
          <a:bodyPr/>
          <a:lstStyle/>
          <a:p>
            <a:r>
              <a:rPr lang="en-US" dirty="0" smtClean="0"/>
              <a:t>Genetic Based</a:t>
            </a:r>
          </a:p>
          <a:p>
            <a:pPr lvl="1"/>
            <a:r>
              <a:rPr lang="en-US" dirty="0" smtClean="0"/>
              <a:t>Adoption studies</a:t>
            </a:r>
          </a:p>
          <a:p>
            <a:pPr lvl="2"/>
            <a:r>
              <a:rPr lang="en-US" dirty="0" smtClean="0"/>
              <a:t>Biological mothers had schizophrenia</a:t>
            </a:r>
          </a:p>
          <a:p>
            <a:pPr lvl="2"/>
            <a:r>
              <a:rPr lang="en-US" dirty="0" smtClean="0"/>
              <a:t>Increased risk of developing it later on in life</a:t>
            </a:r>
          </a:p>
          <a:p>
            <a:r>
              <a:rPr lang="en-US" dirty="0" smtClean="0"/>
              <a:t>Genes and Environment</a:t>
            </a:r>
          </a:p>
          <a:p>
            <a:pPr lvl="1"/>
            <a:r>
              <a:rPr lang="en-US" dirty="0" smtClean="0"/>
              <a:t>More likely to develop if high for genetic risk and raised in bad family environment </a:t>
            </a:r>
          </a:p>
          <a:p>
            <a:pPr lvl="1"/>
            <a:r>
              <a:rPr lang="en-US" dirty="0" smtClean="0"/>
              <a:t>Diathesis-Stress interpretation </a:t>
            </a:r>
            <a:endParaRPr lang="en-US" dirty="0"/>
          </a:p>
          <a:p>
            <a:pPr marL="514350" lvl="1" indent="-514350">
              <a:buFont typeface="Arial" panose="020B0604020202020204" pitchFamily="34" charset="0"/>
              <a:buChar char="•"/>
            </a:pPr>
            <a:r>
              <a:rPr lang="en-US" dirty="0" smtClean="0"/>
              <a:t>Neurotransmitter:</a:t>
            </a:r>
          </a:p>
          <a:p>
            <a:pPr lvl="1">
              <a:buNone/>
            </a:pPr>
            <a:r>
              <a:rPr lang="en-US" dirty="0" smtClean="0"/>
              <a:t>-    Overabundance </a:t>
            </a:r>
            <a:r>
              <a:rPr lang="en-US" dirty="0"/>
              <a:t>of dopamine or too many dopamine receptors leads to onset/maintenance of the disorder </a:t>
            </a:r>
          </a:p>
          <a:p>
            <a:pPr marL="457200" lvl="1" indent="0">
              <a:buNone/>
            </a:pPr>
            <a:endParaRPr lang="en-US" dirty="0" smtClean="0"/>
          </a:p>
          <a:p>
            <a:pPr marL="457200" lvl="1" indent="0">
              <a:buNone/>
            </a:pPr>
            <a:endParaRPr lang="en-US" dirty="0" smtClean="0"/>
          </a:p>
          <a:p>
            <a:endParaRPr lang="en-US" dirty="0" smtClean="0"/>
          </a:p>
          <a:p>
            <a:pPr lvl="2"/>
            <a:endParaRPr lang="en-US" dirty="0"/>
          </a:p>
        </p:txBody>
      </p:sp>
    </p:spTree>
    <p:extLst>
      <p:ext uri="{BB962C8B-B14F-4D97-AF65-F5344CB8AC3E}">
        <p14:creationId xmlns:p14="http://schemas.microsoft.com/office/powerpoint/2010/main" val="3966314625"/>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Anatomy</a:t>
            </a:r>
            <a:endParaRPr lang="en-US" dirty="0"/>
          </a:p>
        </p:txBody>
      </p:sp>
      <p:sp>
        <p:nvSpPr>
          <p:cNvPr id="3" name="Content Placeholder 2"/>
          <p:cNvSpPr>
            <a:spLocks noGrp="1"/>
          </p:cNvSpPr>
          <p:nvPr>
            <p:ph idx="1"/>
          </p:nvPr>
        </p:nvSpPr>
        <p:spPr/>
        <p:txBody>
          <a:bodyPr>
            <a:normAutofit/>
          </a:bodyPr>
          <a:lstStyle/>
          <a:p>
            <a:r>
              <a:rPr lang="en-US" dirty="0" smtClean="0"/>
              <a:t>Those with </a:t>
            </a:r>
            <a:r>
              <a:rPr lang="en-US" dirty="0" smtClean="0"/>
              <a:t>schizophrenia </a:t>
            </a:r>
            <a:r>
              <a:rPr lang="en-US" dirty="0" smtClean="0"/>
              <a:t>have</a:t>
            </a:r>
          </a:p>
          <a:p>
            <a:pPr lvl="1"/>
            <a:r>
              <a:rPr lang="en-US" dirty="0" smtClean="0"/>
              <a:t>Enlarged ventricles</a:t>
            </a:r>
          </a:p>
          <a:p>
            <a:pPr lvl="2"/>
            <a:r>
              <a:rPr lang="en-US" dirty="0" smtClean="0"/>
              <a:t>Cavities containing cerebral spinal fluid</a:t>
            </a:r>
          </a:p>
          <a:p>
            <a:r>
              <a:rPr lang="en-US" dirty="0" smtClean="0"/>
              <a:t>Possible </a:t>
            </a:r>
            <a:r>
              <a:rPr lang="en-US" dirty="0" smtClean="0"/>
              <a:t>brain abnormalities due to events during pregnancy </a:t>
            </a:r>
          </a:p>
          <a:p>
            <a:pPr lvl="1"/>
            <a:r>
              <a:rPr lang="en-US" dirty="0" smtClean="0"/>
              <a:t>Certain environmental factors</a:t>
            </a:r>
          </a:p>
          <a:p>
            <a:pPr lvl="1"/>
            <a:r>
              <a:rPr lang="en-US" dirty="0" smtClean="0"/>
              <a:t>Exposure to influenza</a:t>
            </a:r>
          </a:p>
          <a:p>
            <a:pPr lvl="1"/>
            <a:r>
              <a:rPr lang="en-US" dirty="0" smtClean="0"/>
              <a:t>Mother’s emotional stress </a:t>
            </a:r>
          </a:p>
          <a:p>
            <a:pPr lvl="1"/>
            <a:r>
              <a:rPr lang="en-US" dirty="0" smtClean="0"/>
              <a:t>Mother experiencing death of someone during first trimester </a:t>
            </a:r>
            <a:endParaRPr lang="en-US" dirty="0"/>
          </a:p>
        </p:txBody>
      </p:sp>
    </p:spTree>
    <p:extLst>
      <p:ext uri="{BB962C8B-B14F-4D97-AF65-F5344CB8AC3E}">
        <p14:creationId xmlns:p14="http://schemas.microsoft.com/office/powerpoint/2010/main" val="2068514733"/>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1028"/>
          <p:cNvSpPr>
            <a:spLocks noGrp="1" noChangeArrowheads="1"/>
          </p:cNvSpPr>
          <p:nvPr>
            <p:ph type="ctrTitle" idx="4294967295"/>
          </p:nvPr>
        </p:nvSpPr>
        <p:spPr>
          <a:xfrm>
            <a:off x="762000" y="1371600"/>
            <a:ext cx="7772400" cy="1470025"/>
          </a:xfrm>
        </p:spPr>
        <p:txBody>
          <a:bodyPr anchor="b"/>
          <a:lstStyle/>
          <a:p>
            <a:pPr eaLnBrk="1" hangingPunct="1">
              <a:defRPr/>
            </a:pPr>
            <a:r>
              <a:rPr lang="en-US" altLang="zh-CN" dirty="0" smtClean="0">
                <a:ea typeface="+mj-ea"/>
                <a:cs typeface="+mj-cs"/>
              </a:rPr>
              <a:t>Dissociative Disorders</a:t>
            </a:r>
            <a:endParaRPr lang="en-US" dirty="0" smtClean="0">
              <a:ea typeface="+mj-ea"/>
              <a:cs typeface="+mj-cs"/>
            </a:endParaRPr>
          </a:p>
        </p:txBody>
      </p:sp>
      <p:sp>
        <p:nvSpPr>
          <p:cNvPr id="8195" name="Rectangle 1029"/>
          <p:cNvSpPr>
            <a:spLocks noGrp="1" noChangeArrowheads="1"/>
          </p:cNvSpPr>
          <p:nvPr>
            <p:ph type="subTitle" idx="4294967295"/>
          </p:nvPr>
        </p:nvSpPr>
        <p:spPr>
          <a:xfrm>
            <a:off x="457200" y="3243263"/>
            <a:ext cx="8153400" cy="1946275"/>
          </a:xfrm>
        </p:spPr>
        <p:txBody>
          <a:bodyPr/>
          <a:lstStyle/>
          <a:p>
            <a:pPr marL="0" indent="0" algn="ctr" eaLnBrk="1" hangingPunct="1">
              <a:buFontTx/>
              <a:buNone/>
            </a:pPr>
            <a:r>
              <a:rPr lang="en-US" altLang="zh-CN" sz="3200" dirty="0" smtClean="0"/>
              <a:t>Individual becoming split off from her core sense of self</a:t>
            </a:r>
            <a:endParaRPr lang="en-US" altLang="en-US" sz="3200" dirty="0" smtClean="0"/>
          </a:p>
        </p:txBody>
      </p:sp>
    </p:spTree>
    <p:extLst>
      <p:ext uri="{BB962C8B-B14F-4D97-AF65-F5344CB8AC3E}">
        <p14:creationId xmlns:p14="http://schemas.microsoft.com/office/powerpoint/2010/main" val="245661609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Dissociative Amnesia</a:t>
            </a:r>
          </a:p>
        </p:txBody>
      </p:sp>
      <p:sp>
        <p:nvSpPr>
          <p:cNvPr id="10243" name="Rectangle 3"/>
          <p:cNvSpPr>
            <a:spLocks noGrp="1" noChangeArrowheads="1"/>
          </p:cNvSpPr>
          <p:nvPr>
            <p:ph type="body" idx="1"/>
          </p:nvPr>
        </p:nvSpPr>
        <p:spPr>
          <a:xfrm>
            <a:off x="458788" y="1223727"/>
            <a:ext cx="8229600" cy="4570412"/>
          </a:xfrm>
        </p:spPr>
        <p:txBody>
          <a:bodyPr/>
          <a:lstStyle/>
          <a:p>
            <a:pPr marL="347663" indent="-347663" eaLnBrk="1" hangingPunct="1"/>
            <a:r>
              <a:rPr lang="en-US" altLang="en-US" dirty="0" smtClean="0"/>
              <a:t>Unable to recall important personal information, usually following an extremely stressful event.</a:t>
            </a:r>
          </a:p>
          <a:p>
            <a:pPr marL="347663" indent="-347663" eaLnBrk="1" hangingPunct="1"/>
            <a:r>
              <a:rPr lang="en-US" altLang="en-US" dirty="0" smtClean="0"/>
              <a:t>May also experience dissociative fugue.</a:t>
            </a:r>
          </a:p>
          <a:p>
            <a:pPr marL="347663" indent="-347663" eaLnBrk="1" hangingPunct="1"/>
            <a:r>
              <a:rPr lang="en-US" altLang="en-US" dirty="0" smtClean="0"/>
              <a:t>The validity of dissociative amnesia: </a:t>
            </a:r>
          </a:p>
          <a:p>
            <a:pPr marL="463550" indent="0" eaLnBrk="1" hangingPunct="1">
              <a:buNone/>
            </a:pPr>
            <a:r>
              <a:rPr lang="en-US" altLang="en-US" dirty="0" smtClean="0"/>
              <a:t>- still debatable.</a:t>
            </a:r>
          </a:p>
        </p:txBody>
      </p:sp>
      <p:pic>
        <p:nvPicPr>
          <p:cNvPr id="2" name="Picture 1"/>
          <p:cNvPicPr>
            <a:picLocks noChangeAspect="1"/>
          </p:cNvPicPr>
          <p:nvPr/>
        </p:nvPicPr>
        <p:blipFill>
          <a:blip r:embed="rId3"/>
          <a:stretch>
            <a:fillRect/>
          </a:stretch>
        </p:blipFill>
        <p:spPr>
          <a:xfrm>
            <a:off x="2819400" y="4114800"/>
            <a:ext cx="3048000" cy="1885950"/>
          </a:xfrm>
          <a:prstGeom prst="rect">
            <a:avLst/>
          </a:prstGeom>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Bernstein, Psychology">
  <a:themeElements>
    <a:clrScheme name="Bernstein, Psychology 15">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990000"/>
      </a:hlink>
      <a:folHlink>
        <a:srgbClr val="0000FF"/>
      </a:folHlink>
    </a:clrScheme>
    <a:fontScheme name="Bernstein, Psycholog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 typeface="Arial" pitchFamily="34" charset="0"/>
          <a:buChar char="–"/>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 typeface="Arial" pitchFamily="34" charset="0"/>
          <a:buChar char="–"/>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ernstein, Psycholog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rnstein, Psycholog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rnstein, Psycholog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rnstein, Psycholog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rnstein, Psycholog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rnstein, Psycholog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rnstein, Psychology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rnstein, Psycholog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rnstein, Psycholog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rnstein, Psycholog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rnstein, Psycholog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rnstein, Psycholog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rnstein, Psychology 13">
        <a:dk1>
          <a:srgbClr val="000000"/>
        </a:dk1>
        <a:lt1>
          <a:srgbClr val="FFFFFF"/>
        </a:lt1>
        <a:dk2>
          <a:srgbClr val="000000"/>
        </a:dk2>
        <a:lt2>
          <a:srgbClr val="969696"/>
        </a:lt2>
        <a:accent1>
          <a:srgbClr val="000000"/>
        </a:accent1>
        <a:accent2>
          <a:srgbClr val="0000FF"/>
        </a:accent2>
        <a:accent3>
          <a:srgbClr val="FFFFFF"/>
        </a:accent3>
        <a:accent4>
          <a:srgbClr val="000000"/>
        </a:accent4>
        <a:accent5>
          <a:srgbClr val="AAAAAA"/>
        </a:accent5>
        <a:accent6>
          <a:srgbClr val="0000E7"/>
        </a:accent6>
        <a:hlink>
          <a:srgbClr val="666699"/>
        </a:hlink>
        <a:folHlink>
          <a:srgbClr val="990000"/>
        </a:folHlink>
      </a:clrScheme>
      <a:clrMap bg1="lt1" tx1="dk1" bg2="lt2" tx2="dk2" accent1="accent1" accent2="accent2" accent3="accent3" accent4="accent4" accent5="accent5" accent6="accent6" hlink="hlink" folHlink="folHlink"/>
    </a:extraClrScheme>
    <a:extraClrScheme>
      <a:clrScheme name="Bernstein, Psychology 14">
        <a:dk1>
          <a:srgbClr val="000000"/>
        </a:dk1>
        <a:lt1>
          <a:srgbClr val="FFFFFF"/>
        </a:lt1>
        <a:dk2>
          <a:srgbClr val="000000"/>
        </a:dk2>
        <a:lt2>
          <a:srgbClr val="808080"/>
        </a:lt2>
        <a:accent1>
          <a:srgbClr val="BBE0E3"/>
        </a:accent1>
        <a:accent2>
          <a:srgbClr val="0000FF"/>
        </a:accent2>
        <a:accent3>
          <a:srgbClr val="FFFFFF"/>
        </a:accent3>
        <a:accent4>
          <a:srgbClr val="000000"/>
        </a:accent4>
        <a:accent5>
          <a:srgbClr val="DAEDEF"/>
        </a:accent5>
        <a:accent6>
          <a:srgbClr val="0000E7"/>
        </a:accent6>
        <a:hlink>
          <a:srgbClr val="0000FF"/>
        </a:hlink>
        <a:folHlink>
          <a:srgbClr val="990033"/>
        </a:folHlink>
      </a:clrScheme>
      <a:clrMap bg1="lt1" tx1="dk1" bg2="lt2" tx2="dk2" accent1="accent1" accent2="accent2" accent3="accent3" accent4="accent4" accent5="accent5" accent6="accent6" hlink="hlink" folHlink="folHlink"/>
    </a:extraClrScheme>
    <a:extraClrScheme>
      <a:clrScheme name="Bernstein, Psychology 15">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9900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 15 part 1" id="{15205A91-B0FB-4E50-A15D-6F639A40AB5A}" vid="{9993AE23-C8D8-410F-9974-ABC07345C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15 part 1</Template>
  <TotalTime>307</TotalTime>
  <Words>1672</Words>
  <Application>Microsoft Office PowerPoint</Application>
  <PresentationFormat>On-screen Show (4:3)</PresentationFormat>
  <Paragraphs>164</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ヒラギノ角ゴ Pro W3</vt:lpstr>
      <vt:lpstr>Arial</vt:lpstr>
      <vt:lpstr>Calibri</vt:lpstr>
      <vt:lpstr>Times New Roman</vt:lpstr>
      <vt:lpstr>Wingdings</vt:lpstr>
      <vt:lpstr>Bernstein, Psychology</vt:lpstr>
      <vt:lpstr>PowerPoint Presentation</vt:lpstr>
      <vt:lpstr>Schizophrenia</vt:lpstr>
      <vt:lpstr>PowerPoint Presentation</vt:lpstr>
      <vt:lpstr>Schizophrenia</vt:lpstr>
      <vt:lpstr>Symptoms of Schizophrenia</vt:lpstr>
      <vt:lpstr>Causes of Schizophrenia</vt:lpstr>
      <vt:lpstr>Brain Anatomy</vt:lpstr>
      <vt:lpstr>Dissociative Disorders</vt:lpstr>
      <vt:lpstr>Dissociative Amnesia</vt:lpstr>
      <vt:lpstr>Dissociative Identity Disorder</vt:lpstr>
      <vt:lpstr>Dissociative Identity Disorder</vt:lpstr>
      <vt:lpstr>Personality Disorders</vt:lpstr>
      <vt:lpstr>DSM-5 Personality Disorder</vt:lpstr>
      <vt:lpstr>Borderline Personality Disorder</vt:lpstr>
      <vt:lpstr>Antisocial Personality Disorder</vt:lpstr>
      <vt:lpstr>Antisocial Personality Disorder</vt:lpstr>
      <vt:lpstr>Antisocial Personality Disorder</vt:lpstr>
      <vt:lpstr>Disorders in Childhood</vt:lpstr>
      <vt:lpstr>Attention Deficit/Hyperactivity Disorder (ADHD)</vt:lpstr>
      <vt:lpstr>Attention Deficit/Hyperactivity Disorder (ADHD)</vt:lpstr>
      <vt:lpstr>Attention Deficit/Hyperactivity Disorder (ADHD)</vt:lpstr>
      <vt:lpstr>Autism Spectrum Disorder</vt:lpstr>
      <vt:lpstr>Autism Spectrum Disorder</vt:lpstr>
    </vt:vector>
  </TitlesOfParts>
  <Company>University of Alabama in Huntsville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Dianhan Zheng</dc:creator>
  <cp:lastModifiedBy>D Zheng</cp:lastModifiedBy>
  <cp:revision>26</cp:revision>
  <cp:lastPrinted>2016-04-14T16:30:41Z</cp:lastPrinted>
  <dcterms:created xsi:type="dcterms:W3CDTF">2016-04-13T04:27:15Z</dcterms:created>
  <dcterms:modified xsi:type="dcterms:W3CDTF">2016-04-14T16:46:30Z</dcterms:modified>
</cp:coreProperties>
</file>