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302" r:id="rId2"/>
    <p:sldId id="297" r:id="rId3"/>
    <p:sldId id="257" r:id="rId4"/>
    <p:sldId id="298" r:id="rId5"/>
    <p:sldId id="299" r:id="rId6"/>
    <p:sldId id="300" r:id="rId7"/>
    <p:sldId id="258" r:id="rId8"/>
    <p:sldId id="259" r:id="rId9"/>
    <p:sldId id="260" r:id="rId10"/>
    <p:sldId id="261" r:id="rId11"/>
    <p:sldId id="262" r:id="rId12"/>
    <p:sldId id="266" r:id="rId13"/>
    <p:sldId id="263" r:id="rId14"/>
    <p:sldId id="264" r:id="rId15"/>
    <p:sldId id="301" r:id="rId16"/>
    <p:sldId id="265" r:id="rId17"/>
    <p:sldId id="267" r:id="rId18"/>
    <p:sldId id="268" r:id="rId19"/>
    <p:sldId id="269" r:id="rId20"/>
    <p:sldId id="270" r:id="rId21"/>
    <p:sldId id="271" r:id="rId22"/>
    <p:sldId id="306" r:id="rId23"/>
    <p:sldId id="307" r:id="rId24"/>
    <p:sldId id="304" r:id="rId25"/>
    <p:sldId id="305"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303" r:id="rId44"/>
    <p:sldId id="291" r:id="rId45"/>
    <p:sldId id="309" r:id="rId46"/>
    <p:sldId id="310" r:id="rId47"/>
    <p:sldId id="292" r:id="rId48"/>
    <p:sldId id="293" r:id="rId49"/>
    <p:sldId id="294" r:id="rId50"/>
    <p:sldId id="295" r:id="rId51"/>
    <p:sldId id="296" r:id="rId52"/>
    <p:sldId id="308"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20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1757F59-AF8D-4994-9824-5F26EEFBAB3E}" type="datetimeFigureOut">
              <a:rPr lang="en-US" smtClean="0"/>
              <a:t>11/2/2015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DC8B74-36F7-4473-870F-E2EA8EB444AD}" type="slidenum">
              <a:rPr lang="en-US" smtClean="0"/>
              <a:t>‹#›</a:t>
            </a:fld>
            <a:endParaRPr lang="en-US"/>
          </a:p>
        </p:txBody>
      </p:sp>
    </p:spTree>
    <p:extLst>
      <p:ext uri="{BB962C8B-B14F-4D97-AF65-F5344CB8AC3E}">
        <p14:creationId xmlns:p14="http://schemas.microsoft.com/office/powerpoint/2010/main" val="379775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fld id="{C102DDC5-0E2E-4C8A-BB11-43C3C1795D3C}" type="slidenum">
              <a:rPr lang="en-US" altLang="en-US" sz="1200"/>
              <a:pPr eaLnBrk="1" hangingPunct="1"/>
              <a:t>1</a:t>
            </a:fld>
            <a:endParaRPr lang="en-US" altLang="en-US" sz="1200"/>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E9CA16E-3202-47D0-B35E-DF95CA5E7EEE}" type="datetimeFigureOut">
              <a:rPr lang="en-US" smtClean="0"/>
              <a:t>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0B1306-0CA2-4FA4-8926-402E939B90C6}" type="slidenum">
              <a:rPr lang="en-US" smtClean="0"/>
              <a:t>‹#›</a:t>
            </a:fld>
            <a:endParaRPr lang="en-US"/>
          </a:p>
        </p:txBody>
      </p:sp>
    </p:spTree>
    <p:extLst>
      <p:ext uri="{BB962C8B-B14F-4D97-AF65-F5344CB8AC3E}">
        <p14:creationId xmlns:p14="http://schemas.microsoft.com/office/powerpoint/2010/main" val="2488249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9CA16E-3202-47D0-B35E-DF95CA5E7EEE}" type="datetimeFigureOut">
              <a:rPr lang="en-US" smtClean="0"/>
              <a:t>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0B1306-0CA2-4FA4-8926-402E939B90C6}" type="slidenum">
              <a:rPr lang="en-US" smtClean="0"/>
              <a:t>‹#›</a:t>
            </a:fld>
            <a:endParaRPr lang="en-US"/>
          </a:p>
        </p:txBody>
      </p:sp>
    </p:spTree>
    <p:extLst>
      <p:ext uri="{BB962C8B-B14F-4D97-AF65-F5344CB8AC3E}">
        <p14:creationId xmlns:p14="http://schemas.microsoft.com/office/powerpoint/2010/main" val="2226197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9CA16E-3202-47D0-B35E-DF95CA5E7EEE}" type="datetimeFigureOut">
              <a:rPr lang="en-US" smtClean="0"/>
              <a:t>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0B1306-0CA2-4FA4-8926-402E939B90C6}" type="slidenum">
              <a:rPr lang="en-US" smtClean="0"/>
              <a:t>‹#›</a:t>
            </a:fld>
            <a:endParaRPr lang="en-US"/>
          </a:p>
        </p:txBody>
      </p:sp>
    </p:spTree>
    <p:extLst>
      <p:ext uri="{BB962C8B-B14F-4D97-AF65-F5344CB8AC3E}">
        <p14:creationId xmlns:p14="http://schemas.microsoft.com/office/powerpoint/2010/main" val="2323540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9CA16E-3202-47D0-B35E-DF95CA5E7EEE}" type="datetimeFigureOut">
              <a:rPr lang="en-US" smtClean="0"/>
              <a:t>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0B1306-0CA2-4FA4-8926-402E939B90C6}" type="slidenum">
              <a:rPr lang="en-US" smtClean="0"/>
              <a:t>‹#›</a:t>
            </a:fld>
            <a:endParaRPr lang="en-US"/>
          </a:p>
        </p:txBody>
      </p:sp>
    </p:spTree>
    <p:extLst>
      <p:ext uri="{BB962C8B-B14F-4D97-AF65-F5344CB8AC3E}">
        <p14:creationId xmlns:p14="http://schemas.microsoft.com/office/powerpoint/2010/main" val="1746475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9CA16E-3202-47D0-B35E-DF95CA5E7EEE}" type="datetimeFigureOut">
              <a:rPr lang="en-US" smtClean="0"/>
              <a:t>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0B1306-0CA2-4FA4-8926-402E939B90C6}" type="slidenum">
              <a:rPr lang="en-US" smtClean="0"/>
              <a:t>‹#›</a:t>
            </a:fld>
            <a:endParaRPr lang="en-US"/>
          </a:p>
        </p:txBody>
      </p:sp>
    </p:spTree>
    <p:extLst>
      <p:ext uri="{BB962C8B-B14F-4D97-AF65-F5344CB8AC3E}">
        <p14:creationId xmlns:p14="http://schemas.microsoft.com/office/powerpoint/2010/main" val="3310413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E9CA16E-3202-47D0-B35E-DF95CA5E7EEE}" type="datetimeFigureOut">
              <a:rPr lang="en-US" smtClean="0"/>
              <a:t>11/2/2015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0B1306-0CA2-4FA4-8926-402E939B90C6}" type="slidenum">
              <a:rPr lang="en-US" smtClean="0"/>
              <a:t>‹#›</a:t>
            </a:fld>
            <a:endParaRPr lang="en-US"/>
          </a:p>
        </p:txBody>
      </p:sp>
    </p:spTree>
    <p:extLst>
      <p:ext uri="{BB962C8B-B14F-4D97-AF65-F5344CB8AC3E}">
        <p14:creationId xmlns:p14="http://schemas.microsoft.com/office/powerpoint/2010/main" val="2317363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E9CA16E-3202-47D0-B35E-DF95CA5E7EEE}" type="datetimeFigureOut">
              <a:rPr lang="en-US" smtClean="0"/>
              <a:t>11/2/2015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0B1306-0CA2-4FA4-8926-402E939B90C6}" type="slidenum">
              <a:rPr lang="en-US" smtClean="0"/>
              <a:t>‹#›</a:t>
            </a:fld>
            <a:endParaRPr lang="en-US"/>
          </a:p>
        </p:txBody>
      </p:sp>
    </p:spTree>
    <p:extLst>
      <p:ext uri="{BB962C8B-B14F-4D97-AF65-F5344CB8AC3E}">
        <p14:creationId xmlns:p14="http://schemas.microsoft.com/office/powerpoint/2010/main" val="1347816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E9CA16E-3202-47D0-B35E-DF95CA5E7EEE}" type="datetimeFigureOut">
              <a:rPr lang="en-US" smtClean="0"/>
              <a:t>11/2/2015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0B1306-0CA2-4FA4-8926-402E939B90C6}" type="slidenum">
              <a:rPr lang="en-US" smtClean="0"/>
              <a:t>‹#›</a:t>
            </a:fld>
            <a:endParaRPr lang="en-US"/>
          </a:p>
        </p:txBody>
      </p:sp>
    </p:spTree>
    <p:extLst>
      <p:ext uri="{BB962C8B-B14F-4D97-AF65-F5344CB8AC3E}">
        <p14:creationId xmlns:p14="http://schemas.microsoft.com/office/powerpoint/2010/main" val="1501010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9CA16E-3202-47D0-B35E-DF95CA5E7EEE}" type="datetimeFigureOut">
              <a:rPr lang="en-US" smtClean="0"/>
              <a:t>11/2/2015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0B1306-0CA2-4FA4-8926-402E939B90C6}" type="slidenum">
              <a:rPr lang="en-US" smtClean="0"/>
              <a:t>‹#›</a:t>
            </a:fld>
            <a:endParaRPr lang="en-US"/>
          </a:p>
        </p:txBody>
      </p:sp>
    </p:spTree>
    <p:extLst>
      <p:ext uri="{BB962C8B-B14F-4D97-AF65-F5344CB8AC3E}">
        <p14:creationId xmlns:p14="http://schemas.microsoft.com/office/powerpoint/2010/main" val="2705844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9CA16E-3202-47D0-B35E-DF95CA5E7EEE}" type="datetimeFigureOut">
              <a:rPr lang="en-US" smtClean="0"/>
              <a:t>11/2/2015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0B1306-0CA2-4FA4-8926-402E939B90C6}" type="slidenum">
              <a:rPr lang="en-US" smtClean="0"/>
              <a:t>‹#›</a:t>
            </a:fld>
            <a:endParaRPr lang="en-US"/>
          </a:p>
        </p:txBody>
      </p:sp>
    </p:spTree>
    <p:extLst>
      <p:ext uri="{BB962C8B-B14F-4D97-AF65-F5344CB8AC3E}">
        <p14:creationId xmlns:p14="http://schemas.microsoft.com/office/powerpoint/2010/main" val="4189616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9CA16E-3202-47D0-B35E-DF95CA5E7EEE}" type="datetimeFigureOut">
              <a:rPr lang="en-US" smtClean="0"/>
              <a:t>11/2/2015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0B1306-0CA2-4FA4-8926-402E939B90C6}" type="slidenum">
              <a:rPr lang="en-US" smtClean="0"/>
              <a:t>‹#›</a:t>
            </a:fld>
            <a:endParaRPr lang="en-US"/>
          </a:p>
        </p:txBody>
      </p:sp>
    </p:spTree>
    <p:extLst>
      <p:ext uri="{BB962C8B-B14F-4D97-AF65-F5344CB8AC3E}">
        <p14:creationId xmlns:p14="http://schemas.microsoft.com/office/powerpoint/2010/main" val="1844151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9CA16E-3202-47D0-B35E-DF95CA5E7EEE}" type="datetimeFigureOut">
              <a:rPr lang="en-US" smtClean="0"/>
              <a:t>11/2/2015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0B1306-0CA2-4FA4-8926-402E939B90C6}" type="slidenum">
              <a:rPr lang="en-US" smtClean="0"/>
              <a:t>‹#›</a:t>
            </a:fld>
            <a:endParaRPr lang="en-US"/>
          </a:p>
        </p:txBody>
      </p:sp>
    </p:spTree>
    <p:extLst>
      <p:ext uri="{BB962C8B-B14F-4D97-AF65-F5344CB8AC3E}">
        <p14:creationId xmlns:p14="http://schemas.microsoft.com/office/powerpoint/2010/main" val="41331432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fld id="{6E244453-6446-47C5-A1F2-5AA9A6E78B5A}" type="slidenum">
              <a:rPr lang="en-US" altLang="en-US" sz="1400"/>
              <a:pPr eaLnBrk="1" hangingPunct="1"/>
              <a:t>1</a:t>
            </a:fld>
            <a:endParaRPr lang="en-US" altLang="en-US" sz="1400" dirty="0"/>
          </a:p>
        </p:txBody>
      </p:sp>
      <p:sp>
        <p:nvSpPr>
          <p:cNvPr id="2051" name="Rectangle 4"/>
          <p:cNvSpPr>
            <a:spLocks noChangeArrowheads="1"/>
          </p:cNvSpPr>
          <p:nvPr/>
        </p:nvSpPr>
        <p:spPr bwMode="auto">
          <a:xfrm>
            <a:off x="0" y="3108325"/>
            <a:ext cx="9144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eaLnBrk="1" hangingPunct="1"/>
            <a:r>
              <a:rPr lang="en-US" altLang="en-US" sz="3600" b="1" dirty="0" smtClean="0">
                <a:solidFill>
                  <a:schemeClr val="accent2"/>
                </a:solidFill>
              </a:rPr>
              <a:t>Shared-Memory Programming </a:t>
            </a:r>
            <a:r>
              <a:rPr lang="en-US" altLang="en-US" sz="3600" b="1" dirty="0">
                <a:solidFill>
                  <a:schemeClr val="accent2"/>
                </a:solidFill>
              </a:rPr>
              <a:t>with </a:t>
            </a:r>
            <a:r>
              <a:rPr lang="en-US" altLang="en-US" sz="3600" b="1" dirty="0" err="1" smtClean="0">
                <a:solidFill>
                  <a:schemeClr val="accent2"/>
                </a:solidFill>
              </a:rPr>
              <a:t>OpenMP</a:t>
            </a:r>
            <a:endParaRPr lang="en-US" altLang="en-US" sz="3600" b="1" dirty="0">
              <a:solidFill>
                <a:schemeClr val="accent2"/>
              </a:solidFill>
            </a:endParaRPr>
          </a:p>
        </p:txBody>
      </p:sp>
      <p:sp>
        <p:nvSpPr>
          <p:cNvPr id="2052" name="Rectangle 5"/>
          <p:cNvSpPr>
            <a:spLocks noChangeArrowheads="1"/>
          </p:cNvSpPr>
          <p:nvPr/>
        </p:nvSpPr>
        <p:spPr bwMode="auto">
          <a:xfrm>
            <a:off x="0" y="0"/>
            <a:ext cx="17494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r>
              <a:rPr lang="en-US" altLang="en-US" sz="2800" dirty="0">
                <a:solidFill>
                  <a:schemeClr val="accent2"/>
                </a:solidFill>
              </a:rPr>
              <a:t>Chapter </a:t>
            </a:r>
            <a:r>
              <a:rPr lang="en-US" altLang="en-US" sz="2800" dirty="0" smtClean="0">
                <a:solidFill>
                  <a:schemeClr val="accent2"/>
                </a:solidFill>
              </a:rPr>
              <a:t>5</a:t>
            </a:r>
            <a:endParaRPr lang="en-US" altLang="en-US" sz="2800" dirty="0">
              <a:solidFill>
                <a:schemeClr val="accent2"/>
              </a:solidFill>
            </a:endParaRPr>
          </a:p>
        </p:txBody>
      </p:sp>
    </p:spTree>
    <p:extLst>
      <p:ext uri="{BB962C8B-B14F-4D97-AF65-F5344CB8AC3E}">
        <p14:creationId xmlns:p14="http://schemas.microsoft.com/office/powerpoint/2010/main" val="8315663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fld id="{3BDE3D19-65F9-4F6C-B2E3-4A29D076F941}" type="slidenum">
              <a:rPr lang="en-US" altLang="en-US" sz="1400" smtClean="0"/>
              <a:pPr eaLnBrk="1" hangingPunct="1"/>
              <a:t>10</a:t>
            </a:fld>
            <a:endParaRPr lang="en-US" altLang="en-US" sz="1400" smtClean="0"/>
          </a:p>
        </p:txBody>
      </p:sp>
      <p:sp>
        <p:nvSpPr>
          <p:cNvPr id="89091" name="Rectangle 2"/>
          <p:cNvSpPr>
            <a:spLocks noChangeArrowheads="1"/>
          </p:cNvSpPr>
          <p:nvPr/>
        </p:nvSpPr>
        <p:spPr bwMode="auto">
          <a:xfrm>
            <a:off x="304800" y="609600"/>
            <a:ext cx="845820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marL="342900" indent="-342900" eaLnBrk="1" hangingPunct="1">
              <a:buFont typeface="Arial" panose="020B0604020202020204" pitchFamily="34" charset="0"/>
              <a:buChar char="•"/>
            </a:pPr>
            <a:r>
              <a:rPr lang="en-US" altLang="en-US" dirty="0" smtClean="0"/>
              <a:t>The</a:t>
            </a:r>
            <a:r>
              <a:rPr lang="en-US" altLang="en-US" b="1" dirty="0" smtClean="0"/>
              <a:t> </a:t>
            </a:r>
            <a:r>
              <a:rPr lang="en-US" altLang="en-US" b="1" i="1" dirty="0" smtClean="0"/>
              <a:t>parallel</a:t>
            </a:r>
            <a:r>
              <a:rPr lang="en-US" altLang="en-US" dirty="0" smtClean="0"/>
              <a:t> construct creates </a:t>
            </a:r>
            <a:r>
              <a:rPr lang="en-US" altLang="en-US" dirty="0"/>
              <a:t>a team of threads with a specified </a:t>
            </a:r>
            <a:r>
              <a:rPr lang="en-US" altLang="en-US" dirty="0" smtClean="0"/>
              <a:t>Structured Block being executed </a:t>
            </a:r>
            <a:r>
              <a:rPr lang="en-US" altLang="en-US" dirty="0"/>
              <a:t>by the multiple threads in parallel. </a:t>
            </a:r>
            <a:endParaRPr lang="en-US" altLang="en-US" dirty="0" smtClean="0"/>
          </a:p>
          <a:p>
            <a:pPr marL="1085850" lvl="1" indent="-342900" eaLnBrk="1" hangingPunct="1">
              <a:buFont typeface="Arial" panose="020B0604020202020204" pitchFamily="34" charset="0"/>
              <a:buChar char="•"/>
            </a:pPr>
            <a:r>
              <a:rPr lang="en-US" altLang="en-US" dirty="0" smtClean="0"/>
              <a:t>The </a:t>
            </a:r>
            <a:r>
              <a:rPr lang="en-US" altLang="en-US" dirty="0"/>
              <a:t>exact number of threads in the team determined by one of several ways</a:t>
            </a:r>
            <a:r>
              <a:rPr lang="en-US" altLang="en-US" dirty="0" smtClean="0"/>
              <a:t>.</a:t>
            </a:r>
          </a:p>
          <a:p>
            <a:pPr marL="1485900" lvl="2" indent="-342900" eaLnBrk="1" hangingPunct="1">
              <a:buFont typeface="Arial" panose="020B0604020202020204" pitchFamily="34" charset="0"/>
              <a:buChar char="•"/>
            </a:pPr>
            <a:r>
              <a:rPr lang="en-US" altLang="en-US" dirty="0" smtClean="0"/>
              <a:t>(clause in the construct, environment variable, or API function call)</a:t>
            </a:r>
          </a:p>
          <a:p>
            <a:pPr marL="1085850" lvl="1" indent="-342900" eaLnBrk="1" hangingPunct="1">
              <a:buFont typeface="Arial" panose="020B0604020202020204" pitchFamily="34" charset="0"/>
              <a:buChar char="•"/>
            </a:pPr>
            <a:r>
              <a:rPr lang="en-US" altLang="en-US" dirty="0" smtClean="0"/>
              <a:t>Other </a:t>
            </a:r>
            <a:r>
              <a:rPr lang="en-US" altLang="en-US" dirty="0"/>
              <a:t>directives used within a </a:t>
            </a:r>
            <a:r>
              <a:rPr lang="en-US" altLang="en-US" b="1" i="1" dirty="0"/>
              <a:t>parallel</a:t>
            </a:r>
            <a:r>
              <a:rPr lang="en-US" altLang="en-US" dirty="0"/>
              <a:t> construct to </a:t>
            </a:r>
            <a:r>
              <a:rPr lang="en-US" altLang="en-US" dirty="0" smtClean="0"/>
              <a:t>specify parallel </a:t>
            </a:r>
            <a:r>
              <a:rPr lang="en-US" altLang="en-US" dirty="0"/>
              <a:t>for loops and different blocks of code for threads.</a:t>
            </a:r>
          </a:p>
        </p:txBody>
      </p:sp>
    </p:spTree>
    <p:extLst>
      <p:ext uri="{BB962C8B-B14F-4D97-AF65-F5344CB8AC3E}">
        <p14:creationId xmlns:p14="http://schemas.microsoft.com/office/powerpoint/2010/main" val="503980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90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90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90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909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fld id="{C392AD07-5956-4B4E-A256-A8DB40438170}" type="slidenum">
              <a:rPr lang="en-US" altLang="en-US" sz="1400" smtClean="0"/>
              <a:pPr eaLnBrk="1" hangingPunct="1"/>
              <a:t>11</a:t>
            </a:fld>
            <a:endParaRPr lang="en-US" altLang="en-US" sz="1400" smtClean="0"/>
          </a:p>
        </p:txBody>
      </p:sp>
      <p:sp>
        <p:nvSpPr>
          <p:cNvPr id="90115" name="Rectangle 2"/>
          <p:cNvSpPr>
            <a:spLocks noChangeArrowheads="1"/>
          </p:cNvSpPr>
          <p:nvPr/>
        </p:nvSpPr>
        <p:spPr bwMode="auto">
          <a:xfrm>
            <a:off x="304800" y="762000"/>
            <a:ext cx="8610600"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eaLnBrk="1" hangingPunct="1"/>
            <a:r>
              <a:rPr lang="en-US" altLang="en-US" sz="3600" b="1" dirty="0"/>
              <a:t>Parallel </a:t>
            </a:r>
            <a:r>
              <a:rPr lang="en-US" altLang="en-US" sz="3600" b="1" dirty="0" smtClean="0"/>
              <a:t>Construct</a:t>
            </a:r>
          </a:p>
          <a:p>
            <a:pPr algn="ctr" eaLnBrk="1" hangingPunct="1"/>
            <a:endParaRPr lang="en-US" altLang="en-US" sz="3600" b="1" dirty="0">
              <a:solidFill>
                <a:schemeClr val="accent2"/>
              </a:solidFill>
            </a:endParaRPr>
          </a:p>
          <a:p>
            <a:pPr eaLnBrk="1" hangingPunct="1"/>
            <a:r>
              <a:rPr lang="en-US" altLang="en-US" dirty="0">
                <a:solidFill>
                  <a:schemeClr val="accent2"/>
                </a:solidFill>
              </a:rPr>
              <a:t>		</a:t>
            </a:r>
            <a:r>
              <a:rPr lang="en-US" altLang="en-US" dirty="0" smtClean="0">
                <a:solidFill>
                  <a:schemeClr val="accent2"/>
                </a:solidFill>
              </a:rPr>
              <a:t>#</a:t>
            </a:r>
            <a:r>
              <a:rPr lang="en-US" altLang="en-US" dirty="0">
                <a:solidFill>
                  <a:schemeClr val="accent2"/>
                </a:solidFill>
              </a:rPr>
              <a:t>pragma </a:t>
            </a:r>
            <a:r>
              <a:rPr lang="en-US" altLang="en-US" dirty="0" err="1">
                <a:solidFill>
                  <a:schemeClr val="accent2"/>
                </a:solidFill>
              </a:rPr>
              <a:t>omp</a:t>
            </a:r>
            <a:r>
              <a:rPr lang="en-US" altLang="en-US" dirty="0">
                <a:solidFill>
                  <a:schemeClr val="accent2"/>
                </a:solidFill>
              </a:rPr>
              <a:t> parallel</a:t>
            </a:r>
          </a:p>
          <a:p>
            <a:pPr eaLnBrk="1" hangingPunct="1"/>
            <a:r>
              <a:rPr lang="en-US" altLang="en-US" dirty="0">
                <a:solidFill>
                  <a:schemeClr val="accent2"/>
                </a:solidFill>
              </a:rPr>
              <a:t>			</a:t>
            </a:r>
            <a:r>
              <a:rPr lang="en-US" altLang="en-US" dirty="0" err="1">
                <a:solidFill>
                  <a:schemeClr val="accent2"/>
                </a:solidFill>
              </a:rPr>
              <a:t>structured_block</a:t>
            </a:r>
            <a:endParaRPr lang="en-US" altLang="en-US" dirty="0">
              <a:solidFill>
                <a:schemeClr val="accent2"/>
              </a:solidFill>
            </a:endParaRPr>
          </a:p>
          <a:p>
            <a:pPr eaLnBrk="1" hangingPunct="1"/>
            <a:endParaRPr lang="en-US" altLang="en-US" dirty="0">
              <a:solidFill>
                <a:schemeClr val="accent2"/>
              </a:solidFill>
            </a:endParaRPr>
          </a:p>
          <a:p>
            <a:pPr eaLnBrk="1" hangingPunct="1"/>
            <a:endParaRPr lang="en-US" altLang="en-US" dirty="0">
              <a:solidFill>
                <a:schemeClr val="accent2"/>
              </a:solidFill>
            </a:endParaRPr>
          </a:p>
          <a:p>
            <a:pPr marL="342900" indent="-342900" eaLnBrk="1" hangingPunct="1">
              <a:buFont typeface="Arial" panose="020B0604020202020204" pitchFamily="34" charset="0"/>
              <a:buChar char="•"/>
            </a:pPr>
            <a:r>
              <a:rPr lang="en-US" altLang="en-US" dirty="0"/>
              <a:t>creates multiple threads, each one executing the </a:t>
            </a:r>
            <a:r>
              <a:rPr lang="en-US" altLang="en-US" dirty="0" smtClean="0"/>
              <a:t>specified </a:t>
            </a:r>
            <a:r>
              <a:rPr lang="en-US" altLang="en-US" dirty="0" err="1" smtClean="0"/>
              <a:t>structured_block</a:t>
            </a:r>
            <a:r>
              <a:rPr lang="en-US" altLang="en-US" dirty="0"/>
              <a:t>, </a:t>
            </a:r>
            <a:endParaRPr lang="en-US" altLang="en-US" dirty="0" smtClean="0"/>
          </a:p>
          <a:p>
            <a:pPr marL="1085850" lvl="1" indent="-342900" eaLnBrk="1" hangingPunct="1">
              <a:buFont typeface="Arial" panose="020B0604020202020204" pitchFamily="34" charset="0"/>
              <a:buChar char="•"/>
            </a:pPr>
            <a:r>
              <a:rPr lang="en-US" altLang="en-US" dirty="0" smtClean="0"/>
              <a:t>either </a:t>
            </a:r>
            <a:r>
              <a:rPr lang="en-US" altLang="en-US" dirty="0"/>
              <a:t>a single statement or </a:t>
            </a:r>
            <a:r>
              <a:rPr lang="en-US" altLang="en-US" dirty="0" smtClean="0"/>
              <a:t>multiple statements using { </a:t>
            </a:r>
            <a:r>
              <a:rPr lang="en-US" altLang="en-US" dirty="0"/>
              <a:t>...} with a single entry point and a single exit point.</a:t>
            </a:r>
          </a:p>
          <a:p>
            <a:pPr eaLnBrk="1" hangingPunct="1"/>
            <a:endParaRPr lang="en-US" altLang="en-US" dirty="0"/>
          </a:p>
          <a:p>
            <a:pPr marL="342900" indent="-342900" eaLnBrk="1" hangingPunct="1">
              <a:buFont typeface="Arial" panose="020B0604020202020204" pitchFamily="34" charset="0"/>
              <a:buChar char="•"/>
            </a:pPr>
            <a:r>
              <a:rPr lang="en-US" altLang="en-US" dirty="0"/>
              <a:t>There is an implicit </a:t>
            </a:r>
            <a:r>
              <a:rPr lang="en-US" altLang="en-US" b="1" i="1" dirty="0"/>
              <a:t>barrier</a:t>
            </a:r>
            <a:r>
              <a:rPr lang="en-US" altLang="en-US" dirty="0"/>
              <a:t> at the end of the construct.</a:t>
            </a:r>
          </a:p>
          <a:p>
            <a:pPr marL="342900" indent="-342900" eaLnBrk="1" hangingPunct="1">
              <a:buFont typeface="Arial" panose="020B0604020202020204" pitchFamily="34" charset="0"/>
              <a:buChar char="•"/>
            </a:pPr>
            <a:r>
              <a:rPr lang="en-US" altLang="en-US" dirty="0" smtClean="0"/>
              <a:t>This construct corresponds </a:t>
            </a:r>
            <a:r>
              <a:rPr lang="en-US" altLang="en-US" dirty="0"/>
              <a:t>to </a:t>
            </a:r>
            <a:r>
              <a:rPr lang="en-US" altLang="en-US" dirty="0" smtClean="0"/>
              <a:t>the general </a:t>
            </a:r>
            <a:r>
              <a:rPr lang="en-US" altLang="en-US" b="1" i="1" dirty="0" err="1" smtClean="0"/>
              <a:t>forall</a:t>
            </a:r>
            <a:r>
              <a:rPr lang="en-US" altLang="en-US" dirty="0" smtClean="0"/>
              <a:t> </a:t>
            </a:r>
            <a:r>
              <a:rPr lang="en-US" altLang="en-US" dirty="0"/>
              <a:t>construct.</a:t>
            </a:r>
          </a:p>
        </p:txBody>
      </p:sp>
    </p:spTree>
    <p:extLst>
      <p:ext uri="{BB962C8B-B14F-4D97-AF65-F5344CB8AC3E}">
        <p14:creationId xmlns:p14="http://schemas.microsoft.com/office/powerpoint/2010/main" val="3164388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0115">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0115">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0115">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011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fld id="{9CD995DC-5C64-4763-BE8F-5B4782CE627C}" type="slidenum">
              <a:rPr lang="en-US" altLang="en-US" sz="1400" smtClean="0"/>
              <a:pPr eaLnBrk="1" hangingPunct="1"/>
              <a:t>12</a:t>
            </a:fld>
            <a:endParaRPr lang="en-US" altLang="en-US" sz="1400" smtClean="0"/>
          </a:p>
        </p:txBody>
      </p:sp>
      <p:sp>
        <p:nvSpPr>
          <p:cNvPr id="94211" name="Rectangle 2"/>
          <p:cNvSpPr>
            <a:spLocks noChangeArrowheads="1"/>
          </p:cNvSpPr>
          <p:nvPr/>
        </p:nvSpPr>
        <p:spPr bwMode="auto">
          <a:xfrm>
            <a:off x="228600" y="228600"/>
            <a:ext cx="8686800" cy="6555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eaLnBrk="1" hangingPunct="1"/>
            <a:r>
              <a:rPr lang="en-US" altLang="en-US" sz="3600" b="1" dirty="0" smtClean="0"/>
              <a:t>Setting the Number </a:t>
            </a:r>
            <a:r>
              <a:rPr lang="en-US" altLang="en-US" sz="3600" b="1" dirty="0"/>
              <a:t>of </a:t>
            </a:r>
            <a:r>
              <a:rPr lang="en-US" altLang="en-US" sz="3600" b="1" dirty="0" smtClean="0"/>
              <a:t>threads</a:t>
            </a:r>
          </a:p>
          <a:p>
            <a:pPr algn="ctr" eaLnBrk="1" hangingPunct="1"/>
            <a:endParaRPr lang="en-US" altLang="en-US" sz="3600" b="1" dirty="0"/>
          </a:p>
          <a:p>
            <a:pPr algn="ctr" eaLnBrk="1" hangingPunct="1"/>
            <a:endParaRPr lang="en-US" altLang="en-US" sz="3600" b="1" dirty="0" smtClean="0"/>
          </a:p>
          <a:p>
            <a:pPr algn="ctr" eaLnBrk="1" hangingPunct="1"/>
            <a:endParaRPr lang="en-US" altLang="en-US" sz="3600" b="1" dirty="0" smtClean="0"/>
          </a:p>
          <a:p>
            <a:pPr algn="ctr" eaLnBrk="1" hangingPunct="1"/>
            <a:endParaRPr lang="en-US" altLang="en-US" sz="3600" b="1" dirty="0"/>
          </a:p>
          <a:p>
            <a:pPr eaLnBrk="1" hangingPunct="1"/>
            <a:endParaRPr lang="en-US" altLang="en-US" dirty="0" smtClean="0"/>
          </a:p>
          <a:p>
            <a:pPr eaLnBrk="1" hangingPunct="1"/>
            <a:r>
              <a:rPr lang="en-US" altLang="en-US" dirty="0" smtClean="0"/>
              <a:t>Established </a:t>
            </a:r>
            <a:r>
              <a:rPr lang="en-US" altLang="en-US" dirty="0"/>
              <a:t>by either</a:t>
            </a:r>
            <a:r>
              <a:rPr lang="en-US" altLang="en-US" dirty="0" smtClean="0"/>
              <a:t>:</a:t>
            </a:r>
            <a:endParaRPr lang="en-US" altLang="en-US" dirty="0"/>
          </a:p>
          <a:p>
            <a:pPr marL="457200" indent="-457200" eaLnBrk="1" hangingPunct="1">
              <a:buFont typeface="+mj-lt"/>
              <a:buAutoNum type="arabicPeriod"/>
            </a:pPr>
            <a:r>
              <a:rPr lang="en-US" altLang="en-US" dirty="0" smtClean="0"/>
              <a:t> </a:t>
            </a:r>
            <a:r>
              <a:rPr lang="en-US" altLang="en-US" dirty="0" err="1" smtClean="0">
                <a:solidFill>
                  <a:schemeClr val="accent2"/>
                </a:solidFill>
              </a:rPr>
              <a:t>num_threads</a:t>
            </a:r>
            <a:r>
              <a:rPr lang="en-US" altLang="en-US" dirty="0" smtClean="0"/>
              <a:t> </a:t>
            </a:r>
            <a:r>
              <a:rPr lang="en-US" altLang="en-US" dirty="0"/>
              <a:t>clause after the </a:t>
            </a:r>
            <a:r>
              <a:rPr lang="en-US" altLang="en-US" dirty="0">
                <a:solidFill>
                  <a:schemeClr val="accent2"/>
                </a:solidFill>
              </a:rPr>
              <a:t>parallel</a:t>
            </a:r>
            <a:r>
              <a:rPr lang="en-US" altLang="en-US" dirty="0"/>
              <a:t> </a:t>
            </a:r>
            <a:r>
              <a:rPr lang="en-US" altLang="en-US" dirty="0" smtClean="0"/>
              <a:t>construct, </a:t>
            </a:r>
            <a:r>
              <a:rPr lang="en-US" altLang="en-US" dirty="0"/>
              <a:t>or</a:t>
            </a:r>
          </a:p>
          <a:p>
            <a:pPr marL="457200" indent="-457200" eaLnBrk="1" hangingPunct="1">
              <a:buFont typeface="+mj-lt"/>
              <a:buAutoNum type="arabicPeriod"/>
            </a:pPr>
            <a:r>
              <a:rPr lang="en-US" altLang="en-US" dirty="0" smtClean="0"/>
              <a:t> </a:t>
            </a:r>
            <a:r>
              <a:rPr lang="en-US" altLang="en-US" dirty="0" err="1">
                <a:solidFill>
                  <a:schemeClr val="accent2"/>
                </a:solidFill>
              </a:rPr>
              <a:t>omp_set_num_threads</a:t>
            </a:r>
            <a:r>
              <a:rPr lang="en-US" altLang="en-US" dirty="0">
                <a:solidFill>
                  <a:schemeClr val="accent2"/>
                </a:solidFill>
              </a:rPr>
              <a:t>()</a:t>
            </a:r>
            <a:r>
              <a:rPr lang="en-US" altLang="en-US" dirty="0"/>
              <a:t> library routine being previously </a:t>
            </a:r>
            <a:endParaRPr lang="en-US" altLang="en-US" dirty="0" smtClean="0"/>
          </a:p>
          <a:p>
            <a:pPr marL="457200" indent="-457200" eaLnBrk="1" hangingPunct="1">
              <a:buFont typeface="+mj-lt"/>
              <a:buAutoNum type="arabicPeriod"/>
            </a:pPr>
            <a:r>
              <a:rPr lang="en-US" altLang="en-US" dirty="0" smtClean="0"/>
              <a:t>the </a:t>
            </a:r>
            <a:r>
              <a:rPr lang="en-US" altLang="en-US" dirty="0"/>
              <a:t>environment variable </a:t>
            </a:r>
            <a:r>
              <a:rPr lang="en-US" altLang="en-US" dirty="0">
                <a:solidFill>
                  <a:schemeClr val="accent2"/>
                </a:solidFill>
              </a:rPr>
              <a:t>OMP_NUM_THREADS</a:t>
            </a:r>
            <a:r>
              <a:rPr lang="en-US" altLang="en-US" dirty="0"/>
              <a:t> is </a:t>
            </a:r>
            <a:r>
              <a:rPr lang="en-US" altLang="en-US" dirty="0" smtClean="0"/>
              <a:t>defined in </a:t>
            </a:r>
            <a:r>
              <a:rPr lang="en-US" altLang="en-US" dirty="0"/>
              <a:t>the order given or is system dependent if none of the above</a:t>
            </a:r>
            <a:r>
              <a:rPr lang="en-US" altLang="en-US" dirty="0" smtClean="0"/>
              <a:t>.</a:t>
            </a:r>
            <a:endParaRPr lang="en-US" altLang="en-US" dirty="0"/>
          </a:p>
          <a:p>
            <a:pPr eaLnBrk="1" hangingPunct="1"/>
            <a:r>
              <a:rPr lang="en-US" altLang="en-US" dirty="0"/>
              <a:t>Number of threads available can also be altered automatically to achieve best use of system resources by a “dynamic adjustment” mechanism.</a:t>
            </a:r>
          </a:p>
        </p:txBody>
      </p:sp>
      <p:sp>
        <p:nvSpPr>
          <p:cNvPr id="59" name="Rectangle 4"/>
          <p:cNvSpPr>
            <a:spLocks noChangeArrowheads="1"/>
          </p:cNvSpPr>
          <p:nvPr/>
        </p:nvSpPr>
        <p:spPr bwMode="auto">
          <a:xfrm>
            <a:off x="6169025" y="968879"/>
            <a:ext cx="1524000" cy="1981200"/>
          </a:xfrm>
          <a:prstGeom prst="rect">
            <a:avLst/>
          </a:prstGeom>
          <a:solidFill>
            <a:srgbClr val="001B7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endParaRPr lang="en-US" altLang="en-US" sz="2000">
              <a:latin typeface="Courier New" pitchFamily="49" charset="0"/>
            </a:endParaRPr>
          </a:p>
        </p:txBody>
      </p:sp>
      <p:sp>
        <p:nvSpPr>
          <p:cNvPr id="60" name="Rectangle 5"/>
          <p:cNvSpPr>
            <a:spLocks noChangeArrowheads="1"/>
          </p:cNvSpPr>
          <p:nvPr/>
        </p:nvSpPr>
        <p:spPr bwMode="auto">
          <a:xfrm>
            <a:off x="3883025" y="968879"/>
            <a:ext cx="1600200" cy="1981200"/>
          </a:xfrm>
          <a:prstGeom prst="rect">
            <a:avLst/>
          </a:prstGeom>
          <a:solidFill>
            <a:srgbClr val="001B7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endParaRPr lang="en-US" altLang="en-US" sz="2000">
              <a:latin typeface="Courier New" pitchFamily="49" charset="0"/>
            </a:endParaRPr>
          </a:p>
        </p:txBody>
      </p:sp>
      <p:sp>
        <p:nvSpPr>
          <p:cNvPr id="61" name="Rectangle 6"/>
          <p:cNvSpPr>
            <a:spLocks noChangeArrowheads="1"/>
          </p:cNvSpPr>
          <p:nvPr/>
        </p:nvSpPr>
        <p:spPr bwMode="auto">
          <a:xfrm>
            <a:off x="1520825" y="968879"/>
            <a:ext cx="1600200" cy="1981200"/>
          </a:xfrm>
          <a:prstGeom prst="rect">
            <a:avLst/>
          </a:prstGeom>
          <a:solidFill>
            <a:srgbClr val="001B7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endParaRPr lang="en-US" altLang="en-US" sz="2000">
              <a:latin typeface="Courier New" pitchFamily="49" charset="0"/>
            </a:endParaRPr>
          </a:p>
        </p:txBody>
      </p:sp>
      <p:sp>
        <p:nvSpPr>
          <p:cNvPr id="62" name="Line 7"/>
          <p:cNvSpPr>
            <a:spLocks noChangeShapeType="1"/>
          </p:cNvSpPr>
          <p:nvPr/>
        </p:nvSpPr>
        <p:spPr bwMode="auto">
          <a:xfrm>
            <a:off x="841375" y="1888042"/>
            <a:ext cx="755650" cy="0"/>
          </a:xfrm>
          <a:prstGeom prst="line">
            <a:avLst/>
          </a:prstGeom>
          <a:noFill/>
          <a:ln w="508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3" name="Line 8"/>
          <p:cNvSpPr>
            <a:spLocks noChangeShapeType="1"/>
          </p:cNvSpPr>
          <p:nvPr/>
        </p:nvSpPr>
        <p:spPr bwMode="auto">
          <a:xfrm>
            <a:off x="1984375" y="1456242"/>
            <a:ext cx="755650" cy="0"/>
          </a:xfrm>
          <a:prstGeom prst="line">
            <a:avLst/>
          </a:prstGeom>
          <a:noFill/>
          <a:ln w="508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4" name="Line 9"/>
          <p:cNvSpPr>
            <a:spLocks noChangeShapeType="1"/>
          </p:cNvSpPr>
          <p:nvPr/>
        </p:nvSpPr>
        <p:spPr bwMode="auto">
          <a:xfrm>
            <a:off x="1984375" y="1715004"/>
            <a:ext cx="755650" cy="0"/>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5" name="Line 10"/>
          <p:cNvSpPr>
            <a:spLocks noChangeShapeType="1"/>
          </p:cNvSpPr>
          <p:nvPr/>
        </p:nvSpPr>
        <p:spPr bwMode="auto">
          <a:xfrm>
            <a:off x="1984375" y="1975354"/>
            <a:ext cx="755650" cy="0"/>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6" name="Line 11"/>
          <p:cNvSpPr>
            <a:spLocks noChangeShapeType="1"/>
          </p:cNvSpPr>
          <p:nvPr/>
        </p:nvSpPr>
        <p:spPr bwMode="auto">
          <a:xfrm>
            <a:off x="1984375" y="2234117"/>
            <a:ext cx="755650" cy="0"/>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7" name="Line 12"/>
          <p:cNvSpPr>
            <a:spLocks noChangeShapeType="1"/>
          </p:cNvSpPr>
          <p:nvPr/>
        </p:nvSpPr>
        <p:spPr bwMode="auto">
          <a:xfrm flipV="1">
            <a:off x="1600200" y="1459417"/>
            <a:ext cx="374650" cy="425450"/>
          </a:xfrm>
          <a:prstGeom prst="line">
            <a:avLst/>
          </a:prstGeom>
          <a:noFill/>
          <a:ln w="50800">
            <a:solidFill>
              <a:srgbClr val="FF0000"/>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8" name="Line 13"/>
          <p:cNvSpPr>
            <a:spLocks noChangeShapeType="1"/>
          </p:cNvSpPr>
          <p:nvPr/>
        </p:nvSpPr>
        <p:spPr bwMode="auto">
          <a:xfrm flipV="1">
            <a:off x="1600200" y="1718179"/>
            <a:ext cx="374650" cy="166688"/>
          </a:xfrm>
          <a:prstGeom prst="line">
            <a:avLst/>
          </a:prstGeom>
          <a:noFill/>
          <a:ln w="25400">
            <a:solidFill>
              <a:schemeClr val="bg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9" name="Line 14"/>
          <p:cNvSpPr>
            <a:spLocks noChangeShapeType="1"/>
          </p:cNvSpPr>
          <p:nvPr/>
        </p:nvSpPr>
        <p:spPr bwMode="auto">
          <a:xfrm>
            <a:off x="1603375" y="1894392"/>
            <a:ext cx="374650" cy="80962"/>
          </a:xfrm>
          <a:prstGeom prst="line">
            <a:avLst/>
          </a:prstGeom>
          <a:noFill/>
          <a:ln w="25400">
            <a:solidFill>
              <a:schemeClr val="bg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0" name="Line 15"/>
          <p:cNvSpPr>
            <a:spLocks noChangeShapeType="1"/>
          </p:cNvSpPr>
          <p:nvPr/>
        </p:nvSpPr>
        <p:spPr bwMode="auto">
          <a:xfrm>
            <a:off x="1603375" y="1894392"/>
            <a:ext cx="374650" cy="339725"/>
          </a:xfrm>
          <a:prstGeom prst="line">
            <a:avLst/>
          </a:prstGeom>
          <a:noFill/>
          <a:ln w="25400">
            <a:solidFill>
              <a:schemeClr val="bg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1" name="Line 16"/>
          <p:cNvSpPr>
            <a:spLocks noChangeShapeType="1"/>
          </p:cNvSpPr>
          <p:nvPr/>
        </p:nvSpPr>
        <p:spPr bwMode="auto">
          <a:xfrm>
            <a:off x="2746375" y="1462592"/>
            <a:ext cx="374650" cy="425450"/>
          </a:xfrm>
          <a:prstGeom prst="line">
            <a:avLst/>
          </a:prstGeom>
          <a:noFill/>
          <a:ln w="50800">
            <a:solidFill>
              <a:srgbClr val="FF0000"/>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2" name="Line 17"/>
          <p:cNvSpPr>
            <a:spLocks noChangeShapeType="1"/>
          </p:cNvSpPr>
          <p:nvPr/>
        </p:nvSpPr>
        <p:spPr bwMode="auto">
          <a:xfrm>
            <a:off x="2746375" y="1721354"/>
            <a:ext cx="374650" cy="166688"/>
          </a:xfrm>
          <a:prstGeom prst="line">
            <a:avLst/>
          </a:prstGeom>
          <a:noFill/>
          <a:ln w="25400">
            <a:solidFill>
              <a:schemeClr val="bg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3" name="Line 18"/>
          <p:cNvSpPr>
            <a:spLocks noChangeShapeType="1"/>
          </p:cNvSpPr>
          <p:nvPr/>
        </p:nvSpPr>
        <p:spPr bwMode="auto">
          <a:xfrm flipV="1">
            <a:off x="2743200" y="1891217"/>
            <a:ext cx="374650" cy="80962"/>
          </a:xfrm>
          <a:prstGeom prst="line">
            <a:avLst/>
          </a:prstGeom>
          <a:noFill/>
          <a:ln w="25400">
            <a:solidFill>
              <a:schemeClr val="bg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4" name="Line 19"/>
          <p:cNvSpPr>
            <a:spLocks noChangeShapeType="1"/>
          </p:cNvSpPr>
          <p:nvPr/>
        </p:nvSpPr>
        <p:spPr bwMode="auto">
          <a:xfrm flipV="1">
            <a:off x="2743200" y="1891217"/>
            <a:ext cx="374650" cy="339725"/>
          </a:xfrm>
          <a:prstGeom prst="line">
            <a:avLst/>
          </a:prstGeom>
          <a:noFill/>
          <a:ln w="25400">
            <a:solidFill>
              <a:schemeClr val="bg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5" name="Line 20"/>
          <p:cNvSpPr>
            <a:spLocks noChangeShapeType="1"/>
          </p:cNvSpPr>
          <p:nvPr/>
        </p:nvSpPr>
        <p:spPr bwMode="auto">
          <a:xfrm>
            <a:off x="3127375" y="1888042"/>
            <a:ext cx="755650" cy="0"/>
          </a:xfrm>
          <a:prstGeom prst="line">
            <a:avLst/>
          </a:prstGeom>
          <a:noFill/>
          <a:ln w="508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6" name="Line 21"/>
          <p:cNvSpPr>
            <a:spLocks noChangeShapeType="1"/>
          </p:cNvSpPr>
          <p:nvPr/>
        </p:nvSpPr>
        <p:spPr bwMode="auto">
          <a:xfrm>
            <a:off x="4270375" y="1456242"/>
            <a:ext cx="755650" cy="0"/>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7" name="Line 22"/>
          <p:cNvSpPr>
            <a:spLocks noChangeShapeType="1"/>
          </p:cNvSpPr>
          <p:nvPr/>
        </p:nvSpPr>
        <p:spPr bwMode="auto">
          <a:xfrm>
            <a:off x="4270375" y="1715004"/>
            <a:ext cx="755650" cy="0"/>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8" name="Line 23"/>
          <p:cNvSpPr>
            <a:spLocks noChangeShapeType="1"/>
          </p:cNvSpPr>
          <p:nvPr/>
        </p:nvSpPr>
        <p:spPr bwMode="auto">
          <a:xfrm>
            <a:off x="4270375" y="1975354"/>
            <a:ext cx="755650" cy="0"/>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9" name="Line 24"/>
          <p:cNvSpPr>
            <a:spLocks noChangeShapeType="1"/>
          </p:cNvSpPr>
          <p:nvPr/>
        </p:nvSpPr>
        <p:spPr bwMode="auto">
          <a:xfrm>
            <a:off x="4270375" y="2234117"/>
            <a:ext cx="755650" cy="0"/>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0" name="Line 25"/>
          <p:cNvSpPr>
            <a:spLocks noChangeShapeType="1"/>
          </p:cNvSpPr>
          <p:nvPr/>
        </p:nvSpPr>
        <p:spPr bwMode="auto">
          <a:xfrm flipV="1">
            <a:off x="3886200" y="1459417"/>
            <a:ext cx="374650" cy="425450"/>
          </a:xfrm>
          <a:prstGeom prst="line">
            <a:avLst/>
          </a:prstGeom>
          <a:noFill/>
          <a:ln w="25400">
            <a:solidFill>
              <a:schemeClr val="bg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1" name="Line 26"/>
          <p:cNvSpPr>
            <a:spLocks noChangeShapeType="1"/>
          </p:cNvSpPr>
          <p:nvPr/>
        </p:nvSpPr>
        <p:spPr bwMode="auto">
          <a:xfrm flipV="1">
            <a:off x="3886200" y="1718179"/>
            <a:ext cx="374650" cy="166688"/>
          </a:xfrm>
          <a:prstGeom prst="line">
            <a:avLst/>
          </a:prstGeom>
          <a:noFill/>
          <a:ln w="25400">
            <a:solidFill>
              <a:schemeClr val="bg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 name="Line 27"/>
          <p:cNvSpPr>
            <a:spLocks noChangeShapeType="1"/>
          </p:cNvSpPr>
          <p:nvPr/>
        </p:nvSpPr>
        <p:spPr bwMode="auto">
          <a:xfrm>
            <a:off x="3889375" y="1894392"/>
            <a:ext cx="374650" cy="80962"/>
          </a:xfrm>
          <a:prstGeom prst="line">
            <a:avLst/>
          </a:prstGeom>
          <a:noFill/>
          <a:ln w="25400">
            <a:solidFill>
              <a:schemeClr val="bg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3" name="Line 28"/>
          <p:cNvSpPr>
            <a:spLocks noChangeShapeType="1"/>
          </p:cNvSpPr>
          <p:nvPr/>
        </p:nvSpPr>
        <p:spPr bwMode="auto">
          <a:xfrm>
            <a:off x="3889375" y="1894392"/>
            <a:ext cx="374650" cy="339725"/>
          </a:xfrm>
          <a:prstGeom prst="line">
            <a:avLst/>
          </a:prstGeom>
          <a:noFill/>
          <a:ln w="25400">
            <a:solidFill>
              <a:schemeClr val="bg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4" name="Line 29"/>
          <p:cNvSpPr>
            <a:spLocks noChangeShapeType="1"/>
          </p:cNvSpPr>
          <p:nvPr/>
        </p:nvSpPr>
        <p:spPr bwMode="auto">
          <a:xfrm>
            <a:off x="5032375" y="1462592"/>
            <a:ext cx="374650" cy="425450"/>
          </a:xfrm>
          <a:prstGeom prst="line">
            <a:avLst/>
          </a:prstGeom>
          <a:noFill/>
          <a:ln w="25400">
            <a:solidFill>
              <a:schemeClr val="bg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5" name="Line 30"/>
          <p:cNvSpPr>
            <a:spLocks noChangeShapeType="1"/>
          </p:cNvSpPr>
          <p:nvPr/>
        </p:nvSpPr>
        <p:spPr bwMode="auto">
          <a:xfrm>
            <a:off x="5032375" y="1721354"/>
            <a:ext cx="374650" cy="166688"/>
          </a:xfrm>
          <a:prstGeom prst="line">
            <a:avLst/>
          </a:prstGeom>
          <a:noFill/>
          <a:ln w="25400">
            <a:solidFill>
              <a:schemeClr val="bg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6" name="Line 31"/>
          <p:cNvSpPr>
            <a:spLocks noChangeShapeType="1"/>
          </p:cNvSpPr>
          <p:nvPr/>
        </p:nvSpPr>
        <p:spPr bwMode="auto">
          <a:xfrm flipV="1">
            <a:off x="5029200" y="1891217"/>
            <a:ext cx="374650" cy="80962"/>
          </a:xfrm>
          <a:prstGeom prst="line">
            <a:avLst/>
          </a:prstGeom>
          <a:noFill/>
          <a:ln w="25400">
            <a:solidFill>
              <a:schemeClr val="bg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7" name="Line 32"/>
          <p:cNvSpPr>
            <a:spLocks noChangeShapeType="1"/>
          </p:cNvSpPr>
          <p:nvPr/>
        </p:nvSpPr>
        <p:spPr bwMode="auto">
          <a:xfrm flipV="1">
            <a:off x="5029200" y="1891217"/>
            <a:ext cx="374650" cy="339725"/>
          </a:xfrm>
          <a:prstGeom prst="line">
            <a:avLst/>
          </a:prstGeom>
          <a:noFill/>
          <a:ln w="25400">
            <a:solidFill>
              <a:schemeClr val="bg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8" name="Line 33"/>
          <p:cNvSpPr>
            <a:spLocks noChangeShapeType="1"/>
          </p:cNvSpPr>
          <p:nvPr/>
        </p:nvSpPr>
        <p:spPr bwMode="auto">
          <a:xfrm>
            <a:off x="5413375" y="1888042"/>
            <a:ext cx="755650" cy="0"/>
          </a:xfrm>
          <a:prstGeom prst="line">
            <a:avLst/>
          </a:prstGeom>
          <a:noFill/>
          <a:ln w="508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9" name="Line 34"/>
          <p:cNvSpPr>
            <a:spLocks noChangeShapeType="1"/>
          </p:cNvSpPr>
          <p:nvPr/>
        </p:nvSpPr>
        <p:spPr bwMode="auto">
          <a:xfrm>
            <a:off x="6556375" y="1456242"/>
            <a:ext cx="755650" cy="0"/>
          </a:xfrm>
          <a:prstGeom prst="line">
            <a:avLst/>
          </a:prstGeom>
          <a:noFill/>
          <a:ln w="508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90" name="Line 35"/>
          <p:cNvSpPr>
            <a:spLocks noChangeShapeType="1"/>
          </p:cNvSpPr>
          <p:nvPr/>
        </p:nvSpPr>
        <p:spPr bwMode="auto">
          <a:xfrm>
            <a:off x="6556375" y="1715004"/>
            <a:ext cx="755650" cy="0"/>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91" name="Line 36"/>
          <p:cNvSpPr>
            <a:spLocks noChangeShapeType="1"/>
          </p:cNvSpPr>
          <p:nvPr/>
        </p:nvSpPr>
        <p:spPr bwMode="auto">
          <a:xfrm>
            <a:off x="6556375" y="1975354"/>
            <a:ext cx="755650" cy="0"/>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92" name="Line 37"/>
          <p:cNvSpPr>
            <a:spLocks noChangeShapeType="1"/>
          </p:cNvSpPr>
          <p:nvPr/>
        </p:nvSpPr>
        <p:spPr bwMode="auto">
          <a:xfrm>
            <a:off x="6556375" y="2234117"/>
            <a:ext cx="755650" cy="0"/>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93" name="Line 38"/>
          <p:cNvSpPr>
            <a:spLocks noChangeShapeType="1"/>
          </p:cNvSpPr>
          <p:nvPr/>
        </p:nvSpPr>
        <p:spPr bwMode="auto">
          <a:xfrm flipV="1">
            <a:off x="6172200" y="1459417"/>
            <a:ext cx="374650" cy="425450"/>
          </a:xfrm>
          <a:prstGeom prst="line">
            <a:avLst/>
          </a:prstGeom>
          <a:noFill/>
          <a:ln w="50800">
            <a:solidFill>
              <a:srgbClr val="FF0000"/>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94" name="Line 39"/>
          <p:cNvSpPr>
            <a:spLocks noChangeShapeType="1"/>
          </p:cNvSpPr>
          <p:nvPr/>
        </p:nvSpPr>
        <p:spPr bwMode="auto">
          <a:xfrm flipV="1">
            <a:off x="6172200" y="1718179"/>
            <a:ext cx="374650" cy="166688"/>
          </a:xfrm>
          <a:prstGeom prst="line">
            <a:avLst/>
          </a:prstGeom>
          <a:noFill/>
          <a:ln w="25400">
            <a:solidFill>
              <a:schemeClr val="bg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95" name="Line 40"/>
          <p:cNvSpPr>
            <a:spLocks noChangeShapeType="1"/>
          </p:cNvSpPr>
          <p:nvPr/>
        </p:nvSpPr>
        <p:spPr bwMode="auto">
          <a:xfrm>
            <a:off x="6175375" y="1894392"/>
            <a:ext cx="374650" cy="80962"/>
          </a:xfrm>
          <a:prstGeom prst="line">
            <a:avLst/>
          </a:prstGeom>
          <a:noFill/>
          <a:ln w="25400">
            <a:solidFill>
              <a:schemeClr val="bg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96" name="Line 41"/>
          <p:cNvSpPr>
            <a:spLocks noChangeShapeType="1"/>
          </p:cNvSpPr>
          <p:nvPr/>
        </p:nvSpPr>
        <p:spPr bwMode="auto">
          <a:xfrm>
            <a:off x="6175375" y="1894392"/>
            <a:ext cx="374650" cy="339725"/>
          </a:xfrm>
          <a:prstGeom prst="line">
            <a:avLst/>
          </a:prstGeom>
          <a:noFill/>
          <a:ln w="25400">
            <a:solidFill>
              <a:schemeClr val="bg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97" name="Line 42"/>
          <p:cNvSpPr>
            <a:spLocks noChangeShapeType="1"/>
          </p:cNvSpPr>
          <p:nvPr/>
        </p:nvSpPr>
        <p:spPr bwMode="auto">
          <a:xfrm>
            <a:off x="7318375" y="1462592"/>
            <a:ext cx="374650" cy="425450"/>
          </a:xfrm>
          <a:prstGeom prst="line">
            <a:avLst/>
          </a:prstGeom>
          <a:noFill/>
          <a:ln w="50800">
            <a:solidFill>
              <a:srgbClr val="FF0000"/>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98" name="Line 43"/>
          <p:cNvSpPr>
            <a:spLocks noChangeShapeType="1"/>
          </p:cNvSpPr>
          <p:nvPr/>
        </p:nvSpPr>
        <p:spPr bwMode="auto">
          <a:xfrm>
            <a:off x="7318375" y="1721354"/>
            <a:ext cx="374650" cy="166688"/>
          </a:xfrm>
          <a:prstGeom prst="line">
            <a:avLst/>
          </a:prstGeom>
          <a:noFill/>
          <a:ln w="25400">
            <a:solidFill>
              <a:schemeClr val="bg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99" name="Line 44"/>
          <p:cNvSpPr>
            <a:spLocks noChangeShapeType="1"/>
          </p:cNvSpPr>
          <p:nvPr/>
        </p:nvSpPr>
        <p:spPr bwMode="auto">
          <a:xfrm flipV="1">
            <a:off x="7315200" y="1891217"/>
            <a:ext cx="374650" cy="80962"/>
          </a:xfrm>
          <a:prstGeom prst="line">
            <a:avLst/>
          </a:prstGeom>
          <a:noFill/>
          <a:ln w="25400">
            <a:solidFill>
              <a:schemeClr val="bg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00" name="Line 45"/>
          <p:cNvSpPr>
            <a:spLocks noChangeShapeType="1"/>
          </p:cNvSpPr>
          <p:nvPr/>
        </p:nvSpPr>
        <p:spPr bwMode="auto">
          <a:xfrm flipV="1">
            <a:off x="7315200" y="1891217"/>
            <a:ext cx="374650" cy="339725"/>
          </a:xfrm>
          <a:prstGeom prst="line">
            <a:avLst/>
          </a:prstGeom>
          <a:noFill/>
          <a:ln w="25400">
            <a:solidFill>
              <a:schemeClr val="bg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01" name="Line 46"/>
          <p:cNvSpPr>
            <a:spLocks noChangeShapeType="1"/>
          </p:cNvSpPr>
          <p:nvPr/>
        </p:nvSpPr>
        <p:spPr bwMode="auto">
          <a:xfrm>
            <a:off x="4270375" y="1197479"/>
            <a:ext cx="755650" cy="0"/>
          </a:xfrm>
          <a:prstGeom prst="line">
            <a:avLst/>
          </a:prstGeom>
          <a:noFill/>
          <a:ln w="508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02" name="Line 47"/>
          <p:cNvSpPr>
            <a:spLocks noChangeShapeType="1"/>
          </p:cNvSpPr>
          <p:nvPr/>
        </p:nvSpPr>
        <p:spPr bwMode="auto">
          <a:xfrm>
            <a:off x="4270375" y="2492879"/>
            <a:ext cx="755650" cy="0"/>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03" name="Line 48"/>
          <p:cNvSpPr>
            <a:spLocks noChangeShapeType="1"/>
          </p:cNvSpPr>
          <p:nvPr/>
        </p:nvSpPr>
        <p:spPr bwMode="auto">
          <a:xfrm flipV="1">
            <a:off x="3886200" y="1200654"/>
            <a:ext cx="374650" cy="684213"/>
          </a:xfrm>
          <a:prstGeom prst="line">
            <a:avLst/>
          </a:prstGeom>
          <a:noFill/>
          <a:ln w="50800">
            <a:solidFill>
              <a:srgbClr val="FF0000"/>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04" name="Line 49"/>
          <p:cNvSpPr>
            <a:spLocks noChangeShapeType="1"/>
          </p:cNvSpPr>
          <p:nvPr/>
        </p:nvSpPr>
        <p:spPr bwMode="auto">
          <a:xfrm>
            <a:off x="3889375" y="1894392"/>
            <a:ext cx="374650" cy="598487"/>
          </a:xfrm>
          <a:prstGeom prst="line">
            <a:avLst/>
          </a:prstGeom>
          <a:noFill/>
          <a:ln w="25400">
            <a:solidFill>
              <a:schemeClr val="bg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05" name="Line 50"/>
          <p:cNvSpPr>
            <a:spLocks noChangeShapeType="1"/>
          </p:cNvSpPr>
          <p:nvPr/>
        </p:nvSpPr>
        <p:spPr bwMode="auto">
          <a:xfrm>
            <a:off x="5032375" y="1203829"/>
            <a:ext cx="374650" cy="684213"/>
          </a:xfrm>
          <a:prstGeom prst="line">
            <a:avLst/>
          </a:prstGeom>
          <a:noFill/>
          <a:ln w="50800">
            <a:solidFill>
              <a:srgbClr val="FF0000"/>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06" name="Line 51"/>
          <p:cNvSpPr>
            <a:spLocks noChangeShapeType="1"/>
          </p:cNvSpPr>
          <p:nvPr/>
        </p:nvSpPr>
        <p:spPr bwMode="auto">
          <a:xfrm flipV="1">
            <a:off x="5029200" y="1891217"/>
            <a:ext cx="374650" cy="598487"/>
          </a:xfrm>
          <a:prstGeom prst="line">
            <a:avLst/>
          </a:prstGeom>
          <a:noFill/>
          <a:ln w="25400">
            <a:solidFill>
              <a:schemeClr val="bg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07" name="Line 52"/>
          <p:cNvSpPr>
            <a:spLocks noChangeShapeType="1"/>
          </p:cNvSpPr>
          <p:nvPr/>
        </p:nvSpPr>
        <p:spPr bwMode="auto">
          <a:xfrm>
            <a:off x="7699375" y="1888042"/>
            <a:ext cx="755650" cy="0"/>
          </a:xfrm>
          <a:prstGeom prst="line">
            <a:avLst/>
          </a:prstGeom>
          <a:noFill/>
          <a:ln w="508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08" name="Rectangle 53"/>
          <p:cNvSpPr>
            <a:spLocks noChangeArrowheads="1"/>
          </p:cNvSpPr>
          <p:nvPr/>
        </p:nvSpPr>
        <p:spPr bwMode="auto">
          <a:xfrm>
            <a:off x="2778125" y="3204079"/>
            <a:ext cx="3886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eaLnBrk="1" hangingPunct="1">
              <a:spcBef>
                <a:spcPct val="50000"/>
              </a:spcBef>
            </a:pPr>
            <a:r>
              <a:rPr lang="en-US" altLang="en-US" sz="2000" b="1" dirty="0"/>
              <a:t>Parallel Regions</a:t>
            </a:r>
          </a:p>
        </p:txBody>
      </p:sp>
      <p:sp>
        <p:nvSpPr>
          <p:cNvPr id="109" name="Line 54"/>
          <p:cNvSpPr>
            <a:spLocks noChangeShapeType="1"/>
          </p:cNvSpPr>
          <p:nvPr/>
        </p:nvSpPr>
        <p:spPr bwMode="auto">
          <a:xfrm flipV="1">
            <a:off x="5826125" y="2953254"/>
            <a:ext cx="349250" cy="250825"/>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0" name="Line 55"/>
          <p:cNvSpPr>
            <a:spLocks noChangeShapeType="1"/>
          </p:cNvSpPr>
          <p:nvPr/>
        </p:nvSpPr>
        <p:spPr bwMode="auto">
          <a:xfrm flipH="1" flipV="1">
            <a:off x="3121025" y="2927854"/>
            <a:ext cx="571500" cy="27622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1" name="Line 56"/>
          <p:cNvSpPr>
            <a:spLocks noChangeShapeType="1"/>
          </p:cNvSpPr>
          <p:nvPr/>
        </p:nvSpPr>
        <p:spPr bwMode="auto">
          <a:xfrm flipV="1">
            <a:off x="4759325" y="2953254"/>
            <a:ext cx="0" cy="250825"/>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2" name="Line 58"/>
          <p:cNvSpPr>
            <a:spLocks noChangeShapeType="1"/>
          </p:cNvSpPr>
          <p:nvPr/>
        </p:nvSpPr>
        <p:spPr bwMode="auto">
          <a:xfrm flipV="1">
            <a:off x="747713" y="1935667"/>
            <a:ext cx="377825" cy="327025"/>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3" name="Rectangle 112"/>
          <p:cNvSpPr>
            <a:spLocks noChangeArrowheads="1"/>
          </p:cNvSpPr>
          <p:nvPr/>
        </p:nvSpPr>
        <p:spPr bwMode="auto">
          <a:xfrm>
            <a:off x="111125" y="2226179"/>
            <a:ext cx="12065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eaLnBrk="1" hangingPunct="1">
              <a:spcBef>
                <a:spcPct val="50000"/>
              </a:spcBef>
            </a:pPr>
            <a:r>
              <a:rPr lang="en-US" altLang="en-US" sz="2000" b="1" dirty="0"/>
              <a:t>Master Thread</a:t>
            </a:r>
          </a:p>
        </p:txBody>
      </p:sp>
    </p:spTree>
    <p:extLst>
      <p:ext uri="{BB962C8B-B14F-4D97-AF65-F5344CB8AC3E}">
        <p14:creationId xmlns:p14="http://schemas.microsoft.com/office/powerpoint/2010/main" val="1089273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211">
                                            <p:txEl>
                                              <p:pRg st="7" end="7"/>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8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8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8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8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8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8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8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8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9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9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9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9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9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9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96"/>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97"/>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98"/>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99"/>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00"/>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01"/>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102"/>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03"/>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04"/>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05"/>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06"/>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07"/>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08"/>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109"/>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10"/>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11"/>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12"/>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113"/>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0"/>
                                          </p:stCondLst>
                                        </p:cTn>
                                        <p:tgtEl>
                                          <p:spTgt spid="94211">
                                            <p:txEl>
                                              <p:pRg st="8" end="8"/>
                                            </p:txEl>
                                          </p:spTgt>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94211">
                                            <p:txEl>
                                              <p:pRg st="9" end="9"/>
                                            </p:txEl>
                                          </p:spTgt>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nodeType="clickEffect">
                                  <p:stCondLst>
                                    <p:cond delay="0"/>
                                  </p:stCondLst>
                                  <p:childTnLst>
                                    <p:set>
                                      <p:cBhvr>
                                        <p:cTn id="128" dur="1" fill="hold">
                                          <p:stCondLst>
                                            <p:cond delay="0"/>
                                          </p:stCondLst>
                                        </p:cTn>
                                        <p:tgtEl>
                                          <p:spTgt spid="9421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P spid="108" grpId="0"/>
      <p:bldP spid="109" grpId="0" animBg="1"/>
      <p:bldP spid="110" grpId="0" animBg="1"/>
      <p:bldP spid="111" grpId="0" animBg="1"/>
      <p:bldP spid="112" grpId="0" animBg="1"/>
      <p:bldP spid="1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fld id="{FE44C471-41F1-4906-A5C7-E26BA46FDA91}" type="slidenum">
              <a:rPr lang="en-US" altLang="en-US" sz="1400" smtClean="0"/>
              <a:pPr eaLnBrk="1" hangingPunct="1"/>
              <a:t>13</a:t>
            </a:fld>
            <a:endParaRPr lang="en-US" altLang="en-US" sz="1400" smtClean="0"/>
          </a:p>
        </p:txBody>
      </p:sp>
      <p:sp>
        <p:nvSpPr>
          <p:cNvPr id="91139" name="Rectangle 2"/>
          <p:cNvSpPr>
            <a:spLocks noChangeArrowheads="1"/>
          </p:cNvSpPr>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eaLnBrk="1" hangingPunct="1"/>
            <a:r>
              <a:rPr lang="en-US" altLang="en-US" sz="4000" dirty="0">
                <a:solidFill>
                  <a:schemeClr val="tx2"/>
                </a:solidFill>
              </a:rPr>
              <a:t>Data Scoping – What’s shared</a:t>
            </a:r>
          </a:p>
        </p:txBody>
      </p:sp>
      <p:sp>
        <p:nvSpPr>
          <p:cNvPr id="91140" name="Rectangle 3"/>
          <p:cNvSpPr>
            <a:spLocks noChangeArrowheads="1"/>
          </p:cNvSpPr>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spcBef>
                <a:spcPct val="20000"/>
              </a:spcBef>
              <a:buFontTx/>
              <a:buChar char="•"/>
            </a:pPr>
            <a:r>
              <a:rPr lang="en-US" altLang="en-US" sz="2800" dirty="0" err="1"/>
              <a:t>OpenMP</a:t>
            </a:r>
            <a:r>
              <a:rPr lang="en-US" altLang="en-US" sz="2800" dirty="0"/>
              <a:t> uses a shared-memory programming model</a:t>
            </a:r>
          </a:p>
          <a:p>
            <a:pPr eaLnBrk="1" hangingPunct="1">
              <a:spcBef>
                <a:spcPct val="20000"/>
              </a:spcBef>
              <a:buFontTx/>
              <a:buChar char="•"/>
            </a:pPr>
            <a:r>
              <a:rPr lang="en-US" altLang="en-US" sz="2800" b="1" dirty="0"/>
              <a:t>Shared variable </a:t>
            </a:r>
            <a:r>
              <a:rPr lang="en-US" altLang="en-US" sz="2800" dirty="0"/>
              <a:t>- a </a:t>
            </a:r>
            <a:r>
              <a:rPr lang="en-US" altLang="en-US" sz="2800" i="1" dirty="0"/>
              <a:t>variable</a:t>
            </a:r>
            <a:r>
              <a:rPr lang="en-US" altLang="en-US" sz="2800" dirty="0"/>
              <a:t> whose name provides access to a the same block of storage for each thread</a:t>
            </a:r>
          </a:p>
          <a:p>
            <a:pPr lvl="1" eaLnBrk="1" hangingPunct="1">
              <a:spcBef>
                <a:spcPct val="20000"/>
              </a:spcBef>
              <a:buFontTx/>
              <a:buChar char="–"/>
            </a:pPr>
            <a:r>
              <a:rPr lang="en-US" altLang="en-US" dirty="0"/>
              <a:t>The </a:t>
            </a:r>
            <a:r>
              <a:rPr lang="en-US" altLang="en-US" dirty="0" err="1"/>
              <a:t>OpenMP</a:t>
            </a:r>
            <a:r>
              <a:rPr lang="en-US" altLang="en-US" dirty="0"/>
              <a:t> </a:t>
            </a:r>
            <a:r>
              <a:rPr lang="en-US" altLang="en-US" b="1" dirty="0">
                <a:latin typeface="Lucida Console" pitchFamily="49" charset="0"/>
              </a:rPr>
              <a:t>shared</a:t>
            </a:r>
            <a:r>
              <a:rPr lang="en-US" altLang="en-US" dirty="0"/>
              <a:t> clause can be used to make items explicitly shared</a:t>
            </a:r>
          </a:p>
          <a:p>
            <a:pPr lvl="1" eaLnBrk="1" hangingPunct="1">
              <a:spcBef>
                <a:spcPct val="20000"/>
              </a:spcBef>
              <a:buFontTx/>
              <a:buChar char="–"/>
            </a:pPr>
            <a:r>
              <a:rPr lang="en-US" altLang="en-US" dirty="0"/>
              <a:t>Global variables are shared among tasks</a:t>
            </a:r>
          </a:p>
          <a:p>
            <a:pPr lvl="2" eaLnBrk="1" hangingPunct="1">
              <a:spcBef>
                <a:spcPct val="20000"/>
              </a:spcBef>
              <a:buFontTx/>
              <a:buChar char="•"/>
            </a:pPr>
            <a:r>
              <a:rPr lang="en-US" altLang="en-US" sz="2000" dirty="0"/>
              <a:t>C/C++: File scope variables, namespace scope variables, static variables, Variables with </a:t>
            </a:r>
            <a:r>
              <a:rPr lang="en-US" altLang="en-US" sz="2000" dirty="0" err="1"/>
              <a:t>const</a:t>
            </a:r>
            <a:r>
              <a:rPr lang="en-US" altLang="en-US" sz="2000" dirty="0"/>
              <a:t>-qualified type having no mutable member are </a:t>
            </a:r>
            <a:r>
              <a:rPr lang="en-US" altLang="en-US" sz="2000" dirty="0" smtClean="0"/>
              <a:t>shared.</a:t>
            </a:r>
          </a:p>
          <a:p>
            <a:pPr lvl="3" eaLnBrk="1" hangingPunct="1">
              <a:spcBef>
                <a:spcPct val="20000"/>
              </a:spcBef>
              <a:buFontTx/>
              <a:buChar char="•"/>
            </a:pPr>
            <a:r>
              <a:rPr lang="en-US" altLang="en-US" sz="2000" dirty="0" smtClean="0"/>
              <a:t>Static </a:t>
            </a:r>
            <a:r>
              <a:rPr lang="en-US" altLang="en-US" sz="2000" dirty="0"/>
              <a:t>variables which are declared in a scope inside the construct are </a:t>
            </a:r>
            <a:r>
              <a:rPr lang="en-US" altLang="en-US" sz="2000" dirty="0" smtClean="0"/>
              <a:t>also shared</a:t>
            </a:r>
            <a:r>
              <a:rPr lang="en-US" altLang="en-US" sz="2000" dirty="0"/>
              <a:t>.</a:t>
            </a:r>
          </a:p>
        </p:txBody>
      </p:sp>
      <p:sp>
        <p:nvSpPr>
          <p:cNvPr id="91141" name="Slide Number Placeholder 4"/>
          <p:cNvSpPr txBox="1">
            <a:spLocks noGrp="1"/>
          </p:cNvSpPr>
          <p:nvPr/>
        </p:nvSpPr>
        <p:spPr bwMode="auto">
          <a:xfrm>
            <a:off x="4267200" y="6416675"/>
            <a:ext cx="685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a:fld id="{94519C73-F414-4120-BEBF-9C0601A5B28B}" type="slidenum">
              <a:rPr lang="en-US" altLang="en-US" sz="1400">
                <a:solidFill>
                  <a:schemeClr val="tx2"/>
                </a:solidFill>
              </a:rPr>
              <a:pPr algn="ctr"/>
              <a:t>13</a:t>
            </a:fld>
            <a:endParaRPr lang="en-US" altLang="en-US" sz="1400">
              <a:solidFill>
                <a:schemeClr val="tx2"/>
              </a:solidFill>
            </a:endParaRPr>
          </a:p>
        </p:txBody>
      </p:sp>
    </p:spTree>
    <p:extLst>
      <p:ext uri="{BB962C8B-B14F-4D97-AF65-F5344CB8AC3E}">
        <p14:creationId xmlns:p14="http://schemas.microsoft.com/office/powerpoint/2010/main" val="1481541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114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114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114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114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114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114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fld id="{9B27DC83-D8D8-4C1C-8B99-FAD4CB57E223}" type="slidenum">
              <a:rPr lang="en-US" altLang="en-US" sz="1400" smtClean="0"/>
              <a:pPr eaLnBrk="1" hangingPunct="1"/>
              <a:t>14</a:t>
            </a:fld>
            <a:endParaRPr lang="en-US" altLang="en-US" sz="1400" smtClean="0"/>
          </a:p>
        </p:txBody>
      </p:sp>
      <p:sp>
        <p:nvSpPr>
          <p:cNvPr id="92163" name="Rectangle 2"/>
          <p:cNvSpPr>
            <a:spLocks noChangeArrowheads="1"/>
          </p:cNvSpPr>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eaLnBrk="1" hangingPunct="1"/>
            <a:r>
              <a:rPr lang="en-US" altLang="en-US" sz="4000">
                <a:solidFill>
                  <a:schemeClr val="tx2"/>
                </a:solidFill>
              </a:rPr>
              <a:t>Data Scoping – What’s private</a:t>
            </a:r>
          </a:p>
        </p:txBody>
      </p:sp>
      <p:sp>
        <p:nvSpPr>
          <p:cNvPr id="92164" name="Rectangle 3"/>
          <p:cNvSpPr>
            <a:spLocks noChangeArrowheads="1"/>
          </p:cNvSpPr>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spcBef>
                <a:spcPct val="20000"/>
              </a:spcBef>
              <a:buFontTx/>
              <a:buChar char="•"/>
            </a:pPr>
            <a:r>
              <a:rPr lang="en-US" altLang="en-US" sz="2800" dirty="0"/>
              <a:t>N</a:t>
            </a:r>
            <a:r>
              <a:rPr lang="en-US" altLang="en-US" sz="2800" dirty="0" smtClean="0"/>
              <a:t>ot </a:t>
            </a:r>
            <a:r>
              <a:rPr lang="en-US" altLang="en-US" sz="2800" dirty="0"/>
              <a:t>everything is shared</a:t>
            </a:r>
            <a:r>
              <a:rPr lang="en-US" altLang="en-US" sz="2800" dirty="0" smtClean="0"/>
              <a:t>...</a:t>
            </a:r>
            <a:endParaRPr lang="en-US" altLang="en-US" sz="2800" dirty="0"/>
          </a:p>
          <a:p>
            <a:pPr eaLnBrk="1" hangingPunct="1">
              <a:spcBef>
                <a:spcPct val="20000"/>
              </a:spcBef>
              <a:buFontTx/>
              <a:buChar char="•"/>
            </a:pPr>
            <a:r>
              <a:rPr lang="en-US" altLang="en-US" sz="2800" dirty="0"/>
              <a:t>Examples of implicitly determined private </a:t>
            </a:r>
            <a:r>
              <a:rPr lang="en-US" altLang="en-US" sz="2800" dirty="0" smtClean="0"/>
              <a:t>variables include:</a:t>
            </a:r>
            <a:endParaRPr lang="en-US" altLang="en-US" sz="2800" dirty="0"/>
          </a:p>
          <a:p>
            <a:pPr lvl="1" eaLnBrk="1" hangingPunct="1">
              <a:spcBef>
                <a:spcPct val="20000"/>
              </a:spcBef>
              <a:buFontTx/>
              <a:buChar char="–"/>
            </a:pPr>
            <a:r>
              <a:rPr lang="en-US" altLang="en-US" dirty="0"/>
              <a:t>Stack (local) variables in functions called from parallel regions are PRIVATE</a:t>
            </a:r>
          </a:p>
          <a:p>
            <a:pPr lvl="1" eaLnBrk="1" hangingPunct="1">
              <a:spcBef>
                <a:spcPct val="20000"/>
              </a:spcBef>
              <a:buFontTx/>
              <a:buChar char="–"/>
            </a:pPr>
            <a:r>
              <a:rPr lang="en-US" altLang="en-US" dirty="0"/>
              <a:t>Automatic variables within a statement block are PRIVATE</a:t>
            </a:r>
          </a:p>
          <a:p>
            <a:pPr lvl="1" eaLnBrk="1" hangingPunct="1">
              <a:spcBef>
                <a:spcPct val="20000"/>
              </a:spcBef>
              <a:buFontTx/>
              <a:buChar char="–"/>
            </a:pPr>
            <a:r>
              <a:rPr lang="en-US" altLang="en-US" dirty="0"/>
              <a:t>Loop iteration variables on </a:t>
            </a:r>
            <a:r>
              <a:rPr lang="en-US" altLang="en-US" dirty="0" err="1"/>
              <a:t>worksharing</a:t>
            </a:r>
            <a:r>
              <a:rPr lang="en-US" altLang="en-US" dirty="0"/>
              <a:t> construct are </a:t>
            </a:r>
            <a:r>
              <a:rPr lang="en-US" altLang="en-US" dirty="0">
                <a:solidFill>
                  <a:srgbClr val="000000"/>
                </a:solidFill>
              </a:rPr>
              <a:t>PRIVATE</a:t>
            </a:r>
            <a:endParaRPr lang="en-US" altLang="en-US" b="1" dirty="0">
              <a:latin typeface="Lucida Console" pitchFamily="49" charset="0"/>
            </a:endParaRPr>
          </a:p>
          <a:p>
            <a:pPr lvl="1" eaLnBrk="1" hangingPunct="1">
              <a:spcBef>
                <a:spcPct val="20000"/>
              </a:spcBef>
              <a:buFontTx/>
              <a:buChar char="–"/>
            </a:pPr>
            <a:r>
              <a:rPr lang="en-US" altLang="en-US" dirty="0"/>
              <a:t>Implicitly declared private variables within tasks will be treated as </a:t>
            </a:r>
            <a:r>
              <a:rPr lang="en-US" altLang="en-US" sz="2000" b="1" dirty="0" err="1">
                <a:latin typeface="Lucida Console" pitchFamily="49" charset="0"/>
              </a:rPr>
              <a:t>firstprivate</a:t>
            </a:r>
            <a:endParaRPr lang="en-US" altLang="en-US" b="1" dirty="0">
              <a:latin typeface="Lucida Console" pitchFamily="49" charset="0"/>
            </a:endParaRPr>
          </a:p>
        </p:txBody>
      </p:sp>
      <p:sp>
        <p:nvSpPr>
          <p:cNvPr id="92165" name="Slide Number Placeholder 4"/>
          <p:cNvSpPr txBox="1">
            <a:spLocks noGrp="1"/>
          </p:cNvSpPr>
          <p:nvPr/>
        </p:nvSpPr>
        <p:spPr bwMode="auto">
          <a:xfrm>
            <a:off x="4267200" y="6416675"/>
            <a:ext cx="685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a:fld id="{C1779D10-1C48-4A95-ACB3-26DA17955C62}" type="slidenum">
              <a:rPr lang="en-US" altLang="en-US" sz="1400">
                <a:solidFill>
                  <a:schemeClr val="tx2"/>
                </a:solidFill>
              </a:rPr>
              <a:pPr algn="ctr"/>
              <a:t>14</a:t>
            </a:fld>
            <a:endParaRPr lang="en-US" altLang="en-US" sz="1400">
              <a:solidFill>
                <a:schemeClr val="tx2"/>
              </a:solidFill>
            </a:endParaRPr>
          </a:p>
        </p:txBody>
      </p:sp>
    </p:spTree>
    <p:extLst>
      <p:ext uri="{BB962C8B-B14F-4D97-AF65-F5344CB8AC3E}">
        <p14:creationId xmlns:p14="http://schemas.microsoft.com/office/powerpoint/2010/main" val="2114139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6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16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16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16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216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fld id="{266B496D-690B-4C56-B36A-1DDFC9AA8B8D}" type="slidenum">
              <a:rPr lang="en-US" altLang="en-US" sz="1400" smtClean="0"/>
              <a:pPr eaLnBrk="1" hangingPunct="1"/>
              <a:t>15</a:t>
            </a:fld>
            <a:endParaRPr lang="en-US" altLang="en-US" sz="1400" smtClean="0"/>
          </a:p>
        </p:txBody>
      </p:sp>
      <p:sp>
        <p:nvSpPr>
          <p:cNvPr id="100355" name="Rectangle 2"/>
          <p:cNvSpPr>
            <a:spLocks noChangeArrowheads="1"/>
          </p:cNvSpPr>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eaLnBrk="1" hangingPunct="1"/>
            <a:r>
              <a:rPr lang="en-US" altLang="en-US" sz="4000">
                <a:solidFill>
                  <a:schemeClr val="tx2"/>
                </a:solidFill>
                <a:latin typeface="Lucida Console" pitchFamily="49" charset="0"/>
              </a:rPr>
              <a:t>private</a:t>
            </a:r>
            <a:r>
              <a:rPr lang="en-US" altLang="en-US" sz="4000">
                <a:solidFill>
                  <a:schemeClr val="tx2"/>
                </a:solidFill>
              </a:rPr>
              <a:t> Clause</a:t>
            </a:r>
          </a:p>
        </p:txBody>
      </p:sp>
      <p:sp>
        <p:nvSpPr>
          <p:cNvPr id="100356" name="Rectangle 3"/>
          <p:cNvSpPr>
            <a:spLocks noChangeArrowheads="1"/>
          </p:cNvSpPr>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spcBef>
                <a:spcPct val="20000"/>
              </a:spcBef>
              <a:buFontTx/>
              <a:buChar char="•"/>
            </a:pPr>
            <a:r>
              <a:rPr lang="en-US" altLang="en-US" sz="2800" dirty="0"/>
              <a:t>Reproduces the variable for each task</a:t>
            </a:r>
          </a:p>
          <a:p>
            <a:pPr lvl="1" eaLnBrk="1" hangingPunct="1">
              <a:spcBef>
                <a:spcPct val="20000"/>
              </a:spcBef>
              <a:buFontTx/>
              <a:buChar char="–"/>
            </a:pPr>
            <a:r>
              <a:rPr lang="en-US" altLang="en-US" dirty="0"/>
              <a:t>Variables are </a:t>
            </a:r>
            <a:r>
              <a:rPr lang="en-US" altLang="en-US" u="sng" dirty="0"/>
              <a:t>un-initialized</a:t>
            </a:r>
            <a:r>
              <a:rPr lang="en-US" altLang="en-US" dirty="0"/>
              <a:t>; C++ object is default constructed</a:t>
            </a:r>
          </a:p>
          <a:p>
            <a:pPr lvl="1" eaLnBrk="1" hangingPunct="1">
              <a:spcBef>
                <a:spcPct val="20000"/>
              </a:spcBef>
              <a:buFontTx/>
              <a:buChar char="–"/>
            </a:pPr>
            <a:r>
              <a:rPr lang="en-US" altLang="en-US" dirty="0"/>
              <a:t>Any value external to the parallel region is undefined</a:t>
            </a:r>
          </a:p>
        </p:txBody>
      </p:sp>
      <p:sp>
        <p:nvSpPr>
          <p:cNvPr id="100357" name="Slide Number Placeholder 4"/>
          <p:cNvSpPr txBox="1">
            <a:spLocks noGrp="1"/>
          </p:cNvSpPr>
          <p:nvPr/>
        </p:nvSpPr>
        <p:spPr bwMode="auto">
          <a:xfrm>
            <a:off x="4267200" y="6416675"/>
            <a:ext cx="685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a:fld id="{4134B5E3-9B98-41E1-A214-2A6F31EDC3ED}" type="slidenum">
              <a:rPr lang="en-US" altLang="en-US" sz="1400">
                <a:solidFill>
                  <a:schemeClr val="tx2"/>
                </a:solidFill>
              </a:rPr>
              <a:pPr algn="ctr"/>
              <a:t>15</a:t>
            </a:fld>
            <a:endParaRPr lang="en-US" altLang="en-US" sz="1400">
              <a:solidFill>
                <a:schemeClr val="tx2"/>
              </a:solidFill>
            </a:endParaRPr>
          </a:p>
        </p:txBody>
      </p:sp>
      <p:sp>
        <p:nvSpPr>
          <p:cNvPr id="100358" name="Rectangle 4"/>
          <p:cNvSpPr>
            <a:spLocks noChangeArrowheads="1"/>
          </p:cNvSpPr>
          <p:nvPr/>
        </p:nvSpPr>
        <p:spPr bwMode="auto">
          <a:xfrm>
            <a:off x="4572000" y="2057400"/>
            <a:ext cx="3967163" cy="428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lvl1pPr marL="342900" indent="-342900"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lnSpc>
                <a:spcPct val="80000"/>
              </a:lnSpc>
              <a:spcBef>
                <a:spcPct val="20000"/>
              </a:spcBef>
            </a:pPr>
            <a:endParaRPr lang="en-US" altLang="en-US"/>
          </a:p>
        </p:txBody>
      </p:sp>
      <p:sp>
        <p:nvSpPr>
          <p:cNvPr id="100359" name="TextBox 8"/>
          <p:cNvSpPr txBox="1">
            <a:spLocks noChangeArrowheads="1"/>
          </p:cNvSpPr>
          <p:nvPr/>
        </p:nvSpPr>
        <p:spPr bwMode="auto">
          <a:xfrm>
            <a:off x="762000" y="3200400"/>
            <a:ext cx="6978650" cy="3281363"/>
          </a:xfrm>
          <a:prstGeom prst="rect">
            <a:avLst/>
          </a:prstGeom>
          <a:solidFill>
            <a:srgbClr val="001E8A"/>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nSpc>
                <a:spcPct val="85000"/>
              </a:lnSpc>
              <a:spcBef>
                <a:spcPct val="10000"/>
              </a:spcBef>
              <a:buClr>
                <a:schemeClr val="tx2"/>
              </a:buClr>
              <a:buFont typeface="Wingdings" pitchFamily="2" charset="2"/>
              <a:buNone/>
            </a:pPr>
            <a:r>
              <a:rPr lang="en-US" altLang="en-US" sz="1800" b="1">
                <a:solidFill>
                  <a:schemeClr val="bg1"/>
                </a:solidFill>
                <a:latin typeface="Lucida Console" pitchFamily="49" charset="0"/>
              </a:rPr>
              <a:t>void* work(float* c, int N) {</a:t>
            </a:r>
          </a:p>
          <a:p>
            <a:pPr>
              <a:lnSpc>
                <a:spcPct val="85000"/>
              </a:lnSpc>
              <a:spcBef>
                <a:spcPct val="10000"/>
              </a:spcBef>
              <a:buClr>
                <a:schemeClr val="tx2"/>
              </a:buClr>
              <a:buFont typeface="Wingdings" pitchFamily="2" charset="2"/>
              <a:buNone/>
            </a:pPr>
            <a:r>
              <a:rPr lang="en-US" altLang="en-US" sz="1800" b="1">
                <a:solidFill>
                  <a:srgbClr val="04E4FC"/>
                </a:solidFill>
                <a:latin typeface="Lucida Console" pitchFamily="49" charset="0"/>
              </a:rPr>
              <a:t>  </a:t>
            </a:r>
            <a:r>
              <a:rPr lang="en-US" altLang="en-US" sz="1800" b="1">
                <a:solidFill>
                  <a:srgbClr val="FFFF00"/>
                </a:solidFill>
                <a:latin typeface="Lucida Console" pitchFamily="49" charset="0"/>
              </a:rPr>
              <a:t>float x, y</a:t>
            </a:r>
            <a:r>
              <a:rPr lang="en-US" altLang="en-US" sz="1800" b="1">
                <a:solidFill>
                  <a:schemeClr val="bg1"/>
                </a:solidFill>
                <a:latin typeface="Lucida Console" pitchFamily="49" charset="0"/>
              </a:rPr>
              <a:t>; </a:t>
            </a:r>
          </a:p>
          <a:p>
            <a:pPr>
              <a:lnSpc>
                <a:spcPct val="85000"/>
              </a:lnSpc>
              <a:spcBef>
                <a:spcPct val="10000"/>
              </a:spcBef>
              <a:buClr>
                <a:schemeClr val="tx2"/>
              </a:buClr>
              <a:buFont typeface="Wingdings" pitchFamily="2" charset="2"/>
              <a:buNone/>
            </a:pPr>
            <a:r>
              <a:rPr lang="en-US" altLang="en-US" sz="1800" b="1">
                <a:solidFill>
                  <a:schemeClr val="bg1"/>
                </a:solidFill>
                <a:latin typeface="Lucida Console" pitchFamily="49" charset="0"/>
              </a:rPr>
              <a:t>  int i, </a:t>
            </a:r>
            <a:r>
              <a:rPr lang="en-US" altLang="en-US" sz="1800" b="1">
                <a:solidFill>
                  <a:srgbClr val="FFFF00"/>
                </a:solidFill>
                <a:latin typeface="Lucida Console" pitchFamily="49" charset="0"/>
              </a:rPr>
              <a:t>j</a:t>
            </a:r>
            <a:r>
              <a:rPr lang="en-US" altLang="en-US" sz="1800" b="1">
                <a:solidFill>
                  <a:schemeClr val="bg1"/>
                </a:solidFill>
                <a:latin typeface="Lucida Console" pitchFamily="49" charset="0"/>
              </a:rPr>
              <a:t>;</a:t>
            </a:r>
          </a:p>
          <a:p>
            <a:pPr>
              <a:lnSpc>
                <a:spcPct val="85000"/>
              </a:lnSpc>
              <a:spcBef>
                <a:spcPct val="10000"/>
              </a:spcBef>
              <a:buClr>
                <a:schemeClr val="tx2"/>
              </a:buClr>
              <a:buFont typeface="Wingdings" pitchFamily="2" charset="2"/>
              <a:buNone/>
            </a:pPr>
            <a:r>
              <a:rPr lang="en-US" altLang="en-US" sz="1800" b="1">
                <a:solidFill>
                  <a:schemeClr val="bg1"/>
                </a:solidFill>
                <a:latin typeface="Lucida Console" pitchFamily="49" charset="0"/>
              </a:rPr>
              <a:t> #pragma omp parallel for </a:t>
            </a:r>
            <a:r>
              <a:rPr lang="en-US" altLang="en-US" sz="1800" b="1">
                <a:solidFill>
                  <a:srgbClr val="FFFF00"/>
                </a:solidFill>
                <a:latin typeface="Lucida Console" pitchFamily="49" charset="0"/>
              </a:rPr>
              <a:t>private(x, y, j)</a:t>
            </a:r>
          </a:p>
          <a:p>
            <a:pPr>
              <a:lnSpc>
                <a:spcPct val="85000"/>
              </a:lnSpc>
              <a:spcBef>
                <a:spcPct val="10000"/>
              </a:spcBef>
              <a:buClr>
                <a:schemeClr val="tx2"/>
              </a:buClr>
              <a:buFont typeface="Wingdings" pitchFamily="2" charset="2"/>
              <a:buNone/>
            </a:pPr>
            <a:r>
              <a:rPr lang="en-US" altLang="en-US" sz="1800" b="1">
                <a:solidFill>
                  <a:srgbClr val="04E4FC"/>
                </a:solidFill>
                <a:latin typeface="Lucida Console" pitchFamily="49" charset="0"/>
              </a:rPr>
              <a:t>     </a:t>
            </a:r>
            <a:r>
              <a:rPr lang="en-US" altLang="en-US" sz="1800" b="1">
                <a:solidFill>
                  <a:schemeClr val="bg1"/>
                </a:solidFill>
                <a:latin typeface="Lucida Console" pitchFamily="49" charset="0"/>
              </a:rPr>
              <a:t>for (i = 0; i &lt; N; i++) {</a:t>
            </a:r>
          </a:p>
          <a:p>
            <a:pPr>
              <a:lnSpc>
                <a:spcPct val="85000"/>
              </a:lnSpc>
              <a:spcBef>
                <a:spcPct val="10000"/>
              </a:spcBef>
              <a:buClr>
                <a:schemeClr val="tx2"/>
              </a:buClr>
              <a:buFont typeface="Wingdings" pitchFamily="2" charset="2"/>
              <a:buNone/>
            </a:pPr>
            <a:r>
              <a:rPr lang="en-US" altLang="en-US" sz="1800" b="1">
                <a:solidFill>
                  <a:srgbClr val="04E4FC"/>
                </a:solidFill>
                <a:latin typeface="Lucida Console" pitchFamily="49" charset="0"/>
              </a:rPr>
              <a:t>	 </a:t>
            </a:r>
            <a:r>
              <a:rPr lang="en-US" altLang="en-US" sz="1800" b="1">
                <a:solidFill>
                  <a:srgbClr val="FFFF00"/>
                </a:solidFill>
                <a:latin typeface="Lucida Console" pitchFamily="49" charset="0"/>
              </a:rPr>
              <a:t>x</a:t>
            </a:r>
            <a:r>
              <a:rPr lang="en-US" altLang="en-US" sz="1800" b="1">
                <a:solidFill>
                  <a:srgbClr val="04E4FC"/>
                </a:solidFill>
                <a:latin typeface="Lucida Console" pitchFamily="49" charset="0"/>
              </a:rPr>
              <a:t> </a:t>
            </a:r>
            <a:r>
              <a:rPr lang="en-US" altLang="en-US" sz="1800" b="1">
                <a:solidFill>
                  <a:schemeClr val="bg1"/>
                </a:solidFill>
                <a:latin typeface="Lucida Console" pitchFamily="49" charset="0"/>
              </a:rPr>
              <a:t>= a[i]; </a:t>
            </a:r>
          </a:p>
          <a:p>
            <a:pPr>
              <a:lnSpc>
                <a:spcPct val="85000"/>
              </a:lnSpc>
              <a:spcBef>
                <a:spcPct val="10000"/>
              </a:spcBef>
              <a:buClr>
                <a:schemeClr val="tx2"/>
              </a:buClr>
              <a:buFont typeface="Wingdings" pitchFamily="2" charset="2"/>
              <a:buNone/>
            </a:pPr>
            <a:r>
              <a:rPr lang="en-US" altLang="en-US" sz="1800" b="1">
                <a:solidFill>
                  <a:schemeClr val="bg1"/>
                </a:solidFill>
                <a:latin typeface="Lucida Console" pitchFamily="49" charset="0"/>
              </a:rPr>
              <a:t>       for (</a:t>
            </a:r>
            <a:r>
              <a:rPr lang="en-US" altLang="en-US" sz="1800" b="1">
                <a:solidFill>
                  <a:srgbClr val="FFFF00"/>
                </a:solidFill>
                <a:latin typeface="Lucida Console" pitchFamily="49" charset="0"/>
              </a:rPr>
              <a:t>j</a:t>
            </a:r>
            <a:r>
              <a:rPr lang="en-US" altLang="en-US" sz="1800" b="1">
                <a:solidFill>
                  <a:schemeClr val="bg1"/>
                </a:solidFill>
                <a:latin typeface="Lucida Console" pitchFamily="49" charset="0"/>
              </a:rPr>
              <a:t> = 0; </a:t>
            </a:r>
            <a:r>
              <a:rPr lang="en-US" altLang="en-US" sz="1800" b="1">
                <a:solidFill>
                  <a:srgbClr val="FFFF00"/>
                </a:solidFill>
                <a:latin typeface="Lucida Console" pitchFamily="49" charset="0"/>
              </a:rPr>
              <a:t>j</a:t>
            </a:r>
            <a:r>
              <a:rPr lang="en-US" altLang="en-US" sz="1800" b="1">
                <a:solidFill>
                  <a:schemeClr val="bg1"/>
                </a:solidFill>
                <a:latin typeface="Lucida Console" pitchFamily="49" charset="0"/>
              </a:rPr>
              <a:t> &lt; N; </a:t>
            </a:r>
            <a:r>
              <a:rPr lang="en-US" altLang="en-US" sz="1800" b="1">
                <a:solidFill>
                  <a:srgbClr val="FFFF00"/>
                </a:solidFill>
                <a:latin typeface="Lucida Console" pitchFamily="49" charset="0"/>
              </a:rPr>
              <a:t>j </a:t>
            </a:r>
            <a:r>
              <a:rPr lang="en-US" altLang="en-US" sz="1800" b="1">
                <a:solidFill>
                  <a:schemeClr val="bg1"/>
                </a:solidFill>
                <a:latin typeface="Lucida Console" pitchFamily="49" charset="0"/>
              </a:rPr>
              <a:t>+= (i+1)) {</a:t>
            </a:r>
          </a:p>
          <a:p>
            <a:pPr>
              <a:lnSpc>
                <a:spcPct val="85000"/>
              </a:lnSpc>
              <a:spcBef>
                <a:spcPct val="10000"/>
              </a:spcBef>
              <a:buClr>
                <a:schemeClr val="tx2"/>
              </a:buClr>
              <a:buFont typeface="Wingdings" pitchFamily="2" charset="2"/>
              <a:buNone/>
            </a:pPr>
            <a:r>
              <a:rPr lang="en-US" altLang="en-US" sz="1800" b="1">
                <a:solidFill>
                  <a:schemeClr val="bg1"/>
                </a:solidFill>
                <a:latin typeface="Lucida Console" pitchFamily="49" charset="0"/>
              </a:rPr>
              <a:t>         </a:t>
            </a:r>
            <a:r>
              <a:rPr lang="en-US" altLang="en-US" sz="1800" b="1">
                <a:solidFill>
                  <a:srgbClr val="FFFF00"/>
                </a:solidFill>
                <a:latin typeface="Lucida Console" pitchFamily="49" charset="0"/>
              </a:rPr>
              <a:t>y</a:t>
            </a:r>
            <a:r>
              <a:rPr lang="en-US" altLang="en-US" sz="1800" b="1">
                <a:solidFill>
                  <a:srgbClr val="04E4FC"/>
                </a:solidFill>
                <a:latin typeface="Lucida Console" pitchFamily="49" charset="0"/>
              </a:rPr>
              <a:t> </a:t>
            </a:r>
            <a:r>
              <a:rPr lang="en-US" altLang="en-US" sz="1800" b="1">
                <a:solidFill>
                  <a:schemeClr val="bg1"/>
                </a:solidFill>
                <a:latin typeface="Lucida Console" pitchFamily="49" charset="0"/>
              </a:rPr>
              <a:t>= b[</a:t>
            </a:r>
            <a:r>
              <a:rPr lang="en-US" altLang="en-US" sz="1800" b="1">
                <a:solidFill>
                  <a:srgbClr val="FFFF00"/>
                </a:solidFill>
                <a:latin typeface="Lucida Console" pitchFamily="49" charset="0"/>
              </a:rPr>
              <a:t>j</a:t>
            </a:r>
            <a:r>
              <a:rPr lang="en-US" altLang="en-US" sz="1800" b="1">
                <a:solidFill>
                  <a:schemeClr val="bg1"/>
                </a:solidFill>
                <a:latin typeface="Lucida Console" pitchFamily="49" charset="0"/>
              </a:rPr>
              <a:t>];</a:t>
            </a:r>
          </a:p>
          <a:p>
            <a:pPr>
              <a:lnSpc>
                <a:spcPct val="85000"/>
              </a:lnSpc>
              <a:spcBef>
                <a:spcPct val="10000"/>
              </a:spcBef>
              <a:buClr>
                <a:schemeClr val="tx2"/>
              </a:buClr>
              <a:buFont typeface="Wingdings" pitchFamily="2" charset="2"/>
              <a:buNone/>
            </a:pPr>
            <a:r>
              <a:rPr lang="en-US" altLang="en-US" sz="1800" b="1">
                <a:solidFill>
                  <a:srgbClr val="04E4FC"/>
                </a:solidFill>
                <a:latin typeface="Lucida Console" pitchFamily="49" charset="0"/>
              </a:rPr>
              <a:t>         </a:t>
            </a:r>
            <a:r>
              <a:rPr lang="en-US" altLang="en-US" sz="1800" b="1">
                <a:solidFill>
                  <a:schemeClr val="bg1"/>
                </a:solidFill>
                <a:latin typeface="Lucida Console" pitchFamily="49" charset="0"/>
              </a:rPr>
              <a:t>c[i] = </a:t>
            </a:r>
            <a:r>
              <a:rPr lang="en-US" altLang="en-US" sz="1800" b="1">
                <a:solidFill>
                  <a:srgbClr val="FFFF00"/>
                </a:solidFill>
                <a:latin typeface="Lucida Console" pitchFamily="49" charset="0"/>
              </a:rPr>
              <a:t>x</a:t>
            </a:r>
            <a:r>
              <a:rPr lang="en-US" altLang="en-US" sz="1800" b="1">
                <a:solidFill>
                  <a:srgbClr val="04E4FC"/>
                </a:solidFill>
                <a:latin typeface="Lucida Console" pitchFamily="49" charset="0"/>
              </a:rPr>
              <a:t> </a:t>
            </a:r>
            <a:r>
              <a:rPr lang="en-US" altLang="en-US" sz="1800" b="1">
                <a:solidFill>
                  <a:schemeClr val="bg1"/>
                </a:solidFill>
                <a:latin typeface="Lucida Console" pitchFamily="49" charset="0"/>
              </a:rPr>
              <a:t>+</a:t>
            </a:r>
            <a:r>
              <a:rPr lang="en-US" altLang="en-US" sz="1800" b="1">
                <a:solidFill>
                  <a:srgbClr val="04E4FC"/>
                </a:solidFill>
                <a:latin typeface="Lucida Console" pitchFamily="49" charset="0"/>
              </a:rPr>
              <a:t> </a:t>
            </a:r>
            <a:r>
              <a:rPr lang="en-US" altLang="en-US" sz="1800" b="1">
                <a:solidFill>
                  <a:srgbClr val="FFFF00"/>
                </a:solidFill>
                <a:latin typeface="Lucida Console" pitchFamily="49" charset="0"/>
              </a:rPr>
              <a:t>y</a:t>
            </a:r>
            <a:r>
              <a:rPr lang="en-US" altLang="en-US" sz="1800" b="1">
                <a:solidFill>
                  <a:schemeClr val="bg1"/>
                </a:solidFill>
                <a:latin typeface="Lucida Console" pitchFamily="49" charset="0"/>
              </a:rPr>
              <a:t>;</a:t>
            </a:r>
          </a:p>
          <a:p>
            <a:pPr>
              <a:lnSpc>
                <a:spcPct val="85000"/>
              </a:lnSpc>
              <a:spcBef>
                <a:spcPct val="10000"/>
              </a:spcBef>
              <a:buClr>
                <a:schemeClr val="tx2"/>
              </a:buClr>
              <a:buFont typeface="Wingdings" pitchFamily="2" charset="2"/>
              <a:buNone/>
            </a:pPr>
            <a:r>
              <a:rPr lang="en-US" altLang="en-US" sz="1800" b="1">
                <a:solidFill>
                  <a:schemeClr val="bg1"/>
                </a:solidFill>
                <a:latin typeface="Lucida Console" pitchFamily="49" charset="0"/>
              </a:rPr>
              <a:t>       }</a:t>
            </a:r>
          </a:p>
          <a:p>
            <a:pPr>
              <a:lnSpc>
                <a:spcPct val="85000"/>
              </a:lnSpc>
              <a:spcBef>
                <a:spcPct val="10000"/>
              </a:spcBef>
              <a:buClr>
                <a:schemeClr val="tx2"/>
              </a:buClr>
              <a:buFont typeface="Wingdings" pitchFamily="2" charset="2"/>
              <a:buNone/>
            </a:pPr>
            <a:r>
              <a:rPr lang="en-US" altLang="en-US" sz="1800" b="1">
                <a:solidFill>
                  <a:schemeClr val="bg1"/>
                </a:solidFill>
                <a:latin typeface="Lucida Console" pitchFamily="49" charset="0"/>
              </a:rPr>
              <a:t>     }</a:t>
            </a:r>
          </a:p>
          <a:p>
            <a:pPr>
              <a:lnSpc>
                <a:spcPct val="85000"/>
              </a:lnSpc>
              <a:spcBef>
                <a:spcPct val="10000"/>
              </a:spcBef>
              <a:buClr>
                <a:schemeClr val="tx2"/>
              </a:buClr>
              <a:buFont typeface="Wingdings" pitchFamily="2" charset="2"/>
              <a:buNone/>
            </a:pPr>
            <a:r>
              <a:rPr lang="en-US" altLang="en-US" sz="1800" b="1">
                <a:solidFill>
                  <a:schemeClr val="bg1"/>
                </a:solidFill>
                <a:latin typeface="Lucida Console" pitchFamily="49" charset="0"/>
              </a:rPr>
              <a:t>}</a:t>
            </a:r>
            <a:endParaRPr lang="en-US" altLang="en-US" sz="1800">
              <a:latin typeface="Lucida Console" pitchFamily="49" charset="0"/>
            </a:endParaRPr>
          </a:p>
        </p:txBody>
      </p:sp>
    </p:spTree>
    <p:extLst>
      <p:ext uri="{BB962C8B-B14F-4D97-AF65-F5344CB8AC3E}">
        <p14:creationId xmlns:p14="http://schemas.microsoft.com/office/powerpoint/2010/main" val="2597965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035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035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035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fld id="{184BDCFB-9598-4127-90B2-C284A2E86E04}" type="slidenum">
              <a:rPr lang="en-US" altLang="en-US" sz="1400" smtClean="0"/>
              <a:pPr eaLnBrk="1" hangingPunct="1"/>
              <a:t>16</a:t>
            </a:fld>
            <a:endParaRPr lang="en-US" altLang="en-US" sz="1400" smtClean="0"/>
          </a:p>
        </p:txBody>
      </p:sp>
      <p:pic>
        <p:nvPicPr>
          <p:cNvPr id="93187" name="Picture 2"/>
          <p:cNvPicPr>
            <a:picLocks noChangeAspect="1" noChangeArrowheads="1"/>
          </p:cNvPicPr>
          <p:nvPr/>
        </p:nvPicPr>
        <p:blipFill>
          <a:blip r:embed="rId2">
            <a:lum bright="-6000" contrast="24000"/>
            <a:extLst>
              <a:ext uri="{28A0092B-C50C-407E-A947-70E740481C1C}">
                <a14:useLocalDpi xmlns:a14="http://schemas.microsoft.com/office/drawing/2010/main" val="0"/>
              </a:ext>
            </a:extLst>
          </a:blip>
          <a:srcRect/>
          <a:stretch>
            <a:fillRect/>
          </a:stretch>
        </p:blipFill>
        <p:spPr bwMode="auto">
          <a:xfrm>
            <a:off x="381000" y="228600"/>
            <a:ext cx="8382000" cy="588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464603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fld id="{B985DF6B-1C9B-4CA2-A408-9A8080F1DF60}" type="slidenum">
              <a:rPr lang="en-US" altLang="en-US" sz="1400" smtClean="0"/>
              <a:pPr eaLnBrk="1" hangingPunct="1"/>
              <a:t>17</a:t>
            </a:fld>
            <a:endParaRPr lang="en-US" altLang="en-US" sz="1400" smtClean="0"/>
          </a:p>
        </p:txBody>
      </p:sp>
      <p:sp>
        <p:nvSpPr>
          <p:cNvPr id="95235" name="Rectangle 2"/>
          <p:cNvSpPr>
            <a:spLocks noChangeArrowheads="1"/>
          </p:cNvSpPr>
          <p:nvPr/>
        </p:nvSpPr>
        <p:spPr bwMode="auto">
          <a:xfrm>
            <a:off x="228600" y="461963"/>
            <a:ext cx="8610600" cy="5816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eaLnBrk="1" hangingPunct="1"/>
            <a:r>
              <a:rPr lang="en-US" altLang="en-US" sz="3600" b="1" dirty="0"/>
              <a:t>Work-Sharing</a:t>
            </a:r>
          </a:p>
          <a:p>
            <a:pPr eaLnBrk="1" hangingPunct="1"/>
            <a:r>
              <a:rPr lang="en-US" altLang="en-US" b="1" dirty="0" err="1"/>
              <a:t>Worksharing</a:t>
            </a:r>
            <a:r>
              <a:rPr lang="en-US" altLang="en-US" dirty="0"/>
              <a:t> is the general term used in </a:t>
            </a:r>
            <a:r>
              <a:rPr lang="en-US" altLang="en-US" dirty="0" err="1"/>
              <a:t>OpenMP</a:t>
            </a:r>
            <a:r>
              <a:rPr lang="en-US" altLang="en-US" dirty="0"/>
              <a:t> to describe distribution of work across threads.</a:t>
            </a:r>
          </a:p>
          <a:p>
            <a:pPr eaLnBrk="1" hangingPunct="1"/>
            <a:endParaRPr lang="en-US" altLang="en-US" dirty="0"/>
          </a:p>
          <a:p>
            <a:pPr eaLnBrk="1" hangingPunct="1"/>
            <a:r>
              <a:rPr lang="en-US" altLang="en-US" dirty="0"/>
              <a:t>Three examples in this classification:</a:t>
            </a:r>
          </a:p>
          <a:p>
            <a:pPr eaLnBrk="1" hangingPunct="1"/>
            <a:r>
              <a:rPr lang="en-US" altLang="en-US" dirty="0"/>
              <a:t>		</a:t>
            </a:r>
            <a:r>
              <a:rPr lang="en-US" altLang="en-US" dirty="0" err="1"/>
              <a:t>omp</a:t>
            </a:r>
            <a:r>
              <a:rPr lang="en-US" altLang="en-US" dirty="0"/>
              <a:t> </a:t>
            </a:r>
            <a:r>
              <a:rPr lang="en-US" altLang="en-US" dirty="0">
                <a:solidFill>
                  <a:schemeClr val="accent2"/>
                </a:solidFill>
              </a:rPr>
              <a:t>sections </a:t>
            </a:r>
            <a:r>
              <a:rPr lang="en-US" altLang="en-US" dirty="0"/>
              <a:t>construct</a:t>
            </a:r>
          </a:p>
          <a:p>
            <a:pPr eaLnBrk="1" hangingPunct="1"/>
            <a:r>
              <a:rPr lang="en-US" altLang="en-US" dirty="0">
                <a:solidFill>
                  <a:schemeClr val="accent2"/>
                </a:solidFill>
              </a:rPr>
              <a:t>		</a:t>
            </a:r>
            <a:r>
              <a:rPr lang="en-US" altLang="en-US" dirty="0" err="1"/>
              <a:t>omp</a:t>
            </a:r>
            <a:r>
              <a:rPr lang="en-US" altLang="en-US" dirty="0">
                <a:solidFill>
                  <a:schemeClr val="accent2"/>
                </a:solidFill>
              </a:rPr>
              <a:t> for </a:t>
            </a:r>
            <a:r>
              <a:rPr lang="en-US" altLang="en-US" dirty="0"/>
              <a:t>construct</a:t>
            </a:r>
          </a:p>
          <a:p>
            <a:pPr eaLnBrk="1" hangingPunct="1"/>
            <a:r>
              <a:rPr lang="en-US" altLang="en-US" dirty="0">
                <a:solidFill>
                  <a:schemeClr val="accent2"/>
                </a:solidFill>
              </a:rPr>
              <a:t>		</a:t>
            </a:r>
            <a:r>
              <a:rPr lang="en-US" altLang="en-US" dirty="0" err="1"/>
              <a:t>omp</a:t>
            </a:r>
            <a:r>
              <a:rPr lang="en-US" altLang="en-US" dirty="0">
                <a:solidFill>
                  <a:schemeClr val="accent2"/>
                </a:solidFill>
              </a:rPr>
              <a:t> single </a:t>
            </a:r>
            <a:r>
              <a:rPr lang="en-US" altLang="en-US" dirty="0"/>
              <a:t>construct</a:t>
            </a:r>
          </a:p>
          <a:p>
            <a:pPr eaLnBrk="1" hangingPunct="1"/>
            <a:r>
              <a:rPr lang="en-US" altLang="en-US" dirty="0"/>
              <a:t>		</a:t>
            </a:r>
            <a:r>
              <a:rPr lang="en-US" altLang="en-US" dirty="0" err="1"/>
              <a:t>omp</a:t>
            </a:r>
            <a:r>
              <a:rPr lang="en-US" altLang="en-US" dirty="0"/>
              <a:t> </a:t>
            </a:r>
            <a:r>
              <a:rPr lang="en-US" altLang="en-US" dirty="0">
                <a:solidFill>
                  <a:schemeClr val="accent2"/>
                </a:solidFill>
              </a:rPr>
              <a:t>task</a:t>
            </a:r>
            <a:r>
              <a:rPr lang="en-US" altLang="en-US" dirty="0"/>
              <a:t> construct {to be discussed later}</a:t>
            </a:r>
          </a:p>
          <a:p>
            <a:pPr eaLnBrk="1" hangingPunct="1"/>
            <a:endParaRPr lang="en-US" altLang="en-US" dirty="0"/>
          </a:p>
          <a:p>
            <a:pPr eaLnBrk="1" hangingPunct="1"/>
            <a:r>
              <a:rPr lang="en-US" altLang="en-US" dirty="0"/>
              <a:t>In all cases, there is an implicit </a:t>
            </a:r>
            <a:r>
              <a:rPr lang="en-US" altLang="en-US" b="1" i="1" dirty="0"/>
              <a:t>barrier</a:t>
            </a:r>
            <a:r>
              <a:rPr lang="en-US" altLang="en-US" dirty="0"/>
              <a:t> at the end of the construct unless a </a:t>
            </a:r>
            <a:r>
              <a:rPr lang="en-US" altLang="en-US" dirty="0" err="1">
                <a:solidFill>
                  <a:schemeClr val="accent2"/>
                </a:solidFill>
              </a:rPr>
              <a:t>nowait</a:t>
            </a:r>
            <a:r>
              <a:rPr lang="en-US" altLang="en-US" dirty="0"/>
              <a:t> clause is included.</a:t>
            </a:r>
          </a:p>
          <a:p>
            <a:pPr eaLnBrk="1" hangingPunct="1"/>
            <a:endParaRPr lang="en-US" altLang="en-US" dirty="0"/>
          </a:p>
          <a:p>
            <a:pPr eaLnBrk="1" hangingPunct="1"/>
            <a:r>
              <a:rPr lang="en-US" altLang="en-US" dirty="0"/>
              <a:t>Note that these constructs do not start a new team of threads. That done by an enclosing </a:t>
            </a:r>
            <a:r>
              <a:rPr lang="en-US" altLang="en-US" dirty="0">
                <a:solidFill>
                  <a:schemeClr val="accent2"/>
                </a:solidFill>
              </a:rPr>
              <a:t>parallel</a:t>
            </a:r>
            <a:r>
              <a:rPr lang="en-US" altLang="en-US" dirty="0"/>
              <a:t> construct.</a:t>
            </a:r>
          </a:p>
        </p:txBody>
      </p:sp>
    </p:spTree>
    <p:extLst>
      <p:ext uri="{BB962C8B-B14F-4D97-AF65-F5344CB8AC3E}">
        <p14:creationId xmlns:p14="http://schemas.microsoft.com/office/powerpoint/2010/main" val="988087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523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523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523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523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523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523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5235">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523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fld id="{263B8DF4-93AF-4F2C-A323-4B790BB3C653}" type="slidenum">
              <a:rPr lang="en-US" altLang="en-US" sz="1400" smtClean="0"/>
              <a:pPr eaLnBrk="1" hangingPunct="1"/>
              <a:t>18</a:t>
            </a:fld>
            <a:endParaRPr lang="en-US" altLang="en-US" sz="1400" smtClean="0"/>
          </a:p>
        </p:txBody>
      </p:sp>
      <p:sp>
        <p:nvSpPr>
          <p:cNvPr id="96259" name="Rectangle 2"/>
          <p:cNvSpPr>
            <a:spLocks noChangeArrowheads="1"/>
          </p:cNvSpPr>
          <p:nvPr/>
        </p:nvSpPr>
        <p:spPr bwMode="auto">
          <a:xfrm>
            <a:off x="228600" y="304800"/>
            <a:ext cx="8610600" cy="5878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eaLnBrk="1" hangingPunct="1"/>
            <a:r>
              <a:rPr lang="en-US" altLang="en-US" sz="3600" b="1" dirty="0" smtClean="0"/>
              <a:t>Sections</a:t>
            </a:r>
            <a:endParaRPr lang="en-US" altLang="en-US" sz="2200" b="1" dirty="0"/>
          </a:p>
          <a:p>
            <a:pPr eaLnBrk="1" hangingPunct="1"/>
            <a:r>
              <a:rPr lang="en-US" altLang="en-US" sz="2200" dirty="0"/>
              <a:t>The construct</a:t>
            </a:r>
          </a:p>
          <a:p>
            <a:pPr eaLnBrk="1" hangingPunct="1"/>
            <a:r>
              <a:rPr lang="en-US" altLang="en-US" sz="2200" dirty="0"/>
              <a:t>		</a:t>
            </a:r>
            <a:r>
              <a:rPr lang="en-US" altLang="en-US" sz="2200" dirty="0">
                <a:solidFill>
                  <a:schemeClr val="accent2"/>
                </a:solidFill>
              </a:rPr>
              <a:t>#pragma </a:t>
            </a:r>
            <a:r>
              <a:rPr lang="en-US" altLang="en-US" sz="2200" dirty="0" err="1">
                <a:solidFill>
                  <a:schemeClr val="accent2"/>
                </a:solidFill>
              </a:rPr>
              <a:t>omp</a:t>
            </a:r>
            <a:r>
              <a:rPr lang="en-US" altLang="en-US" sz="2200" dirty="0">
                <a:solidFill>
                  <a:schemeClr val="accent2"/>
                </a:solidFill>
              </a:rPr>
              <a:t> sections</a:t>
            </a:r>
          </a:p>
          <a:p>
            <a:pPr eaLnBrk="1" hangingPunct="1"/>
            <a:r>
              <a:rPr lang="en-US" altLang="en-US" sz="2200" dirty="0">
                <a:solidFill>
                  <a:schemeClr val="accent2"/>
                </a:solidFill>
              </a:rPr>
              <a:t>		{</a:t>
            </a:r>
          </a:p>
          <a:p>
            <a:pPr eaLnBrk="1" hangingPunct="1"/>
            <a:r>
              <a:rPr lang="en-US" altLang="en-US" sz="2200" dirty="0">
                <a:solidFill>
                  <a:schemeClr val="accent2"/>
                </a:solidFill>
              </a:rPr>
              <a:t>			#pragma </a:t>
            </a:r>
            <a:r>
              <a:rPr lang="en-US" altLang="en-US" sz="2200" dirty="0" err="1">
                <a:solidFill>
                  <a:schemeClr val="accent2"/>
                </a:solidFill>
              </a:rPr>
              <a:t>omp</a:t>
            </a:r>
            <a:r>
              <a:rPr lang="en-US" altLang="en-US" sz="2200" dirty="0">
                <a:solidFill>
                  <a:schemeClr val="accent2"/>
                </a:solidFill>
              </a:rPr>
              <a:t> section</a:t>
            </a:r>
          </a:p>
          <a:p>
            <a:pPr eaLnBrk="1" hangingPunct="1"/>
            <a:r>
              <a:rPr lang="en-US" altLang="en-US" sz="2200" dirty="0">
                <a:solidFill>
                  <a:schemeClr val="accent2"/>
                </a:solidFill>
              </a:rPr>
              <a:t>			     </a:t>
            </a:r>
            <a:r>
              <a:rPr lang="en-US" altLang="en-US" sz="2200" dirty="0" err="1">
                <a:solidFill>
                  <a:schemeClr val="accent2"/>
                </a:solidFill>
              </a:rPr>
              <a:t>structured_block</a:t>
            </a:r>
            <a:endParaRPr lang="en-US" altLang="en-US" sz="2200" dirty="0">
              <a:solidFill>
                <a:schemeClr val="accent2"/>
              </a:solidFill>
            </a:endParaRPr>
          </a:p>
          <a:p>
            <a:pPr eaLnBrk="1" hangingPunct="1"/>
            <a:r>
              <a:rPr lang="en-US" altLang="en-US" sz="2200" dirty="0">
                <a:solidFill>
                  <a:schemeClr val="accent2"/>
                </a:solidFill>
              </a:rPr>
              <a:t>			#pragma </a:t>
            </a:r>
            <a:r>
              <a:rPr lang="en-US" altLang="en-US" sz="2200" dirty="0" err="1">
                <a:solidFill>
                  <a:schemeClr val="accent2"/>
                </a:solidFill>
              </a:rPr>
              <a:t>omp</a:t>
            </a:r>
            <a:r>
              <a:rPr lang="en-US" altLang="en-US" sz="2200" dirty="0">
                <a:solidFill>
                  <a:schemeClr val="accent2"/>
                </a:solidFill>
              </a:rPr>
              <a:t> section</a:t>
            </a:r>
          </a:p>
          <a:p>
            <a:pPr eaLnBrk="1" hangingPunct="1"/>
            <a:r>
              <a:rPr lang="en-US" altLang="en-US" sz="2200" dirty="0">
                <a:solidFill>
                  <a:schemeClr val="accent2"/>
                </a:solidFill>
              </a:rPr>
              <a:t>			     </a:t>
            </a:r>
            <a:r>
              <a:rPr lang="en-US" altLang="en-US" sz="2200" dirty="0" err="1">
                <a:solidFill>
                  <a:schemeClr val="accent2"/>
                </a:solidFill>
              </a:rPr>
              <a:t>structured_block</a:t>
            </a:r>
            <a:endParaRPr lang="en-US" altLang="en-US" sz="2200" dirty="0">
              <a:solidFill>
                <a:schemeClr val="accent2"/>
              </a:solidFill>
            </a:endParaRPr>
          </a:p>
          <a:p>
            <a:pPr eaLnBrk="1" hangingPunct="1"/>
            <a:r>
              <a:rPr lang="en-US" altLang="en-US" sz="2200" dirty="0">
                <a:solidFill>
                  <a:schemeClr val="accent2"/>
                </a:solidFill>
              </a:rPr>
              <a:t>				</a:t>
            </a:r>
            <a:r>
              <a:rPr lang="en-US" altLang="en-US" sz="1600" dirty="0">
                <a:solidFill>
                  <a:schemeClr val="accent2"/>
                </a:solidFill>
              </a:rPr>
              <a:t>.</a:t>
            </a:r>
          </a:p>
          <a:p>
            <a:pPr eaLnBrk="1" hangingPunct="1"/>
            <a:r>
              <a:rPr lang="en-US" altLang="en-US" sz="1600" dirty="0">
                <a:solidFill>
                  <a:schemeClr val="accent2"/>
                </a:solidFill>
              </a:rPr>
              <a:t>				.</a:t>
            </a:r>
          </a:p>
          <a:p>
            <a:pPr eaLnBrk="1" hangingPunct="1"/>
            <a:r>
              <a:rPr lang="en-US" altLang="en-US" sz="1600" dirty="0">
                <a:solidFill>
                  <a:schemeClr val="accent2"/>
                </a:solidFill>
              </a:rPr>
              <a:t>				.</a:t>
            </a:r>
          </a:p>
          <a:p>
            <a:pPr eaLnBrk="1" hangingPunct="1"/>
            <a:r>
              <a:rPr lang="en-US" altLang="en-US" sz="2200" dirty="0">
                <a:solidFill>
                  <a:schemeClr val="accent2"/>
                </a:solidFill>
              </a:rPr>
              <a:t>		}</a:t>
            </a:r>
          </a:p>
          <a:p>
            <a:pPr eaLnBrk="1" hangingPunct="1"/>
            <a:r>
              <a:rPr lang="en-US" altLang="en-US" sz="2200" dirty="0"/>
              <a:t>cause the structured blocks to be shared among threads in team.</a:t>
            </a:r>
          </a:p>
          <a:p>
            <a:pPr eaLnBrk="1" hangingPunct="1"/>
            <a:r>
              <a:rPr lang="en-US" altLang="en-US" sz="2200" dirty="0">
                <a:solidFill>
                  <a:schemeClr val="accent2"/>
                </a:solidFill>
              </a:rPr>
              <a:t>#pragma </a:t>
            </a:r>
            <a:r>
              <a:rPr lang="en-US" altLang="en-US" sz="2200" dirty="0" err="1">
                <a:solidFill>
                  <a:schemeClr val="accent2"/>
                </a:solidFill>
              </a:rPr>
              <a:t>omp</a:t>
            </a:r>
            <a:r>
              <a:rPr lang="en-US" altLang="en-US" sz="2200" dirty="0">
                <a:solidFill>
                  <a:schemeClr val="accent2"/>
                </a:solidFill>
              </a:rPr>
              <a:t> sections</a:t>
            </a:r>
            <a:r>
              <a:rPr lang="en-US" altLang="en-US" sz="2200" dirty="0"/>
              <a:t> precedes the set of structured blocks.</a:t>
            </a:r>
          </a:p>
          <a:p>
            <a:pPr eaLnBrk="1" hangingPunct="1"/>
            <a:r>
              <a:rPr lang="en-US" altLang="en-US" sz="2200" dirty="0">
                <a:solidFill>
                  <a:schemeClr val="accent2"/>
                </a:solidFill>
              </a:rPr>
              <a:t>#pragma </a:t>
            </a:r>
            <a:r>
              <a:rPr lang="en-US" altLang="en-US" sz="2200" dirty="0" err="1">
                <a:solidFill>
                  <a:schemeClr val="accent2"/>
                </a:solidFill>
              </a:rPr>
              <a:t>omp</a:t>
            </a:r>
            <a:r>
              <a:rPr lang="en-US" altLang="en-US" sz="2200" dirty="0">
                <a:solidFill>
                  <a:schemeClr val="accent2"/>
                </a:solidFill>
              </a:rPr>
              <a:t> section</a:t>
            </a:r>
            <a:r>
              <a:rPr lang="en-US" altLang="en-US" sz="2200" dirty="0"/>
              <a:t> prefixes each structured block.</a:t>
            </a:r>
          </a:p>
          <a:p>
            <a:pPr eaLnBrk="1" hangingPunct="1"/>
            <a:r>
              <a:rPr lang="en-US" altLang="en-US" sz="2200" dirty="0" smtClean="0"/>
              <a:t>Note: main thread will not leave it until all sections have been executed: -- The </a:t>
            </a:r>
            <a:r>
              <a:rPr lang="en-US" altLang="en-US" sz="2200" dirty="0"/>
              <a:t>first </a:t>
            </a:r>
            <a:r>
              <a:rPr lang="en-US" altLang="en-US" sz="2200" dirty="0">
                <a:solidFill>
                  <a:schemeClr val="accent2"/>
                </a:solidFill>
              </a:rPr>
              <a:t>section</a:t>
            </a:r>
            <a:r>
              <a:rPr lang="en-US" altLang="en-US" sz="2200" dirty="0"/>
              <a:t> </a:t>
            </a:r>
            <a:r>
              <a:rPr lang="en-US" altLang="en-US" sz="2200" dirty="0" smtClean="0"/>
              <a:t>construct is </a:t>
            </a:r>
            <a:r>
              <a:rPr lang="en-US" altLang="en-US" sz="2200" dirty="0"/>
              <a:t>optional.</a:t>
            </a:r>
          </a:p>
        </p:txBody>
      </p:sp>
    </p:spTree>
    <p:extLst>
      <p:ext uri="{BB962C8B-B14F-4D97-AF65-F5344CB8AC3E}">
        <p14:creationId xmlns:p14="http://schemas.microsoft.com/office/powerpoint/2010/main" val="1487669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2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259">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6259">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6259">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6259">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6259">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6259">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6259">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6259">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6259">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6259">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6259">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6259">
                                            <p:txEl>
                                              <p:pRg st="12" end="1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6259">
                                            <p:txEl>
                                              <p:pRg st="13" end="1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6259">
                                            <p:txEl>
                                              <p:pRg st="14" end="1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6259">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fld id="{0A4FDE1B-F464-46E3-A473-1BB73E7A0B97}" type="slidenum">
              <a:rPr lang="en-US" altLang="en-US" sz="1400" smtClean="0"/>
              <a:pPr eaLnBrk="1" hangingPunct="1"/>
              <a:t>19</a:t>
            </a:fld>
            <a:endParaRPr lang="en-US" altLang="en-US" sz="1400" smtClean="0"/>
          </a:p>
        </p:txBody>
      </p:sp>
      <p:sp>
        <p:nvSpPr>
          <p:cNvPr id="97283" name="Rectangle 2"/>
          <p:cNvSpPr>
            <a:spLocks noChangeArrowheads="1"/>
          </p:cNvSpPr>
          <p:nvPr/>
        </p:nvSpPr>
        <p:spPr bwMode="auto">
          <a:xfrm>
            <a:off x="228600" y="304800"/>
            <a:ext cx="8686800" cy="6001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eaLnBrk="1" hangingPunct="1"/>
            <a:r>
              <a:rPr lang="en-US" altLang="en-US" sz="3600" b="1" dirty="0"/>
              <a:t>For Loop</a:t>
            </a:r>
          </a:p>
          <a:p>
            <a:pPr algn="ctr" eaLnBrk="1" hangingPunct="1"/>
            <a:endParaRPr lang="en-US" altLang="en-US" sz="3600" b="1" dirty="0"/>
          </a:p>
          <a:p>
            <a:pPr eaLnBrk="1" hangingPunct="1"/>
            <a:r>
              <a:rPr lang="en-US" altLang="en-US" dirty="0"/>
              <a:t>		</a:t>
            </a:r>
            <a:r>
              <a:rPr lang="en-US" altLang="en-US" dirty="0">
                <a:solidFill>
                  <a:schemeClr val="accent2"/>
                </a:solidFill>
              </a:rPr>
              <a:t>#pragma </a:t>
            </a:r>
            <a:r>
              <a:rPr lang="en-US" altLang="en-US" dirty="0" err="1">
                <a:solidFill>
                  <a:schemeClr val="accent2"/>
                </a:solidFill>
              </a:rPr>
              <a:t>omp</a:t>
            </a:r>
            <a:r>
              <a:rPr lang="en-US" altLang="en-US" dirty="0">
                <a:solidFill>
                  <a:schemeClr val="accent2"/>
                </a:solidFill>
              </a:rPr>
              <a:t> for</a:t>
            </a:r>
          </a:p>
          <a:p>
            <a:pPr eaLnBrk="1" hangingPunct="1"/>
            <a:r>
              <a:rPr lang="en-US" altLang="en-US" dirty="0">
                <a:solidFill>
                  <a:schemeClr val="accent2"/>
                </a:solidFill>
              </a:rPr>
              <a:t>		</a:t>
            </a:r>
            <a:r>
              <a:rPr lang="en-US" altLang="en-US" dirty="0" smtClean="0">
                <a:solidFill>
                  <a:schemeClr val="accent2"/>
                </a:solidFill>
              </a:rPr>
              <a:t>    </a:t>
            </a:r>
            <a:r>
              <a:rPr lang="en-US" altLang="en-US" dirty="0" err="1" smtClean="0">
                <a:solidFill>
                  <a:schemeClr val="accent2"/>
                </a:solidFill>
              </a:rPr>
              <a:t>for_loop</a:t>
            </a:r>
            <a:endParaRPr lang="en-US" altLang="en-US" dirty="0">
              <a:solidFill>
                <a:schemeClr val="accent2"/>
              </a:solidFill>
            </a:endParaRPr>
          </a:p>
          <a:p>
            <a:pPr eaLnBrk="1" hangingPunct="1"/>
            <a:endParaRPr lang="en-US" altLang="en-US" dirty="0">
              <a:solidFill>
                <a:schemeClr val="accent2"/>
              </a:solidFill>
            </a:endParaRPr>
          </a:p>
          <a:p>
            <a:pPr marL="342900" indent="-342900" algn="just" eaLnBrk="1" hangingPunct="1">
              <a:buFont typeface="Arial" panose="020B0604020202020204" pitchFamily="34" charset="0"/>
              <a:buChar char="•"/>
            </a:pPr>
            <a:r>
              <a:rPr lang="en-US" altLang="en-US" dirty="0"/>
              <a:t>causes the </a:t>
            </a:r>
            <a:r>
              <a:rPr lang="en-US" altLang="en-US" b="1" i="1" dirty="0"/>
              <a:t>for</a:t>
            </a:r>
            <a:r>
              <a:rPr lang="en-US" altLang="en-US" dirty="0"/>
              <a:t> loop to be divided into parts and parts shared among threads in the team. The for loop must be of a simple form.</a:t>
            </a:r>
          </a:p>
          <a:p>
            <a:pPr algn="just" eaLnBrk="1" hangingPunct="1"/>
            <a:endParaRPr lang="en-US" altLang="en-US" dirty="0"/>
          </a:p>
          <a:p>
            <a:pPr marL="342900" indent="-342900" algn="just" eaLnBrk="1" hangingPunct="1">
              <a:buFont typeface="Arial" panose="020B0604020202020204" pitchFamily="34" charset="0"/>
              <a:buChar char="•"/>
            </a:pPr>
            <a:r>
              <a:rPr lang="en-US" altLang="en-US" dirty="0"/>
              <a:t>Way that </a:t>
            </a:r>
            <a:r>
              <a:rPr lang="en-US" altLang="en-US" b="1" i="1" dirty="0"/>
              <a:t>for</a:t>
            </a:r>
            <a:r>
              <a:rPr lang="en-US" altLang="en-US" dirty="0"/>
              <a:t> loop divided can be specified by an additional “schedule” clause. </a:t>
            </a:r>
            <a:endParaRPr lang="en-US" altLang="en-US" dirty="0" smtClean="0"/>
          </a:p>
          <a:p>
            <a:pPr marL="1085850" lvl="1" indent="-342900" algn="just" eaLnBrk="1" hangingPunct="1">
              <a:buFont typeface="Arial" panose="020B0604020202020204" pitchFamily="34" charset="0"/>
              <a:buChar char="•"/>
            </a:pPr>
            <a:r>
              <a:rPr lang="en-US" altLang="en-US" dirty="0" smtClean="0"/>
              <a:t>Example</a:t>
            </a:r>
            <a:r>
              <a:rPr lang="en-US" altLang="en-US" dirty="0"/>
              <a:t>: the clause </a:t>
            </a:r>
            <a:r>
              <a:rPr lang="en-US" altLang="en-US" b="1" i="1" dirty="0"/>
              <a:t>schedule</a:t>
            </a:r>
            <a:r>
              <a:rPr lang="en-US" altLang="en-US" dirty="0"/>
              <a:t> (static, </a:t>
            </a:r>
            <a:r>
              <a:rPr lang="en-US" altLang="en-US" dirty="0" err="1"/>
              <a:t>chunk_size</a:t>
            </a:r>
            <a:r>
              <a:rPr lang="en-US" altLang="en-US" dirty="0"/>
              <a:t>) cause the </a:t>
            </a:r>
            <a:r>
              <a:rPr lang="en-US" altLang="en-US" b="1" i="1" dirty="0"/>
              <a:t>for</a:t>
            </a:r>
            <a:r>
              <a:rPr lang="en-US" altLang="en-US" dirty="0"/>
              <a:t> loop be divided into sizes specified by </a:t>
            </a:r>
            <a:r>
              <a:rPr lang="en-US" altLang="en-US" dirty="0" err="1"/>
              <a:t>chunk_size</a:t>
            </a:r>
            <a:r>
              <a:rPr lang="en-US" altLang="en-US" dirty="0"/>
              <a:t> and allocated to threads in a round robin fashion.</a:t>
            </a:r>
          </a:p>
        </p:txBody>
      </p:sp>
    </p:spTree>
    <p:extLst>
      <p:ext uri="{BB962C8B-B14F-4D97-AF65-F5344CB8AC3E}">
        <p14:creationId xmlns:p14="http://schemas.microsoft.com/office/powerpoint/2010/main" val="2121453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728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728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728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fld id="{E224751C-7968-4DF9-AB1D-C74736854B83}" type="slidenum">
              <a:rPr lang="en-US" altLang="en-US" sz="1400" smtClean="0"/>
              <a:pPr eaLnBrk="1" hangingPunct="1"/>
              <a:t>2</a:t>
            </a:fld>
            <a:endParaRPr lang="en-US" altLang="en-US" sz="1400" smtClean="0"/>
          </a:p>
        </p:txBody>
      </p:sp>
      <p:sp>
        <p:nvSpPr>
          <p:cNvPr id="82947" name="Rectangle 2"/>
          <p:cNvSpPr>
            <a:spLocks noChangeArrowheads="1"/>
          </p:cNvSpPr>
          <p:nvPr/>
        </p:nvSpPr>
        <p:spPr bwMode="auto">
          <a:xfrm>
            <a:off x="381000" y="381000"/>
            <a:ext cx="8382000"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eaLnBrk="1" hangingPunct="1"/>
            <a:r>
              <a:rPr lang="en-US" altLang="en-US" sz="3600" b="1" dirty="0" err="1"/>
              <a:t>OpenMP</a:t>
            </a:r>
            <a:endParaRPr lang="en-US" altLang="en-US" sz="3600" b="1" dirty="0"/>
          </a:p>
          <a:p>
            <a:pPr algn="ctr" eaLnBrk="1" hangingPunct="1"/>
            <a:endParaRPr lang="en-US" altLang="en-US" sz="3600" b="1" dirty="0"/>
          </a:p>
          <a:p>
            <a:pPr eaLnBrk="1" hangingPunct="1"/>
            <a:r>
              <a:rPr lang="en-US" altLang="en-US" dirty="0"/>
              <a:t>An accepted standard developed in the late 1990s by a group of industry specialists.</a:t>
            </a:r>
          </a:p>
          <a:p>
            <a:pPr eaLnBrk="1" hangingPunct="1"/>
            <a:endParaRPr lang="en-US" altLang="en-US" dirty="0"/>
          </a:p>
          <a:p>
            <a:pPr eaLnBrk="1" hangingPunct="1"/>
            <a:endParaRPr lang="en-US" altLang="en-US" dirty="0"/>
          </a:p>
          <a:p>
            <a:pPr eaLnBrk="1" hangingPunct="1"/>
            <a:r>
              <a:rPr lang="en-US" altLang="en-US" dirty="0"/>
              <a:t>Consists of a small set of compiler directives, augmented with a small set of library routines and environment variables using the base language </a:t>
            </a:r>
            <a:r>
              <a:rPr lang="en-US" altLang="en-US" dirty="0" smtClean="0"/>
              <a:t>C/C++ and Fortran.</a:t>
            </a:r>
            <a:endParaRPr lang="en-US" altLang="en-US" dirty="0"/>
          </a:p>
          <a:p>
            <a:pPr eaLnBrk="1" hangingPunct="1"/>
            <a:endParaRPr lang="en-US" altLang="en-US" dirty="0"/>
          </a:p>
          <a:p>
            <a:pPr eaLnBrk="1" hangingPunct="1"/>
            <a:endParaRPr lang="en-US" altLang="en-US" dirty="0"/>
          </a:p>
          <a:p>
            <a:pPr eaLnBrk="1" hangingPunct="1"/>
            <a:r>
              <a:rPr lang="en-US" altLang="en-US" dirty="0"/>
              <a:t>The compiler directives can specify such things as the par and </a:t>
            </a:r>
            <a:r>
              <a:rPr lang="en-US" altLang="en-US" dirty="0" err="1"/>
              <a:t>forall</a:t>
            </a:r>
            <a:r>
              <a:rPr lang="en-US" altLang="en-US" dirty="0"/>
              <a:t> operations described previously.</a:t>
            </a:r>
          </a:p>
          <a:p>
            <a:pPr eaLnBrk="1" hangingPunct="1"/>
            <a:endParaRPr lang="en-US"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7875" y="1895475"/>
            <a:ext cx="5048250" cy="3067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57270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fld id="{1E05437D-1D0B-4CD0-A646-2CFDD1E9B50F}" type="slidenum">
              <a:rPr lang="en-US" altLang="en-US" sz="1400" smtClean="0"/>
              <a:pPr eaLnBrk="1" hangingPunct="1"/>
              <a:t>20</a:t>
            </a:fld>
            <a:endParaRPr lang="en-US" altLang="en-US" sz="1400" smtClean="0"/>
          </a:p>
        </p:txBody>
      </p:sp>
      <p:sp>
        <p:nvSpPr>
          <p:cNvPr id="98307" name="Rectangle 5"/>
          <p:cNvSpPr>
            <a:spLocks noChangeArrowheads="1"/>
          </p:cNvSpPr>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eaLnBrk="1" hangingPunct="1"/>
            <a:r>
              <a:rPr lang="en-US" altLang="en-US" sz="4000">
                <a:solidFill>
                  <a:schemeClr val="tx2"/>
                </a:solidFill>
                <a:latin typeface="Lucida Console" pitchFamily="49" charset="0"/>
              </a:rPr>
              <a:t>schedule</a:t>
            </a:r>
            <a:r>
              <a:rPr lang="en-US" altLang="en-US" sz="4000">
                <a:solidFill>
                  <a:schemeClr val="tx2"/>
                </a:solidFill>
              </a:rPr>
              <a:t> Clause</a:t>
            </a:r>
          </a:p>
        </p:txBody>
      </p:sp>
      <p:sp>
        <p:nvSpPr>
          <p:cNvPr id="1808390" name="Rectangle 6"/>
          <p:cNvSpPr>
            <a:spLocks noChangeArrowheads="1"/>
          </p:cNvSpPr>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spcBef>
                <a:spcPct val="20000"/>
              </a:spcBef>
              <a:buFontTx/>
              <a:buChar char="•"/>
            </a:pPr>
            <a:r>
              <a:rPr lang="en-US" altLang="en-US" sz="2800" dirty="0"/>
              <a:t>The schedule clause affects how loop iterations are mapped onto threads</a:t>
            </a:r>
          </a:p>
          <a:p>
            <a:pPr lvl="2" eaLnBrk="1" hangingPunct="1">
              <a:spcBef>
                <a:spcPct val="20000"/>
              </a:spcBef>
              <a:buFontTx/>
              <a:buChar char="•"/>
            </a:pPr>
            <a:endParaRPr lang="en-US" altLang="en-US" dirty="0"/>
          </a:p>
          <a:p>
            <a:pPr lvl="2" eaLnBrk="1" hangingPunct="1">
              <a:spcBef>
                <a:spcPct val="20000"/>
              </a:spcBef>
              <a:buFontTx/>
              <a:buChar char="•"/>
            </a:pPr>
            <a:r>
              <a:rPr lang="en-US" altLang="en-US" sz="1800" dirty="0"/>
              <a:t>Blocks of iterations of size “chunk” to threads</a:t>
            </a:r>
          </a:p>
          <a:p>
            <a:pPr lvl="2" eaLnBrk="1" hangingPunct="1">
              <a:spcBef>
                <a:spcPct val="20000"/>
              </a:spcBef>
              <a:buFontTx/>
              <a:buChar char="•"/>
            </a:pPr>
            <a:r>
              <a:rPr lang="en-US" altLang="en-US" sz="1800" dirty="0"/>
              <a:t>Round robin distribution</a:t>
            </a:r>
          </a:p>
          <a:p>
            <a:pPr lvl="2" eaLnBrk="1" hangingPunct="1">
              <a:spcBef>
                <a:spcPct val="20000"/>
              </a:spcBef>
              <a:buFontTx/>
              <a:buChar char="•"/>
            </a:pPr>
            <a:r>
              <a:rPr lang="en-US" altLang="en-US" sz="1800" dirty="0"/>
              <a:t>Low overhead, may cause load imbalance</a:t>
            </a:r>
          </a:p>
          <a:p>
            <a:pPr lvl="2" eaLnBrk="1" hangingPunct="1">
              <a:spcBef>
                <a:spcPct val="20000"/>
              </a:spcBef>
              <a:buFontTx/>
              <a:buChar char="•"/>
            </a:pPr>
            <a:endParaRPr lang="en-US" altLang="en-US" dirty="0"/>
          </a:p>
        </p:txBody>
      </p:sp>
      <p:sp>
        <p:nvSpPr>
          <p:cNvPr id="98309" name="Slide Number Placeholder 4"/>
          <p:cNvSpPr txBox="1">
            <a:spLocks noGrp="1"/>
          </p:cNvSpPr>
          <p:nvPr/>
        </p:nvSpPr>
        <p:spPr bwMode="auto">
          <a:xfrm>
            <a:off x="4267200" y="6416675"/>
            <a:ext cx="685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a:fld id="{A973A6BD-67C9-4B07-B8F1-B50133CC670C}" type="slidenum">
              <a:rPr lang="en-US" altLang="en-US" sz="1400">
                <a:solidFill>
                  <a:schemeClr val="tx2"/>
                </a:solidFill>
              </a:rPr>
              <a:pPr algn="ctr"/>
              <a:t>20</a:t>
            </a:fld>
            <a:endParaRPr lang="en-US" altLang="en-US" sz="1400">
              <a:solidFill>
                <a:schemeClr val="tx2"/>
              </a:solidFill>
            </a:endParaRPr>
          </a:p>
        </p:txBody>
      </p:sp>
      <p:sp>
        <p:nvSpPr>
          <p:cNvPr id="98310" name="TextBox 10"/>
          <p:cNvSpPr txBox="1">
            <a:spLocks noChangeArrowheads="1"/>
          </p:cNvSpPr>
          <p:nvPr/>
        </p:nvSpPr>
        <p:spPr bwMode="auto">
          <a:xfrm>
            <a:off x="1454150" y="2154238"/>
            <a:ext cx="5857875" cy="400050"/>
          </a:xfrm>
          <a:prstGeom prst="rect">
            <a:avLst/>
          </a:prstGeom>
          <a:solidFill>
            <a:srgbClr val="001E8A"/>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Arial" pitchFamily="34" charset="0"/>
                <a:cs typeface="Arial" pitchFamily="34" charset="0"/>
              </a:defRPr>
            </a:lvl1pPr>
            <a:lvl2pPr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marL="0" lvl="1"/>
            <a:r>
              <a:rPr lang="en-US" altLang="en-US" sz="2000" b="1" dirty="0">
                <a:solidFill>
                  <a:schemeClr val="bg1"/>
                </a:solidFill>
                <a:latin typeface="Courier New" pitchFamily="49" charset="0"/>
              </a:rPr>
              <a:t>schedule(static [,chunk])</a:t>
            </a:r>
          </a:p>
        </p:txBody>
      </p:sp>
    </p:spTree>
    <p:extLst>
      <p:ext uri="{BB962C8B-B14F-4D97-AF65-F5344CB8AC3E}">
        <p14:creationId xmlns:p14="http://schemas.microsoft.com/office/powerpoint/2010/main" val="14929019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08390">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808390">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80839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8390" grpId="0" build="p" bldLvl="2"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fld id="{F1797377-D9C6-4BE8-B66B-320038A57ADA}" type="slidenum">
              <a:rPr lang="en-US" altLang="en-US" sz="1400" smtClean="0"/>
              <a:pPr eaLnBrk="1" hangingPunct="1"/>
              <a:t>21</a:t>
            </a:fld>
            <a:endParaRPr lang="en-US" altLang="en-US" sz="1400" smtClean="0"/>
          </a:p>
        </p:txBody>
      </p:sp>
      <p:sp>
        <p:nvSpPr>
          <p:cNvPr id="99331" name="Rectangle 2"/>
          <p:cNvSpPr>
            <a:spLocks noChangeArrowheads="1"/>
          </p:cNvSpPr>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eaLnBrk="1" hangingPunct="1"/>
            <a:r>
              <a:rPr lang="en-US" altLang="en-US" sz="4000">
                <a:solidFill>
                  <a:schemeClr val="tx2"/>
                </a:solidFill>
                <a:latin typeface="Lucida Console" pitchFamily="49" charset="0"/>
              </a:rPr>
              <a:t>schedule</a:t>
            </a:r>
            <a:r>
              <a:rPr lang="en-US" altLang="en-US" sz="4000">
                <a:solidFill>
                  <a:schemeClr val="tx2"/>
                </a:solidFill>
              </a:rPr>
              <a:t> Clause Example</a:t>
            </a:r>
          </a:p>
        </p:txBody>
      </p:sp>
      <p:sp>
        <p:nvSpPr>
          <p:cNvPr id="99332" name="Content Placeholder 7"/>
          <p:cNvSpPr>
            <a:spLocks/>
          </p:cNvSpPr>
          <p:nvPr/>
        </p:nvSpPr>
        <p:spPr bwMode="auto">
          <a:xfrm>
            <a:off x="457200" y="3257550"/>
            <a:ext cx="8229600" cy="299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spcBef>
                <a:spcPct val="20000"/>
              </a:spcBef>
              <a:buFontTx/>
              <a:buChar char="•"/>
            </a:pPr>
            <a:r>
              <a:rPr lang="en-US" altLang="en-US" sz="2800" dirty="0"/>
              <a:t>Iterations are divided into chunks of 8</a:t>
            </a:r>
          </a:p>
          <a:p>
            <a:pPr lvl="1" eaLnBrk="1" hangingPunct="1">
              <a:spcBef>
                <a:spcPct val="20000"/>
              </a:spcBef>
              <a:buFontTx/>
              <a:buChar char="–"/>
            </a:pPr>
            <a:r>
              <a:rPr lang="en-US" altLang="en-US" dirty="0"/>
              <a:t>Since the first value assigned to </a:t>
            </a:r>
            <a:r>
              <a:rPr lang="en-US" altLang="en-US" b="1" dirty="0" err="1">
                <a:latin typeface="Lucida Console" pitchFamily="49" charset="0"/>
              </a:rPr>
              <a:t>i</a:t>
            </a:r>
            <a:r>
              <a:rPr lang="en-US" altLang="en-US" dirty="0"/>
              <a:t> is 3, the first chunk is </a:t>
            </a:r>
          </a:p>
          <a:p>
            <a:pPr lvl="2" eaLnBrk="1" hangingPunct="1">
              <a:spcBef>
                <a:spcPct val="20000"/>
              </a:spcBef>
            </a:pPr>
            <a:r>
              <a:rPr lang="en-US" altLang="en-US" sz="3200" dirty="0">
                <a:latin typeface="Lucida Console" pitchFamily="49" charset="0"/>
              </a:rPr>
              <a:t>{3,5,7,9,11,13,15,17}</a:t>
            </a:r>
          </a:p>
          <a:p>
            <a:pPr eaLnBrk="1" hangingPunct="1">
              <a:spcBef>
                <a:spcPct val="20000"/>
              </a:spcBef>
              <a:buFontTx/>
              <a:buChar char="•"/>
            </a:pPr>
            <a:endParaRPr lang="en-US" altLang="en-US" sz="2800" dirty="0"/>
          </a:p>
        </p:txBody>
      </p:sp>
      <p:sp>
        <p:nvSpPr>
          <p:cNvPr id="99333" name="Slide Number Placeholder 3"/>
          <p:cNvSpPr txBox="1">
            <a:spLocks noGrp="1"/>
          </p:cNvSpPr>
          <p:nvPr/>
        </p:nvSpPr>
        <p:spPr bwMode="auto">
          <a:xfrm>
            <a:off x="4267200" y="6416675"/>
            <a:ext cx="685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a:fld id="{D2DD7B87-23A4-4744-AFEA-9881AD99AF41}" type="slidenum">
              <a:rPr lang="en-US" altLang="en-US" sz="1400">
                <a:solidFill>
                  <a:schemeClr val="tx2"/>
                </a:solidFill>
              </a:rPr>
              <a:pPr algn="ctr"/>
              <a:t>21</a:t>
            </a:fld>
            <a:endParaRPr lang="en-US" altLang="en-US" sz="1400">
              <a:solidFill>
                <a:schemeClr val="tx2"/>
              </a:solidFill>
            </a:endParaRPr>
          </a:p>
        </p:txBody>
      </p:sp>
      <p:sp>
        <p:nvSpPr>
          <p:cNvPr id="99334" name="Text Box 3"/>
          <p:cNvSpPr txBox="1">
            <a:spLocks noChangeArrowheads="1"/>
          </p:cNvSpPr>
          <p:nvPr/>
        </p:nvSpPr>
        <p:spPr bwMode="auto">
          <a:xfrm>
            <a:off x="1146175" y="1606550"/>
            <a:ext cx="6567488" cy="1466850"/>
          </a:xfrm>
          <a:prstGeom prst="rect">
            <a:avLst/>
          </a:prstGeom>
          <a:solidFill>
            <a:srgbClr val="001E8A"/>
          </a:solidFill>
          <a:ln w="12700">
            <a:solidFill>
              <a:schemeClr val="tx1"/>
            </a:solidFill>
            <a:miter lim="800000"/>
            <a:headEnd type="none" w="sm" len="sm"/>
            <a:tailEnd type="none" w="sm" len="sm"/>
          </a:ln>
        </p:spPr>
        <p:txBody>
          <a:bodyPr>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nSpc>
                <a:spcPct val="75000"/>
              </a:lnSpc>
              <a:spcBef>
                <a:spcPct val="30000"/>
              </a:spcBef>
            </a:pPr>
            <a:r>
              <a:rPr lang="en-US" altLang="en-US" sz="1800" b="1" dirty="0">
                <a:solidFill>
                  <a:srgbClr val="FFFF00"/>
                </a:solidFill>
                <a:latin typeface="Lucida Console" pitchFamily="49" charset="0"/>
              </a:rPr>
              <a:t>#pragma </a:t>
            </a:r>
            <a:r>
              <a:rPr lang="en-US" altLang="en-US" sz="1800" b="1" dirty="0" err="1">
                <a:solidFill>
                  <a:srgbClr val="FFFF00"/>
                </a:solidFill>
                <a:latin typeface="Lucida Console" pitchFamily="49" charset="0"/>
              </a:rPr>
              <a:t>omp</a:t>
            </a:r>
            <a:r>
              <a:rPr lang="en-US" altLang="en-US" sz="1800" b="1" dirty="0">
                <a:solidFill>
                  <a:srgbClr val="FFFF00"/>
                </a:solidFill>
                <a:latin typeface="Lucida Console" pitchFamily="49" charset="0"/>
              </a:rPr>
              <a:t> parallel for schedule (static, 8)</a:t>
            </a:r>
          </a:p>
          <a:p>
            <a:pPr>
              <a:lnSpc>
                <a:spcPct val="75000"/>
              </a:lnSpc>
              <a:spcBef>
                <a:spcPct val="30000"/>
              </a:spcBef>
            </a:pPr>
            <a:r>
              <a:rPr lang="en-US" altLang="en-US" sz="1800" b="1" dirty="0">
                <a:solidFill>
                  <a:schemeClr val="bg1"/>
                </a:solidFill>
                <a:latin typeface="Lucida Console" pitchFamily="49" charset="0"/>
              </a:rPr>
              <a:t>    for( </a:t>
            </a:r>
            <a:r>
              <a:rPr lang="en-US" altLang="en-US" sz="1800" b="1" dirty="0" err="1">
                <a:solidFill>
                  <a:schemeClr val="bg1"/>
                </a:solidFill>
                <a:latin typeface="Lucida Console" pitchFamily="49" charset="0"/>
              </a:rPr>
              <a:t>int</a:t>
            </a:r>
            <a:r>
              <a:rPr lang="en-US" altLang="en-US" sz="1800" b="1" dirty="0">
                <a:solidFill>
                  <a:schemeClr val="bg1"/>
                </a:solidFill>
                <a:latin typeface="Lucida Console" pitchFamily="49" charset="0"/>
              </a:rPr>
              <a:t> </a:t>
            </a:r>
            <a:r>
              <a:rPr lang="en-US" altLang="en-US" sz="1800" b="1" dirty="0" err="1">
                <a:solidFill>
                  <a:schemeClr val="bg1"/>
                </a:solidFill>
                <a:latin typeface="Lucida Console" pitchFamily="49" charset="0"/>
              </a:rPr>
              <a:t>i</a:t>
            </a:r>
            <a:r>
              <a:rPr lang="en-US" altLang="en-US" sz="1800" b="1" dirty="0">
                <a:solidFill>
                  <a:schemeClr val="bg1"/>
                </a:solidFill>
                <a:latin typeface="Lucida Console" pitchFamily="49" charset="0"/>
              </a:rPr>
              <a:t> = 3; </a:t>
            </a:r>
            <a:r>
              <a:rPr lang="en-US" altLang="en-US" sz="1800" b="1" dirty="0" err="1">
                <a:solidFill>
                  <a:schemeClr val="bg1"/>
                </a:solidFill>
                <a:latin typeface="Lucida Console" pitchFamily="49" charset="0"/>
              </a:rPr>
              <a:t>i</a:t>
            </a:r>
            <a:r>
              <a:rPr lang="en-US" altLang="en-US" sz="1800" b="1" dirty="0">
                <a:solidFill>
                  <a:schemeClr val="bg1"/>
                </a:solidFill>
                <a:latin typeface="Lucida Console" pitchFamily="49" charset="0"/>
              </a:rPr>
              <a:t> &lt;= end; </a:t>
            </a:r>
            <a:r>
              <a:rPr lang="en-US" altLang="en-US" sz="1800" b="1" dirty="0" err="1">
                <a:solidFill>
                  <a:schemeClr val="bg1"/>
                </a:solidFill>
                <a:latin typeface="Lucida Console" pitchFamily="49" charset="0"/>
              </a:rPr>
              <a:t>i</a:t>
            </a:r>
            <a:r>
              <a:rPr lang="en-US" altLang="en-US" sz="1800" b="1" dirty="0">
                <a:solidFill>
                  <a:schemeClr val="bg1"/>
                </a:solidFill>
                <a:latin typeface="Lucida Console" pitchFamily="49" charset="0"/>
              </a:rPr>
              <a:t> += 2 )</a:t>
            </a:r>
          </a:p>
          <a:p>
            <a:pPr>
              <a:lnSpc>
                <a:spcPct val="75000"/>
              </a:lnSpc>
              <a:spcBef>
                <a:spcPct val="30000"/>
              </a:spcBef>
            </a:pPr>
            <a:r>
              <a:rPr lang="en-US" altLang="en-US" sz="1800" b="1" dirty="0">
                <a:solidFill>
                  <a:schemeClr val="bg1"/>
                </a:solidFill>
                <a:latin typeface="Lucida Console" pitchFamily="49" charset="0"/>
              </a:rPr>
              <a:t>    {</a:t>
            </a:r>
          </a:p>
          <a:p>
            <a:pPr>
              <a:lnSpc>
                <a:spcPct val="75000"/>
              </a:lnSpc>
              <a:spcBef>
                <a:spcPct val="30000"/>
              </a:spcBef>
            </a:pPr>
            <a:r>
              <a:rPr lang="en-US" altLang="en-US" sz="1800" b="1" dirty="0">
                <a:solidFill>
                  <a:schemeClr val="bg1"/>
                </a:solidFill>
                <a:latin typeface="Lucida Console" pitchFamily="49" charset="0"/>
              </a:rPr>
              <a:t>       if ( </a:t>
            </a:r>
            <a:r>
              <a:rPr lang="en-US" altLang="en-US" sz="1800" b="1" dirty="0" err="1">
                <a:solidFill>
                  <a:schemeClr val="bg1"/>
                </a:solidFill>
                <a:latin typeface="Lucida Console" pitchFamily="49" charset="0"/>
              </a:rPr>
              <a:t>TestForPrime</a:t>
            </a:r>
            <a:r>
              <a:rPr lang="en-US" altLang="en-US" sz="1800" b="1" dirty="0">
                <a:solidFill>
                  <a:schemeClr val="bg1"/>
                </a:solidFill>
                <a:latin typeface="Lucida Console" pitchFamily="49" charset="0"/>
              </a:rPr>
              <a:t>(</a:t>
            </a:r>
            <a:r>
              <a:rPr lang="en-US" altLang="en-US" sz="1800" b="1" dirty="0" err="1">
                <a:solidFill>
                  <a:schemeClr val="bg1"/>
                </a:solidFill>
                <a:latin typeface="Lucida Console" pitchFamily="49" charset="0"/>
              </a:rPr>
              <a:t>i</a:t>
            </a:r>
            <a:r>
              <a:rPr lang="en-US" altLang="en-US" sz="1800" b="1" dirty="0">
                <a:solidFill>
                  <a:schemeClr val="bg1"/>
                </a:solidFill>
                <a:latin typeface="Lucida Console" pitchFamily="49" charset="0"/>
              </a:rPr>
              <a:t>) )  </a:t>
            </a:r>
            <a:r>
              <a:rPr lang="en-US" altLang="en-US" sz="1800" b="1" dirty="0" err="1">
                <a:solidFill>
                  <a:schemeClr val="bg1"/>
                </a:solidFill>
                <a:latin typeface="Lucida Console" pitchFamily="49" charset="0"/>
              </a:rPr>
              <a:t>gPrimesFound</a:t>
            </a:r>
            <a:r>
              <a:rPr lang="en-US" altLang="en-US" sz="1800" b="1" dirty="0">
                <a:solidFill>
                  <a:schemeClr val="bg1"/>
                </a:solidFill>
                <a:latin typeface="Lucida Console" pitchFamily="49" charset="0"/>
              </a:rPr>
              <a:t>++;</a:t>
            </a:r>
          </a:p>
          <a:p>
            <a:pPr>
              <a:lnSpc>
                <a:spcPct val="75000"/>
              </a:lnSpc>
              <a:spcBef>
                <a:spcPct val="30000"/>
              </a:spcBef>
            </a:pPr>
            <a:r>
              <a:rPr lang="en-US" altLang="en-US" sz="1800" b="1" dirty="0">
                <a:solidFill>
                  <a:schemeClr val="bg1"/>
                </a:solidFill>
                <a:latin typeface="Lucida Console" pitchFamily="49" charset="0"/>
              </a:rPr>
              <a:t>    }</a:t>
            </a:r>
          </a:p>
        </p:txBody>
      </p:sp>
    </p:spTree>
    <p:extLst>
      <p:ext uri="{BB962C8B-B14F-4D97-AF65-F5344CB8AC3E}">
        <p14:creationId xmlns:p14="http://schemas.microsoft.com/office/powerpoint/2010/main" val="1851887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933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933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933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fld id="{F1797377-D9C6-4BE8-B66B-320038A57ADA}" type="slidenum">
              <a:rPr lang="en-US" altLang="en-US" sz="1400" smtClean="0"/>
              <a:pPr eaLnBrk="1" hangingPunct="1"/>
              <a:t>22</a:t>
            </a:fld>
            <a:endParaRPr lang="en-US" altLang="en-US" sz="1400" smtClean="0"/>
          </a:p>
        </p:txBody>
      </p:sp>
      <p:sp>
        <p:nvSpPr>
          <p:cNvPr id="99331" name="Rectangle 2"/>
          <p:cNvSpPr>
            <a:spLocks noChangeArrowheads="1"/>
          </p:cNvSpPr>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eaLnBrk="1" hangingPunct="1"/>
            <a:r>
              <a:rPr lang="en-US" altLang="en-US" sz="3200" dirty="0" smtClean="0">
                <a:solidFill>
                  <a:schemeClr val="tx2"/>
                </a:solidFill>
                <a:latin typeface="Lucida Console" pitchFamily="49" charset="0"/>
              </a:rPr>
              <a:t>Issues with Static schedule</a:t>
            </a:r>
            <a:r>
              <a:rPr lang="en-US" altLang="en-US" sz="3200" dirty="0" smtClean="0">
                <a:solidFill>
                  <a:schemeClr val="tx2"/>
                </a:solidFill>
              </a:rPr>
              <a:t> Clause</a:t>
            </a:r>
            <a:endParaRPr lang="en-US" altLang="en-US" sz="3200" dirty="0">
              <a:solidFill>
                <a:schemeClr val="tx2"/>
              </a:solidFill>
            </a:endParaRPr>
          </a:p>
        </p:txBody>
      </p:sp>
      <p:sp>
        <p:nvSpPr>
          <p:cNvPr id="99332" name="Content Placeholder 7"/>
          <p:cNvSpPr>
            <a:spLocks/>
          </p:cNvSpPr>
          <p:nvPr/>
        </p:nvSpPr>
        <p:spPr bwMode="auto">
          <a:xfrm>
            <a:off x="457200" y="990600"/>
            <a:ext cx="82296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spcBef>
                <a:spcPct val="20000"/>
              </a:spcBef>
              <a:buFontTx/>
              <a:buChar char="•"/>
            </a:pPr>
            <a:r>
              <a:rPr lang="en-US" altLang="en-US" sz="2800" dirty="0" smtClean="0"/>
              <a:t>Having the number of iterations distributed as evenly as possible among all </a:t>
            </a:r>
            <a:r>
              <a:rPr lang="en-US" altLang="en-US" sz="2800" dirty="0" err="1" smtClean="0"/>
              <a:t>OpenMP</a:t>
            </a:r>
            <a:r>
              <a:rPr lang="en-US" altLang="en-US" sz="2800" dirty="0" smtClean="0"/>
              <a:t> threads is not always the best way to partition the problem!</a:t>
            </a:r>
            <a:endParaRPr lang="en-US" altLang="en-US" dirty="0"/>
          </a:p>
          <a:p>
            <a:pPr marL="0" indent="0" eaLnBrk="1" hangingPunct="1">
              <a:spcBef>
                <a:spcPct val="20000"/>
              </a:spcBef>
            </a:pPr>
            <a:r>
              <a:rPr lang="en-US" altLang="en-US" sz="2800" dirty="0" smtClean="0"/>
              <a:t>Example:</a:t>
            </a:r>
            <a:endParaRPr lang="en-US" altLang="en-US" sz="2800" dirty="0"/>
          </a:p>
        </p:txBody>
      </p:sp>
      <p:sp>
        <p:nvSpPr>
          <p:cNvPr id="99333" name="Slide Number Placeholder 3"/>
          <p:cNvSpPr txBox="1">
            <a:spLocks noGrp="1"/>
          </p:cNvSpPr>
          <p:nvPr/>
        </p:nvSpPr>
        <p:spPr bwMode="auto">
          <a:xfrm>
            <a:off x="4267200" y="6416675"/>
            <a:ext cx="685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a:fld id="{D2DD7B87-23A4-4744-AFEA-9881AD99AF41}" type="slidenum">
              <a:rPr lang="en-US" altLang="en-US" sz="1400">
                <a:solidFill>
                  <a:schemeClr val="tx2"/>
                </a:solidFill>
              </a:rPr>
              <a:pPr algn="ctr"/>
              <a:t>22</a:t>
            </a:fld>
            <a:endParaRPr lang="en-US" altLang="en-US" sz="1400">
              <a:solidFill>
                <a:schemeClr val="tx2"/>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2415308"/>
            <a:ext cx="5364442" cy="35282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Content Placeholder 7"/>
          <p:cNvSpPr>
            <a:spLocks/>
          </p:cNvSpPr>
          <p:nvPr/>
        </p:nvSpPr>
        <p:spPr bwMode="auto">
          <a:xfrm>
            <a:off x="348673" y="3200400"/>
            <a:ext cx="2851727"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spcBef>
                <a:spcPct val="20000"/>
              </a:spcBef>
              <a:buFontTx/>
              <a:buChar char="•"/>
            </a:pPr>
            <a:r>
              <a:rPr lang="en-US" altLang="en-US" sz="2800" dirty="0" smtClean="0"/>
              <a:t>Note the load imbalance!</a:t>
            </a:r>
          </a:p>
          <a:p>
            <a:pPr marL="0" indent="0" eaLnBrk="1" hangingPunct="1">
              <a:spcBef>
                <a:spcPct val="20000"/>
              </a:spcBef>
            </a:pPr>
            <a:r>
              <a:rPr lang="en-US" altLang="en-US" sz="2800" dirty="0"/>
              <a:t>T</a:t>
            </a:r>
            <a:r>
              <a:rPr lang="en-US" altLang="en-US" sz="2800" dirty="0" smtClean="0"/>
              <a:t>hreads 2, 3, and 4 will have to wait for thread 1 to finish! </a:t>
            </a:r>
            <a:endParaRPr lang="en-US" altLang="en-US" sz="2800" dirty="0"/>
          </a:p>
        </p:txBody>
      </p:sp>
    </p:spTree>
    <p:extLst>
      <p:ext uri="{BB962C8B-B14F-4D97-AF65-F5344CB8AC3E}">
        <p14:creationId xmlns:p14="http://schemas.microsoft.com/office/powerpoint/2010/main" val="1921673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933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933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fld id="{1E05437D-1D0B-4CD0-A646-2CFDD1E9B50F}" type="slidenum">
              <a:rPr lang="en-US" altLang="en-US" sz="1400" smtClean="0"/>
              <a:pPr eaLnBrk="1" hangingPunct="1"/>
              <a:t>23</a:t>
            </a:fld>
            <a:endParaRPr lang="en-US" altLang="en-US" sz="1400" smtClean="0"/>
          </a:p>
        </p:txBody>
      </p:sp>
      <p:sp>
        <p:nvSpPr>
          <p:cNvPr id="98307" name="Rectangle 5"/>
          <p:cNvSpPr>
            <a:spLocks noChangeArrowheads="1"/>
          </p:cNvSpPr>
          <p:nvPr/>
        </p:nvSpPr>
        <p:spPr bwMode="auto">
          <a:xfrm>
            <a:off x="457200" y="152400"/>
            <a:ext cx="8229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eaLnBrk="1" hangingPunct="1"/>
            <a:r>
              <a:rPr lang="en-US" altLang="en-US" sz="4000" dirty="0">
                <a:solidFill>
                  <a:schemeClr val="tx2"/>
                </a:solidFill>
                <a:latin typeface="Lucida Console" pitchFamily="49" charset="0"/>
              </a:rPr>
              <a:t>schedule</a:t>
            </a:r>
            <a:r>
              <a:rPr lang="en-US" altLang="en-US" sz="4000" dirty="0">
                <a:solidFill>
                  <a:schemeClr val="tx2"/>
                </a:solidFill>
              </a:rPr>
              <a:t> Clause</a:t>
            </a:r>
          </a:p>
        </p:txBody>
      </p:sp>
      <p:sp>
        <p:nvSpPr>
          <p:cNvPr id="1808390" name="Rectangle 6"/>
          <p:cNvSpPr>
            <a:spLocks noChangeArrowheads="1"/>
          </p:cNvSpPr>
          <p:nvPr/>
        </p:nvSpPr>
        <p:spPr bwMode="auto">
          <a:xfrm>
            <a:off x="228600" y="838200"/>
            <a:ext cx="84582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spcBef>
                <a:spcPct val="20000"/>
              </a:spcBef>
              <a:buFontTx/>
              <a:buChar char="•"/>
            </a:pPr>
            <a:r>
              <a:rPr lang="en-US" altLang="en-US" sz="2800" dirty="0"/>
              <a:t>The schedule clause affects how loop iterations are mapped onto threads</a:t>
            </a:r>
          </a:p>
          <a:p>
            <a:pPr lvl="2" eaLnBrk="1" hangingPunct="1">
              <a:spcBef>
                <a:spcPct val="20000"/>
              </a:spcBef>
              <a:buFontTx/>
              <a:buChar char="•"/>
            </a:pPr>
            <a:endParaRPr lang="en-US" altLang="en-US" dirty="0"/>
          </a:p>
          <a:p>
            <a:pPr lvl="2" eaLnBrk="1" hangingPunct="1">
              <a:spcBef>
                <a:spcPct val="20000"/>
              </a:spcBef>
              <a:buFontTx/>
              <a:buChar char="•"/>
            </a:pPr>
            <a:r>
              <a:rPr lang="en-US" altLang="en-US" sz="1800" dirty="0"/>
              <a:t>Blocks of iterations of size “chunk” to threads</a:t>
            </a:r>
          </a:p>
          <a:p>
            <a:pPr lvl="2" eaLnBrk="1" hangingPunct="1">
              <a:spcBef>
                <a:spcPct val="20000"/>
              </a:spcBef>
              <a:buFontTx/>
              <a:buChar char="•"/>
            </a:pPr>
            <a:r>
              <a:rPr lang="en-US" altLang="en-US" sz="1800" dirty="0"/>
              <a:t>Round robin distribution</a:t>
            </a:r>
          </a:p>
          <a:p>
            <a:pPr lvl="2" eaLnBrk="1" hangingPunct="1">
              <a:spcBef>
                <a:spcPct val="20000"/>
              </a:spcBef>
              <a:buFontTx/>
              <a:buChar char="•"/>
            </a:pPr>
            <a:r>
              <a:rPr lang="en-US" altLang="en-US" sz="1800" dirty="0"/>
              <a:t>Low overhead, may cause load </a:t>
            </a:r>
            <a:r>
              <a:rPr lang="en-US" altLang="en-US" sz="1800" dirty="0" smtClean="0"/>
              <a:t>imbalance</a:t>
            </a:r>
          </a:p>
          <a:p>
            <a:pPr lvl="2" eaLnBrk="1" hangingPunct="1">
              <a:spcBef>
                <a:spcPct val="20000"/>
              </a:spcBef>
              <a:buFontTx/>
              <a:buChar char="•"/>
            </a:pPr>
            <a:endParaRPr lang="en-US" altLang="en-US" dirty="0"/>
          </a:p>
          <a:p>
            <a:pPr lvl="2" eaLnBrk="1" hangingPunct="1">
              <a:spcBef>
                <a:spcPct val="20000"/>
              </a:spcBef>
              <a:buFontTx/>
              <a:buChar char="•"/>
            </a:pPr>
            <a:r>
              <a:rPr lang="en-US" altLang="en-US" sz="1800" dirty="0"/>
              <a:t>Threads grab “chunk” iterations </a:t>
            </a:r>
          </a:p>
          <a:p>
            <a:pPr lvl="2" eaLnBrk="1" hangingPunct="1">
              <a:spcBef>
                <a:spcPct val="20000"/>
              </a:spcBef>
              <a:buFontTx/>
              <a:buChar char="•"/>
            </a:pPr>
            <a:r>
              <a:rPr lang="en-US" altLang="en-US" sz="1800" dirty="0"/>
              <a:t>When done with iterations, thread requests next set</a:t>
            </a:r>
          </a:p>
          <a:p>
            <a:pPr lvl="2" eaLnBrk="1" hangingPunct="1">
              <a:spcBef>
                <a:spcPct val="20000"/>
              </a:spcBef>
              <a:buFontTx/>
              <a:buChar char="•"/>
            </a:pPr>
            <a:r>
              <a:rPr lang="en-US" altLang="en-US" sz="1800" dirty="0" smtClean="0"/>
              <a:t>Can </a:t>
            </a:r>
            <a:r>
              <a:rPr lang="en-US" altLang="en-US" sz="1800" dirty="0"/>
              <a:t>reduce load </a:t>
            </a:r>
            <a:r>
              <a:rPr lang="en-US" altLang="en-US" sz="1800" dirty="0" smtClean="0"/>
              <a:t>imbalance, Significant Overhead involved compared to static scheduling.</a:t>
            </a:r>
            <a:endParaRPr lang="en-US" altLang="en-US" sz="1800" dirty="0"/>
          </a:p>
          <a:p>
            <a:pPr lvl="2" eaLnBrk="1" hangingPunct="1">
              <a:spcBef>
                <a:spcPct val="20000"/>
              </a:spcBef>
              <a:buFontTx/>
              <a:buChar char="•"/>
            </a:pPr>
            <a:endParaRPr lang="en-US" altLang="en-US" dirty="0"/>
          </a:p>
          <a:p>
            <a:pPr lvl="2" eaLnBrk="1" hangingPunct="1">
              <a:spcBef>
                <a:spcPct val="20000"/>
              </a:spcBef>
              <a:buFontTx/>
              <a:buChar char="•"/>
            </a:pPr>
            <a:r>
              <a:rPr lang="en-US" altLang="en-US" sz="1800" dirty="0" smtClean="0"/>
              <a:t>Similar to dynamic but chunk size is relative to number of iterations that remain to be executed</a:t>
            </a:r>
          </a:p>
          <a:p>
            <a:pPr lvl="2" eaLnBrk="1" hangingPunct="1">
              <a:spcBef>
                <a:spcPct val="20000"/>
              </a:spcBef>
              <a:buFontTx/>
              <a:buChar char="•"/>
            </a:pPr>
            <a:r>
              <a:rPr lang="en-US" altLang="en-US" sz="1800" dirty="0" smtClean="0"/>
              <a:t>Dynamic </a:t>
            </a:r>
            <a:r>
              <a:rPr lang="en-US" altLang="en-US" sz="1800" dirty="0"/>
              <a:t>schedule starting with large block </a:t>
            </a:r>
          </a:p>
          <a:p>
            <a:pPr lvl="2" eaLnBrk="1" hangingPunct="1">
              <a:spcBef>
                <a:spcPct val="20000"/>
              </a:spcBef>
              <a:buFontTx/>
              <a:buChar char="•"/>
            </a:pPr>
            <a:r>
              <a:rPr lang="en-US" altLang="en-US" sz="1800" dirty="0"/>
              <a:t>Size of the blocks shrink; no smaller than “chunk”</a:t>
            </a:r>
          </a:p>
        </p:txBody>
      </p:sp>
      <p:sp>
        <p:nvSpPr>
          <p:cNvPr id="98309" name="Slide Number Placeholder 4"/>
          <p:cNvSpPr txBox="1">
            <a:spLocks noGrp="1"/>
          </p:cNvSpPr>
          <p:nvPr/>
        </p:nvSpPr>
        <p:spPr bwMode="auto">
          <a:xfrm>
            <a:off x="4267200" y="6416675"/>
            <a:ext cx="685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a:fld id="{A973A6BD-67C9-4B07-B8F1-B50133CC670C}" type="slidenum">
              <a:rPr lang="en-US" altLang="en-US" sz="1400">
                <a:solidFill>
                  <a:schemeClr val="tx2"/>
                </a:solidFill>
              </a:rPr>
              <a:pPr algn="ctr"/>
              <a:t>23</a:t>
            </a:fld>
            <a:endParaRPr lang="en-US" altLang="en-US" sz="1400">
              <a:solidFill>
                <a:schemeClr val="tx2"/>
              </a:solidFill>
            </a:endParaRPr>
          </a:p>
        </p:txBody>
      </p:sp>
      <p:sp>
        <p:nvSpPr>
          <p:cNvPr id="98310" name="TextBox 10"/>
          <p:cNvSpPr txBox="1">
            <a:spLocks noChangeArrowheads="1"/>
          </p:cNvSpPr>
          <p:nvPr/>
        </p:nvSpPr>
        <p:spPr bwMode="auto">
          <a:xfrm>
            <a:off x="1452563" y="1756353"/>
            <a:ext cx="5857875" cy="400050"/>
          </a:xfrm>
          <a:prstGeom prst="rect">
            <a:avLst/>
          </a:prstGeom>
          <a:solidFill>
            <a:srgbClr val="001E8A"/>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Arial" pitchFamily="34" charset="0"/>
                <a:cs typeface="Arial" pitchFamily="34" charset="0"/>
              </a:defRPr>
            </a:lvl1pPr>
            <a:lvl2pPr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marL="0" lvl="1"/>
            <a:r>
              <a:rPr lang="en-US" altLang="en-US" sz="2000" b="1">
                <a:solidFill>
                  <a:schemeClr val="bg1"/>
                </a:solidFill>
                <a:latin typeface="Courier New" pitchFamily="49" charset="0"/>
              </a:rPr>
              <a:t>schedule(static [,chunk])</a:t>
            </a:r>
          </a:p>
        </p:txBody>
      </p:sp>
      <p:sp>
        <p:nvSpPr>
          <p:cNvPr id="98311" name="TextBox 11"/>
          <p:cNvSpPr txBox="1">
            <a:spLocks noChangeArrowheads="1"/>
          </p:cNvSpPr>
          <p:nvPr/>
        </p:nvSpPr>
        <p:spPr bwMode="auto">
          <a:xfrm>
            <a:off x="1447945" y="3200400"/>
            <a:ext cx="5857875" cy="400050"/>
          </a:xfrm>
          <a:prstGeom prst="rect">
            <a:avLst/>
          </a:prstGeom>
          <a:solidFill>
            <a:srgbClr val="001E8A"/>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Arial" pitchFamily="34" charset="0"/>
                <a:cs typeface="Arial" pitchFamily="34" charset="0"/>
              </a:defRPr>
            </a:lvl1pPr>
            <a:lvl2pPr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marL="0" lvl="1"/>
            <a:r>
              <a:rPr lang="en-US" altLang="en-US" sz="2000" b="1">
                <a:solidFill>
                  <a:schemeClr val="bg1"/>
                </a:solidFill>
                <a:latin typeface="Courier New" pitchFamily="49" charset="0"/>
              </a:rPr>
              <a:t>schedule(dynamic[,chunk])</a:t>
            </a:r>
          </a:p>
        </p:txBody>
      </p:sp>
      <p:sp>
        <p:nvSpPr>
          <p:cNvPr id="98312" name="TextBox 12"/>
          <p:cNvSpPr txBox="1">
            <a:spLocks noChangeArrowheads="1"/>
          </p:cNvSpPr>
          <p:nvPr/>
        </p:nvSpPr>
        <p:spPr bwMode="auto">
          <a:xfrm>
            <a:off x="1460500" y="4953000"/>
            <a:ext cx="5849938" cy="400050"/>
          </a:xfrm>
          <a:prstGeom prst="rect">
            <a:avLst/>
          </a:prstGeom>
          <a:solidFill>
            <a:srgbClr val="001E8A"/>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Arial" pitchFamily="34" charset="0"/>
                <a:cs typeface="Arial" pitchFamily="34" charset="0"/>
              </a:defRPr>
            </a:lvl1pPr>
            <a:lvl2pPr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marL="0" lvl="1"/>
            <a:r>
              <a:rPr lang="en-US" altLang="en-US" sz="2000" b="1" dirty="0">
                <a:solidFill>
                  <a:schemeClr val="bg1"/>
                </a:solidFill>
                <a:latin typeface="Courier New" pitchFamily="49" charset="0"/>
              </a:rPr>
              <a:t>schedule(guided[,chunk])</a:t>
            </a:r>
          </a:p>
        </p:txBody>
      </p:sp>
    </p:spTree>
    <p:extLst>
      <p:ext uri="{BB962C8B-B14F-4D97-AF65-F5344CB8AC3E}">
        <p14:creationId xmlns:p14="http://schemas.microsoft.com/office/powerpoint/2010/main" val="2686460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08390">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808390">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808390">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808390">
                                            <p:txEl>
                                              <p:pRg st="10" end="1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808390">
                                            <p:txEl>
                                              <p:pRg st="11" end="1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808390">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8390" grpId="0" build="p" bldLvl="2"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fld id="{1115F284-585E-4E64-880B-AD17FD5E3C95}" type="slidenum">
              <a:rPr lang="en-US" altLang="en-US" sz="1400" smtClean="0"/>
              <a:pPr eaLnBrk="1" hangingPunct="1"/>
              <a:t>24</a:t>
            </a:fld>
            <a:endParaRPr lang="en-US" altLang="en-US" sz="1400" smtClean="0"/>
          </a:p>
        </p:txBody>
      </p:sp>
      <p:sp>
        <p:nvSpPr>
          <p:cNvPr id="118787" name="Rectangle 2"/>
          <p:cNvSpPr>
            <a:spLocks noChangeArrowheads="1"/>
          </p:cNvSpPr>
          <p:nvPr/>
        </p:nvSpPr>
        <p:spPr bwMode="auto">
          <a:xfrm>
            <a:off x="533400" y="304800"/>
            <a:ext cx="8001000" cy="7294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eaLnBrk="1" hangingPunct="1"/>
            <a:r>
              <a:rPr lang="en-US" altLang="en-US" sz="3600" b="1" dirty="0"/>
              <a:t>Ordered</a:t>
            </a:r>
          </a:p>
          <a:p>
            <a:pPr algn="ctr" eaLnBrk="1" hangingPunct="1"/>
            <a:endParaRPr lang="en-US" altLang="en-US" sz="3600" b="1" dirty="0"/>
          </a:p>
          <a:p>
            <a:pPr algn="just" eaLnBrk="1" hangingPunct="1"/>
            <a:r>
              <a:rPr lang="en-US" altLang="en-US" dirty="0"/>
              <a:t>Used in conjunction with for and </a:t>
            </a:r>
            <a:r>
              <a:rPr lang="en-US" altLang="en-US" b="1" i="1" dirty="0"/>
              <a:t>parallel</a:t>
            </a:r>
            <a:r>
              <a:rPr lang="en-US" altLang="en-US" dirty="0"/>
              <a:t> </a:t>
            </a:r>
            <a:r>
              <a:rPr lang="en-US" altLang="en-US" b="1" i="1" dirty="0"/>
              <a:t>for</a:t>
            </a:r>
            <a:r>
              <a:rPr lang="en-US" altLang="en-US" dirty="0"/>
              <a:t> </a:t>
            </a:r>
            <a:r>
              <a:rPr lang="en-US" altLang="en-US" dirty="0" smtClean="0"/>
              <a:t>construct to </a:t>
            </a:r>
            <a:r>
              <a:rPr lang="en-US" altLang="en-US" dirty="0"/>
              <a:t>cause an iteration to be executed in the order that it would have occurred if written as a sequential loop</a:t>
            </a:r>
            <a:r>
              <a:rPr lang="en-US" altLang="en-US" dirty="0" smtClean="0"/>
              <a:t>.</a:t>
            </a:r>
          </a:p>
          <a:p>
            <a:endParaRPr lang="en-US" dirty="0" smtClean="0"/>
          </a:p>
          <a:p>
            <a:r>
              <a:rPr lang="en-US" dirty="0" smtClean="0"/>
              <a:t>Usage:</a:t>
            </a:r>
          </a:p>
          <a:p>
            <a:r>
              <a:rPr lang="en-US" dirty="0" smtClean="0"/>
              <a:t>The </a:t>
            </a:r>
            <a:r>
              <a:rPr lang="en-US" b="1" dirty="0" err="1"/>
              <a:t>omp</a:t>
            </a:r>
            <a:r>
              <a:rPr lang="en-US" b="1" dirty="0"/>
              <a:t> ordered</a:t>
            </a:r>
            <a:r>
              <a:rPr lang="en-US" dirty="0"/>
              <a:t> directive must be used as follows: </a:t>
            </a:r>
          </a:p>
          <a:p>
            <a:pPr marL="342900" indent="-342900">
              <a:buFont typeface="Arial" panose="020B0604020202020204" pitchFamily="34" charset="0"/>
              <a:buChar char="•"/>
            </a:pPr>
            <a:r>
              <a:rPr lang="en-US" sz="2000" dirty="0"/>
              <a:t>It must appear within the extent of a </a:t>
            </a:r>
            <a:r>
              <a:rPr lang="en-US" sz="2000" b="1" dirty="0" err="1"/>
              <a:t>omp</a:t>
            </a:r>
            <a:r>
              <a:rPr lang="en-US" sz="2000" b="1" dirty="0"/>
              <a:t> for</a:t>
            </a:r>
            <a:r>
              <a:rPr lang="en-US" sz="2000" dirty="0"/>
              <a:t> or </a:t>
            </a:r>
            <a:r>
              <a:rPr lang="en-US" sz="2000" b="1" dirty="0" err="1"/>
              <a:t>omp</a:t>
            </a:r>
            <a:r>
              <a:rPr lang="en-US" sz="2000" b="1" dirty="0"/>
              <a:t> parallel for</a:t>
            </a:r>
            <a:r>
              <a:rPr lang="en-US" sz="2000" dirty="0"/>
              <a:t> construct containing an </a:t>
            </a:r>
            <a:r>
              <a:rPr lang="en-US" sz="2000" b="1" dirty="0"/>
              <a:t>ordered</a:t>
            </a:r>
            <a:r>
              <a:rPr lang="en-US" sz="2000" dirty="0"/>
              <a:t> clause.</a:t>
            </a:r>
          </a:p>
          <a:p>
            <a:pPr marL="342900" indent="-342900">
              <a:buFont typeface="Arial" panose="020B0604020202020204" pitchFamily="34" charset="0"/>
              <a:buChar char="•"/>
            </a:pPr>
            <a:r>
              <a:rPr lang="en-US" sz="2000" dirty="0"/>
              <a:t>It applies to the statement block immediately following it. Statements in that block are executed in the same order in which iterations are executed in a sequential loop. </a:t>
            </a:r>
          </a:p>
          <a:p>
            <a:pPr marL="342900" indent="-342900">
              <a:buFont typeface="Arial" panose="020B0604020202020204" pitchFamily="34" charset="0"/>
              <a:buChar char="•"/>
            </a:pPr>
            <a:r>
              <a:rPr lang="en-US" sz="2000" dirty="0"/>
              <a:t>An iteration of a loop must not execute the same </a:t>
            </a:r>
            <a:r>
              <a:rPr lang="en-US" sz="2000" b="1" dirty="0" err="1"/>
              <a:t>omp</a:t>
            </a:r>
            <a:r>
              <a:rPr lang="en-US" sz="2000" b="1" dirty="0"/>
              <a:t> ordered</a:t>
            </a:r>
            <a:r>
              <a:rPr lang="en-US" sz="2000" dirty="0"/>
              <a:t> directive more than once.</a:t>
            </a:r>
          </a:p>
          <a:p>
            <a:pPr marL="342900" indent="-342900">
              <a:buFont typeface="Arial" panose="020B0604020202020204" pitchFamily="34" charset="0"/>
              <a:buChar char="•"/>
            </a:pPr>
            <a:r>
              <a:rPr lang="en-US" sz="2000" dirty="0"/>
              <a:t>An iteration of a loop must not execute more than one distinct </a:t>
            </a:r>
            <a:r>
              <a:rPr lang="en-US" sz="2000" b="1" dirty="0" err="1"/>
              <a:t>omp</a:t>
            </a:r>
            <a:r>
              <a:rPr lang="en-US" sz="2000" b="1" dirty="0"/>
              <a:t> ordered</a:t>
            </a:r>
            <a:r>
              <a:rPr lang="en-US" sz="2000" dirty="0"/>
              <a:t> directive.</a:t>
            </a:r>
          </a:p>
          <a:p>
            <a:pPr algn="just" eaLnBrk="1" hangingPunct="1"/>
            <a:endParaRPr lang="en-US" altLang="en-US" dirty="0"/>
          </a:p>
          <a:p>
            <a:pPr algn="just" eaLnBrk="1" hangingPunct="1"/>
            <a:endParaRPr lang="en-US" altLang="en-US" dirty="0"/>
          </a:p>
          <a:p>
            <a:pPr algn="just" eaLnBrk="1" hangingPunct="1"/>
            <a:endParaRPr lang="en-US" altLang="en-US" dirty="0"/>
          </a:p>
        </p:txBody>
      </p:sp>
    </p:spTree>
    <p:extLst>
      <p:ext uri="{BB962C8B-B14F-4D97-AF65-F5344CB8AC3E}">
        <p14:creationId xmlns:p14="http://schemas.microsoft.com/office/powerpoint/2010/main" val="2013417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878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878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8787">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8787">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8787">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8787">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878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fld id="{1115F284-585E-4E64-880B-AD17FD5E3C95}" type="slidenum">
              <a:rPr lang="en-US" altLang="en-US" sz="1400" smtClean="0"/>
              <a:pPr eaLnBrk="1" hangingPunct="1"/>
              <a:t>25</a:t>
            </a:fld>
            <a:endParaRPr lang="en-US" altLang="en-US" sz="1400" smtClean="0"/>
          </a:p>
        </p:txBody>
      </p:sp>
      <p:sp>
        <p:nvSpPr>
          <p:cNvPr id="118787" name="Rectangle 2"/>
          <p:cNvSpPr>
            <a:spLocks noChangeArrowheads="1"/>
          </p:cNvSpPr>
          <p:nvPr/>
        </p:nvSpPr>
        <p:spPr bwMode="auto">
          <a:xfrm>
            <a:off x="533400" y="304800"/>
            <a:ext cx="8001000" cy="5755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eaLnBrk="1" hangingPunct="1"/>
            <a:r>
              <a:rPr lang="en-US" altLang="en-US" sz="1600" b="1" dirty="0"/>
              <a:t>Ordered</a:t>
            </a:r>
          </a:p>
          <a:p>
            <a:pPr algn="ctr" eaLnBrk="1" hangingPunct="1"/>
            <a:endParaRPr lang="en-US" altLang="en-US" sz="1600" b="1" dirty="0"/>
          </a:p>
          <a:p>
            <a:pPr algn="just" eaLnBrk="1" hangingPunct="1"/>
            <a:r>
              <a:rPr lang="en-US" altLang="en-US" sz="1600" dirty="0"/>
              <a:t>#pragma </a:t>
            </a:r>
            <a:r>
              <a:rPr lang="en-US" altLang="en-US" sz="1600" dirty="0" err="1"/>
              <a:t>omp</a:t>
            </a:r>
            <a:r>
              <a:rPr lang="en-US" altLang="en-US" sz="1600" dirty="0"/>
              <a:t> for ordered</a:t>
            </a:r>
          </a:p>
          <a:p>
            <a:pPr algn="just" eaLnBrk="1" hangingPunct="1"/>
            <a:r>
              <a:rPr lang="en-US" altLang="en-US" sz="1600" dirty="0"/>
              <a:t>for (</a:t>
            </a:r>
            <a:r>
              <a:rPr lang="en-US" altLang="en-US" sz="1600" dirty="0" err="1"/>
              <a:t>i</a:t>
            </a:r>
            <a:r>
              <a:rPr lang="en-US" altLang="en-US" sz="1600" dirty="0"/>
              <a:t>=0; </a:t>
            </a:r>
            <a:r>
              <a:rPr lang="en-US" altLang="en-US" sz="1600" dirty="0" err="1"/>
              <a:t>i</a:t>
            </a:r>
            <a:r>
              <a:rPr lang="en-US" altLang="en-US" sz="1600" dirty="0"/>
              <a:t>&lt;n; </a:t>
            </a:r>
            <a:r>
              <a:rPr lang="en-US" altLang="en-US" sz="1600" dirty="0" err="1"/>
              <a:t>i</a:t>
            </a:r>
            <a:r>
              <a:rPr lang="en-US" altLang="en-US" sz="1600" dirty="0"/>
              <a:t>++) </a:t>
            </a:r>
          </a:p>
          <a:p>
            <a:pPr algn="just" eaLnBrk="1" hangingPunct="1"/>
            <a:r>
              <a:rPr lang="en-US" altLang="en-US" sz="1600" dirty="0"/>
              <a:t>{</a:t>
            </a:r>
          </a:p>
          <a:p>
            <a:pPr algn="just" eaLnBrk="1" hangingPunct="1"/>
            <a:r>
              <a:rPr lang="en-US" altLang="en-US" sz="1600" dirty="0"/>
              <a:t>    ...</a:t>
            </a:r>
          </a:p>
          <a:p>
            <a:pPr algn="just" eaLnBrk="1" hangingPunct="1"/>
            <a:r>
              <a:rPr lang="en-US" altLang="en-US" sz="1600" dirty="0"/>
              <a:t>    if (</a:t>
            </a:r>
            <a:r>
              <a:rPr lang="en-US" altLang="en-US" sz="1600" dirty="0" err="1"/>
              <a:t>i</a:t>
            </a:r>
            <a:r>
              <a:rPr lang="en-US" altLang="en-US" sz="1600" dirty="0"/>
              <a:t> &lt;= 10) </a:t>
            </a:r>
          </a:p>
          <a:p>
            <a:pPr algn="just" eaLnBrk="1" hangingPunct="1"/>
            <a:r>
              <a:rPr lang="en-US" altLang="en-US" sz="1600" dirty="0"/>
              <a:t>    {</a:t>
            </a:r>
          </a:p>
          <a:p>
            <a:pPr algn="just" eaLnBrk="1" hangingPunct="1"/>
            <a:r>
              <a:rPr lang="en-US" altLang="en-US" sz="1600" dirty="0"/>
              <a:t>        ...</a:t>
            </a:r>
          </a:p>
          <a:p>
            <a:pPr algn="just" eaLnBrk="1" hangingPunct="1"/>
            <a:r>
              <a:rPr lang="en-US" altLang="en-US" sz="1600" dirty="0"/>
              <a:t>        #pragma </a:t>
            </a:r>
            <a:r>
              <a:rPr lang="en-US" altLang="en-US" sz="1600" dirty="0" err="1"/>
              <a:t>omp</a:t>
            </a:r>
            <a:r>
              <a:rPr lang="en-US" altLang="en-US" sz="1600" dirty="0"/>
              <a:t> ordered</a:t>
            </a:r>
          </a:p>
          <a:p>
            <a:pPr algn="just" eaLnBrk="1" hangingPunct="1"/>
            <a:r>
              <a:rPr lang="en-US" altLang="en-US" sz="1600" dirty="0"/>
              <a:t>        { ... }</a:t>
            </a:r>
          </a:p>
          <a:p>
            <a:pPr algn="just" eaLnBrk="1" hangingPunct="1"/>
            <a:r>
              <a:rPr lang="en-US" altLang="en-US" sz="1600" dirty="0"/>
              <a:t>    }</a:t>
            </a:r>
          </a:p>
          <a:p>
            <a:pPr algn="just" eaLnBrk="1" hangingPunct="1"/>
            <a:r>
              <a:rPr lang="en-US" altLang="en-US" sz="1600" dirty="0"/>
              <a:t>    ...</a:t>
            </a:r>
          </a:p>
          <a:p>
            <a:pPr algn="just" eaLnBrk="1" hangingPunct="1"/>
            <a:r>
              <a:rPr lang="en-US" altLang="en-US" sz="1600" dirty="0"/>
              <a:t>    (</a:t>
            </a:r>
            <a:r>
              <a:rPr lang="en-US" altLang="en-US" sz="1600" dirty="0" err="1"/>
              <a:t>i</a:t>
            </a:r>
            <a:r>
              <a:rPr lang="en-US" altLang="en-US" sz="1600" dirty="0"/>
              <a:t> &gt; 10) </a:t>
            </a:r>
          </a:p>
          <a:p>
            <a:pPr algn="just" eaLnBrk="1" hangingPunct="1"/>
            <a:r>
              <a:rPr lang="en-US" altLang="en-US" sz="1600" dirty="0"/>
              <a:t>    {</a:t>
            </a:r>
          </a:p>
          <a:p>
            <a:pPr algn="just" eaLnBrk="1" hangingPunct="1"/>
            <a:r>
              <a:rPr lang="en-US" altLang="en-US" sz="1600" dirty="0"/>
              <a:t>        ...</a:t>
            </a:r>
          </a:p>
          <a:p>
            <a:pPr algn="just" eaLnBrk="1" hangingPunct="1"/>
            <a:r>
              <a:rPr lang="en-US" altLang="en-US" sz="1600" dirty="0"/>
              <a:t>        #pragma </a:t>
            </a:r>
            <a:r>
              <a:rPr lang="en-US" altLang="en-US" sz="1600" dirty="0" err="1"/>
              <a:t>omp</a:t>
            </a:r>
            <a:r>
              <a:rPr lang="en-US" altLang="en-US" sz="1600" dirty="0"/>
              <a:t> ordered</a:t>
            </a:r>
          </a:p>
          <a:p>
            <a:pPr algn="just" eaLnBrk="1" hangingPunct="1"/>
            <a:r>
              <a:rPr lang="en-US" altLang="en-US" sz="1600" dirty="0"/>
              <a:t>        { ... }</a:t>
            </a:r>
          </a:p>
          <a:p>
            <a:pPr algn="just" eaLnBrk="1" hangingPunct="1"/>
            <a:r>
              <a:rPr lang="en-US" altLang="en-US" sz="1600" dirty="0"/>
              <a:t>    }</a:t>
            </a:r>
          </a:p>
          <a:p>
            <a:pPr algn="just" eaLnBrk="1" hangingPunct="1"/>
            <a:r>
              <a:rPr lang="en-US" altLang="en-US" sz="1600" dirty="0"/>
              <a:t>    ...</a:t>
            </a:r>
          </a:p>
          <a:p>
            <a:pPr algn="just" eaLnBrk="1" hangingPunct="1"/>
            <a:r>
              <a:rPr lang="en-US" altLang="en-US" sz="1600" dirty="0"/>
              <a:t>}</a:t>
            </a:r>
          </a:p>
          <a:p>
            <a:pPr algn="just" eaLnBrk="1" hangingPunct="1"/>
            <a:endParaRPr lang="en-US" altLang="en-US" sz="1600" dirty="0"/>
          </a:p>
          <a:p>
            <a:pPr algn="just" eaLnBrk="1" hangingPunct="1"/>
            <a:endParaRPr lang="en-US" altLang="en-US" sz="1600" dirty="0"/>
          </a:p>
        </p:txBody>
      </p:sp>
    </p:spTree>
    <p:extLst>
      <p:ext uri="{BB962C8B-B14F-4D97-AF65-F5344CB8AC3E}">
        <p14:creationId xmlns:p14="http://schemas.microsoft.com/office/powerpoint/2010/main" val="36748754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fld id="{04D42524-476F-49F3-98C8-B15A5EB4BA7C}" type="slidenum">
              <a:rPr lang="en-US" altLang="en-US" sz="1400" smtClean="0"/>
              <a:pPr eaLnBrk="1" hangingPunct="1"/>
              <a:t>26</a:t>
            </a:fld>
            <a:endParaRPr lang="en-US" altLang="en-US" sz="1400" smtClean="0"/>
          </a:p>
        </p:txBody>
      </p:sp>
      <p:sp>
        <p:nvSpPr>
          <p:cNvPr id="101379" name="Rectangle 2"/>
          <p:cNvSpPr>
            <a:spLocks noChangeArrowheads="1"/>
          </p:cNvSpPr>
          <p:nvPr/>
        </p:nvSpPr>
        <p:spPr bwMode="auto">
          <a:xfrm>
            <a:off x="304800" y="228600"/>
            <a:ext cx="8534400" cy="6001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eaLnBrk="1" hangingPunct="1"/>
            <a:r>
              <a:rPr lang="en-US" altLang="en-US" sz="3600" b="1" dirty="0"/>
              <a:t>Single</a:t>
            </a:r>
          </a:p>
          <a:p>
            <a:pPr algn="ctr" eaLnBrk="1" hangingPunct="1"/>
            <a:endParaRPr lang="en-US" altLang="en-US" sz="3600" b="1" dirty="0"/>
          </a:p>
          <a:p>
            <a:pPr eaLnBrk="1" hangingPunct="1"/>
            <a:r>
              <a:rPr lang="en-US" altLang="en-US" dirty="0"/>
              <a:t>The directive</a:t>
            </a:r>
          </a:p>
          <a:p>
            <a:pPr eaLnBrk="1" hangingPunct="1"/>
            <a:endParaRPr lang="en-US" altLang="en-US" dirty="0"/>
          </a:p>
          <a:p>
            <a:pPr eaLnBrk="1" hangingPunct="1"/>
            <a:r>
              <a:rPr lang="en-US" altLang="en-US" dirty="0">
                <a:solidFill>
                  <a:schemeClr val="accent2"/>
                </a:solidFill>
              </a:rPr>
              <a:t>		#pragma </a:t>
            </a:r>
            <a:r>
              <a:rPr lang="en-US" altLang="en-US" dirty="0" err="1">
                <a:solidFill>
                  <a:schemeClr val="accent2"/>
                </a:solidFill>
              </a:rPr>
              <a:t>omp</a:t>
            </a:r>
            <a:r>
              <a:rPr lang="en-US" altLang="en-US" dirty="0">
                <a:solidFill>
                  <a:schemeClr val="accent2"/>
                </a:solidFill>
              </a:rPr>
              <a:t> single</a:t>
            </a:r>
          </a:p>
          <a:p>
            <a:pPr eaLnBrk="1" hangingPunct="1"/>
            <a:r>
              <a:rPr lang="en-US" altLang="en-US" dirty="0">
                <a:solidFill>
                  <a:schemeClr val="accent2"/>
                </a:solidFill>
              </a:rPr>
              <a:t>		     structured block</a:t>
            </a:r>
          </a:p>
          <a:p>
            <a:pPr eaLnBrk="1" hangingPunct="1"/>
            <a:endParaRPr lang="en-US" altLang="en-US" dirty="0">
              <a:solidFill>
                <a:schemeClr val="accent2"/>
              </a:solidFill>
            </a:endParaRPr>
          </a:p>
          <a:p>
            <a:pPr eaLnBrk="1" hangingPunct="1"/>
            <a:r>
              <a:rPr lang="en-US" altLang="en-US" dirty="0"/>
              <a:t>cause the structured block to be executed by one thread only</a:t>
            </a:r>
            <a:r>
              <a:rPr lang="en-US" altLang="en-US" dirty="0" smtClean="0"/>
              <a:t>.</a:t>
            </a:r>
          </a:p>
          <a:p>
            <a:pPr eaLnBrk="1" hangingPunct="1"/>
            <a:endParaRPr lang="en-US" altLang="en-US" dirty="0"/>
          </a:p>
          <a:p>
            <a:pPr eaLnBrk="1" hangingPunct="1"/>
            <a:r>
              <a:rPr lang="en-US" altLang="en-US" dirty="0" smtClean="0"/>
              <a:t>Notes:</a:t>
            </a:r>
          </a:p>
          <a:p>
            <a:pPr marL="342900" indent="-342900" eaLnBrk="1" hangingPunct="1">
              <a:buFont typeface="Arial" panose="020B0604020202020204" pitchFamily="34" charset="0"/>
              <a:buChar char="•"/>
            </a:pPr>
            <a:r>
              <a:rPr lang="en-US" altLang="en-US" dirty="0" smtClean="0"/>
              <a:t>The thread that executes the block is not necessarily the master.</a:t>
            </a:r>
          </a:p>
          <a:p>
            <a:pPr marL="342900" indent="-342900" eaLnBrk="1" hangingPunct="1">
              <a:buFont typeface="Arial" panose="020B0604020202020204" pitchFamily="34" charset="0"/>
              <a:buChar char="•"/>
            </a:pPr>
            <a:r>
              <a:rPr lang="en-US" altLang="en-US" dirty="0" smtClean="0"/>
              <a:t>Other threads will wait</a:t>
            </a:r>
          </a:p>
          <a:p>
            <a:pPr marL="342900" indent="-342900" eaLnBrk="1" hangingPunct="1">
              <a:buFont typeface="Arial" panose="020B0604020202020204" pitchFamily="34" charset="0"/>
              <a:buChar char="•"/>
            </a:pPr>
            <a:r>
              <a:rPr lang="en-US" altLang="en-US" dirty="0" smtClean="0"/>
              <a:t>Useful to fix sections of thread-unsafe code</a:t>
            </a:r>
          </a:p>
          <a:p>
            <a:pPr marL="342900" indent="-342900" eaLnBrk="1" hangingPunct="1">
              <a:buFont typeface="Arial" panose="020B0604020202020204" pitchFamily="34" charset="0"/>
              <a:buChar char="•"/>
            </a:pPr>
            <a:r>
              <a:rPr lang="en-US" altLang="en-US" dirty="0" smtClean="0"/>
              <a:t>Useful for I/O operations</a:t>
            </a:r>
            <a:endParaRPr lang="en-US" altLang="en-US" dirty="0"/>
          </a:p>
        </p:txBody>
      </p:sp>
    </p:spTree>
    <p:extLst>
      <p:ext uri="{BB962C8B-B14F-4D97-AF65-F5344CB8AC3E}">
        <p14:creationId xmlns:p14="http://schemas.microsoft.com/office/powerpoint/2010/main" val="491359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1379">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1379">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1379">
                                            <p:txEl>
                                              <p:pRg st="10" end="1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1379">
                                            <p:txEl>
                                              <p:pRg st="11" end="1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1379">
                                            <p:txEl>
                                              <p:pRg st="12" end="1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137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fld id="{DFF6A1CB-B336-40FB-843F-06D653926AF5}" type="slidenum">
              <a:rPr lang="en-US" altLang="en-US" sz="1400" smtClean="0"/>
              <a:pPr eaLnBrk="1" hangingPunct="1"/>
              <a:t>27</a:t>
            </a:fld>
            <a:endParaRPr lang="en-US" altLang="en-US" sz="1400" dirty="0" smtClean="0"/>
          </a:p>
        </p:txBody>
      </p:sp>
      <p:sp>
        <p:nvSpPr>
          <p:cNvPr id="102403" name="Rectangle 2"/>
          <p:cNvSpPr>
            <a:spLocks noChangeArrowheads="1"/>
          </p:cNvSpPr>
          <p:nvPr/>
        </p:nvSpPr>
        <p:spPr bwMode="auto">
          <a:xfrm>
            <a:off x="304800" y="762000"/>
            <a:ext cx="8458200"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eaLnBrk="1" hangingPunct="1"/>
            <a:r>
              <a:rPr lang="en-US" altLang="en-US" sz="3600" b="1" dirty="0"/>
              <a:t>Combined Parallel Work-sharing Constructs</a:t>
            </a:r>
          </a:p>
          <a:p>
            <a:pPr algn="ctr" eaLnBrk="1" hangingPunct="1"/>
            <a:endParaRPr lang="en-US" altLang="en-US" sz="3600" b="1" dirty="0"/>
          </a:p>
          <a:p>
            <a:pPr eaLnBrk="1" hangingPunct="1"/>
            <a:r>
              <a:rPr lang="en-US" altLang="en-US" dirty="0"/>
              <a:t>If a </a:t>
            </a:r>
            <a:r>
              <a:rPr lang="en-US" altLang="en-US" dirty="0">
                <a:solidFill>
                  <a:schemeClr val="accent2"/>
                </a:solidFill>
              </a:rPr>
              <a:t>parallel</a:t>
            </a:r>
            <a:r>
              <a:rPr lang="en-US" altLang="en-US" dirty="0"/>
              <a:t> </a:t>
            </a:r>
            <a:r>
              <a:rPr lang="en-US" altLang="en-US" dirty="0" smtClean="0"/>
              <a:t>construct </a:t>
            </a:r>
            <a:r>
              <a:rPr lang="en-US" altLang="en-US" dirty="0"/>
              <a:t>followed by a single </a:t>
            </a:r>
            <a:r>
              <a:rPr lang="en-US" altLang="en-US" dirty="0">
                <a:solidFill>
                  <a:schemeClr val="accent2"/>
                </a:solidFill>
              </a:rPr>
              <a:t>for</a:t>
            </a:r>
            <a:r>
              <a:rPr lang="en-US" altLang="en-US" dirty="0"/>
              <a:t> </a:t>
            </a:r>
            <a:r>
              <a:rPr lang="en-US" altLang="en-US" dirty="0" smtClean="0"/>
              <a:t>construct, </a:t>
            </a:r>
            <a:r>
              <a:rPr lang="en-US" altLang="en-US" dirty="0"/>
              <a:t>it can be combined into:</a:t>
            </a:r>
          </a:p>
          <a:p>
            <a:pPr eaLnBrk="1" hangingPunct="1"/>
            <a:endParaRPr lang="en-US" altLang="en-US" dirty="0"/>
          </a:p>
          <a:p>
            <a:pPr eaLnBrk="1" hangingPunct="1"/>
            <a:r>
              <a:rPr lang="en-US" altLang="en-US" dirty="0">
                <a:solidFill>
                  <a:schemeClr val="accent2"/>
                </a:solidFill>
              </a:rPr>
              <a:t>		#pragma </a:t>
            </a:r>
            <a:r>
              <a:rPr lang="en-US" altLang="en-US" dirty="0" err="1">
                <a:solidFill>
                  <a:schemeClr val="accent2"/>
                </a:solidFill>
              </a:rPr>
              <a:t>omp</a:t>
            </a:r>
            <a:r>
              <a:rPr lang="en-US" altLang="en-US" dirty="0">
                <a:solidFill>
                  <a:schemeClr val="accent2"/>
                </a:solidFill>
              </a:rPr>
              <a:t> parallel for</a:t>
            </a:r>
          </a:p>
          <a:p>
            <a:pPr eaLnBrk="1" hangingPunct="1"/>
            <a:r>
              <a:rPr lang="en-US" altLang="en-US" dirty="0">
                <a:solidFill>
                  <a:schemeClr val="accent2"/>
                </a:solidFill>
              </a:rPr>
              <a:t>		    </a:t>
            </a:r>
            <a:r>
              <a:rPr lang="en-US" altLang="en-US" dirty="0" err="1">
                <a:solidFill>
                  <a:schemeClr val="accent2"/>
                </a:solidFill>
              </a:rPr>
              <a:t>for_loop</a:t>
            </a:r>
            <a:endParaRPr lang="en-US" altLang="en-US" dirty="0">
              <a:solidFill>
                <a:schemeClr val="accent2"/>
              </a:solidFill>
            </a:endParaRPr>
          </a:p>
          <a:p>
            <a:pPr eaLnBrk="1" hangingPunct="1"/>
            <a:endParaRPr lang="en-US" altLang="en-US" dirty="0">
              <a:solidFill>
                <a:schemeClr val="accent2"/>
              </a:solidFill>
            </a:endParaRPr>
          </a:p>
          <a:p>
            <a:pPr eaLnBrk="1" hangingPunct="1"/>
            <a:r>
              <a:rPr lang="en-US" altLang="en-US" dirty="0"/>
              <a:t>with similar effects, i.e. it has the effect of each thread executing the same for loop.</a:t>
            </a:r>
          </a:p>
        </p:txBody>
      </p:sp>
    </p:spTree>
    <p:extLst>
      <p:ext uri="{BB962C8B-B14F-4D97-AF65-F5344CB8AC3E}">
        <p14:creationId xmlns:p14="http://schemas.microsoft.com/office/powerpoint/2010/main" val="4327404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fld id="{0923C185-610E-4DFF-8B2B-95F9FF1BD1AB}" type="slidenum">
              <a:rPr lang="en-US" altLang="en-US" sz="1400" smtClean="0"/>
              <a:pPr eaLnBrk="1" hangingPunct="1"/>
              <a:t>28</a:t>
            </a:fld>
            <a:endParaRPr lang="en-US" altLang="en-US" sz="1400" smtClean="0"/>
          </a:p>
        </p:txBody>
      </p:sp>
      <p:sp>
        <p:nvSpPr>
          <p:cNvPr id="103427" name="Rectangle 24"/>
          <p:cNvSpPr>
            <a:spLocks noChangeArrowheads="1"/>
          </p:cNvSpPr>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eaLnBrk="1" hangingPunct="1"/>
            <a:r>
              <a:rPr lang="en-US" altLang="en-US" sz="4000">
                <a:solidFill>
                  <a:schemeClr val="tx2"/>
                </a:solidFill>
              </a:rPr>
              <a:t>Combining constructs</a:t>
            </a:r>
          </a:p>
        </p:txBody>
      </p:sp>
      <p:sp>
        <p:nvSpPr>
          <p:cNvPr id="103428" name="Rectangle 25"/>
          <p:cNvSpPr>
            <a:spLocks noChangeArrowheads="1"/>
          </p:cNvSpPr>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spcBef>
                <a:spcPct val="20000"/>
              </a:spcBef>
              <a:buFontTx/>
              <a:buChar char="•"/>
            </a:pPr>
            <a:r>
              <a:rPr lang="en-US" altLang="en-US" sz="2800" dirty="0"/>
              <a:t>These two code segments are equivalent</a:t>
            </a:r>
          </a:p>
        </p:txBody>
      </p:sp>
      <p:sp>
        <p:nvSpPr>
          <p:cNvPr id="103429" name="Slide Number Placeholder 4"/>
          <p:cNvSpPr txBox="1">
            <a:spLocks noGrp="1"/>
          </p:cNvSpPr>
          <p:nvPr/>
        </p:nvSpPr>
        <p:spPr bwMode="auto">
          <a:xfrm>
            <a:off x="4267200" y="6416675"/>
            <a:ext cx="685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a:fld id="{7E0FB991-B9D0-4DE9-8255-0FF7A790EC75}" type="slidenum">
              <a:rPr lang="en-US" altLang="en-US" sz="1400">
                <a:solidFill>
                  <a:schemeClr val="tx2"/>
                </a:solidFill>
              </a:rPr>
              <a:pPr algn="ctr"/>
              <a:t>28</a:t>
            </a:fld>
            <a:endParaRPr lang="en-US" altLang="en-US" sz="1400">
              <a:solidFill>
                <a:schemeClr val="tx2"/>
              </a:solidFill>
            </a:endParaRPr>
          </a:p>
        </p:txBody>
      </p:sp>
      <p:sp>
        <p:nvSpPr>
          <p:cNvPr id="103430" name="Rectangle 4"/>
          <p:cNvSpPr>
            <a:spLocks noChangeArrowheads="1"/>
          </p:cNvSpPr>
          <p:nvPr/>
        </p:nvSpPr>
        <p:spPr bwMode="auto">
          <a:xfrm>
            <a:off x="4572000" y="2057400"/>
            <a:ext cx="3967163" cy="428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lvl1pPr marL="342900" indent="-342900"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lnSpc>
                <a:spcPct val="80000"/>
              </a:lnSpc>
              <a:spcBef>
                <a:spcPct val="20000"/>
              </a:spcBef>
            </a:pPr>
            <a:endParaRPr lang="en-US" altLang="en-US"/>
          </a:p>
        </p:txBody>
      </p:sp>
      <p:sp>
        <p:nvSpPr>
          <p:cNvPr id="103431" name="Rectangle 15"/>
          <p:cNvSpPr>
            <a:spLocks noChangeArrowheads="1"/>
          </p:cNvSpPr>
          <p:nvPr/>
        </p:nvSpPr>
        <p:spPr bwMode="auto">
          <a:xfrm>
            <a:off x="715963" y="1917700"/>
            <a:ext cx="4486275" cy="2032000"/>
          </a:xfrm>
          <a:prstGeom prst="rect">
            <a:avLst/>
          </a:prstGeom>
          <a:solidFill>
            <a:srgbClr val="001E8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r>
              <a:rPr lang="en-US" altLang="en-US" sz="1800" b="1">
                <a:solidFill>
                  <a:srgbClr val="FFFF00"/>
                </a:solidFill>
                <a:latin typeface="Lucida Console" pitchFamily="49" charset="0"/>
              </a:rPr>
              <a:t>#pragma omp parallel </a:t>
            </a:r>
          </a:p>
          <a:p>
            <a:r>
              <a:rPr lang="en-US" altLang="en-US" sz="1800" b="1">
                <a:solidFill>
                  <a:srgbClr val="FFFF00"/>
                </a:solidFill>
                <a:latin typeface="Lucida Console" pitchFamily="49" charset="0"/>
              </a:rPr>
              <a:t>{	</a:t>
            </a:r>
          </a:p>
          <a:p>
            <a:r>
              <a:rPr lang="en-US" altLang="en-US" sz="1800" b="1">
                <a:solidFill>
                  <a:srgbClr val="FFFF00"/>
                </a:solidFill>
                <a:latin typeface="Lucida Console" pitchFamily="49" charset="0"/>
              </a:rPr>
              <a:t>  #pragma omp for</a:t>
            </a:r>
          </a:p>
          <a:p>
            <a:r>
              <a:rPr lang="en-US" altLang="en-US" sz="1800" b="1">
                <a:solidFill>
                  <a:srgbClr val="04E4FC"/>
                </a:solidFill>
                <a:latin typeface="Lucida Console" pitchFamily="49" charset="0"/>
              </a:rPr>
              <a:t>    </a:t>
            </a:r>
            <a:r>
              <a:rPr lang="en-US" altLang="en-US" sz="1800" b="1">
                <a:solidFill>
                  <a:schemeClr val="bg1"/>
                </a:solidFill>
                <a:latin typeface="Lucida Console" pitchFamily="49" charset="0"/>
              </a:rPr>
              <a:t>for (i = 0;i &lt; MAX; i++) {                 	res[i] = huge();</a:t>
            </a:r>
          </a:p>
          <a:p>
            <a:r>
              <a:rPr lang="en-US" altLang="en-US" sz="1800" b="1">
                <a:solidFill>
                  <a:schemeClr val="bg1"/>
                </a:solidFill>
                <a:latin typeface="Lucida Console" pitchFamily="49" charset="0"/>
              </a:rPr>
              <a:t>    } </a:t>
            </a:r>
          </a:p>
          <a:p>
            <a:r>
              <a:rPr lang="en-US" altLang="en-US" sz="1800" b="1">
                <a:solidFill>
                  <a:srgbClr val="FFFF00"/>
                </a:solidFill>
                <a:latin typeface="Lucida Console" pitchFamily="49" charset="0"/>
              </a:rPr>
              <a:t>}	</a:t>
            </a:r>
          </a:p>
        </p:txBody>
      </p:sp>
      <p:sp>
        <p:nvSpPr>
          <p:cNvPr id="103432" name="Rectangle 21"/>
          <p:cNvSpPr>
            <a:spLocks noChangeArrowheads="1"/>
          </p:cNvSpPr>
          <p:nvPr/>
        </p:nvSpPr>
        <p:spPr bwMode="auto">
          <a:xfrm>
            <a:off x="3698875" y="4194175"/>
            <a:ext cx="4678363" cy="1200150"/>
          </a:xfrm>
          <a:prstGeom prst="rect">
            <a:avLst/>
          </a:prstGeom>
          <a:solidFill>
            <a:srgbClr val="001E8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r>
              <a:rPr lang="en-US" altLang="en-US" sz="1800" b="1">
                <a:solidFill>
                  <a:srgbClr val="FFFF00"/>
                </a:solidFill>
                <a:latin typeface="Lucida Console" pitchFamily="49" charset="0"/>
              </a:rPr>
              <a:t>#pragma omp parallel for</a:t>
            </a:r>
          </a:p>
          <a:p>
            <a:r>
              <a:rPr lang="en-US" altLang="en-US" sz="1800" b="1">
                <a:solidFill>
                  <a:srgbClr val="04E4FC"/>
                </a:solidFill>
                <a:latin typeface="Lucida Console" pitchFamily="49" charset="0"/>
              </a:rPr>
              <a:t>    </a:t>
            </a:r>
            <a:r>
              <a:rPr lang="en-US" altLang="en-US" sz="1800" b="1">
                <a:solidFill>
                  <a:schemeClr val="bg1"/>
                </a:solidFill>
                <a:latin typeface="Lucida Console" pitchFamily="49" charset="0"/>
              </a:rPr>
              <a:t>for (i = 0;i &lt; MAX; i++) {</a:t>
            </a:r>
          </a:p>
          <a:p>
            <a:r>
              <a:rPr lang="en-US" altLang="en-US" sz="1800" b="1">
                <a:solidFill>
                  <a:schemeClr val="bg1"/>
                </a:solidFill>
                <a:latin typeface="Lucida Console" pitchFamily="49" charset="0"/>
              </a:rPr>
              <a:t>         res[i] = huge();</a:t>
            </a:r>
          </a:p>
          <a:p>
            <a:r>
              <a:rPr lang="en-US" altLang="en-US" sz="1800" b="1">
                <a:solidFill>
                  <a:schemeClr val="bg1"/>
                </a:solidFill>
                <a:latin typeface="Lucida Console" pitchFamily="49" charset="0"/>
              </a:rPr>
              <a:t>    }</a:t>
            </a:r>
          </a:p>
        </p:txBody>
      </p:sp>
    </p:spTree>
    <p:extLst>
      <p:ext uri="{BB962C8B-B14F-4D97-AF65-F5344CB8AC3E}">
        <p14:creationId xmlns:p14="http://schemas.microsoft.com/office/powerpoint/2010/main" val="29478564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fld id="{9F9D0AA1-018A-413E-BD54-51074F7B123A}" type="slidenum">
              <a:rPr lang="en-US" altLang="en-US" sz="1400" smtClean="0"/>
              <a:pPr eaLnBrk="1" hangingPunct="1"/>
              <a:t>29</a:t>
            </a:fld>
            <a:endParaRPr lang="en-US" altLang="en-US" sz="1400" smtClean="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033587"/>
            <a:ext cx="5705475" cy="3324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25"/>
          <p:cNvSpPr>
            <a:spLocks noChangeArrowheads="1"/>
          </p:cNvSpPr>
          <p:nvPr/>
        </p:nvSpPr>
        <p:spPr bwMode="auto">
          <a:xfrm>
            <a:off x="457200" y="1143000"/>
            <a:ext cx="8229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spcBef>
                <a:spcPct val="20000"/>
              </a:spcBef>
              <a:buFontTx/>
              <a:buChar char="•"/>
            </a:pPr>
            <a:r>
              <a:rPr lang="en-US" altLang="en-US" sz="2800" dirty="0" smtClean="0"/>
              <a:t>If a parallel construct is followed by a single sections construct they can be combined into</a:t>
            </a:r>
          </a:p>
          <a:p>
            <a:pPr marL="0" indent="0" eaLnBrk="1" hangingPunct="1">
              <a:spcBef>
                <a:spcPct val="20000"/>
              </a:spcBef>
            </a:pPr>
            <a:endParaRPr lang="en-US" altLang="en-US" sz="2800" dirty="0"/>
          </a:p>
        </p:txBody>
      </p:sp>
      <p:sp>
        <p:nvSpPr>
          <p:cNvPr id="6" name="Rectangle 25"/>
          <p:cNvSpPr>
            <a:spLocks noChangeArrowheads="1"/>
          </p:cNvSpPr>
          <p:nvPr/>
        </p:nvSpPr>
        <p:spPr bwMode="auto">
          <a:xfrm>
            <a:off x="598055" y="5257800"/>
            <a:ext cx="8229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spcBef>
                <a:spcPct val="20000"/>
              </a:spcBef>
              <a:buFontTx/>
              <a:buChar char="•"/>
            </a:pPr>
            <a:r>
              <a:rPr lang="en-US" altLang="en-US" sz="1600" dirty="0" smtClean="0"/>
              <a:t>Note: in both cases, the </a:t>
            </a:r>
            <a:r>
              <a:rPr lang="en-US" altLang="en-US" sz="1600" b="1" i="1" dirty="0" err="1" smtClean="0"/>
              <a:t>nowait</a:t>
            </a:r>
            <a:r>
              <a:rPr lang="en-US" altLang="en-US" sz="1600" dirty="0" smtClean="0"/>
              <a:t> clause is not allowed.</a:t>
            </a:r>
          </a:p>
          <a:p>
            <a:pPr marL="0" indent="0" eaLnBrk="1" hangingPunct="1">
              <a:spcBef>
                <a:spcPct val="20000"/>
              </a:spcBef>
            </a:pPr>
            <a:endParaRPr lang="en-US" altLang="en-US" sz="2800" dirty="0"/>
          </a:p>
        </p:txBody>
      </p:sp>
    </p:spTree>
    <p:extLst>
      <p:ext uri="{BB962C8B-B14F-4D97-AF65-F5344CB8AC3E}">
        <p14:creationId xmlns:p14="http://schemas.microsoft.com/office/powerpoint/2010/main" val="4100681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fld id="{D5C80D50-8CFF-40D9-9BF2-A4809CC7F319}" type="slidenum">
              <a:rPr lang="en-US" altLang="en-US" sz="1400" smtClean="0"/>
              <a:pPr eaLnBrk="1" hangingPunct="1"/>
              <a:t>3</a:t>
            </a:fld>
            <a:endParaRPr lang="en-US" altLang="en-US" sz="1400" smtClean="0"/>
          </a:p>
        </p:txBody>
      </p:sp>
      <p:sp>
        <p:nvSpPr>
          <p:cNvPr id="85049" name="Content Placeholder 63"/>
          <p:cNvSpPr>
            <a:spLocks/>
          </p:cNvSpPr>
          <p:nvPr/>
        </p:nvSpPr>
        <p:spPr bwMode="auto">
          <a:xfrm>
            <a:off x="457200" y="1524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spcBef>
                <a:spcPct val="20000"/>
              </a:spcBef>
              <a:buFontTx/>
              <a:buChar char="•"/>
            </a:pPr>
            <a:r>
              <a:rPr lang="en-US" altLang="en-US" sz="2800" dirty="0" smtClean="0"/>
              <a:t>Employs Fork-Join </a:t>
            </a:r>
            <a:r>
              <a:rPr lang="en-US" altLang="en-US" sz="2800" dirty="0"/>
              <a:t>Parallelism </a:t>
            </a:r>
            <a:r>
              <a:rPr lang="en-US" altLang="en-US" sz="2800" dirty="0" smtClean="0"/>
              <a:t> </a:t>
            </a:r>
            <a:endParaRPr lang="en-US" altLang="en-US" sz="28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838200"/>
            <a:ext cx="4276725" cy="5676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1477727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fld id="{5CBD258B-BF99-49E0-B51A-53CDE627B94A}" type="slidenum">
              <a:rPr lang="en-US" altLang="en-US" sz="1400" smtClean="0"/>
              <a:pPr eaLnBrk="1" hangingPunct="1"/>
              <a:t>30</a:t>
            </a:fld>
            <a:endParaRPr lang="en-US" altLang="en-US" sz="1400" smtClean="0"/>
          </a:p>
        </p:txBody>
      </p:sp>
      <p:sp>
        <p:nvSpPr>
          <p:cNvPr id="105475" name="Rectangle 2"/>
          <p:cNvSpPr>
            <a:spLocks noChangeArrowheads="1"/>
          </p:cNvSpPr>
          <p:nvPr/>
        </p:nvSpPr>
        <p:spPr bwMode="auto">
          <a:xfrm>
            <a:off x="381000" y="228600"/>
            <a:ext cx="8382000" cy="372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eaLnBrk="1" hangingPunct="1"/>
            <a:r>
              <a:rPr lang="en-US" altLang="en-US" sz="3600" b="1" dirty="0"/>
              <a:t>Master </a:t>
            </a:r>
            <a:r>
              <a:rPr lang="en-US" altLang="en-US" sz="3600" b="1" dirty="0" smtClean="0"/>
              <a:t>Construct</a:t>
            </a:r>
            <a:endParaRPr lang="en-US" altLang="en-US" dirty="0"/>
          </a:p>
          <a:p>
            <a:pPr eaLnBrk="1" hangingPunct="1"/>
            <a:r>
              <a:rPr lang="en-US" altLang="en-US" dirty="0">
                <a:solidFill>
                  <a:schemeClr val="accent2"/>
                </a:solidFill>
              </a:rPr>
              <a:t>		#pragma </a:t>
            </a:r>
            <a:r>
              <a:rPr lang="en-US" altLang="en-US" dirty="0" err="1">
                <a:solidFill>
                  <a:schemeClr val="accent2"/>
                </a:solidFill>
              </a:rPr>
              <a:t>omp</a:t>
            </a:r>
            <a:r>
              <a:rPr lang="en-US" altLang="en-US" dirty="0">
                <a:solidFill>
                  <a:schemeClr val="accent2"/>
                </a:solidFill>
              </a:rPr>
              <a:t> master</a:t>
            </a:r>
          </a:p>
          <a:p>
            <a:pPr eaLnBrk="1" hangingPunct="1"/>
            <a:r>
              <a:rPr lang="en-US" altLang="en-US" dirty="0">
                <a:solidFill>
                  <a:schemeClr val="accent2"/>
                </a:solidFill>
              </a:rPr>
              <a:t>		    </a:t>
            </a:r>
            <a:r>
              <a:rPr lang="en-US" altLang="en-US" dirty="0" err="1">
                <a:solidFill>
                  <a:schemeClr val="accent2"/>
                </a:solidFill>
              </a:rPr>
              <a:t>structured_block</a:t>
            </a:r>
            <a:endParaRPr lang="en-US" altLang="en-US" dirty="0">
              <a:solidFill>
                <a:schemeClr val="accent2"/>
              </a:solidFill>
            </a:endParaRPr>
          </a:p>
          <a:p>
            <a:pPr eaLnBrk="1" hangingPunct="1"/>
            <a:endParaRPr lang="en-US" altLang="en-US" dirty="0">
              <a:solidFill>
                <a:schemeClr val="accent2"/>
              </a:solidFill>
            </a:endParaRPr>
          </a:p>
          <a:p>
            <a:pPr eaLnBrk="1" hangingPunct="1"/>
            <a:r>
              <a:rPr lang="en-US" altLang="en-US" dirty="0"/>
              <a:t>causes the master thread to execute the structured block.</a:t>
            </a:r>
          </a:p>
          <a:p>
            <a:pPr eaLnBrk="1" hangingPunct="1"/>
            <a:endParaRPr lang="en-US" altLang="en-US" dirty="0"/>
          </a:p>
          <a:p>
            <a:pPr eaLnBrk="1" hangingPunct="1"/>
            <a:r>
              <a:rPr lang="en-US" altLang="en-US" sz="2000" dirty="0"/>
              <a:t>Different to those in the work sharing group in that there is no implied barrier at the end of the construct (nor the beginning). Other threads encountering this directive will ignore it and the associated structured block, and will move on.</a:t>
            </a:r>
          </a:p>
        </p:txBody>
      </p:sp>
      <p:sp>
        <p:nvSpPr>
          <p:cNvPr id="105476" name="Rectangle 4"/>
          <p:cNvSpPr>
            <a:spLocks noChangeArrowheads="1"/>
          </p:cNvSpPr>
          <p:nvPr/>
        </p:nvSpPr>
        <p:spPr bwMode="auto">
          <a:xfrm>
            <a:off x="685800" y="4038600"/>
            <a:ext cx="7705725" cy="2516188"/>
          </a:xfrm>
          <a:prstGeom prst="rect">
            <a:avLst/>
          </a:prstGeom>
          <a:solidFill>
            <a:srgbClr val="001E8A"/>
          </a:solidFill>
          <a:ln w="9525">
            <a:solidFill>
              <a:schemeClr val="tx1"/>
            </a:solidFill>
            <a:miter lim="800000"/>
            <a:headEnd/>
            <a:tailEnd/>
          </a:ln>
        </p:spPr>
        <p:txBody>
          <a:bodyPr lIns="92075" tIns="46038" rIns="92075" bIns="46038">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lnSpc>
                <a:spcPct val="75000"/>
              </a:lnSpc>
              <a:spcBef>
                <a:spcPct val="50000"/>
              </a:spcBef>
            </a:pPr>
            <a:r>
              <a:rPr lang="en-US" altLang="en-US" sz="1800" b="1">
                <a:solidFill>
                  <a:schemeClr val="bg1"/>
                </a:solidFill>
                <a:latin typeface="Lucida Console" pitchFamily="49" charset="0"/>
              </a:rPr>
              <a:t>#pragma omp parallel</a:t>
            </a:r>
          </a:p>
          <a:p>
            <a:pPr eaLnBrk="1" hangingPunct="1">
              <a:lnSpc>
                <a:spcPct val="50000"/>
              </a:lnSpc>
              <a:spcBef>
                <a:spcPct val="50000"/>
              </a:spcBef>
            </a:pPr>
            <a:r>
              <a:rPr lang="en-US" altLang="en-US" sz="1800" b="1">
                <a:solidFill>
                  <a:schemeClr val="bg1"/>
                </a:solidFill>
                <a:latin typeface="Lucida Console" pitchFamily="49" charset="0"/>
              </a:rPr>
              <a:t>{</a:t>
            </a:r>
          </a:p>
          <a:p>
            <a:pPr eaLnBrk="1" hangingPunct="1">
              <a:lnSpc>
                <a:spcPct val="50000"/>
              </a:lnSpc>
              <a:spcBef>
                <a:spcPct val="50000"/>
              </a:spcBef>
            </a:pPr>
            <a:r>
              <a:rPr lang="en-US" altLang="en-US" sz="1800" b="1">
                <a:solidFill>
                  <a:schemeClr val="bg1"/>
                </a:solidFill>
                <a:latin typeface="Lucida Console" pitchFamily="49" charset="0"/>
              </a:rPr>
              <a:t>   DoManyThings();</a:t>
            </a:r>
          </a:p>
          <a:p>
            <a:pPr eaLnBrk="1" hangingPunct="1">
              <a:lnSpc>
                <a:spcPct val="50000"/>
              </a:lnSpc>
              <a:spcBef>
                <a:spcPct val="50000"/>
              </a:spcBef>
            </a:pPr>
            <a:r>
              <a:rPr lang="en-US" altLang="en-US" sz="1800" b="1">
                <a:solidFill>
                  <a:srgbClr val="FFFF00"/>
                </a:solidFill>
                <a:latin typeface="Lucida Console" pitchFamily="49" charset="0"/>
              </a:rPr>
              <a:t>#pragma omp master  </a:t>
            </a:r>
          </a:p>
          <a:p>
            <a:pPr eaLnBrk="1" hangingPunct="1">
              <a:lnSpc>
                <a:spcPct val="50000"/>
              </a:lnSpc>
              <a:spcBef>
                <a:spcPct val="50000"/>
              </a:spcBef>
            </a:pPr>
            <a:r>
              <a:rPr lang="en-US" altLang="en-US" sz="1800" b="1">
                <a:solidFill>
                  <a:srgbClr val="FFFF00"/>
                </a:solidFill>
                <a:latin typeface="Lucida Console" pitchFamily="49" charset="0"/>
              </a:rPr>
              <a:t>   {</a:t>
            </a:r>
            <a:r>
              <a:rPr lang="en-US" altLang="en-US" sz="1800" b="1">
                <a:solidFill>
                  <a:schemeClr val="bg2"/>
                </a:solidFill>
                <a:latin typeface="Lucida Console" pitchFamily="49" charset="0"/>
              </a:rPr>
              <a:t>               </a:t>
            </a:r>
            <a:r>
              <a:rPr lang="en-US" altLang="en-US" sz="1800" b="1">
                <a:solidFill>
                  <a:srgbClr val="04E4FC"/>
                </a:solidFill>
                <a:latin typeface="Lucida Console" pitchFamily="49" charset="0"/>
              </a:rPr>
              <a:t>// if not master skip to next stmt</a:t>
            </a:r>
          </a:p>
          <a:p>
            <a:pPr eaLnBrk="1" hangingPunct="1">
              <a:lnSpc>
                <a:spcPct val="50000"/>
              </a:lnSpc>
              <a:spcBef>
                <a:spcPct val="50000"/>
              </a:spcBef>
            </a:pPr>
            <a:r>
              <a:rPr lang="en-US" altLang="en-US" sz="1800" b="1">
                <a:solidFill>
                  <a:schemeClr val="bg2"/>
                </a:solidFill>
                <a:latin typeface="Lucida Console" pitchFamily="49" charset="0"/>
              </a:rPr>
              <a:t>     </a:t>
            </a:r>
            <a:r>
              <a:rPr lang="en-US" altLang="en-US" sz="1800" b="1">
                <a:solidFill>
                  <a:srgbClr val="FFC000"/>
                </a:solidFill>
                <a:latin typeface="Lucida Console" pitchFamily="49" charset="0"/>
              </a:rPr>
              <a:t>ExchangeBoundaries();</a:t>
            </a:r>
          </a:p>
          <a:p>
            <a:pPr eaLnBrk="1" hangingPunct="1">
              <a:lnSpc>
                <a:spcPct val="50000"/>
              </a:lnSpc>
              <a:spcBef>
                <a:spcPct val="50000"/>
              </a:spcBef>
            </a:pPr>
            <a:r>
              <a:rPr lang="en-US" altLang="en-US" sz="1800" b="1">
                <a:solidFill>
                  <a:srgbClr val="FFFF00"/>
                </a:solidFill>
                <a:latin typeface="Lucida Console" pitchFamily="49" charset="0"/>
              </a:rPr>
              <a:t>   }</a:t>
            </a:r>
          </a:p>
          <a:p>
            <a:pPr eaLnBrk="1" hangingPunct="1">
              <a:lnSpc>
                <a:spcPct val="50000"/>
              </a:lnSpc>
              <a:spcBef>
                <a:spcPct val="50000"/>
              </a:spcBef>
            </a:pPr>
            <a:r>
              <a:rPr lang="en-US" altLang="en-US" sz="1800" b="1">
                <a:solidFill>
                  <a:srgbClr val="FFFF00"/>
                </a:solidFill>
                <a:latin typeface="Lucida Console" pitchFamily="49" charset="0"/>
              </a:rPr>
              <a:t>   </a:t>
            </a:r>
            <a:r>
              <a:rPr lang="en-US" altLang="en-US" sz="1800" b="1">
                <a:solidFill>
                  <a:schemeClr val="bg1"/>
                </a:solidFill>
                <a:latin typeface="Lucida Console" pitchFamily="49" charset="0"/>
              </a:rPr>
              <a:t>DoManyMoreThings();</a:t>
            </a:r>
          </a:p>
          <a:p>
            <a:pPr eaLnBrk="1" hangingPunct="1">
              <a:lnSpc>
                <a:spcPct val="50000"/>
              </a:lnSpc>
              <a:spcBef>
                <a:spcPct val="50000"/>
              </a:spcBef>
            </a:pPr>
            <a:r>
              <a:rPr lang="en-US" altLang="en-US" sz="1800" b="1">
                <a:solidFill>
                  <a:schemeClr val="bg1"/>
                </a:solidFill>
                <a:latin typeface="Lucida Console" pitchFamily="49" charset="0"/>
              </a:rPr>
              <a:t>}</a:t>
            </a:r>
          </a:p>
        </p:txBody>
      </p:sp>
    </p:spTree>
    <p:extLst>
      <p:ext uri="{BB962C8B-B14F-4D97-AF65-F5344CB8AC3E}">
        <p14:creationId xmlns:p14="http://schemas.microsoft.com/office/powerpoint/2010/main" val="2920853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5475">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547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fld id="{CA234472-EB48-4CCA-BAA0-DBB7719B74F1}" type="slidenum">
              <a:rPr lang="en-US" altLang="en-US" sz="1400" smtClean="0"/>
              <a:pPr eaLnBrk="1" hangingPunct="1"/>
              <a:t>31</a:t>
            </a:fld>
            <a:endParaRPr lang="en-US" altLang="en-US" sz="1400" smtClean="0"/>
          </a:p>
        </p:txBody>
      </p:sp>
      <p:sp>
        <p:nvSpPr>
          <p:cNvPr id="106499" name="Rectangle 2"/>
          <p:cNvSpPr>
            <a:spLocks noChangeArrowheads="1"/>
          </p:cNvSpPr>
          <p:nvPr/>
        </p:nvSpPr>
        <p:spPr bwMode="auto">
          <a:xfrm>
            <a:off x="342900" y="228600"/>
            <a:ext cx="8458200" cy="5878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eaLnBrk="1" hangingPunct="1"/>
            <a:r>
              <a:rPr lang="en-US" altLang="en-US" sz="3600" b="1" dirty="0"/>
              <a:t>Synchronization Constructs</a:t>
            </a:r>
          </a:p>
          <a:p>
            <a:pPr algn="ctr" eaLnBrk="1" hangingPunct="1"/>
            <a:r>
              <a:rPr lang="en-US" altLang="en-US" sz="2800" b="1" dirty="0" smtClean="0"/>
              <a:t>Critical</a:t>
            </a:r>
            <a:endParaRPr lang="en-US" altLang="en-US" sz="2800" b="1" dirty="0"/>
          </a:p>
          <a:p>
            <a:pPr eaLnBrk="1" hangingPunct="1"/>
            <a:r>
              <a:rPr lang="en-US" altLang="en-US" dirty="0"/>
              <a:t>The </a:t>
            </a:r>
            <a:r>
              <a:rPr lang="en-US" altLang="en-US" dirty="0">
                <a:solidFill>
                  <a:schemeClr val="accent2"/>
                </a:solidFill>
              </a:rPr>
              <a:t>critical</a:t>
            </a:r>
            <a:r>
              <a:rPr lang="en-US" altLang="en-US" dirty="0"/>
              <a:t> </a:t>
            </a:r>
            <a:r>
              <a:rPr lang="en-US" altLang="en-US" dirty="0" smtClean="0"/>
              <a:t>construct will </a:t>
            </a:r>
            <a:r>
              <a:rPr lang="en-US" altLang="en-US" dirty="0"/>
              <a:t>only allow one thread execute the</a:t>
            </a:r>
          </a:p>
          <a:p>
            <a:pPr eaLnBrk="1" hangingPunct="1"/>
            <a:r>
              <a:rPr lang="en-US" altLang="en-US" dirty="0"/>
              <a:t>associated structured block. </a:t>
            </a:r>
            <a:endParaRPr lang="en-US" altLang="en-US" dirty="0" smtClean="0"/>
          </a:p>
          <a:p>
            <a:pPr eaLnBrk="1" hangingPunct="1"/>
            <a:endParaRPr lang="en-US" altLang="en-US" dirty="0"/>
          </a:p>
          <a:p>
            <a:pPr eaLnBrk="1" hangingPunct="1"/>
            <a:r>
              <a:rPr lang="en-US" altLang="en-US" dirty="0">
                <a:solidFill>
                  <a:schemeClr val="accent2"/>
                </a:solidFill>
              </a:rPr>
              <a:t>		#pragma </a:t>
            </a:r>
            <a:r>
              <a:rPr lang="en-US" altLang="en-US" dirty="0" err="1">
                <a:solidFill>
                  <a:schemeClr val="accent2"/>
                </a:solidFill>
              </a:rPr>
              <a:t>omp</a:t>
            </a:r>
            <a:r>
              <a:rPr lang="en-US" altLang="en-US" dirty="0">
                <a:solidFill>
                  <a:schemeClr val="accent2"/>
                </a:solidFill>
              </a:rPr>
              <a:t> critical name</a:t>
            </a:r>
          </a:p>
          <a:p>
            <a:pPr eaLnBrk="1" hangingPunct="1"/>
            <a:r>
              <a:rPr lang="en-US" altLang="en-US" dirty="0">
                <a:solidFill>
                  <a:schemeClr val="accent2"/>
                </a:solidFill>
              </a:rPr>
              <a:t>		    </a:t>
            </a:r>
            <a:r>
              <a:rPr lang="en-US" altLang="en-US" dirty="0" err="1">
                <a:solidFill>
                  <a:schemeClr val="accent2"/>
                </a:solidFill>
              </a:rPr>
              <a:t>structured_block</a:t>
            </a:r>
            <a:endParaRPr lang="en-US" altLang="en-US" dirty="0">
              <a:solidFill>
                <a:schemeClr val="accent2"/>
              </a:solidFill>
            </a:endParaRPr>
          </a:p>
          <a:p>
            <a:pPr eaLnBrk="1" hangingPunct="1"/>
            <a:endParaRPr lang="en-US" altLang="en-US" dirty="0">
              <a:solidFill>
                <a:schemeClr val="accent2"/>
              </a:solidFill>
            </a:endParaRPr>
          </a:p>
          <a:p>
            <a:pPr eaLnBrk="1" hangingPunct="1"/>
            <a:r>
              <a:rPr lang="en-US" altLang="en-US" dirty="0" smtClean="0"/>
              <a:t>When one or more threads reach the </a:t>
            </a:r>
            <a:r>
              <a:rPr lang="en-US" altLang="en-US" dirty="0" smtClean="0">
                <a:solidFill>
                  <a:schemeClr val="accent2"/>
                </a:solidFill>
              </a:rPr>
              <a:t>critical</a:t>
            </a:r>
            <a:r>
              <a:rPr lang="en-US" altLang="en-US" dirty="0" smtClean="0"/>
              <a:t> construct: </a:t>
            </a:r>
          </a:p>
          <a:p>
            <a:pPr marL="342900" indent="-342900" eaLnBrk="1" hangingPunct="1">
              <a:buFont typeface="Arial" panose="020B0604020202020204" pitchFamily="34" charset="0"/>
              <a:buChar char="•"/>
            </a:pPr>
            <a:r>
              <a:rPr lang="en-US" altLang="en-US" dirty="0" smtClean="0"/>
              <a:t>They </a:t>
            </a:r>
            <a:r>
              <a:rPr lang="en-US" altLang="en-US" dirty="0"/>
              <a:t>will wait until no other thread is executing the same critical section (one with the same name), </a:t>
            </a:r>
            <a:endParaRPr lang="en-US" altLang="en-US" dirty="0" smtClean="0"/>
          </a:p>
          <a:p>
            <a:pPr marL="342900" indent="-342900" eaLnBrk="1" hangingPunct="1">
              <a:buFont typeface="Arial" panose="020B0604020202020204" pitchFamily="34" charset="0"/>
              <a:buChar char="•"/>
            </a:pPr>
            <a:r>
              <a:rPr lang="en-US" altLang="en-US" dirty="0" smtClean="0"/>
              <a:t>Then one </a:t>
            </a:r>
            <a:r>
              <a:rPr lang="en-US" altLang="en-US" dirty="0"/>
              <a:t>thread will proceed to execute the structured block. name is optional. </a:t>
            </a:r>
            <a:endParaRPr lang="en-US" altLang="en-US" dirty="0" smtClean="0"/>
          </a:p>
          <a:p>
            <a:pPr eaLnBrk="1" hangingPunct="1"/>
            <a:r>
              <a:rPr lang="en-US" altLang="en-US" dirty="0" smtClean="0"/>
              <a:t>All </a:t>
            </a:r>
            <a:r>
              <a:rPr lang="en-US" altLang="en-US" dirty="0"/>
              <a:t>critical sections with no name map to one undefined name.</a:t>
            </a:r>
          </a:p>
        </p:txBody>
      </p:sp>
    </p:spTree>
    <p:extLst>
      <p:ext uri="{BB962C8B-B14F-4D97-AF65-F5344CB8AC3E}">
        <p14:creationId xmlns:p14="http://schemas.microsoft.com/office/powerpoint/2010/main" val="520134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649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649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6499">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6499">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6499">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649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fld id="{A1097144-DC9E-46E8-881A-FFD67A57C0A6}" type="slidenum">
              <a:rPr lang="en-US" altLang="en-US" sz="1400" smtClean="0"/>
              <a:pPr eaLnBrk="1" hangingPunct="1"/>
              <a:t>32</a:t>
            </a:fld>
            <a:endParaRPr lang="en-US" altLang="en-US" sz="1400" smtClean="0"/>
          </a:p>
        </p:txBody>
      </p:sp>
      <p:sp>
        <p:nvSpPr>
          <p:cNvPr id="107523" name="Rectangle 3"/>
          <p:cNvSpPr>
            <a:spLocks noChangeArrowheads="1"/>
          </p:cNvSpPr>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eaLnBrk="1" hangingPunct="1"/>
            <a:r>
              <a:rPr lang="en-US" altLang="en-US" sz="4000">
                <a:solidFill>
                  <a:schemeClr val="tx2"/>
                </a:solidFill>
                <a:latin typeface="Lucida Console" pitchFamily="49" charset="0"/>
              </a:rPr>
              <a:t>critical</a:t>
            </a:r>
            <a:r>
              <a:rPr lang="en-US" altLang="en-US" sz="4000">
                <a:solidFill>
                  <a:schemeClr val="tx2"/>
                </a:solidFill>
              </a:rPr>
              <a:t> Construct</a:t>
            </a:r>
          </a:p>
        </p:txBody>
      </p:sp>
      <p:sp>
        <p:nvSpPr>
          <p:cNvPr id="107524" name="Rectangle 2"/>
          <p:cNvSpPr>
            <a:spLocks noChangeArrowheads="1"/>
          </p:cNvSpPr>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spcBef>
                <a:spcPct val="20000"/>
              </a:spcBef>
              <a:buFontTx/>
              <a:buChar char="•"/>
            </a:pPr>
            <a:endParaRPr lang="en-US" altLang="en-US" sz="2800"/>
          </a:p>
          <a:p>
            <a:pPr eaLnBrk="1" hangingPunct="1">
              <a:spcBef>
                <a:spcPct val="20000"/>
              </a:spcBef>
              <a:buFontTx/>
              <a:buChar char="•"/>
            </a:pPr>
            <a:r>
              <a:rPr lang="en-US" altLang="en-US" sz="2800"/>
              <a:t>Defines a critical region on a structured block</a:t>
            </a:r>
          </a:p>
        </p:txBody>
      </p:sp>
      <p:sp>
        <p:nvSpPr>
          <p:cNvPr id="107525" name="Rectangle 4"/>
          <p:cNvSpPr>
            <a:spLocks noChangeArrowheads="1"/>
          </p:cNvSpPr>
          <p:nvPr/>
        </p:nvSpPr>
        <p:spPr bwMode="auto">
          <a:xfrm>
            <a:off x="3657600" y="2336800"/>
            <a:ext cx="5040313" cy="2862263"/>
          </a:xfrm>
          <a:prstGeom prst="rect">
            <a:avLst/>
          </a:prstGeom>
          <a:solidFill>
            <a:srgbClr val="001E8A"/>
          </a:solidFill>
          <a:ln w="9525">
            <a:solidFill>
              <a:schemeClr val="tx1"/>
            </a:solidFill>
            <a:miter lim="800000"/>
            <a:headEnd/>
            <a:tailEnd/>
          </a:ln>
        </p:spPr>
        <p:txBody>
          <a:bodyPr lIns="92075" tIns="46038" rIns="92075" bIns="46038">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r>
              <a:rPr lang="en-US" altLang="en-US" sz="1800" b="1">
                <a:solidFill>
                  <a:srgbClr val="FFFF00"/>
                </a:solidFill>
                <a:latin typeface="Courier New" pitchFamily="49" charset="0"/>
              </a:rPr>
              <a:t>float RES</a:t>
            </a:r>
            <a:r>
              <a:rPr lang="en-US" altLang="en-US" sz="1800" b="1">
                <a:solidFill>
                  <a:schemeClr val="bg1"/>
                </a:solidFill>
                <a:latin typeface="Courier New" pitchFamily="49" charset="0"/>
              </a:rPr>
              <a:t>;</a:t>
            </a:r>
          </a:p>
          <a:p>
            <a:pPr eaLnBrk="1" hangingPunct="1"/>
            <a:r>
              <a:rPr lang="en-US" altLang="en-US" sz="1800" b="1">
                <a:solidFill>
                  <a:schemeClr val="bg1"/>
                </a:solidFill>
                <a:latin typeface="Courier New" pitchFamily="49" charset="0"/>
              </a:rPr>
              <a:t>#pragma omp parallel</a:t>
            </a:r>
          </a:p>
          <a:p>
            <a:pPr eaLnBrk="1" hangingPunct="1"/>
            <a:r>
              <a:rPr lang="en-US" altLang="en-US" sz="1800" b="1">
                <a:solidFill>
                  <a:schemeClr val="bg1"/>
                </a:solidFill>
                <a:latin typeface="Courier New" pitchFamily="49" charset="0"/>
              </a:rPr>
              <a:t>{ float B; </a:t>
            </a:r>
          </a:p>
          <a:p>
            <a:pPr eaLnBrk="1" hangingPunct="1"/>
            <a:r>
              <a:rPr lang="en-US" altLang="en-US" sz="1800" b="1">
                <a:solidFill>
                  <a:schemeClr val="bg1"/>
                </a:solidFill>
                <a:latin typeface="Courier New" pitchFamily="49" charset="0"/>
              </a:rPr>
              <a:t>#pragma omp for</a:t>
            </a:r>
            <a:br>
              <a:rPr lang="en-US" altLang="en-US" sz="1800" b="1">
                <a:solidFill>
                  <a:schemeClr val="bg1"/>
                </a:solidFill>
                <a:latin typeface="Courier New" pitchFamily="49" charset="0"/>
              </a:rPr>
            </a:br>
            <a:r>
              <a:rPr lang="en-US" altLang="en-US" sz="1800" b="1">
                <a:solidFill>
                  <a:schemeClr val="bg1"/>
                </a:solidFill>
                <a:latin typeface="Courier New" pitchFamily="49" charset="0"/>
              </a:rPr>
              <a:t>  for(int i = 0; i &lt; niters; i++){</a:t>
            </a:r>
          </a:p>
          <a:p>
            <a:pPr eaLnBrk="1" hangingPunct="1"/>
            <a:r>
              <a:rPr lang="en-US" altLang="en-US" sz="1800" b="1">
                <a:solidFill>
                  <a:schemeClr val="bg1"/>
                </a:solidFill>
                <a:latin typeface="Courier New" pitchFamily="49" charset="0"/>
              </a:rPr>
              <a:t>    B = Big_Job(i);</a:t>
            </a:r>
          </a:p>
          <a:p>
            <a:pPr eaLnBrk="1" hangingPunct="1"/>
            <a:r>
              <a:rPr lang="en-US" altLang="en-US" sz="1800" b="1">
                <a:solidFill>
                  <a:srgbClr val="FFFF00"/>
                </a:solidFill>
                <a:latin typeface="Courier New" pitchFamily="49" charset="0"/>
              </a:rPr>
              <a:t>#pragma omp critical (RES_lock)</a:t>
            </a:r>
            <a:r>
              <a:rPr lang="en-US" altLang="en-US" sz="1800" b="1">
                <a:solidFill>
                  <a:schemeClr val="bg2"/>
                </a:solidFill>
                <a:latin typeface="Courier New" pitchFamily="49" charset="0"/>
              </a:rPr>
              <a:t/>
            </a:r>
            <a:br>
              <a:rPr lang="en-US" altLang="en-US" sz="1800" b="1">
                <a:solidFill>
                  <a:schemeClr val="bg2"/>
                </a:solidFill>
                <a:latin typeface="Courier New" pitchFamily="49" charset="0"/>
              </a:rPr>
            </a:br>
            <a:r>
              <a:rPr lang="en-US" altLang="en-US" sz="1800" b="1">
                <a:solidFill>
                  <a:schemeClr val="bg2"/>
                </a:solidFill>
                <a:latin typeface="Courier New" pitchFamily="49" charset="0"/>
              </a:rPr>
              <a:t>    RES += </a:t>
            </a:r>
            <a:r>
              <a:rPr lang="en-US" altLang="en-US" sz="1800" b="1">
                <a:solidFill>
                  <a:schemeClr val="bg1"/>
                </a:solidFill>
                <a:latin typeface="Courier New" pitchFamily="49" charset="0"/>
              </a:rPr>
              <a:t>Consum(B);</a:t>
            </a:r>
          </a:p>
          <a:p>
            <a:pPr eaLnBrk="1" hangingPunct="1"/>
            <a:r>
              <a:rPr lang="en-US" altLang="en-US" sz="1800" b="1">
                <a:solidFill>
                  <a:schemeClr val="bg1"/>
                </a:solidFill>
                <a:latin typeface="Courier New" pitchFamily="49" charset="0"/>
              </a:rPr>
              <a:t>  }</a:t>
            </a:r>
            <a:r>
              <a:rPr lang="en-US" altLang="en-US" sz="1800" b="1">
                <a:latin typeface="Courier New" pitchFamily="49" charset="0"/>
              </a:rPr>
              <a:t/>
            </a:r>
            <a:br>
              <a:rPr lang="en-US" altLang="en-US" sz="1800" b="1">
                <a:latin typeface="Courier New" pitchFamily="49" charset="0"/>
              </a:rPr>
            </a:br>
            <a:r>
              <a:rPr lang="en-US" altLang="en-US" sz="1800" b="1">
                <a:solidFill>
                  <a:schemeClr val="bg1"/>
                </a:solidFill>
                <a:latin typeface="Courier New" pitchFamily="49" charset="0"/>
              </a:rPr>
              <a:t>}</a:t>
            </a:r>
          </a:p>
        </p:txBody>
      </p:sp>
      <p:sp>
        <p:nvSpPr>
          <p:cNvPr id="107526" name="Text Box 5"/>
          <p:cNvSpPr txBox="1">
            <a:spLocks noChangeArrowheads="1"/>
          </p:cNvSpPr>
          <p:nvPr/>
        </p:nvSpPr>
        <p:spPr bwMode="auto">
          <a:xfrm>
            <a:off x="409575" y="2449513"/>
            <a:ext cx="3048000" cy="2586037"/>
          </a:xfrm>
          <a:prstGeom prst="rect">
            <a:avLst/>
          </a:prstGeom>
          <a:solidFill>
            <a:srgbClr val="FFC000"/>
          </a:solidFill>
          <a:ln w="12700">
            <a:solidFill>
              <a:schemeClr val="tx1"/>
            </a:solidFill>
            <a:miter lim="800000"/>
            <a:headEnd type="none" w="sm" len="sm"/>
            <a:tailEnd type="none" w="sm" len="sm"/>
          </a:ln>
        </p:spPr>
        <p:txBody>
          <a:bodyPr>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spcBef>
                <a:spcPct val="50000"/>
              </a:spcBef>
            </a:pPr>
            <a:r>
              <a:rPr lang="en-US" altLang="en-US" sz="1800" b="1"/>
              <a:t>Threads wait their turn </a:t>
            </a:r>
          </a:p>
          <a:p>
            <a:pPr eaLnBrk="1" hangingPunct="1">
              <a:spcBef>
                <a:spcPct val="50000"/>
              </a:spcBef>
            </a:pPr>
            <a:r>
              <a:rPr lang="en-US" altLang="en-US" sz="1800" b="1"/>
              <a:t>Only one thread at a time calls </a:t>
            </a:r>
            <a:r>
              <a:rPr lang="en-US" altLang="en-US" sz="1800" b="1">
                <a:latin typeface="Lucida Console" pitchFamily="49" charset="0"/>
              </a:rPr>
              <a:t>Consum() </a:t>
            </a:r>
            <a:r>
              <a:rPr lang="en-US" altLang="en-US" sz="1800" b="1"/>
              <a:t>and updates </a:t>
            </a:r>
            <a:r>
              <a:rPr lang="en-US" altLang="en-US" sz="1800" b="1">
                <a:latin typeface="Lucida Console" pitchFamily="49" charset="0"/>
              </a:rPr>
              <a:t>RES</a:t>
            </a:r>
            <a:r>
              <a:rPr lang="en-US" altLang="en-US" sz="1800" b="1"/>
              <a:t>  (preventing race condition)</a:t>
            </a:r>
          </a:p>
          <a:p>
            <a:pPr eaLnBrk="1" hangingPunct="1">
              <a:spcBef>
                <a:spcPct val="50000"/>
              </a:spcBef>
            </a:pPr>
            <a:r>
              <a:rPr lang="en-US" altLang="en-US" sz="1800" b="1"/>
              <a:t>Naming the critical construct  </a:t>
            </a:r>
            <a:r>
              <a:rPr lang="en-US" altLang="en-US" sz="1800" b="1">
                <a:latin typeface="Lucida Console" pitchFamily="49" charset="0"/>
              </a:rPr>
              <a:t>RES_lock </a:t>
            </a:r>
            <a:r>
              <a:rPr lang="en-US" altLang="en-US" sz="1800" b="1"/>
              <a:t>is optional</a:t>
            </a:r>
          </a:p>
        </p:txBody>
      </p:sp>
      <p:sp>
        <p:nvSpPr>
          <p:cNvPr id="1612808" name="Rectangle 8"/>
          <p:cNvSpPr>
            <a:spLocks noChangeArrowheads="1"/>
          </p:cNvSpPr>
          <p:nvPr/>
        </p:nvSpPr>
        <p:spPr bwMode="auto">
          <a:xfrm>
            <a:off x="534988" y="5468938"/>
            <a:ext cx="5826125" cy="679450"/>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eaLnBrk="1" hangingPunct="1"/>
            <a:r>
              <a:rPr lang="en-US" altLang="en-US">
                <a:solidFill>
                  <a:schemeClr val="bg1"/>
                </a:solidFill>
              </a:rPr>
              <a:t>Good Practice – Name all critical sections</a:t>
            </a:r>
          </a:p>
        </p:txBody>
      </p:sp>
      <p:sp>
        <p:nvSpPr>
          <p:cNvPr id="10" name="Right Arrow 9"/>
          <p:cNvSpPr/>
          <p:nvPr/>
        </p:nvSpPr>
        <p:spPr>
          <a:xfrm>
            <a:off x="3021013" y="3983038"/>
            <a:ext cx="585787" cy="4714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en-US" sz="2000"/>
          </a:p>
        </p:txBody>
      </p:sp>
      <p:sp>
        <p:nvSpPr>
          <p:cNvPr id="107529" name="TextBox 13"/>
          <p:cNvSpPr txBox="1">
            <a:spLocks noChangeArrowheads="1"/>
          </p:cNvSpPr>
          <p:nvPr/>
        </p:nvSpPr>
        <p:spPr bwMode="auto">
          <a:xfrm>
            <a:off x="579438" y="1304925"/>
            <a:ext cx="6323012" cy="400050"/>
          </a:xfrm>
          <a:prstGeom prst="rect">
            <a:avLst/>
          </a:prstGeom>
          <a:solidFill>
            <a:srgbClr val="001E8A"/>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r>
              <a:rPr lang="en-US" altLang="en-US" sz="2000" b="1">
                <a:solidFill>
                  <a:schemeClr val="bg1"/>
                </a:solidFill>
                <a:latin typeface="Lucida Console" pitchFamily="49" charset="0"/>
              </a:rPr>
              <a:t>#pragma omp critical [</a:t>
            </a:r>
            <a:r>
              <a:rPr lang="en-US" altLang="en-US" sz="2000" b="1" i="1">
                <a:solidFill>
                  <a:schemeClr val="bg1"/>
                </a:solidFill>
                <a:latin typeface="Lucida Console" pitchFamily="49" charset="0"/>
              </a:rPr>
              <a:t>(lock_name)</a:t>
            </a:r>
            <a:r>
              <a:rPr lang="en-US" altLang="en-US" sz="2000" b="1">
                <a:solidFill>
                  <a:schemeClr val="bg1"/>
                </a:solidFill>
                <a:latin typeface="Lucida Console" pitchFamily="49" charset="0"/>
              </a:rPr>
              <a:t>]</a:t>
            </a:r>
          </a:p>
        </p:txBody>
      </p:sp>
    </p:spTree>
    <p:extLst>
      <p:ext uri="{BB962C8B-B14F-4D97-AF65-F5344CB8AC3E}">
        <p14:creationId xmlns:p14="http://schemas.microsoft.com/office/powerpoint/2010/main" val="16668445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128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280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fld id="{C57575F7-FD59-4424-BF8A-2F056E9ADB3E}" type="slidenum">
              <a:rPr lang="en-US" altLang="en-US" sz="1400" smtClean="0"/>
              <a:pPr eaLnBrk="1" hangingPunct="1"/>
              <a:t>33</a:t>
            </a:fld>
            <a:endParaRPr lang="en-US" altLang="en-US" sz="1400" smtClean="0"/>
          </a:p>
        </p:txBody>
      </p:sp>
      <p:sp>
        <p:nvSpPr>
          <p:cNvPr id="108547" name="Rectangle 2"/>
          <p:cNvSpPr>
            <a:spLocks noChangeArrowheads="1"/>
          </p:cNvSpPr>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eaLnBrk="1" hangingPunct="1"/>
            <a:r>
              <a:rPr lang="en-US" altLang="en-US" sz="4000">
                <a:solidFill>
                  <a:schemeClr val="tx2"/>
                </a:solidFill>
                <a:latin typeface="Lucida Console" pitchFamily="49" charset="0"/>
              </a:rPr>
              <a:t>reduction</a:t>
            </a:r>
            <a:r>
              <a:rPr lang="en-US" altLang="en-US" sz="4000">
                <a:solidFill>
                  <a:schemeClr val="tx2"/>
                </a:solidFill>
              </a:rPr>
              <a:t> Clause</a:t>
            </a:r>
          </a:p>
        </p:txBody>
      </p:sp>
      <p:sp>
        <p:nvSpPr>
          <p:cNvPr id="108548" name="Rectangle 3"/>
          <p:cNvSpPr>
            <a:spLocks noChangeArrowheads="1"/>
          </p:cNvSpPr>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spcBef>
                <a:spcPct val="20000"/>
              </a:spcBef>
              <a:buFontTx/>
              <a:buChar char="•"/>
            </a:pPr>
            <a:endParaRPr lang="en-US" altLang="en-US" sz="2800" dirty="0"/>
          </a:p>
          <a:p>
            <a:pPr eaLnBrk="1" hangingPunct="1">
              <a:spcBef>
                <a:spcPct val="20000"/>
              </a:spcBef>
              <a:buFontTx/>
              <a:buChar char="•"/>
            </a:pPr>
            <a:r>
              <a:rPr lang="en-US" altLang="en-US" sz="2800" dirty="0"/>
              <a:t>The variables in “list” must be shared in the enclosing parallel region</a:t>
            </a:r>
          </a:p>
          <a:p>
            <a:pPr eaLnBrk="1" hangingPunct="1">
              <a:spcBef>
                <a:spcPct val="20000"/>
              </a:spcBef>
              <a:buFontTx/>
              <a:buChar char="•"/>
            </a:pPr>
            <a:r>
              <a:rPr lang="en-US" altLang="en-US" sz="2800" dirty="0"/>
              <a:t>Inside parallel or work-sharing region:</a:t>
            </a:r>
          </a:p>
          <a:p>
            <a:pPr lvl="1" eaLnBrk="1" hangingPunct="1">
              <a:spcBef>
                <a:spcPct val="20000"/>
              </a:spcBef>
              <a:buFontTx/>
              <a:buChar char="–"/>
            </a:pPr>
            <a:r>
              <a:rPr lang="en-US" altLang="en-US" dirty="0"/>
              <a:t>A PRIVATE copy of each list variable is created and </a:t>
            </a:r>
            <a:r>
              <a:rPr lang="en-US" altLang="en-US" u="sng" dirty="0"/>
              <a:t>initialized</a:t>
            </a:r>
            <a:r>
              <a:rPr lang="en-US" altLang="en-US" dirty="0"/>
              <a:t> depending on the “</a:t>
            </a:r>
            <a:r>
              <a:rPr lang="en-US" altLang="en-US" i="1" dirty="0"/>
              <a:t>op</a:t>
            </a:r>
            <a:r>
              <a:rPr lang="en-US" altLang="en-US" dirty="0"/>
              <a:t>”</a:t>
            </a:r>
          </a:p>
          <a:p>
            <a:pPr lvl="1" eaLnBrk="1" hangingPunct="1">
              <a:spcBef>
                <a:spcPct val="20000"/>
              </a:spcBef>
              <a:buFontTx/>
              <a:buChar char="–"/>
            </a:pPr>
            <a:r>
              <a:rPr lang="en-US" altLang="en-US" dirty="0"/>
              <a:t>These copies are updated locally by threads</a:t>
            </a:r>
          </a:p>
          <a:p>
            <a:pPr lvl="1" eaLnBrk="1" hangingPunct="1">
              <a:spcBef>
                <a:spcPct val="20000"/>
              </a:spcBef>
              <a:buFontTx/>
              <a:buChar char="–"/>
            </a:pPr>
            <a:r>
              <a:rPr lang="en-US" altLang="en-US" dirty="0"/>
              <a:t>At end of construct, local copies are combined through “</a:t>
            </a:r>
            <a:r>
              <a:rPr lang="en-US" altLang="en-US" i="1" dirty="0"/>
              <a:t>op</a:t>
            </a:r>
            <a:r>
              <a:rPr lang="en-US" altLang="en-US" dirty="0"/>
              <a:t>” into a single value and combined with the value in the original SHARED variable</a:t>
            </a:r>
          </a:p>
        </p:txBody>
      </p:sp>
      <p:sp>
        <p:nvSpPr>
          <p:cNvPr id="108549" name="TextBox 8"/>
          <p:cNvSpPr txBox="1">
            <a:spLocks noChangeArrowheads="1"/>
          </p:cNvSpPr>
          <p:nvPr/>
        </p:nvSpPr>
        <p:spPr bwMode="auto">
          <a:xfrm>
            <a:off x="568325" y="1171575"/>
            <a:ext cx="5286375" cy="400050"/>
          </a:xfrm>
          <a:prstGeom prst="rect">
            <a:avLst/>
          </a:prstGeom>
          <a:solidFill>
            <a:srgbClr val="001E8A"/>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r>
              <a:rPr lang="en-US" altLang="en-US" sz="2000" b="1">
                <a:solidFill>
                  <a:schemeClr val="bg1"/>
                </a:solidFill>
                <a:latin typeface="Lucida Console" pitchFamily="49" charset="0"/>
              </a:rPr>
              <a:t>reduction (</a:t>
            </a:r>
            <a:r>
              <a:rPr lang="en-US" altLang="en-US" sz="2000" b="1" i="1">
                <a:solidFill>
                  <a:schemeClr val="bg1"/>
                </a:solidFill>
                <a:latin typeface="Lucida Console" pitchFamily="49" charset="0"/>
              </a:rPr>
              <a:t>op</a:t>
            </a:r>
            <a:r>
              <a:rPr lang="en-US" altLang="en-US" sz="2000" b="1">
                <a:solidFill>
                  <a:schemeClr val="bg1"/>
                </a:solidFill>
                <a:latin typeface="Lucida Console" pitchFamily="49" charset="0"/>
              </a:rPr>
              <a:t> : </a:t>
            </a:r>
            <a:r>
              <a:rPr lang="en-US" altLang="en-US" sz="2000" b="1" i="1">
                <a:solidFill>
                  <a:schemeClr val="bg1"/>
                </a:solidFill>
                <a:latin typeface="Lucida Console" pitchFamily="49" charset="0"/>
              </a:rPr>
              <a:t>list</a:t>
            </a:r>
            <a:r>
              <a:rPr lang="en-US" altLang="en-US" sz="2000" b="1">
                <a:solidFill>
                  <a:schemeClr val="bg1"/>
                </a:solidFill>
                <a:latin typeface="Lucida Console" pitchFamily="49" charset="0"/>
              </a:rPr>
              <a:t>)</a:t>
            </a:r>
          </a:p>
        </p:txBody>
      </p:sp>
    </p:spTree>
    <p:extLst>
      <p:ext uri="{BB962C8B-B14F-4D97-AF65-F5344CB8AC3E}">
        <p14:creationId xmlns:p14="http://schemas.microsoft.com/office/powerpoint/2010/main" val="750184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854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854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854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854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854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fld id="{5BF0FD7B-BD29-4A5C-8E06-C85C9013C533}" type="slidenum">
              <a:rPr lang="en-US" altLang="en-US" sz="1400" smtClean="0"/>
              <a:pPr eaLnBrk="1" hangingPunct="1"/>
              <a:t>34</a:t>
            </a:fld>
            <a:endParaRPr lang="en-US" altLang="en-US" sz="1400" smtClean="0"/>
          </a:p>
        </p:txBody>
      </p:sp>
      <p:sp>
        <p:nvSpPr>
          <p:cNvPr id="109571" name="Rectangle 4"/>
          <p:cNvSpPr>
            <a:spLocks noChangeArrowheads="1"/>
          </p:cNvSpPr>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eaLnBrk="1" hangingPunct="1"/>
            <a:r>
              <a:rPr lang="en-US" altLang="en-US" sz="4000">
                <a:solidFill>
                  <a:schemeClr val="tx2"/>
                </a:solidFill>
              </a:rPr>
              <a:t>Example – Dot Product</a:t>
            </a:r>
          </a:p>
        </p:txBody>
      </p:sp>
      <p:sp>
        <p:nvSpPr>
          <p:cNvPr id="109572" name="Rectangle 5"/>
          <p:cNvSpPr>
            <a:spLocks noChangeArrowheads="1"/>
          </p:cNvSpPr>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spcBef>
                <a:spcPct val="20000"/>
              </a:spcBef>
              <a:buFontTx/>
              <a:buChar char="•"/>
            </a:pPr>
            <a:endParaRPr lang="en-US" altLang="en-US" sz="2800" dirty="0"/>
          </a:p>
          <a:p>
            <a:pPr eaLnBrk="1" hangingPunct="1">
              <a:spcBef>
                <a:spcPct val="20000"/>
              </a:spcBef>
              <a:buFontTx/>
              <a:buChar char="•"/>
            </a:pPr>
            <a:endParaRPr lang="en-US" altLang="en-US" sz="2800" dirty="0"/>
          </a:p>
          <a:p>
            <a:pPr eaLnBrk="1" hangingPunct="1">
              <a:spcBef>
                <a:spcPct val="20000"/>
              </a:spcBef>
            </a:pPr>
            <a:endParaRPr lang="en-US" altLang="en-US" sz="2800" dirty="0"/>
          </a:p>
          <a:p>
            <a:pPr eaLnBrk="1" hangingPunct="1">
              <a:spcBef>
                <a:spcPct val="20000"/>
              </a:spcBef>
              <a:buFontTx/>
              <a:buChar char="•"/>
            </a:pPr>
            <a:r>
              <a:rPr lang="en-US" altLang="en-US" sz="2800" dirty="0"/>
              <a:t>Private copy of </a:t>
            </a:r>
            <a:r>
              <a:rPr lang="en-US" altLang="en-US" b="1" dirty="0">
                <a:latin typeface="Lucida Console" pitchFamily="49" charset="0"/>
              </a:rPr>
              <a:t>sum</a:t>
            </a:r>
            <a:r>
              <a:rPr lang="en-US" altLang="en-US" sz="2800" dirty="0"/>
              <a:t> for each thread is created</a:t>
            </a:r>
          </a:p>
          <a:p>
            <a:pPr lvl="1" eaLnBrk="1" hangingPunct="1">
              <a:spcBef>
                <a:spcPct val="20000"/>
              </a:spcBef>
              <a:buFontTx/>
              <a:buChar char="–"/>
            </a:pPr>
            <a:r>
              <a:rPr lang="en-US" altLang="en-US" dirty="0"/>
              <a:t>Initialized to zero</a:t>
            </a:r>
          </a:p>
          <a:p>
            <a:pPr eaLnBrk="1" hangingPunct="1">
              <a:spcBef>
                <a:spcPct val="20000"/>
              </a:spcBef>
              <a:buFontTx/>
              <a:buChar char="•"/>
            </a:pPr>
            <a:r>
              <a:rPr lang="en-US" altLang="en-US" sz="2800" dirty="0"/>
              <a:t>At end of </a:t>
            </a:r>
            <a:r>
              <a:rPr lang="en-US" altLang="en-US" sz="2800" dirty="0" smtClean="0"/>
              <a:t>parallel </a:t>
            </a:r>
            <a:r>
              <a:rPr lang="en-US" altLang="en-US" sz="2800" dirty="0"/>
              <a:t>region, all private copies of </a:t>
            </a:r>
            <a:r>
              <a:rPr lang="en-US" altLang="en-US" b="1" dirty="0">
                <a:latin typeface="Lucida Console" pitchFamily="49" charset="0"/>
              </a:rPr>
              <a:t>sum</a:t>
            </a:r>
            <a:r>
              <a:rPr lang="en-US" altLang="en-US" sz="2800" dirty="0"/>
              <a:t> added together and result stored in shared variable</a:t>
            </a:r>
          </a:p>
        </p:txBody>
      </p:sp>
      <p:sp>
        <p:nvSpPr>
          <p:cNvPr id="109573" name="Text Box 6"/>
          <p:cNvSpPr txBox="1">
            <a:spLocks noChangeArrowheads="1"/>
          </p:cNvSpPr>
          <p:nvPr/>
        </p:nvSpPr>
        <p:spPr bwMode="auto">
          <a:xfrm>
            <a:off x="906463" y="1362075"/>
            <a:ext cx="6665912" cy="1230313"/>
          </a:xfrm>
          <a:prstGeom prst="rect">
            <a:avLst/>
          </a:prstGeom>
          <a:solidFill>
            <a:srgbClr val="001E8A"/>
          </a:solidFill>
          <a:ln w="12700">
            <a:solidFill>
              <a:schemeClr val="tx1"/>
            </a:solidFill>
            <a:miter lim="800000"/>
            <a:headEnd type="none" w="sm" len="sm"/>
            <a:tailEnd type="none" w="sm" len="sm"/>
          </a:ln>
        </p:spPr>
        <p:txBody>
          <a:bodyPr>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nSpc>
                <a:spcPct val="85000"/>
              </a:lnSpc>
              <a:spcBef>
                <a:spcPct val="10000"/>
              </a:spcBef>
              <a:buClr>
                <a:schemeClr val="tx2"/>
              </a:buClr>
              <a:buFont typeface="Wingdings" pitchFamily="2" charset="2"/>
              <a:buNone/>
            </a:pPr>
            <a:r>
              <a:rPr lang="en-US" altLang="en-US" sz="2000" b="1">
                <a:solidFill>
                  <a:schemeClr val="bg1"/>
                </a:solidFill>
                <a:latin typeface="Lucida Console" pitchFamily="49" charset="0"/>
              </a:rPr>
              <a:t>#pragma omp parallel for </a:t>
            </a:r>
            <a:r>
              <a:rPr lang="en-US" altLang="en-US" sz="2000" b="1">
                <a:solidFill>
                  <a:srgbClr val="FFFF00"/>
                </a:solidFill>
                <a:latin typeface="Lucida Console" pitchFamily="49" charset="0"/>
              </a:rPr>
              <a:t>reduction(+:sum)</a:t>
            </a:r>
          </a:p>
          <a:p>
            <a:pPr>
              <a:lnSpc>
                <a:spcPct val="85000"/>
              </a:lnSpc>
              <a:spcBef>
                <a:spcPct val="10000"/>
              </a:spcBef>
              <a:buClr>
                <a:schemeClr val="tx2"/>
              </a:buClr>
              <a:buFont typeface="Wingdings" pitchFamily="2" charset="2"/>
              <a:buNone/>
            </a:pPr>
            <a:r>
              <a:rPr lang="en-US" altLang="en-US" sz="2000" b="1">
                <a:solidFill>
                  <a:schemeClr val="bg1"/>
                </a:solidFill>
                <a:latin typeface="Lucida Console" pitchFamily="49" charset="0"/>
              </a:rPr>
              <a:t>   for(i = 0; i &lt; N; i++) {</a:t>
            </a:r>
          </a:p>
          <a:p>
            <a:pPr>
              <a:lnSpc>
                <a:spcPct val="85000"/>
              </a:lnSpc>
              <a:spcBef>
                <a:spcPct val="10000"/>
              </a:spcBef>
              <a:buClr>
                <a:schemeClr val="tx2"/>
              </a:buClr>
              <a:buFont typeface="Wingdings" pitchFamily="2" charset="2"/>
              <a:buNone/>
            </a:pPr>
            <a:r>
              <a:rPr lang="en-US" altLang="en-US" sz="2000" b="1">
                <a:solidFill>
                  <a:schemeClr val="bg1"/>
                </a:solidFill>
                <a:latin typeface="Lucida Console" pitchFamily="49" charset="0"/>
              </a:rPr>
              <a:t>     </a:t>
            </a:r>
            <a:r>
              <a:rPr lang="en-US" altLang="en-US" sz="2000" b="1">
                <a:solidFill>
                  <a:srgbClr val="FFFF00"/>
                </a:solidFill>
                <a:latin typeface="Lucida Console" pitchFamily="49" charset="0"/>
              </a:rPr>
              <a:t>sum</a:t>
            </a:r>
            <a:r>
              <a:rPr lang="en-US" altLang="en-US" sz="2000" b="1">
                <a:solidFill>
                  <a:schemeClr val="bg1"/>
                </a:solidFill>
                <a:latin typeface="Lucida Console" pitchFamily="49" charset="0"/>
              </a:rPr>
              <a:t> += a[i] * b[i];</a:t>
            </a:r>
          </a:p>
          <a:p>
            <a:pPr>
              <a:lnSpc>
                <a:spcPct val="85000"/>
              </a:lnSpc>
              <a:spcBef>
                <a:spcPct val="10000"/>
              </a:spcBef>
              <a:buClr>
                <a:schemeClr val="tx2"/>
              </a:buClr>
              <a:buFont typeface="Wingdings" pitchFamily="2" charset="2"/>
              <a:buNone/>
            </a:pPr>
            <a:r>
              <a:rPr lang="en-US" altLang="en-US" sz="2000" b="1">
                <a:solidFill>
                  <a:schemeClr val="bg1"/>
                </a:solidFill>
                <a:latin typeface="Lucida Console" pitchFamily="49" charset="0"/>
              </a:rPr>
              <a:t>   }</a:t>
            </a:r>
          </a:p>
        </p:txBody>
      </p:sp>
    </p:spTree>
    <p:extLst>
      <p:ext uri="{BB962C8B-B14F-4D97-AF65-F5344CB8AC3E}">
        <p14:creationId xmlns:p14="http://schemas.microsoft.com/office/powerpoint/2010/main" val="3445550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9572">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957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957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fld id="{861D5912-E9A6-4D50-A2A1-3D914118D80D}" type="slidenum">
              <a:rPr lang="en-US" altLang="en-US" sz="1400" smtClean="0"/>
              <a:pPr eaLnBrk="1" hangingPunct="1"/>
              <a:t>35</a:t>
            </a:fld>
            <a:endParaRPr lang="en-US" altLang="en-US" sz="1400" smtClean="0"/>
          </a:p>
        </p:txBody>
      </p:sp>
      <p:sp>
        <p:nvSpPr>
          <p:cNvPr id="110595" name="Rectangle 3"/>
          <p:cNvSpPr>
            <a:spLocks noChangeArrowheads="1"/>
          </p:cNvSpPr>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eaLnBrk="1" hangingPunct="1"/>
            <a:r>
              <a:rPr lang="en-US" altLang="en-US" sz="4000">
                <a:solidFill>
                  <a:schemeClr val="tx2"/>
                </a:solidFill>
              </a:rPr>
              <a:t>C/C++ Reduction Operations</a:t>
            </a:r>
          </a:p>
        </p:txBody>
      </p:sp>
      <p:sp>
        <p:nvSpPr>
          <p:cNvPr id="110596" name="Rectangle 2"/>
          <p:cNvSpPr>
            <a:spLocks noChangeArrowheads="1"/>
          </p:cNvSpPr>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spcBef>
                <a:spcPct val="20000"/>
              </a:spcBef>
              <a:buFontTx/>
              <a:buChar char="•"/>
            </a:pPr>
            <a:r>
              <a:rPr lang="en-US" altLang="en-US" sz="2800" dirty="0"/>
              <a:t>A range of associative operands can be used with </a:t>
            </a:r>
            <a:r>
              <a:rPr lang="en-US" altLang="en-US" b="1" dirty="0">
                <a:latin typeface="Lucida Console" pitchFamily="49" charset="0"/>
              </a:rPr>
              <a:t>reduction</a:t>
            </a:r>
            <a:endParaRPr lang="en-US" altLang="en-US" sz="2800" b="1" dirty="0">
              <a:latin typeface="Lucida Console" pitchFamily="49" charset="0"/>
            </a:endParaRPr>
          </a:p>
          <a:p>
            <a:pPr eaLnBrk="1" hangingPunct="1">
              <a:spcBef>
                <a:spcPct val="20000"/>
              </a:spcBef>
              <a:buFontTx/>
              <a:buChar char="•"/>
            </a:pPr>
            <a:r>
              <a:rPr lang="en-US" altLang="en-US" sz="2800" dirty="0"/>
              <a:t>Initial values are the ones that make sense mathematically</a:t>
            </a:r>
          </a:p>
          <a:p>
            <a:pPr lvl="1" eaLnBrk="1" hangingPunct="1">
              <a:spcBef>
                <a:spcPct val="20000"/>
              </a:spcBef>
              <a:buFontTx/>
              <a:buChar char="–"/>
            </a:pPr>
            <a:r>
              <a:rPr lang="en-US" altLang="en-US" dirty="0"/>
              <a:t>Typically identity element of operation</a:t>
            </a:r>
          </a:p>
        </p:txBody>
      </p:sp>
      <p:sp>
        <p:nvSpPr>
          <p:cNvPr id="110597" name="Slide Number Placeholder 4"/>
          <p:cNvSpPr txBox="1">
            <a:spLocks noGrp="1"/>
          </p:cNvSpPr>
          <p:nvPr/>
        </p:nvSpPr>
        <p:spPr bwMode="auto">
          <a:xfrm>
            <a:off x="4267200" y="6416675"/>
            <a:ext cx="685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a:endParaRPr lang="en-US" altLang="en-US" sz="1400">
              <a:solidFill>
                <a:schemeClr val="tx2"/>
              </a:solidFill>
            </a:endParaRPr>
          </a:p>
        </p:txBody>
      </p:sp>
      <p:graphicFrame>
        <p:nvGraphicFramePr>
          <p:cNvPr id="1618019" name="Group 99"/>
          <p:cNvGraphicFramePr>
            <a:graphicFrameLocks noGrp="1"/>
          </p:cNvGraphicFramePr>
          <p:nvPr>
            <p:extLst>
              <p:ext uri="{D42A27DB-BD31-4B8C-83A1-F6EECF244321}">
                <p14:modId xmlns:p14="http://schemas.microsoft.com/office/powerpoint/2010/main" val="2128055890"/>
              </p:ext>
            </p:extLst>
          </p:nvPr>
        </p:nvGraphicFramePr>
        <p:xfrm>
          <a:off x="762000" y="3758910"/>
          <a:ext cx="3352800" cy="2498726"/>
        </p:xfrm>
        <a:graphic>
          <a:graphicData uri="http://schemas.openxmlformats.org/drawingml/2006/table">
            <a:tbl>
              <a:tblPr/>
              <a:tblGrid>
                <a:gridCol w="1447800"/>
                <a:gridCol w="1905000"/>
              </a:tblGrid>
              <a:tr h="412750">
                <a:tc>
                  <a:txBody>
                    <a:bodyPr/>
                    <a:lstStyle/>
                    <a:p>
                      <a:pPr marL="0" marR="0" lvl="0" indent="0" algn="ctr" defTabSz="914400" rtl="0" eaLnBrk="1" fontAlgn="base" latinLnBrk="0" hangingPunct="1">
                        <a:lnSpc>
                          <a:spcPct val="100000"/>
                        </a:lnSpc>
                        <a:spcBef>
                          <a:spcPct val="6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Verdana" pitchFamily="34" charset="0"/>
                        </a:rPr>
                        <a:t>Operand</a:t>
                      </a:r>
                    </a:p>
                  </a:txBody>
                  <a:tcPr horzOverflow="overflow">
                    <a:lnL w="57150" cap="flat" cmpd="sng" algn="ctr">
                      <a:solidFill>
                        <a:srgbClr val="000000"/>
                      </a:solidFill>
                      <a:prstDash val="solid"/>
                      <a:round/>
                      <a:headEnd type="none" w="sm" len="sm"/>
                      <a:tailEnd type="none" w="sm" len="sm"/>
                    </a:lnL>
                    <a:lnR w="28575" cap="flat" cmpd="sng" algn="ctr">
                      <a:solidFill>
                        <a:srgbClr val="000000"/>
                      </a:solidFill>
                      <a:prstDash val="solid"/>
                      <a:round/>
                      <a:headEnd type="none" w="sm" len="sm"/>
                      <a:tailEnd type="none" w="sm" len="sm"/>
                    </a:lnR>
                    <a:lnT w="57150" cap="flat" cmpd="sng" algn="ctr">
                      <a:solidFill>
                        <a:srgbClr val="000000"/>
                      </a:solidFill>
                      <a:prstDash val="solid"/>
                      <a:round/>
                      <a:headEnd type="none" w="sm" len="sm"/>
                      <a:tailEnd type="none" w="sm" len="sm"/>
                    </a:lnT>
                    <a:lnB w="57150" cap="flat" cmpd="sng" algn="ctr">
                      <a:solidFill>
                        <a:srgbClr val="000000"/>
                      </a:solidFill>
                      <a:prstDash val="solid"/>
                      <a:round/>
                      <a:headEnd type="none" w="sm" len="sm"/>
                      <a:tailEnd type="none" w="sm" len="sm"/>
                    </a:lnB>
                    <a:lnTlToBr>
                      <a:noFill/>
                    </a:lnTlToBr>
                    <a:lnBlToTr>
                      <a:noFill/>
                    </a:lnBlToTr>
                    <a:solidFill>
                      <a:srgbClr val="969696"/>
                    </a:solidFill>
                  </a:tcPr>
                </a:tc>
                <a:tc>
                  <a:txBody>
                    <a:bodyPr/>
                    <a:lstStyle/>
                    <a:p>
                      <a:pPr marL="0" marR="0" lvl="0" indent="0" algn="ctr" defTabSz="914400" rtl="0" eaLnBrk="1" fontAlgn="base" latinLnBrk="0" hangingPunct="1">
                        <a:lnSpc>
                          <a:spcPct val="100000"/>
                        </a:lnSpc>
                        <a:spcBef>
                          <a:spcPct val="60000"/>
                        </a:spcBef>
                        <a:spcAft>
                          <a:spcPct val="0"/>
                        </a:spcAft>
                        <a:buClrTx/>
                        <a:buSzTx/>
                        <a:buFontTx/>
                        <a:buNone/>
                        <a:tabLst/>
                      </a:pPr>
                      <a:r>
                        <a:rPr kumimoji="0" lang="en-US" sz="1600" b="0" i="0" u="none" strike="noStrike" cap="none" normalizeH="0" baseline="0" smtClean="0">
                          <a:ln>
                            <a:noFill/>
                          </a:ln>
                          <a:solidFill>
                            <a:schemeClr val="tx1"/>
                          </a:solidFill>
                          <a:effectLst/>
                          <a:latin typeface="Verdana" pitchFamily="34" charset="0"/>
                        </a:rPr>
                        <a:t>Initial Value</a:t>
                      </a:r>
                    </a:p>
                  </a:txBody>
                  <a:tcPr horzOverflow="overflow">
                    <a:lnL w="28575" cap="flat" cmpd="sng" algn="ctr">
                      <a:solidFill>
                        <a:srgbClr val="000000"/>
                      </a:solidFill>
                      <a:prstDash val="solid"/>
                      <a:round/>
                      <a:headEnd type="none" w="sm" len="sm"/>
                      <a:tailEnd type="none" w="sm" len="sm"/>
                    </a:lnL>
                    <a:lnR w="57150" cap="flat" cmpd="sng" algn="ctr">
                      <a:solidFill>
                        <a:srgbClr val="000000"/>
                      </a:solidFill>
                      <a:prstDash val="solid"/>
                      <a:round/>
                      <a:headEnd type="none" w="sm" len="sm"/>
                      <a:tailEnd type="none" w="sm" len="sm"/>
                    </a:lnR>
                    <a:lnT w="57150" cap="flat" cmpd="sng" algn="ctr">
                      <a:solidFill>
                        <a:srgbClr val="000000"/>
                      </a:solidFill>
                      <a:prstDash val="solid"/>
                      <a:round/>
                      <a:headEnd type="none" w="sm" len="sm"/>
                      <a:tailEnd type="none" w="sm" len="sm"/>
                    </a:lnT>
                    <a:lnB w="57150" cap="flat" cmpd="sng" algn="ctr">
                      <a:solidFill>
                        <a:srgbClr val="000000"/>
                      </a:solidFill>
                      <a:prstDash val="solid"/>
                      <a:round/>
                      <a:headEnd type="none" w="sm" len="sm"/>
                      <a:tailEnd type="none" w="sm" len="sm"/>
                    </a:lnB>
                    <a:lnTlToBr>
                      <a:noFill/>
                    </a:lnTlToBr>
                    <a:lnBlToTr>
                      <a:noFill/>
                    </a:lnBlToTr>
                    <a:solidFill>
                      <a:srgbClr val="969696"/>
                    </a:solidFill>
                  </a:tcPr>
                </a:tc>
              </a:tr>
              <a:tr h="522288">
                <a:tc>
                  <a:txBody>
                    <a:bodyPr/>
                    <a:lstStyle/>
                    <a:p>
                      <a:pPr marL="0" marR="0" lvl="0" indent="0" algn="ctr" defTabSz="914400" rtl="0" eaLnBrk="1" fontAlgn="base" latinLnBrk="0" hangingPunct="1">
                        <a:lnSpc>
                          <a:spcPct val="100000"/>
                        </a:lnSpc>
                        <a:spcBef>
                          <a:spcPct val="6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Verdana" pitchFamily="34" charset="0"/>
                        </a:rPr>
                        <a:t>+</a:t>
                      </a:r>
                    </a:p>
                  </a:txBody>
                  <a:tcPr horzOverflow="overflow">
                    <a:lnL w="57150" cap="flat" cmpd="sng" algn="ctr">
                      <a:solidFill>
                        <a:srgbClr val="000000"/>
                      </a:solidFill>
                      <a:prstDash val="solid"/>
                      <a:round/>
                      <a:headEnd type="none" w="sm" len="sm"/>
                      <a:tailEnd type="none" w="sm" len="sm"/>
                    </a:lnL>
                    <a:lnR w="28575" cap="flat" cmpd="sng" algn="ctr">
                      <a:solidFill>
                        <a:srgbClr val="000000"/>
                      </a:solidFill>
                      <a:prstDash val="solid"/>
                      <a:round/>
                      <a:headEnd type="none" w="sm" len="sm"/>
                      <a:tailEnd type="none" w="sm" len="sm"/>
                    </a:lnR>
                    <a:lnT w="57150" cap="flat" cmpd="sng" algn="ctr">
                      <a:solidFill>
                        <a:srgbClr val="000000"/>
                      </a:solidFill>
                      <a:prstDash val="solid"/>
                      <a:round/>
                      <a:headEnd type="none" w="sm" len="sm"/>
                      <a:tailEnd type="none" w="sm" len="sm"/>
                    </a:lnT>
                    <a:lnB w="28575" cap="flat" cmpd="sng" algn="ctr">
                      <a:solidFill>
                        <a:srgbClr val="000000"/>
                      </a:solidFill>
                      <a:prstDash val="solid"/>
                      <a:round/>
                      <a:headEnd type="none" w="sm" len="sm"/>
                      <a:tailEnd type="none" w="sm" len="sm"/>
                    </a:lnB>
                    <a:lnTlToBr>
                      <a:noFill/>
                    </a:lnTlToBr>
                    <a:lnBlToTr>
                      <a:noFill/>
                    </a:lnBlToTr>
                    <a:solidFill>
                      <a:schemeClr val="accent1">
                        <a:lumMod val="40000"/>
                        <a:lumOff val="60000"/>
                      </a:schemeClr>
                    </a:solidFill>
                  </a:tcPr>
                </a:tc>
                <a:tc>
                  <a:txBody>
                    <a:bodyPr/>
                    <a:lstStyle/>
                    <a:p>
                      <a:pPr marL="0" marR="0" lvl="0" indent="0" algn="ctr" defTabSz="914400" rtl="0" eaLnBrk="1" fontAlgn="base" latinLnBrk="0" hangingPunct="1">
                        <a:lnSpc>
                          <a:spcPct val="100000"/>
                        </a:lnSpc>
                        <a:spcBef>
                          <a:spcPct val="6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Verdana" pitchFamily="34" charset="0"/>
                        </a:rPr>
                        <a:t>0</a:t>
                      </a:r>
                    </a:p>
                  </a:txBody>
                  <a:tcPr horzOverflow="overflow">
                    <a:lnL w="28575" cap="flat" cmpd="sng" algn="ctr">
                      <a:solidFill>
                        <a:srgbClr val="000000"/>
                      </a:solidFill>
                      <a:prstDash val="solid"/>
                      <a:round/>
                      <a:headEnd type="none" w="sm" len="sm"/>
                      <a:tailEnd type="none" w="sm" len="sm"/>
                    </a:lnL>
                    <a:lnR w="57150" cap="flat" cmpd="sng" algn="ctr">
                      <a:solidFill>
                        <a:srgbClr val="000000"/>
                      </a:solidFill>
                      <a:prstDash val="solid"/>
                      <a:round/>
                      <a:headEnd type="none" w="sm" len="sm"/>
                      <a:tailEnd type="none" w="sm" len="sm"/>
                    </a:lnR>
                    <a:lnT w="57150" cap="flat" cmpd="sng" algn="ctr">
                      <a:solidFill>
                        <a:srgbClr val="000000"/>
                      </a:solidFill>
                      <a:prstDash val="solid"/>
                      <a:round/>
                      <a:headEnd type="none" w="sm" len="sm"/>
                      <a:tailEnd type="none" w="sm" len="sm"/>
                    </a:lnT>
                    <a:lnB w="28575" cap="flat" cmpd="sng" algn="ctr">
                      <a:solidFill>
                        <a:srgbClr val="000000"/>
                      </a:solidFill>
                      <a:prstDash val="solid"/>
                      <a:round/>
                      <a:headEnd type="none" w="sm" len="sm"/>
                      <a:tailEnd type="none" w="sm" len="sm"/>
                    </a:lnB>
                    <a:lnTlToBr>
                      <a:noFill/>
                    </a:lnTlToBr>
                    <a:lnBlToTr>
                      <a:noFill/>
                    </a:lnBlToTr>
                    <a:solidFill>
                      <a:schemeClr val="accent1">
                        <a:lumMod val="40000"/>
                        <a:lumOff val="60000"/>
                      </a:schemeClr>
                    </a:solidFill>
                  </a:tcPr>
                </a:tc>
              </a:tr>
              <a:tr h="520700">
                <a:tc>
                  <a:txBody>
                    <a:bodyPr/>
                    <a:lstStyle/>
                    <a:p>
                      <a:pPr marL="0" marR="0" lvl="0" indent="0" algn="ctr" defTabSz="914400" rtl="0" eaLnBrk="1" fontAlgn="base" latinLnBrk="0" hangingPunct="1">
                        <a:lnSpc>
                          <a:spcPct val="100000"/>
                        </a:lnSpc>
                        <a:spcBef>
                          <a:spcPct val="6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Verdana" pitchFamily="34" charset="0"/>
                        </a:rPr>
                        <a:t>*</a:t>
                      </a:r>
                    </a:p>
                  </a:txBody>
                  <a:tcPr horzOverflow="overflow">
                    <a:lnL w="57150" cap="flat" cmpd="sng" algn="ctr">
                      <a:solidFill>
                        <a:srgbClr val="000000"/>
                      </a:solidFill>
                      <a:prstDash val="solid"/>
                      <a:round/>
                      <a:headEnd type="none" w="sm" len="sm"/>
                      <a:tailEnd type="none" w="sm" len="sm"/>
                    </a:lnL>
                    <a:lnR w="28575" cap="flat" cmpd="sng" algn="ctr">
                      <a:solidFill>
                        <a:srgbClr val="000000"/>
                      </a:solidFill>
                      <a:prstDash val="solid"/>
                      <a:round/>
                      <a:headEnd type="none" w="sm" len="sm"/>
                      <a:tailEnd type="none" w="sm" len="sm"/>
                    </a:lnR>
                    <a:lnT w="28575" cap="flat" cmpd="sng" algn="ctr">
                      <a:solidFill>
                        <a:srgbClr val="000000"/>
                      </a:solidFill>
                      <a:prstDash val="solid"/>
                      <a:round/>
                      <a:headEnd type="none" w="sm" len="sm"/>
                      <a:tailEnd type="none" w="sm" len="sm"/>
                    </a:lnT>
                    <a:lnB w="28575" cap="flat" cmpd="sng" algn="ctr">
                      <a:solidFill>
                        <a:srgbClr val="000000"/>
                      </a:solidFill>
                      <a:prstDash val="solid"/>
                      <a:round/>
                      <a:headEnd type="none" w="sm" len="sm"/>
                      <a:tailEnd type="none" w="sm" len="sm"/>
                    </a:lnB>
                    <a:lnTlToBr>
                      <a:noFill/>
                    </a:lnTlToBr>
                    <a:lnBlToTr>
                      <a:noFill/>
                    </a:lnBlToTr>
                    <a:solidFill>
                      <a:schemeClr val="accent1">
                        <a:lumMod val="40000"/>
                        <a:lumOff val="60000"/>
                      </a:schemeClr>
                    </a:solidFill>
                  </a:tcPr>
                </a:tc>
                <a:tc>
                  <a:txBody>
                    <a:bodyPr/>
                    <a:lstStyle/>
                    <a:p>
                      <a:pPr marL="0" marR="0" lvl="0" indent="0" algn="ctr" defTabSz="914400" rtl="0" eaLnBrk="1" fontAlgn="base" latinLnBrk="0" hangingPunct="1">
                        <a:lnSpc>
                          <a:spcPct val="100000"/>
                        </a:lnSpc>
                        <a:spcBef>
                          <a:spcPct val="6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Verdana" pitchFamily="34" charset="0"/>
                        </a:rPr>
                        <a:t>1</a:t>
                      </a:r>
                    </a:p>
                  </a:txBody>
                  <a:tcPr horzOverflow="overflow">
                    <a:lnL w="28575" cap="flat" cmpd="sng" algn="ctr">
                      <a:solidFill>
                        <a:srgbClr val="000000"/>
                      </a:solidFill>
                      <a:prstDash val="solid"/>
                      <a:round/>
                      <a:headEnd type="none" w="sm" len="sm"/>
                      <a:tailEnd type="none" w="sm" len="sm"/>
                    </a:lnL>
                    <a:lnR w="57150" cap="flat" cmpd="sng" algn="ctr">
                      <a:solidFill>
                        <a:srgbClr val="000000"/>
                      </a:solidFill>
                      <a:prstDash val="solid"/>
                      <a:round/>
                      <a:headEnd type="none" w="sm" len="sm"/>
                      <a:tailEnd type="none" w="sm" len="sm"/>
                    </a:lnR>
                    <a:lnT w="28575" cap="flat" cmpd="sng" algn="ctr">
                      <a:solidFill>
                        <a:srgbClr val="000000"/>
                      </a:solidFill>
                      <a:prstDash val="solid"/>
                      <a:round/>
                      <a:headEnd type="none" w="sm" len="sm"/>
                      <a:tailEnd type="none" w="sm" len="sm"/>
                    </a:lnT>
                    <a:lnB w="28575" cap="flat" cmpd="sng" algn="ctr">
                      <a:solidFill>
                        <a:srgbClr val="000000"/>
                      </a:solidFill>
                      <a:prstDash val="solid"/>
                      <a:round/>
                      <a:headEnd type="none" w="sm" len="sm"/>
                      <a:tailEnd type="none" w="sm" len="sm"/>
                    </a:lnB>
                    <a:lnTlToBr>
                      <a:noFill/>
                    </a:lnTlToBr>
                    <a:lnBlToTr>
                      <a:noFill/>
                    </a:lnBlToTr>
                    <a:solidFill>
                      <a:schemeClr val="accent1">
                        <a:lumMod val="40000"/>
                        <a:lumOff val="60000"/>
                      </a:schemeClr>
                    </a:solidFill>
                  </a:tcPr>
                </a:tc>
              </a:tr>
              <a:tr h="522288">
                <a:tc>
                  <a:txBody>
                    <a:bodyPr/>
                    <a:lstStyle/>
                    <a:p>
                      <a:pPr marL="0" marR="0" lvl="0" indent="0" algn="ctr" defTabSz="914400" rtl="0" eaLnBrk="1" fontAlgn="base" latinLnBrk="0" hangingPunct="1">
                        <a:lnSpc>
                          <a:spcPct val="100000"/>
                        </a:lnSpc>
                        <a:spcBef>
                          <a:spcPct val="6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Verdana" pitchFamily="34" charset="0"/>
                        </a:rPr>
                        <a:t>-</a:t>
                      </a:r>
                    </a:p>
                  </a:txBody>
                  <a:tcPr horzOverflow="overflow">
                    <a:lnL w="57150" cap="flat" cmpd="sng" algn="ctr">
                      <a:solidFill>
                        <a:srgbClr val="000000"/>
                      </a:solidFill>
                      <a:prstDash val="solid"/>
                      <a:round/>
                      <a:headEnd type="none" w="sm" len="sm"/>
                      <a:tailEnd type="none" w="sm" len="sm"/>
                    </a:lnL>
                    <a:lnR w="28575" cap="flat" cmpd="sng" algn="ctr">
                      <a:solidFill>
                        <a:srgbClr val="000000"/>
                      </a:solidFill>
                      <a:prstDash val="solid"/>
                      <a:round/>
                      <a:headEnd type="none" w="sm" len="sm"/>
                      <a:tailEnd type="none" w="sm" len="sm"/>
                    </a:lnR>
                    <a:lnT w="28575" cap="flat" cmpd="sng" algn="ctr">
                      <a:solidFill>
                        <a:srgbClr val="000000"/>
                      </a:solidFill>
                      <a:prstDash val="solid"/>
                      <a:round/>
                      <a:headEnd type="none" w="sm" len="sm"/>
                      <a:tailEnd type="none" w="sm" len="sm"/>
                    </a:lnT>
                    <a:lnB w="28575" cap="flat" cmpd="sng" algn="ctr">
                      <a:solidFill>
                        <a:srgbClr val="000000"/>
                      </a:solidFill>
                      <a:prstDash val="solid"/>
                      <a:round/>
                      <a:headEnd type="none" w="sm" len="sm"/>
                      <a:tailEnd type="none" w="sm" len="sm"/>
                    </a:lnB>
                    <a:lnTlToBr>
                      <a:noFill/>
                    </a:lnTlToBr>
                    <a:lnBlToTr>
                      <a:noFill/>
                    </a:lnBlToTr>
                    <a:solidFill>
                      <a:schemeClr val="accent1">
                        <a:lumMod val="40000"/>
                        <a:lumOff val="60000"/>
                      </a:schemeClr>
                    </a:solidFill>
                  </a:tcPr>
                </a:tc>
                <a:tc>
                  <a:txBody>
                    <a:bodyPr/>
                    <a:lstStyle/>
                    <a:p>
                      <a:pPr marL="0" marR="0" lvl="0" indent="0" algn="ctr" defTabSz="914400" rtl="0" eaLnBrk="1" fontAlgn="base" latinLnBrk="0" hangingPunct="1">
                        <a:lnSpc>
                          <a:spcPct val="100000"/>
                        </a:lnSpc>
                        <a:spcBef>
                          <a:spcPct val="6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Verdana" pitchFamily="34" charset="0"/>
                        </a:rPr>
                        <a:t>0</a:t>
                      </a:r>
                    </a:p>
                  </a:txBody>
                  <a:tcPr horzOverflow="overflow">
                    <a:lnL w="28575" cap="flat" cmpd="sng" algn="ctr">
                      <a:solidFill>
                        <a:srgbClr val="000000"/>
                      </a:solidFill>
                      <a:prstDash val="solid"/>
                      <a:round/>
                      <a:headEnd type="none" w="sm" len="sm"/>
                      <a:tailEnd type="none" w="sm" len="sm"/>
                    </a:lnL>
                    <a:lnR w="57150" cap="flat" cmpd="sng" algn="ctr">
                      <a:solidFill>
                        <a:srgbClr val="000000"/>
                      </a:solidFill>
                      <a:prstDash val="solid"/>
                      <a:round/>
                      <a:headEnd type="none" w="sm" len="sm"/>
                      <a:tailEnd type="none" w="sm" len="sm"/>
                    </a:lnR>
                    <a:lnT w="28575" cap="flat" cmpd="sng" algn="ctr">
                      <a:solidFill>
                        <a:srgbClr val="000000"/>
                      </a:solidFill>
                      <a:prstDash val="solid"/>
                      <a:round/>
                      <a:headEnd type="none" w="sm" len="sm"/>
                      <a:tailEnd type="none" w="sm" len="sm"/>
                    </a:lnT>
                    <a:lnB w="28575" cap="flat" cmpd="sng" algn="ctr">
                      <a:solidFill>
                        <a:srgbClr val="000000"/>
                      </a:solidFill>
                      <a:prstDash val="solid"/>
                      <a:round/>
                      <a:headEnd type="none" w="sm" len="sm"/>
                      <a:tailEnd type="none" w="sm" len="sm"/>
                    </a:lnB>
                    <a:lnTlToBr>
                      <a:noFill/>
                    </a:lnTlToBr>
                    <a:lnBlToTr>
                      <a:noFill/>
                    </a:lnBlToTr>
                    <a:solidFill>
                      <a:schemeClr val="accent1">
                        <a:lumMod val="40000"/>
                        <a:lumOff val="60000"/>
                      </a:schemeClr>
                    </a:solidFill>
                  </a:tcPr>
                </a:tc>
              </a:tr>
              <a:tr h="520700">
                <a:tc>
                  <a:txBody>
                    <a:bodyPr/>
                    <a:lstStyle/>
                    <a:p>
                      <a:pPr marL="0" marR="0" lvl="0" indent="0" algn="ctr" defTabSz="914400" rtl="0" eaLnBrk="1" fontAlgn="base" latinLnBrk="0" hangingPunct="1">
                        <a:lnSpc>
                          <a:spcPct val="100000"/>
                        </a:lnSpc>
                        <a:spcBef>
                          <a:spcPct val="60000"/>
                        </a:spcBef>
                        <a:spcAft>
                          <a:spcPct val="0"/>
                        </a:spcAft>
                        <a:buClrTx/>
                        <a:buSzTx/>
                        <a:buFontTx/>
                        <a:buNone/>
                        <a:tabLst/>
                      </a:pPr>
                      <a:r>
                        <a:rPr kumimoji="0" lang="en-US" sz="2400" b="0" i="0" u="none" strike="noStrike" cap="none" normalizeH="0" baseline="0" smtClean="0">
                          <a:ln>
                            <a:noFill/>
                          </a:ln>
                          <a:solidFill>
                            <a:schemeClr val="tx1"/>
                          </a:solidFill>
                          <a:effectLst/>
                          <a:latin typeface="Verdana" pitchFamily="34" charset="0"/>
                        </a:rPr>
                        <a:t>^</a:t>
                      </a:r>
                    </a:p>
                  </a:txBody>
                  <a:tcPr horzOverflow="overflow">
                    <a:lnL w="57150" cap="flat" cmpd="sng" algn="ctr">
                      <a:solidFill>
                        <a:srgbClr val="000000"/>
                      </a:solidFill>
                      <a:prstDash val="solid"/>
                      <a:round/>
                      <a:headEnd type="none" w="sm" len="sm"/>
                      <a:tailEnd type="none" w="sm" len="sm"/>
                    </a:lnL>
                    <a:lnR w="28575" cap="flat" cmpd="sng" algn="ctr">
                      <a:solidFill>
                        <a:srgbClr val="000000"/>
                      </a:solidFill>
                      <a:prstDash val="solid"/>
                      <a:round/>
                      <a:headEnd type="none" w="sm" len="sm"/>
                      <a:tailEnd type="none" w="sm" len="sm"/>
                    </a:lnR>
                    <a:lnT w="28575" cap="flat" cmpd="sng" algn="ctr">
                      <a:solidFill>
                        <a:srgbClr val="000000"/>
                      </a:solidFill>
                      <a:prstDash val="solid"/>
                      <a:round/>
                      <a:headEnd type="none" w="sm" len="sm"/>
                      <a:tailEnd type="none" w="sm" len="sm"/>
                    </a:lnT>
                    <a:lnB w="57150" cap="flat" cmpd="sng" algn="ctr">
                      <a:solidFill>
                        <a:srgbClr val="000000"/>
                      </a:solidFill>
                      <a:prstDash val="solid"/>
                      <a:round/>
                      <a:headEnd type="none" w="sm" len="sm"/>
                      <a:tailEnd type="none" w="sm" len="sm"/>
                    </a:lnB>
                    <a:lnTlToBr>
                      <a:noFill/>
                    </a:lnTlToBr>
                    <a:lnBlToTr>
                      <a:noFill/>
                    </a:lnBlToTr>
                    <a:solidFill>
                      <a:schemeClr val="accent1">
                        <a:lumMod val="40000"/>
                        <a:lumOff val="60000"/>
                      </a:schemeClr>
                    </a:solidFill>
                  </a:tcPr>
                </a:tc>
                <a:tc>
                  <a:txBody>
                    <a:bodyPr/>
                    <a:lstStyle/>
                    <a:p>
                      <a:pPr marL="0" marR="0" lvl="0" indent="0" algn="ctr" defTabSz="914400" rtl="0" eaLnBrk="1" fontAlgn="base" latinLnBrk="0" hangingPunct="1">
                        <a:lnSpc>
                          <a:spcPct val="100000"/>
                        </a:lnSpc>
                        <a:spcBef>
                          <a:spcPct val="6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Verdana" pitchFamily="34" charset="0"/>
                        </a:rPr>
                        <a:t>0</a:t>
                      </a:r>
                    </a:p>
                  </a:txBody>
                  <a:tcPr horzOverflow="overflow">
                    <a:lnL w="28575" cap="flat" cmpd="sng" algn="ctr">
                      <a:solidFill>
                        <a:srgbClr val="000000"/>
                      </a:solidFill>
                      <a:prstDash val="solid"/>
                      <a:round/>
                      <a:headEnd type="none" w="sm" len="sm"/>
                      <a:tailEnd type="none" w="sm" len="sm"/>
                    </a:lnL>
                    <a:lnR w="57150" cap="flat" cmpd="sng" algn="ctr">
                      <a:solidFill>
                        <a:srgbClr val="000000"/>
                      </a:solidFill>
                      <a:prstDash val="solid"/>
                      <a:round/>
                      <a:headEnd type="none" w="sm" len="sm"/>
                      <a:tailEnd type="none" w="sm" len="sm"/>
                    </a:lnR>
                    <a:lnT w="28575" cap="flat" cmpd="sng" algn="ctr">
                      <a:solidFill>
                        <a:srgbClr val="000000"/>
                      </a:solidFill>
                      <a:prstDash val="solid"/>
                      <a:round/>
                      <a:headEnd type="none" w="sm" len="sm"/>
                      <a:tailEnd type="none" w="sm" len="sm"/>
                    </a:lnT>
                    <a:lnB w="57150" cap="flat" cmpd="sng" algn="ctr">
                      <a:solidFill>
                        <a:srgbClr val="000000"/>
                      </a:solidFill>
                      <a:prstDash val="solid"/>
                      <a:round/>
                      <a:headEnd type="none" w="sm" len="sm"/>
                      <a:tailEnd type="none" w="sm" len="sm"/>
                    </a:lnB>
                    <a:lnTlToBr>
                      <a:noFill/>
                    </a:lnTlToBr>
                    <a:lnBlToTr>
                      <a:noFill/>
                    </a:lnBlToTr>
                    <a:solidFill>
                      <a:schemeClr val="accent1">
                        <a:lumMod val="40000"/>
                        <a:lumOff val="60000"/>
                      </a:schemeClr>
                    </a:solidFill>
                  </a:tcPr>
                </a:tc>
              </a:tr>
            </a:tbl>
          </a:graphicData>
        </a:graphic>
      </p:graphicFrame>
      <p:graphicFrame>
        <p:nvGraphicFramePr>
          <p:cNvPr id="10" name="Group 99"/>
          <p:cNvGraphicFramePr>
            <a:graphicFrameLocks noGrp="1"/>
          </p:cNvGraphicFramePr>
          <p:nvPr>
            <p:extLst>
              <p:ext uri="{D42A27DB-BD31-4B8C-83A1-F6EECF244321}">
                <p14:modId xmlns:p14="http://schemas.microsoft.com/office/powerpoint/2010/main" val="2665282397"/>
              </p:ext>
            </p:extLst>
          </p:nvPr>
        </p:nvGraphicFramePr>
        <p:xfrm>
          <a:off x="4724400" y="3733801"/>
          <a:ext cx="3352800" cy="2574926"/>
        </p:xfrm>
        <a:graphic>
          <a:graphicData uri="http://schemas.openxmlformats.org/drawingml/2006/table">
            <a:tbl>
              <a:tblPr/>
              <a:tblGrid>
                <a:gridCol w="1447800"/>
                <a:gridCol w="1905000"/>
              </a:tblGrid>
              <a:tr h="488950">
                <a:tc>
                  <a:txBody>
                    <a:bodyPr/>
                    <a:lstStyle/>
                    <a:p>
                      <a:pPr marL="0" marR="0" lvl="0" indent="0" algn="ctr" defTabSz="914400" rtl="0" eaLnBrk="1" fontAlgn="base" latinLnBrk="0" hangingPunct="1">
                        <a:lnSpc>
                          <a:spcPct val="100000"/>
                        </a:lnSpc>
                        <a:spcBef>
                          <a:spcPct val="6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Verdana" pitchFamily="34" charset="0"/>
                        </a:rPr>
                        <a:t>Operand</a:t>
                      </a:r>
                    </a:p>
                  </a:txBody>
                  <a:tcPr horzOverflow="overflow">
                    <a:lnL w="57150" cap="flat" cmpd="sng" algn="ctr">
                      <a:solidFill>
                        <a:srgbClr val="000000"/>
                      </a:solidFill>
                      <a:prstDash val="solid"/>
                      <a:round/>
                      <a:headEnd type="none" w="sm" len="sm"/>
                      <a:tailEnd type="none" w="sm" len="sm"/>
                    </a:lnL>
                    <a:lnR w="28575" cap="flat" cmpd="sng" algn="ctr">
                      <a:solidFill>
                        <a:srgbClr val="000000"/>
                      </a:solidFill>
                      <a:prstDash val="solid"/>
                      <a:round/>
                      <a:headEnd type="none" w="sm" len="sm"/>
                      <a:tailEnd type="none" w="sm" len="sm"/>
                    </a:lnR>
                    <a:lnT w="57150" cap="flat" cmpd="sng" algn="ctr">
                      <a:solidFill>
                        <a:srgbClr val="000000"/>
                      </a:solidFill>
                      <a:prstDash val="solid"/>
                      <a:round/>
                      <a:headEnd type="none" w="sm" len="sm"/>
                      <a:tailEnd type="none" w="sm" len="sm"/>
                    </a:lnT>
                    <a:lnB w="57150" cap="flat" cmpd="sng" algn="ctr">
                      <a:solidFill>
                        <a:srgbClr val="000000"/>
                      </a:solidFill>
                      <a:prstDash val="solid"/>
                      <a:round/>
                      <a:headEnd type="none" w="sm" len="sm"/>
                      <a:tailEnd type="none" w="sm" len="sm"/>
                    </a:lnB>
                    <a:lnTlToBr>
                      <a:noFill/>
                    </a:lnTlToBr>
                    <a:lnBlToTr>
                      <a:noFill/>
                    </a:lnBlToTr>
                    <a:solidFill>
                      <a:srgbClr val="969696"/>
                    </a:solidFill>
                  </a:tcPr>
                </a:tc>
                <a:tc>
                  <a:txBody>
                    <a:bodyPr/>
                    <a:lstStyle/>
                    <a:p>
                      <a:pPr marL="0" marR="0" lvl="0" indent="0" algn="ctr" defTabSz="914400" rtl="0" eaLnBrk="1" fontAlgn="base" latinLnBrk="0" hangingPunct="1">
                        <a:lnSpc>
                          <a:spcPct val="100000"/>
                        </a:lnSpc>
                        <a:spcBef>
                          <a:spcPct val="60000"/>
                        </a:spcBef>
                        <a:spcAft>
                          <a:spcPct val="0"/>
                        </a:spcAft>
                        <a:buClrTx/>
                        <a:buSzTx/>
                        <a:buFontTx/>
                        <a:buNone/>
                        <a:tabLst/>
                      </a:pPr>
                      <a:r>
                        <a:rPr kumimoji="0" lang="en-US" sz="1600" b="0" i="0" u="none" strike="noStrike" cap="none" normalizeH="0" baseline="0" smtClean="0">
                          <a:ln>
                            <a:noFill/>
                          </a:ln>
                          <a:solidFill>
                            <a:schemeClr val="tx1"/>
                          </a:solidFill>
                          <a:effectLst/>
                          <a:latin typeface="Verdana" pitchFamily="34" charset="0"/>
                        </a:rPr>
                        <a:t>Initial Value</a:t>
                      </a:r>
                    </a:p>
                  </a:txBody>
                  <a:tcPr horzOverflow="overflow">
                    <a:lnL w="28575" cap="flat" cmpd="sng" algn="ctr">
                      <a:solidFill>
                        <a:srgbClr val="000000"/>
                      </a:solidFill>
                      <a:prstDash val="solid"/>
                      <a:round/>
                      <a:headEnd type="none" w="sm" len="sm"/>
                      <a:tailEnd type="none" w="sm" len="sm"/>
                    </a:lnL>
                    <a:lnR w="57150" cap="flat" cmpd="sng" algn="ctr">
                      <a:solidFill>
                        <a:srgbClr val="000000"/>
                      </a:solidFill>
                      <a:prstDash val="solid"/>
                      <a:round/>
                      <a:headEnd type="none" w="sm" len="sm"/>
                      <a:tailEnd type="none" w="sm" len="sm"/>
                    </a:lnR>
                    <a:lnT w="57150" cap="flat" cmpd="sng" algn="ctr">
                      <a:solidFill>
                        <a:srgbClr val="000000"/>
                      </a:solidFill>
                      <a:prstDash val="solid"/>
                      <a:round/>
                      <a:headEnd type="none" w="sm" len="sm"/>
                      <a:tailEnd type="none" w="sm" len="sm"/>
                    </a:lnT>
                    <a:lnB w="57150" cap="flat" cmpd="sng" algn="ctr">
                      <a:solidFill>
                        <a:srgbClr val="000000"/>
                      </a:solidFill>
                      <a:prstDash val="solid"/>
                      <a:round/>
                      <a:headEnd type="none" w="sm" len="sm"/>
                      <a:tailEnd type="none" w="sm" len="sm"/>
                    </a:lnB>
                    <a:lnTlToBr>
                      <a:noFill/>
                    </a:lnTlToBr>
                    <a:lnBlToTr>
                      <a:noFill/>
                    </a:lnBlToTr>
                    <a:solidFill>
                      <a:srgbClr val="969696"/>
                    </a:solidFill>
                  </a:tcPr>
                </a:tc>
              </a:tr>
              <a:tr h="522288">
                <a:tc>
                  <a:txBody>
                    <a:bodyPr/>
                    <a:lstStyle/>
                    <a:p>
                      <a:pPr marL="0" marR="0" lvl="0" indent="0" algn="ctr" defTabSz="914400" rtl="0" eaLnBrk="1" fontAlgn="base" latinLnBrk="0" hangingPunct="1">
                        <a:lnSpc>
                          <a:spcPct val="100000"/>
                        </a:lnSpc>
                        <a:spcBef>
                          <a:spcPct val="6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Verdana" pitchFamily="34" charset="0"/>
                        </a:rPr>
                        <a:t>&amp;</a:t>
                      </a:r>
                    </a:p>
                  </a:txBody>
                  <a:tcPr horzOverflow="overflow">
                    <a:lnL w="57150" cap="flat" cmpd="sng" algn="ctr">
                      <a:solidFill>
                        <a:srgbClr val="000000"/>
                      </a:solidFill>
                      <a:prstDash val="solid"/>
                      <a:round/>
                      <a:headEnd type="none" w="sm" len="sm"/>
                      <a:tailEnd type="none" w="sm" len="sm"/>
                    </a:lnL>
                    <a:lnR w="28575" cap="flat" cmpd="sng" algn="ctr">
                      <a:solidFill>
                        <a:srgbClr val="000000"/>
                      </a:solidFill>
                      <a:prstDash val="solid"/>
                      <a:round/>
                      <a:headEnd type="none" w="sm" len="sm"/>
                      <a:tailEnd type="none" w="sm" len="sm"/>
                    </a:lnR>
                    <a:lnT w="57150" cap="flat" cmpd="sng" algn="ctr">
                      <a:solidFill>
                        <a:srgbClr val="000000"/>
                      </a:solidFill>
                      <a:prstDash val="solid"/>
                      <a:round/>
                      <a:headEnd type="none" w="sm" len="sm"/>
                      <a:tailEnd type="none" w="sm" len="sm"/>
                    </a:lnT>
                    <a:lnB w="28575" cap="flat" cmpd="sng" algn="ctr">
                      <a:solidFill>
                        <a:srgbClr val="000000"/>
                      </a:solidFill>
                      <a:prstDash val="solid"/>
                      <a:round/>
                      <a:headEnd type="none" w="sm" len="sm"/>
                      <a:tailEnd type="none" w="sm" len="sm"/>
                    </a:lnB>
                    <a:lnTlToBr>
                      <a:noFill/>
                    </a:lnTlToBr>
                    <a:lnBlToTr>
                      <a:noFill/>
                    </a:lnBlToTr>
                    <a:solidFill>
                      <a:schemeClr val="accent1">
                        <a:lumMod val="40000"/>
                        <a:lumOff val="60000"/>
                      </a:schemeClr>
                    </a:solidFill>
                  </a:tcPr>
                </a:tc>
                <a:tc>
                  <a:txBody>
                    <a:bodyPr/>
                    <a:lstStyle/>
                    <a:p>
                      <a:pPr marL="0" marR="0" lvl="0" indent="0" algn="ctr" defTabSz="914400" rtl="0" eaLnBrk="1" fontAlgn="base" latinLnBrk="0" hangingPunct="1">
                        <a:lnSpc>
                          <a:spcPct val="100000"/>
                        </a:lnSpc>
                        <a:spcBef>
                          <a:spcPct val="6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Verdana" pitchFamily="34" charset="0"/>
                        </a:rPr>
                        <a:t>~0</a:t>
                      </a:r>
                    </a:p>
                  </a:txBody>
                  <a:tcPr horzOverflow="overflow">
                    <a:lnL w="28575" cap="flat" cmpd="sng" algn="ctr">
                      <a:solidFill>
                        <a:srgbClr val="000000"/>
                      </a:solidFill>
                      <a:prstDash val="solid"/>
                      <a:round/>
                      <a:headEnd type="none" w="sm" len="sm"/>
                      <a:tailEnd type="none" w="sm" len="sm"/>
                    </a:lnL>
                    <a:lnR w="57150" cap="flat" cmpd="sng" algn="ctr">
                      <a:solidFill>
                        <a:srgbClr val="000000"/>
                      </a:solidFill>
                      <a:prstDash val="solid"/>
                      <a:round/>
                      <a:headEnd type="none" w="sm" len="sm"/>
                      <a:tailEnd type="none" w="sm" len="sm"/>
                    </a:lnR>
                    <a:lnT w="57150" cap="flat" cmpd="sng" algn="ctr">
                      <a:solidFill>
                        <a:srgbClr val="000000"/>
                      </a:solidFill>
                      <a:prstDash val="solid"/>
                      <a:round/>
                      <a:headEnd type="none" w="sm" len="sm"/>
                      <a:tailEnd type="none" w="sm" len="sm"/>
                    </a:lnT>
                    <a:lnB w="28575" cap="flat" cmpd="sng" algn="ctr">
                      <a:solidFill>
                        <a:srgbClr val="000000"/>
                      </a:solidFill>
                      <a:prstDash val="solid"/>
                      <a:round/>
                      <a:headEnd type="none" w="sm" len="sm"/>
                      <a:tailEnd type="none" w="sm" len="sm"/>
                    </a:lnB>
                    <a:lnTlToBr>
                      <a:noFill/>
                    </a:lnTlToBr>
                    <a:lnBlToTr>
                      <a:noFill/>
                    </a:lnBlToTr>
                    <a:solidFill>
                      <a:schemeClr val="accent1">
                        <a:lumMod val="40000"/>
                        <a:lumOff val="60000"/>
                      </a:schemeClr>
                    </a:solidFill>
                  </a:tcPr>
                </a:tc>
              </a:tr>
              <a:tr h="520700">
                <a:tc>
                  <a:txBody>
                    <a:bodyPr/>
                    <a:lstStyle/>
                    <a:p>
                      <a:pPr marL="0" marR="0" lvl="0" indent="0" algn="ctr" defTabSz="914400" rtl="0" eaLnBrk="1" fontAlgn="base" latinLnBrk="0" hangingPunct="1">
                        <a:lnSpc>
                          <a:spcPct val="100000"/>
                        </a:lnSpc>
                        <a:spcBef>
                          <a:spcPct val="6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Verdana" pitchFamily="34" charset="0"/>
                        </a:rPr>
                        <a:t>|</a:t>
                      </a:r>
                    </a:p>
                  </a:txBody>
                  <a:tcPr horzOverflow="overflow">
                    <a:lnL w="57150" cap="flat" cmpd="sng" algn="ctr">
                      <a:solidFill>
                        <a:srgbClr val="000000"/>
                      </a:solidFill>
                      <a:prstDash val="solid"/>
                      <a:round/>
                      <a:headEnd type="none" w="sm" len="sm"/>
                      <a:tailEnd type="none" w="sm" len="sm"/>
                    </a:lnL>
                    <a:lnR w="28575" cap="flat" cmpd="sng" algn="ctr">
                      <a:solidFill>
                        <a:srgbClr val="000000"/>
                      </a:solidFill>
                      <a:prstDash val="solid"/>
                      <a:round/>
                      <a:headEnd type="none" w="sm" len="sm"/>
                      <a:tailEnd type="none" w="sm" len="sm"/>
                    </a:lnR>
                    <a:lnT w="28575" cap="flat" cmpd="sng" algn="ctr">
                      <a:solidFill>
                        <a:srgbClr val="000000"/>
                      </a:solidFill>
                      <a:prstDash val="solid"/>
                      <a:round/>
                      <a:headEnd type="none" w="sm" len="sm"/>
                      <a:tailEnd type="none" w="sm" len="sm"/>
                    </a:lnT>
                    <a:lnB w="28575" cap="flat" cmpd="sng" algn="ctr">
                      <a:solidFill>
                        <a:srgbClr val="000000"/>
                      </a:solidFill>
                      <a:prstDash val="solid"/>
                      <a:round/>
                      <a:headEnd type="none" w="sm" len="sm"/>
                      <a:tailEnd type="none" w="sm" len="sm"/>
                    </a:lnB>
                    <a:lnTlToBr>
                      <a:noFill/>
                    </a:lnTlToBr>
                    <a:lnBlToTr>
                      <a:noFill/>
                    </a:lnBlToTr>
                    <a:solidFill>
                      <a:schemeClr val="accent1">
                        <a:lumMod val="40000"/>
                        <a:lumOff val="60000"/>
                      </a:schemeClr>
                    </a:solidFill>
                  </a:tcPr>
                </a:tc>
                <a:tc>
                  <a:txBody>
                    <a:bodyPr/>
                    <a:lstStyle/>
                    <a:p>
                      <a:pPr marL="0" marR="0" lvl="0" indent="0" algn="ctr" defTabSz="914400" rtl="0" eaLnBrk="1" fontAlgn="base" latinLnBrk="0" hangingPunct="1">
                        <a:lnSpc>
                          <a:spcPct val="100000"/>
                        </a:lnSpc>
                        <a:spcBef>
                          <a:spcPct val="6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Verdana" pitchFamily="34" charset="0"/>
                        </a:rPr>
                        <a:t>0</a:t>
                      </a:r>
                    </a:p>
                  </a:txBody>
                  <a:tcPr horzOverflow="overflow">
                    <a:lnL w="28575" cap="flat" cmpd="sng" algn="ctr">
                      <a:solidFill>
                        <a:srgbClr val="000000"/>
                      </a:solidFill>
                      <a:prstDash val="solid"/>
                      <a:round/>
                      <a:headEnd type="none" w="sm" len="sm"/>
                      <a:tailEnd type="none" w="sm" len="sm"/>
                    </a:lnL>
                    <a:lnR w="57150" cap="flat" cmpd="sng" algn="ctr">
                      <a:solidFill>
                        <a:srgbClr val="000000"/>
                      </a:solidFill>
                      <a:prstDash val="solid"/>
                      <a:round/>
                      <a:headEnd type="none" w="sm" len="sm"/>
                      <a:tailEnd type="none" w="sm" len="sm"/>
                    </a:lnR>
                    <a:lnT w="28575" cap="flat" cmpd="sng" algn="ctr">
                      <a:solidFill>
                        <a:srgbClr val="000000"/>
                      </a:solidFill>
                      <a:prstDash val="solid"/>
                      <a:round/>
                      <a:headEnd type="none" w="sm" len="sm"/>
                      <a:tailEnd type="none" w="sm" len="sm"/>
                    </a:lnT>
                    <a:lnB w="28575" cap="flat" cmpd="sng" algn="ctr">
                      <a:solidFill>
                        <a:srgbClr val="000000"/>
                      </a:solidFill>
                      <a:prstDash val="solid"/>
                      <a:round/>
                      <a:headEnd type="none" w="sm" len="sm"/>
                      <a:tailEnd type="none" w="sm" len="sm"/>
                    </a:lnB>
                    <a:lnTlToBr>
                      <a:noFill/>
                    </a:lnTlToBr>
                    <a:lnBlToTr>
                      <a:noFill/>
                    </a:lnBlToTr>
                    <a:solidFill>
                      <a:schemeClr val="accent1">
                        <a:lumMod val="40000"/>
                        <a:lumOff val="60000"/>
                      </a:schemeClr>
                    </a:solidFill>
                  </a:tcPr>
                </a:tc>
              </a:tr>
              <a:tr h="522288">
                <a:tc>
                  <a:txBody>
                    <a:bodyPr/>
                    <a:lstStyle/>
                    <a:p>
                      <a:pPr marL="0" marR="0" lvl="0" indent="0" algn="ctr" defTabSz="914400" rtl="0" eaLnBrk="1" fontAlgn="base" latinLnBrk="0" hangingPunct="1">
                        <a:lnSpc>
                          <a:spcPct val="100000"/>
                        </a:lnSpc>
                        <a:spcBef>
                          <a:spcPct val="6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Verdana" pitchFamily="34" charset="0"/>
                        </a:rPr>
                        <a:t>&amp;&amp;</a:t>
                      </a:r>
                    </a:p>
                  </a:txBody>
                  <a:tcPr horzOverflow="overflow">
                    <a:lnL w="57150" cap="flat" cmpd="sng" algn="ctr">
                      <a:solidFill>
                        <a:srgbClr val="000000"/>
                      </a:solidFill>
                      <a:prstDash val="solid"/>
                      <a:round/>
                      <a:headEnd type="none" w="sm" len="sm"/>
                      <a:tailEnd type="none" w="sm" len="sm"/>
                    </a:lnL>
                    <a:lnR w="28575" cap="flat" cmpd="sng" algn="ctr">
                      <a:solidFill>
                        <a:srgbClr val="000000"/>
                      </a:solidFill>
                      <a:prstDash val="solid"/>
                      <a:round/>
                      <a:headEnd type="none" w="sm" len="sm"/>
                      <a:tailEnd type="none" w="sm" len="sm"/>
                    </a:lnR>
                    <a:lnT w="28575" cap="flat" cmpd="sng" algn="ctr">
                      <a:solidFill>
                        <a:srgbClr val="000000"/>
                      </a:solidFill>
                      <a:prstDash val="solid"/>
                      <a:round/>
                      <a:headEnd type="none" w="sm" len="sm"/>
                      <a:tailEnd type="none" w="sm" len="sm"/>
                    </a:lnT>
                    <a:lnB w="28575" cap="flat" cmpd="sng" algn="ctr">
                      <a:solidFill>
                        <a:srgbClr val="000000"/>
                      </a:solidFill>
                      <a:prstDash val="solid"/>
                      <a:round/>
                      <a:headEnd type="none" w="sm" len="sm"/>
                      <a:tailEnd type="none" w="sm" len="sm"/>
                    </a:lnB>
                    <a:lnTlToBr>
                      <a:noFill/>
                    </a:lnTlToBr>
                    <a:lnBlToTr>
                      <a:noFill/>
                    </a:lnBlToTr>
                    <a:solidFill>
                      <a:schemeClr val="accent1">
                        <a:lumMod val="40000"/>
                        <a:lumOff val="60000"/>
                      </a:schemeClr>
                    </a:solidFill>
                  </a:tcPr>
                </a:tc>
                <a:tc>
                  <a:txBody>
                    <a:bodyPr/>
                    <a:lstStyle/>
                    <a:p>
                      <a:pPr marL="0" marR="0" lvl="0" indent="0" algn="ctr" defTabSz="914400" rtl="0" eaLnBrk="1" fontAlgn="base" latinLnBrk="0" hangingPunct="1">
                        <a:lnSpc>
                          <a:spcPct val="100000"/>
                        </a:lnSpc>
                        <a:spcBef>
                          <a:spcPct val="6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Verdana" pitchFamily="34" charset="0"/>
                        </a:rPr>
                        <a:t>1</a:t>
                      </a:r>
                    </a:p>
                  </a:txBody>
                  <a:tcPr horzOverflow="overflow">
                    <a:lnL w="28575" cap="flat" cmpd="sng" algn="ctr">
                      <a:solidFill>
                        <a:srgbClr val="000000"/>
                      </a:solidFill>
                      <a:prstDash val="solid"/>
                      <a:round/>
                      <a:headEnd type="none" w="sm" len="sm"/>
                      <a:tailEnd type="none" w="sm" len="sm"/>
                    </a:lnL>
                    <a:lnR w="57150" cap="flat" cmpd="sng" algn="ctr">
                      <a:solidFill>
                        <a:srgbClr val="000000"/>
                      </a:solidFill>
                      <a:prstDash val="solid"/>
                      <a:round/>
                      <a:headEnd type="none" w="sm" len="sm"/>
                      <a:tailEnd type="none" w="sm" len="sm"/>
                    </a:lnR>
                    <a:lnT w="28575" cap="flat" cmpd="sng" algn="ctr">
                      <a:solidFill>
                        <a:srgbClr val="000000"/>
                      </a:solidFill>
                      <a:prstDash val="solid"/>
                      <a:round/>
                      <a:headEnd type="none" w="sm" len="sm"/>
                      <a:tailEnd type="none" w="sm" len="sm"/>
                    </a:lnT>
                    <a:lnB w="28575" cap="flat" cmpd="sng" algn="ctr">
                      <a:solidFill>
                        <a:srgbClr val="000000"/>
                      </a:solidFill>
                      <a:prstDash val="solid"/>
                      <a:round/>
                      <a:headEnd type="none" w="sm" len="sm"/>
                      <a:tailEnd type="none" w="sm" len="sm"/>
                    </a:lnB>
                    <a:lnTlToBr>
                      <a:noFill/>
                    </a:lnTlToBr>
                    <a:lnBlToTr>
                      <a:noFill/>
                    </a:lnBlToTr>
                    <a:solidFill>
                      <a:schemeClr val="accent1">
                        <a:lumMod val="40000"/>
                        <a:lumOff val="60000"/>
                      </a:schemeClr>
                    </a:solidFill>
                  </a:tcPr>
                </a:tc>
              </a:tr>
              <a:tr h="520700">
                <a:tc>
                  <a:txBody>
                    <a:bodyPr/>
                    <a:lstStyle/>
                    <a:p>
                      <a:pPr marL="0" marR="0" lvl="0" indent="0" algn="ctr" defTabSz="914400" rtl="0" eaLnBrk="1" fontAlgn="base" latinLnBrk="0" hangingPunct="1">
                        <a:lnSpc>
                          <a:spcPct val="100000"/>
                        </a:lnSpc>
                        <a:spcBef>
                          <a:spcPct val="6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Verdana" pitchFamily="34" charset="0"/>
                        </a:rPr>
                        <a:t>||</a:t>
                      </a:r>
                    </a:p>
                  </a:txBody>
                  <a:tcPr horzOverflow="overflow">
                    <a:lnL w="57150" cap="flat" cmpd="sng" algn="ctr">
                      <a:solidFill>
                        <a:srgbClr val="000000"/>
                      </a:solidFill>
                      <a:prstDash val="solid"/>
                      <a:round/>
                      <a:headEnd type="none" w="sm" len="sm"/>
                      <a:tailEnd type="none" w="sm" len="sm"/>
                    </a:lnL>
                    <a:lnR w="28575" cap="flat" cmpd="sng" algn="ctr">
                      <a:solidFill>
                        <a:srgbClr val="000000"/>
                      </a:solidFill>
                      <a:prstDash val="solid"/>
                      <a:round/>
                      <a:headEnd type="none" w="sm" len="sm"/>
                      <a:tailEnd type="none" w="sm" len="sm"/>
                    </a:lnR>
                    <a:lnT w="28575" cap="flat" cmpd="sng" algn="ctr">
                      <a:solidFill>
                        <a:srgbClr val="000000"/>
                      </a:solidFill>
                      <a:prstDash val="solid"/>
                      <a:round/>
                      <a:headEnd type="none" w="sm" len="sm"/>
                      <a:tailEnd type="none" w="sm" len="sm"/>
                    </a:lnT>
                    <a:lnB w="57150" cap="flat" cmpd="sng" algn="ctr">
                      <a:solidFill>
                        <a:srgbClr val="000000"/>
                      </a:solidFill>
                      <a:prstDash val="solid"/>
                      <a:round/>
                      <a:headEnd type="none" w="sm" len="sm"/>
                      <a:tailEnd type="none" w="sm" len="sm"/>
                    </a:lnB>
                    <a:lnTlToBr>
                      <a:noFill/>
                    </a:lnTlToBr>
                    <a:lnBlToTr>
                      <a:noFill/>
                    </a:lnBlToTr>
                    <a:solidFill>
                      <a:schemeClr val="accent1">
                        <a:lumMod val="40000"/>
                        <a:lumOff val="60000"/>
                      </a:schemeClr>
                    </a:solidFill>
                  </a:tcPr>
                </a:tc>
                <a:tc>
                  <a:txBody>
                    <a:bodyPr/>
                    <a:lstStyle/>
                    <a:p>
                      <a:pPr marL="0" marR="0" lvl="0" indent="0" algn="ctr" defTabSz="914400" rtl="0" eaLnBrk="1" fontAlgn="base" latinLnBrk="0" hangingPunct="1">
                        <a:lnSpc>
                          <a:spcPct val="100000"/>
                        </a:lnSpc>
                        <a:spcBef>
                          <a:spcPct val="6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Verdana" pitchFamily="34" charset="0"/>
                        </a:rPr>
                        <a:t>0</a:t>
                      </a:r>
                    </a:p>
                  </a:txBody>
                  <a:tcPr horzOverflow="overflow">
                    <a:lnL w="28575" cap="flat" cmpd="sng" algn="ctr">
                      <a:solidFill>
                        <a:srgbClr val="000000"/>
                      </a:solidFill>
                      <a:prstDash val="solid"/>
                      <a:round/>
                      <a:headEnd type="none" w="sm" len="sm"/>
                      <a:tailEnd type="none" w="sm" len="sm"/>
                    </a:lnL>
                    <a:lnR w="57150" cap="flat" cmpd="sng" algn="ctr">
                      <a:solidFill>
                        <a:srgbClr val="000000"/>
                      </a:solidFill>
                      <a:prstDash val="solid"/>
                      <a:round/>
                      <a:headEnd type="none" w="sm" len="sm"/>
                      <a:tailEnd type="none" w="sm" len="sm"/>
                    </a:lnR>
                    <a:lnT w="28575" cap="flat" cmpd="sng" algn="ctr">
                      <a:solidFill>
                        <a:srgbClr val="000000"/>
                      </a:solidFill>
                      <a:prstDash val="solid"/>
                      <a:round/>
                      <a:headEnd type="none" w="sm" len="sm"/>
                      <a:tailEnd type="none" w="sm" len="sm"/>
                    </a:lnT>
                    <a:lnB w="57150" cap="flat" cmpd="sng" algn="ctr">
                      <a:solidFill>
                        <a:srgbClr val="000000"/>
                      </a:solidFill>
                      <a:prstDash val="solid"/>
                      <a:round/>
                      <a:headEnd type="none" w="sm" len="sm"/>
                      <a:tailEnd type="none" w="sm" len="sm"/>
                    </a:lnB>
                    <a:lnTlToBr>
                      <a:noFill/>
                    </a:lnTlToBr>
                    <a:lnBlToTr>
                      <a:noFill/>
                    </a:lnBlToTr>
                    <a:solidFill>
                      <a:schemeClr val="accent1">
                        <a:lumMod val="40000"/>
                        <a:lumOff val="60000"/>
                      </a:schemeClr>
                    </a:solidFill>
                  </a:tcPr>
                </a:tc>
              </a:tr>
            </a:tbl>
          </a:graphicData>
        </a:graphic>
      </p:graphicFrame>
    </p:spTree>
    <p:extLst>
      <p:ext uri="{BB962C8B-B14F-4D97-AF65-F5344CB8AC3E}">
        <p14:creationId xmlns:p14="http://schemas.microsoft.com/office/powerpoint/2010/main" val="3673313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05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059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0596">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180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fld id="{6F444F1B-12E9-43FA-A37F-F0E15969877B}" type="slidenum">
              <a:rPr lang="en-US" altLang="en-US" sz="1400" smtClean="0"/>
              <a:pPr eaLnBrk="1" hangingPunct="1"/>
              <a:t>36</a:t>
            </a:fld>
            <a:endParaRPr lang="en-US" altLang="en-US" sz="1400" smtClean="0"/>
          </a:p>
        </p:txBody>
      </p:sp>
      <p:sp>
        <p:nvSpPr>
          <p:cNvPr id="111619" name="Rectangle 2"/>
          <p:cNvSpPr>
            <a:spLocks noChangeArrowheads="1"/>
          </p:cNvSpPr>
          <p:nvPr/>
        </p:nvSpPr>
        <p:spPr bwMode="auto">
          <a:xfrm>
            <a:off x="266700" y="685800"/>
            <a:ext cx="8610600" cy="433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eaLnBrk="1" hangingPunct="1"/>
            <a:r>
              <a:rPr lang="en-US" altLang="en-US" sz="3600" b="1" dirty="0" smtClean="0"/>
              <a:t>Barrier</a:t>
            </a:r>
            <a:endParaRPr lang="en-US" altLang="en-US" sz="3600" b="1" dirty="0"/>
          </a:p>
          <a:p>
            <a:pPr eaLnBrk="1" hangingPunct="1"/>
            <a:endParaRPr lang="en-US" altLang="en-US" dirty="0"/>
          </a:p>
          <a:p>
            <a:pPr eaLnBrk="1" hangingPunct="1"/>
            <a:r>
              <a:rPr lang="en-US" altLang="en-US" dirty="0">
                <a:solidFill>
                  <a:schemeClr val="accent2"/>
                </a:solidFill>
              </a:rPr>
              <a:t>		#pragma </a:t>
            </a:r>
            <a:r>
              <a:rPr lang="en-US" altLang="en-US" dirty="0" err="1">
                <a:solidFill>
                  <a:schemeClr val="accent2"/>
                </a:solidFill>
              </a:rPr>
              <a:t>omp</a:t>
            </a:r>
            <a:r>
              <a:rPr lang="en-US" altLang="en-US" dirty="0">
                <a:solidFill>
                  <a:schemeClr val="accent2"/>
                </a:solidFill>
              </a:rPr>
              <a:t> barrier</a:t>
            </a:r>
          </a:p>
          <a:p>
            <a:pPr eaLnBrk="1" hangingPunct="1"/>
            <a:endParaRPr lang="en-US" altLang="en-US" dirty="0">
              <a:solidFill>
                <a:schemeClr val="accent2"/>
              </a:solidFill>
            </a:endParaRPr>
          </a:p>
          <a:p>
            <a:pPr marL="342900" indent="-342900" eaLnBrk="1" hangingPunct="1">
              <a:buFont typeface="Arial" panose="020B0604020202020204" pitchFamily="34" charset="0"/>
              <a:buChar char="•"/>
            </a:pPr>
            <a:r>
              <a:rPr lang="en-US" altLang="en-US" dirty="0" smtClean="0"/>
              <a:t>When a thread reaches the </a:t>
            </a:r>
            <a:r>
              <a:rPr lang="en-US" altLang="en-US" b="1" i="1" dirty="0" smtClean="0"/>
              <a:t>barrier</a:t>
            </a:r>
            <a:r>
              <a:rPr lang="en-US" altLang="en-US" dirty="0" smtClean="0"/>
              <a:t> it </a:t>
            </a:r>
            <a:r>
              <a:rPr lang="en-US" altLang="en-US" dirty="0"/>
              <a:t>waits until all threads have reached the barrier and then they all proceed together.</a:t>
            </a:r>
          </a:p>
          <a:p>
            <a:pPr eaLnBrk="1" hangingPunct="1"/>
            <a:endParaRPr lang="en-US" altLang="en-US" dirty="0"/>
          </a:p>
          <a:p>
            <a:pPr marL="342900" indent="-342900" eaLnBrk="1" hangingPunct="1">
              <a:buFont typeface="Arial" panose="020B0604020202020204" pitchFamily="34" charset="0"/>
              <a:buChar char="•"/>
            </a:pPr>
            <a:r>
              <a:rPr lang="en-US" altLang="en-US" dirty="0"/>
              <a:t>There are restrictions on the placement of </a:t>
            </a:r>
            <a:r>
              <a:rPr lang="en-US" altLang="en-US" b="1" i="1" dirty="0"/>
              <a:t>barrier</a:t>
            </a:r>
            <a:r>
              <a:rPr lang="en-US" altLang="en-US" dirty="0"/>
              <a:t> directive in </a:t>
            </a:r>
            <a:r>
              <a:rPr lang="en-US" altLang="en-US" dirty="0" smtClean="0"/>
              <a:t>a program</a:t>
            </a:r>
            <a:r>
              <a:rPr lang="en-US" altLang="en-US" dirty="0"/>
              <a:t>. </a:t>
            </a:r>
          </a:p>
          <a:p>
            <a:pPr marL="1085850" lvl="1" indent="-342900" eaLnBrk="1" hangingPunct="1">
              <a:buFont typeface="Arial" panose="020B0604020202020204" pitchFamily="34" charset="0"/>
              <a:buChar char="•"/>
            </a:pPr>
            <a:r>
              <a:rPr lang="en-US" altLang="en-US" dirty="0" smtClean="0"/>
              <a:t>i.e. all </a:t>
            </a:r>
            <a:r>
              <a:rPr lang="en-US" altLang="en-US" dirty="0"/>
              <a:t>threads must be able to reach the </a:t>
            </a:r>
            <a:r>
              <a:rPr lang="en-US" altLang="en-US" b="1" i="1" dirty="0"/>
              <a:t>barrier</a:t>
            </a:r>
            <a:r>
              <a:rPr lang="en-US" altLang="en-US" dirty="0"/>
              <a:t>.</a:t>
            </a:r>
          </a:p>
        </p:txBody>
      </p:sp>
    </p:spTree>
    <p:extLst>
      <p:ext uri="{BB962C8B-B14F-4D97-AF65-F5344CB8AC3E}">
        <p14:creationId xmlns:p14="http://schemas.microsoft.com/office/powerpoint/2010/main" val="1924362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1619">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1619">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16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fld id="{73FF8C35-CC04-4571-BDEC-373B6E10A2FA}" type="slidenum">
              <a:rPr lang="en-US" altLang="en-US" sz="1400" smtClean="0"/>
              <a:pPr eaLnBrk="1" hangingPunct="1"/>
              <a:t>37</a:t>
            </a:fld>
            <a:endParaRPr lang="en-US" altLang="en-US" sz="1400" smtClean="0"/>
          </a:p>
        </p:txBody>
      </p:sp>
      <p:sp>
        <p:nvSpPr>
          <p:cNvPr id="112643" name="Rectangle 2"/>
          <p:cNvSpPr>
            <a:spLocks noChangeArrowheads="1"/>
          </p:cNvSpPr>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eaLnBrk="1" hangingPunct="1"/>
            <a:r>
              <a:rPr lang="en-US" altLang="en-US" sz="4000">
                <a:solidFill>
                  <a:schemeClr val="tx2"/>
                </a:solidFill>
                <a:latin typeface="Lucida Console" pitchFamily="49" charset="0"/>
              </a:rPr>
              <a:t>barrier</a:t>
            </a:r>
            <a:r>
              <a:rPr lang="en-US" altLang="en-US" sz="4000">
                <a:solidFill>
                  <a:schemeClr val="tx2"/>
                </a:solidFill>
              </a:rPr>
              <a:t> directive</a:t>
            </a:r>
          </a:p>
        </p:txBody>
      </p:sp>
      <p:sp>
        <p:nvSpPr>
          <p:cNvPr id="112644" name="Rectangle 3"/>
          <p:cNvSpPr>
            <a:spLocks noChangeArrowheads="1"/>
          </p:cNvSpPr>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spcBef>
                <a:spcPct val="20000"/>
              </a:spcBef>
              <a:buFontTx/>
              <a:buChar char="•"/>
            </a:pPr>
            <a:r>
              <a:rPr lang="en-US" altLang="en-US" sz="2800" dirty="0"/>
              <a:t>Explicit barrier synchronization</a:t>
            </a:r>
          </a:p>
          <a:p>
            <a:pPr eaLnBrk="1" hangingPunct="1">
              <a:spcBef>
                <a:spcPct val="20000"/>
              </a:spcBef>
              <a:buFontTx/>
              <a:buChar char="•"/>
            </a:pPr>
            <a:r>
              <a:rPr lang="en-US" altLang="en-US" sz="2800" dirty="0"/>
              <a:t>Each thread waits until all threads arrive</a:t>
            </a:r>
          </a:p>
        </p:txBody>
      </p:sp>
      <p:sp>
        <p:nvSpPr>
          <p:cNvPr id="112645" name="Rectangle 4"/>
          <p:cNvSpPr>
            <a:spLocks noChangeArrowheads="1"/>
          </p:cNvSpPr>
          <p:nvPr/>
        </p:nvSpPr>
        <p:spPr bwMode="auto">
          <a:xfrm>
            <a:off x="1354138" y="2738438"/>
            <a:ext cx="6553200" cy="2298700"/>
          </a:xfrm>
          <a:prstGeom prst="rect">
            <a:avLst/>
          </a:prstGeom>
          <a:solidFill>
            <a:srgbClr val="001E8A"/>
          </a:solidFill>
          <a:ln w="9525">
            <a:solidFill>
              <a:schemeClr val="tx1"/>
            </a:solidFill>
            <a:miter lim="800000"/>
            <a:headEnd/>
            <a:tailEnd/>
          </a:ln>
        </p:spPr>
        <p:txBody>
          <a:bodyPr lIns="92075" tIns="46038" rIns="92075" bIns="46038">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spcBef>
                <a:spcPct val="50000"/>
              </a:spcBef>
            </a:pPr>
            <a:r>
              <a:rPr lang="en-US" altLang="en-US" sz="1800" b="1" dirty="0">
                <a:solidFill>
                  <a:srgbClr val="FFC000"/>
                </a:solidFill>
                <a:latin typeface="Lucida Console" pitchFamily="49" charset="0"/>
              </a:rPr>
              <a:t>#pragma </a:t>
            </a:r>
            <a:r>
              <a:rPr lang="en-US" altLang="en-US" sz="1800" b="1" dirty="0" err="1">
                <a:solidFill>
                  <a:srgbClr val="FFC000"/>
                </a:solidFill>
                <a:latin typeface="Lucida Console" pitchFamily="49" charset="0"/>
              </a:rPr>
              <a:t>omp</a:t>
            </a:r>
            <a:r>
              <a:rPr lang="en-US" altLang="en-US" sz="1800" b="1" dirty="0">
                <a:solidFill>
                  <a:srgbClr val="FFC000"/>
                </a:solidFill>
                <a:latin typeface="Lucida Console" pitchFamily="49" charset="0"/>
              </a:rPr>
              <a:t> parallel shared (A, B, C) </a:t>
            </a:r>
            <a:br>
              <a:rPr lang="en-US" altLang="en-US" sz="1800" b="1" dirty="0">
                <a:solidFill>
                  <a:srgbClr val="FFC000"/>
                </a:solidFill>
                <a:latin typeface="Lucida Console" pitchFamily="49" charset="0"/>
              </a:rPr>
            </a:br>
            <a:r>
              <a:rPr lang="en-US" altLang="en-US" sz="1800" b="1" dirty="0">
                <a:solidFill>
                  <a:srgbClr val="FFC000"/>
                </a:solidFill>
                <a:latin typeface="Lucida Console" pitchFamily="49" charset="0"/>
              </a:rPr>
              <a:t>{</a:t>
            </a:r>
            <a:r>
              <a:rPr lang="en-US" altLang="en-US" sz="1800" b="1" dirty="0">
                <a:solidFill>
                  <a:schemeClr val="bg1"/>
                </a:solidFill>
                <a:latin typeface="Lucida Console" pitchFamily="49" charset="0"/>
              </a:rPr>
              <a:t/>
            </a:r>
            <a:br>
              <a:rPr lang="en-US" altLang="en-US" sz="1800" b="1" dirty="0">
                <a:solidFill>
                  <a:schemeClr val="bg1"/>
                </a:solidFill>
                <a:latin typeface="Lucida Console" pitchFamily="49" charset="0"/>
              </a:rPr>
            </a:br>
            <a:r>
              <a:rPr lang="en-US" altLang="en-US" sz="1800" b="1" dirty="0">
                <a:solidFill>
                  <a:schemeClr val="bg1"/>
                </a:solidFill>
                <a:latin typeface="Lucida Console" pitchFamily="49" charset="0"/>
              </a:rPr>
              <a:t>	</a:t>
            </a:r>
            <a:r>
              <a:rPr lang="en-US" altLang="en-US" sz="1800" b="1" dirty="0" err="1">
                <a:solidFill>
                  <a:schemeClr val="bg1"/>
                </a:solidFill>
                <a:latin typeface="Lucida Console" pitchFamily="49" charset="0"/>
              </a:rPr>
              <a:t>DoSomeWork</a:t>
            </a:r>
            <a:r>
              <a:rPr lang="en-US" altLang="en-US" sz="1800" b="1" dirty="0">
                <a:solidFill>
                  <a:schemeClr val="bg1"/>
                </a:solidFill>
                <a:latin typeface="Lucida Console" pitchFamily="49" charset="0"/>
              </a:rPr>
              <a:t>(A,B);</a:t>
            </a:r>
            <a:br>
              <a:rPr lang="en-US" altLang="en-US" sz="1800" b="1" dirty="0">
                <a:solidFill>
                  <a:schemeClr val="bg1"/>
                </a:solidFill>
                <a:latin typeface="Lucida Console" pitchFamily="49" charset="0"/>
              </a:rPr>
            </a:br>
            <a:r>
              <a:rPr lang="en-US" altLang="en-US" sz="1800" b="1" dirty="0">
                <a:solidFill>
                  <a:schemeClr val="bg1"/>
                </a:solidFill>
                <a:latin typeface="Lucida Console" pitchFamily="49" charset="0"/>
              </a:rPr>
              <a:t>	</a:t>
            </a:r>
            <a:r>
              <a:rPr lang="en-US" altLang="en-US" sz="1800" b="1" dirty="0" err="1">
                <a:solidFill>
                  <a:schemeClr val="bg1"/>
                </a:solidFill>
                <a:latin typeface="Lucida Console" pitchFamily="49" charset="0"/>
              </a:rPr>
              <a:t>cout</a:t>
            </a:r>
            <a:r>
              <a:rPr lang="en-US" altLang="en-US" sz="1800" b="1" dirty="0">
                <a:solidFill>
                  <a:schemeClr val="bg1"/>
                </a:solidFill>
                <a:latin typeface="Lucida Console" pitchFamily="49" charset="0"/>
              </a:rPr>
              <a:t> &lt;&lt; “Processed A into B” &lt;&lt; </a:t>
            </a:r>
            <a:r>
              <a:rPr lang="en-US" altLang="en-US" sz="1800" b="1" dirty="0" err="1">
                <a:solidFill>
                  <a:schemeClr val="bg1"/>
                </a:solidFill>
                <a:latin typeface="Lucida Console" pitchFamily="49" charset="0"/>
              </a:rPr>
              <a:t>endl</a:t>
            </a:r>
            <a:r>
              <a:rPr lang="en-US" altLang="en-US" sz="1800" b="1" dirty="0">
                <a:solidFill>
                  <a:schemeClr val="bg1"/>
                </a:solidFill>
                <a:latin typeface="Lucida Console" pitchFamily="49" charset="0"/>
              </a:rPr>
              <a:t>;</a:t>
            </a:r>
            <a:br>
              <a:rPr lang="en-US" altLang="en-US" sz="1800" b="1" dirty="0">
                <a:solidFill>
                  <a:schemeClr val="bg1"/>
                </a:solidFill>
                <a:latin typeface="Lucida Console" pitchFamily="49" charset="0"/>
              </a:rPr>
            </a:br>
            <a:r>
              <a:rPr lang="en-US" altLang="en-US" sz="1800" b="1" dirty="0">
                <a:solidFill>
                  <a:srgbClr val="FFFF00"/>
                </a:solidFill>
                <a:latin typeface="Lucida Console" pitchFamily="49" charset="0"/>
              </a:rPr>
              <a:t>#pragma </a:t>
            </a:r>
            <a:r>
              <a:rPr lang="en-US" altLang="en-US" sz="1800" b="1" dirty="0" err="1">
                <a:solidFill>
                  <a:srgbClr val="FFFF00"/>
                </a:solidFill>
                <a:latin typeface="Lucida Console" pitchFamily="49" charset="0"/>
              </a:rPr>
              <a:t>omp</a:t>
            </a:r>
            <a:r>
              <a:rPr lang="en-US" altLang="en-US" sz="1800" b="1" dirty="0">
                <a:solidFill>
                  <a:srgbClr val="FFFF00"/>
                </a:solidFill>
                <a:latin typeface="Lucida Console" pitchFamily="49" charset="0"/>
              </a:rPr>
              <a:t> barrier </a:t>
            </a:r>
            <a:r>
              <a:rPr lang="en-US" altLang="en-US" sz="1800" b="1" dirty="0">
                <a:solidFill>
                  <a:schemeClr val="bg1"/>
                </a:solidFill>
                <a:latin typeface="Lucida Console" pitchFamily="49" charset="0"/>
              </a:rPr>
              <a:t/>
            </a:r>
            <a:br>
              <a:rPr lang="en-US" altLang="en-US" sz="1800" b="1" dirty="0">
                <a:solidFill>
                  <a:schemeClr val="bg1"/>
                </a:solidFill>
                <a:latin typeface="Lucida Console" pitchFamily="49" charset="0"/>
              </a:rPr>
            </a:br>
            <a:r>
              <a:rPr lang="en-US" altLang="en-US" sz="1800" b="1" dirty="0">
                <a:solidFill>
                  <a:schemeClr val="bg1"/>
                </a:solidFill>
                <a:latin typeface="Lucida Console" pitchFamily="49" charset="0"/>
              </a:rPr>
              <a:t>	</a:t>
            </a:r>
            <a:r>
              <a:rPr lang="en-US" altLang="en-US" sz="1800" b="1" dirty="0" err="1">
                <a:solidFill>
                  <a:schemeClr val="bg1"/>
                </a:solidFill>
                <a:latin typeface="Lucida Console" pitchFamily="49" charset="0"/>
              </a:rPr>
              <a:t>DoSomeWork</a:t>
            </a:r>
            <a:r>
              <a:rPr lang="en-US" altLang="en-US" sz="1800" b="1" dirty="0">
                <a:solidFill>
                  <a:schemeClr val="bg1"/>
                </a:solidFill>
                <a:latin typeface="Lucida Console" pitchFamily="49" charset="0"/>
              </a:rPr>
              <a:t>(B,C);</a:t>
            </a:r>
            <a:br>
              <a:rPr lang="en-US" altLang="en-US" sz="1800" b="1" dirty="0">
                <a:solidFill>
                  <a:schemeClr val="bg1"/>
                </a:solidFill>
                <a:latin typeface="Lucida Console" pitchFamily="49" charset="0"/>
              </a:rPr>
            </a:br>
            <a:r>
              <a:rPr lang="en-US" altLang="en-US" sz="1800" b="1" dirty="0">
                <a:solidFill>
                  <a:schemeClr val="bg1"/>
                </a:solidFill>
                <a:latin typeface="Lucida Console" pitchFamily="49" charset="0"/>
              </a:rPr>
              <a:t>	</a:t>
            </a:r>
            <a:r>
              <a:rPr lang="en-US" altLang="en-US" sz="1800" b="1" dirty="0" err="1">
                <a:solidFill>
                  <a:schemeClr val="bg1"/>
                </a:solidFill>
                <a:latin typeface="Lucida Console" pitchFamily="49" charset="0"/>
              </a:rPr>
              <a:t>cout</a:t>
            </a:r>
            <a:r>
              <a:rPr lang="en-US" altLang="en-US" sz="1800" b="1" dirty="0">
                <a:solidFill>
                  <a:schemeClr val="bg1"/>
                </a:solidFill>
                <a:latin typeface="Lucida Console" pitchFamily="49" charset="0"/>
              </a:rPr>
              <a:t> &lt;&lt; “Processed B into C” &lt;&lt; </a:t>
            </a:r>
            <a:r>
              <a:rPr lang="en-US" altLang="en-US" sz="1800" b="1" dirty="0" err="1">
                <a:solidFill>
                  <a:schemeClr val="bg1"/>
                </a:solidFill>
                <a:latin typeface="Lucida Console" pitchFamily="49" charset="0"/>
              </a:rPr>
              <a:t>endl</a:t>
            </a:r>
            <a:r>
              <a:rPr lang="en-US" altLang="en-US" sz="1800" b="1" dirty="0">
                <a:solidFill>
                  <a:schemeClr val="bg1"/>
                </a:solidFill>
                <a:latin typeface="Lucida Console" pitchFamily="49" charset="0"/>
              </a:rPr>
              <a:t>;</a:t>
            </a:r>
            <a:br>
              <a:rPr lang="en-US" altLang="en-US" sz="1800" b="1" dirty="0">
                <a:solidFill>
                  <a:schemeClr val="bg1"/>
                </a:solidFill>
                <a:latin typeface="Lucida Console" pitchFamily="49" charset="0"/>
              </a:rPr>
            </a:br>
            <a:r>
              <a:rPr lang="en-US" altLang="en-US" sz="1800" b="1" dirty="0">
                <a:solidFill>
                  <a:srgbClr val="FFC000"/>
                </a:solidFill>
                <a:latin typeface="Lucida Console" pitchFamily="49" charset="0"/>
              </a:rPr>
              <a:t>}</a:t>
            </a:r>
          </a:p>
        </p:txBody>
      </p:sp>
    </p:spTree>
    <p:extLst>
      <p:ext uri="{BB962C8B-B14F-4D97-AF65-F5344CB8AC3E}">
        <p14:creationId xmlns:p14="http://schemas.microsoft.com/office/powerpoint/2010/main" val="1431466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4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64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fld id="{E1966E17-C86C-44D2-B413-B0BE54CF4019}" type="slidenum">
              <a:rPr lang="en-US" altLang="en-US" sz="1400" smtClean="0"/>
              <a:pPr eaLnBrk="1" hangingPunct="1"/>
              <a:t>38</a:t>
            </a:fld>
            <a:endParaRPr lang="en-US" altLang="en-US" sz="1400" smtClean="0"/>
          </a:p>
        </p:txBody>
      </p:sp>
      <p:sp>
        <p:nvSpPr>
          <p:cNvPr id="113667" name="Rectangle 4"/>
          <p:cNvSpPr>
            <a:spLocks noChangeArrowheads="1"/>
          </p:cNvSpPr>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eaLnBrk="1" hangingPunct="1"/>
            <a:r>
              <a:rPr lang="en-US" altLang="en-US" sz="4000">
                <a:solidFill>
                  <a:schemeClr val="tx2"/>
                </a:solidFill>
              </a:rPr>
              <a:t>Implicit Barriers</a:t>
            </a:r>
          </a:p>
        </p:txBody>
      </p:sp>
      <p:sp>
        <p:nvSpPr>
          <p:cNvPr id="113668" name="Rectangle 5"/>
          <p:cNvSpPr>
            <a:spLocks noChangeArrowheads="1"/>
          </p:cNvSpPr>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spcBef>
                <a:spcPct val="20000"/>
              </a:spcBef>
              <a:buFontTx/>
              <a:buChar char="•"/>
            </a:pPr>
            <a:r>
              <a:rPr lang="en-US" altLang="en-US" sz="2800" dirty="0"/>
              <a:t>Several </a:t>
            </a:r>
            <a:r>
              <a:rPr lang="en-US" altLang="en-US" sz="2800" dirty="0" err="1"/>
              <a:t>OpenMP</a:t>
            </a:r>
            <a:r>
              <a:rPr lang="en-US" altLang="en-US" sz="2800" dirty="0"/>
              <a:t> constructs have implicit barriers</a:t>
            </a:r>
          </a:p>
          <a:p>
            <a:pPr lvl="1" eaLnBrk="1" hangingPunct="1">
              <a:spcBef>
                <a:spcPct val="20000"/>
              </a:spcBef>
              <a:buFontTx/>
              <a:buChar char="–"/>
            </a:pPr>
            <a:r>
              <a:rPr lang="en-US" altLang="en-US" dirty="0"/>
              <a:t>Parallel region – necessary barrier – cannot be removed</a:t>
            </a:r>
          </a:p>
          <a:p>
            <a:pPr lvl="1" eaLnBrk="1" hangingPunct="1">
              <a:spcBef>
                <a:spcPct val="20000"/>
              </a:spcBef>
              <a:buFontTx/>
              <a:buChar char="–"/>
            </a:pPr>
            <a:r>
              <a:rPr lang="en-US" altLang="en-US" dirty="0"/>
              <a:t>Loop </a:t>
            </a:r>
            <a:r>
              <a:rPr lang="en-US" altLang="en-US" dirty="0" err="1"/>
              <a:t>worksharing</a:t>
            </a:r>
            <a:r>
              <a:rPr lang="en-US" altLang="en-US" dirty="0"/>
              <a:t> (parallel </a:t>
            </a:r>
            <a:r>
              <a:rPr lang="en-US" altLang="en-US" sz="2000" b="1" dirty="0">
                <a:latin typeface="Lucida Console" pitchFamily="49" charset="0"/>
              </a:rPr>
              <a:t>for</a:t>
            </a:r>
            <a:r>
              <a:rPr lang="en-US" altLang="en-US" dirty="0"/>
              <a:t>) construct</a:t>
            </a:r>
          </a:p>
          <a:p>
            <a:pPr lvl="1" eaLnBrk="1" hangingPunct="1">
              <a:spcBef>
                <a:spcPct val="20000"/>
              </a:spcBef>
              <a:buFontTx/>
              <a:buChar char="–"/>
            </a:pPr>
            <a:r>
              <a:rPr lang="en-US" altLang="en-US" sz="2000" b="1" dirty="0">
                <a:latin typeface="Lucida Console" pitchFamily="49" charset="0"/>
              </a:rPr>
              <a:t>single</a:t>
            </a:r>
            <a:r>
              <a:rPr lang="en-US" altLang="en-US" sz="2000" dirty="0"/>
              <a:t> </a:t>
            </a:r>
            <a:r>
              <a:rPr lang="en-US" altLang="en-US" dirty="0"/>
              <a:t>construct</a:t>
            </a:r>
          </a:p>
          <a:p>
            <a:pPr eaLnBrk="1" hangingPunct="1">
              <a:spcBef>
                <a:spcPct val="20000"/>
              </a:spcBef>
              <a:buFontTx/>
              <a:buChar char="•"/>
            </a:pPr>
            <a:r>
              <a:rPr lang="en-US" altLang="en-US" sz="2800" dirty="0"/>
              <a:t>Unnecessary barriers hurt performance and can be removed with the </a:t>
            </a:r>
            <a:r>
              <a:rPr lang="en-US" altLang="en-US" b="1" dirty="0" err="1">
                <a:latin typeface="Lucida Console" pitchFamily="49" charset="0"/>
              </a:rPr>
              <a:t>nowait</a:t>
            </a:r>
            <a:r>
              <a:rPr lang="en-US" altLang="en-US" dirty="0"/>
              <a:t> </a:t>
            </a:r>
            <a:r>
              <a:rPr lang="en-US" altLang="en-US" sz="2800" dirty="0"/>
              <a:t>clause</a:t>
            </a:r>
          </a:p>
          <a:p>
            <a:pPr eaLnBrk="1" hangingPunct="1">
              <a:spcBef>
                <a:spcPct val="20000"/>
              </a:spcBef>
              <a:buFontTx/>
              <a:buChar char="•"/>
            </a:pPr>
            <a:r>
              <a:rPr lang="en-US" altLang="en-US" sz="2800" dirty="0"/>
              <a:t>The </a:t>
            </a:r>
            <a:r>
              <a:rPr lang="en-US" altLang="en-US" b="1" dirty="0" err="1">
                <a:latin typeface="Lucida Console" pitchFamily="49" charset="0"/>
              </a:rPr>
              <a:t>nowait</a:t>
            </a:r>
            <a:r>
              <a:rPr lang="en-US" altLang="en-US" sz="2800" dirty="0"/>
              <a:t> clause is applicable to:</a:t>
            </a:r>
          </a:p>
          <a:p>
            <a:pPr lvl="1" eaLnBrk="1" hangingPunct="1">
              <a:spcBef>
                <a:spcPct val="20000"/>
              </a:spcBef>
              <a:buFontTx/>
              <a:buChar char="–"/>
            </a:pPr>
            <a:r>
              <a:rPr lang="en-US" altLang="en-US" dirty="0"/>
              <a:t>Loop </a:t>
            </a:r>
            <a:r>
              <a:rPr lang="en-US" altLang="en-US" dirty="0" err="1"/>
              <a:t>worksharing</a:t>
            </a:r>
            <a:r>
              <a:rPr lang="en-US" altLang="en-US" dirty="0"/>
              <a:t> (parallel </a:t>
            </a:r>
            <a:r>
              <a:rPr lang="en-US" altLang="en-US" sz="2000" b="1" dirty="0">
                <a:latin typeface="Lucida Console" pitchFamily="49" charset="0"/>
              </a:rPr>
              <a:t>for</a:t>
            </a:r>
            <a:r>
              <a:rPr lang="en-US" altLang="en-US" dirty="0"/>
              <a:t>) construct</a:t>
            </a:r>
          </a:p>
          <a:p>
            <a:pPr lvl="1" eaLnBrk="1" hangingPunct="1">
              <a:spcBef>
                <a:spcPct val="20000"/>
              </a:spcBef>
              <a:buFontTx/>
              <a:buChar char="–"/>
            </a:pPr>
            <a:r>
              <a:rPr lang="en-US" altLang="en-US" sz="2000" b="1" dirty="0">
                <a:latin typeface="Lucida Console" pitchFamily="49" charset="0"/>
              </a:rPr>
              <a:t>single</a:t>
            </a:r>
            <a:r>
              <a:rPr lang="en-US" altLang="en-US" sz="2000" dirty="0"/>
              <a:t> </a:t>
            </a:r>
            <a:r>
              <a:rPr lang="en-US" altLang="en-US" dirty="0"/>
              <a:t>construct</a:t>
            </a:r>
          </a:p>
        </p:txBody>
      </p:sp>
    </p:spTree>
    <p:extLst>
      <p:ext uri="{BB962C8B-B14F-4D97-AF65-F5344CB8AC3E}">
        <p14:creationId xmlns:p14="http://schemas.microsoft.com/office/powerpoint/2010/main" val="3482589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366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366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366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366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3668">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3668">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366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fld id="{2E8BF9CC-0E20-4CC0-921A-FAB0220FA573}" type="slidenum">
              <a:rPr lang="en-US" altLang="en-US" sz="1400" smtClean="0"/>
              <a:pPr eaLnBrk="1" hangingPunct="1"/>
              <a:t>39</a:t>
            </a:fld>
            <a:endParaRPr lang="en-US" altLang="en-US" sz="1400" smtClean="0"/>
          </a:p>
        </p:txBody>
      </p:sp>
      <p:sp>
        <p:nvSpPr>
          <p:cNvPr id="114691" name="Rectangle 2"/>
          <p:cNvSpPr>
            <a:spLocks noChangeArrowheads="1"/>
          </p:cNvSpPr>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eaLnBrk="1" hangingPunct="1"/>
            <a:r>
              <a:rPr lang="en-US" altLang="en-US" sz="4000">
                <a:solidFill>
                  <a:schemeClr val="tx2"/>
                </a:solidFill>
                <a:latin typeface="Lucida Console" pitchFamily="49" charset="0"/>
              </a:rPr>
              <a:t>nowait</a:t>
            </a:r>
            <a:r>
              <a:rPr lang="en-US" altLang="en-US" sz="4000">
                <a:solidFill>
                  <a:schemeClr val="tx2"/>
                </a:solidFill>
              </a:rPr>
              <a:t> Clause</a:t>
            </a:r>
          </a:p>
        </p:txBody>
      </p:sp>
      <p:sp>
        <p:nvSpPr>
          <p:cNvPr id="114692" name="Rectangle 3"/>
          <p:cNvSpPr>
            <a:spLocks noChangeArrowheads="1"/>
          </p:cNvSpPr>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spcBef>
                <a:spcPct val="20000"/>
              </a:spcBef>
              <a:buFontTx/>
              <a:buChar char="•"/>
            </a:pPr>
            <a:endParaRPr lang="en-US" altLang="en-US" sz="2800" dirty="0"/>
          </a:p>
          <a:p>
            <a:pPr eaLnBrk="1" hangingPunct="1">
              <a:spcBef>
                <a:spcPct val="20000"/>
              </a:spcBef>
              <a:buFontTx/>
              <a:buChar char="•"/>
            </a:pPr>
            <a:endParaRPr lang="en-US" altLang="en-US" sz="2800" dirty="0"/>
          </a:p>
          <a:p>
            <a:pPr eaLnBrk="1" hangingPunct="1">
              <a:spcBef>
                <a:spcPct val="20000"/>
              </a:spcBef>
              <a:buFontTx/>
              <a:buChar char="•"/>
            </a:pPr>
            <a:endParaRPr lang="en-US" altLang="en-US" sz="2800" dirty="0"/>
          </a:p>
          <a:p>
            <a:pPr eaLnBrk="1" hangingPunct="1">
              <a:spcBef>
                <a:spcPct val="20000"/>
              </a:spcBef>
              <a:buFontTx/>
              <a:buChar char="•"/>
            </a:pPr>
            <a:r>
              <a:rPr lang="en-US" altLang="en-US" sz="2800" dirty="0"/>
              <a:t>Use when threads unnecessarily wait between independent computations </a:t>
            </a:r>
          </a:p>
        </p:txBody>
      </p:sp>
      <p:sp>
        <p:nvSpPr>
          <p:cNvPr id="114693" name="Text Box 4"/>
          <p:cNvSpPr txBox="1">
            <a:spLocks noChangeArrowheads="1"/>
          </p:cNvSpPr>
          <p:nvPr/>
        </p:nvSpPr>
        <p:spPr bwMode="auto">
          <a:xfrm>
            <a:off x="4800600" y="1371600"/>
            <a:ext cx="3352800" cy="1039813"/>
          </a:xfrm>
          <a:prstGeom prst="rect">
            <a:avLst/>
          </a:prstGeom>
          <a:solidFill>
            <a:srgbClr val="001E8A"/>
          </a:solidFill>
          <a:ln w="12700">
            <a:solidFill>
              <a:schemeClr val="tx1"/>
            </a:solidFill>
            <a:miter lim="800000"/>
            <a:headEnd type="none" w="sm" len="sm"/>
            <a:tailEnd type="none" w="sm" len="sm"/>
          </a:ln>
        </p:spPr>
        <p:txBody>
          <a:bodyPr>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spcBef>
                <a:spcPct val="20000"/>
              </a:spcBef>
              <a:buClr>
                <a:schemeClr val="tx1"/>
              </a:buClr>
              <a:buSzPct val="75000"/>
              <a:buFont typeface="Monotype Sorts"/>
              <a:buNone/>
            </a:pPr>
            <a:r>
              <a:rPr lang="en-US" altLang="en-US" sz="1800" b="1">
                <a:solidFill>
                  <a:schemeClr val="bg1"/>
                </a:solidFill>
                <a:latin typeface="Lucida Console" pitchFamily="49" charset="0"/>
              </a:rPr>
              <a:t>#pragma single </a:t>
            </a:r>
            <a:r>
              <a:rPr lang="en-US" altLang="en-US" sz="1800" b="1">
                <a:solidFill>
                  <a:srgbClr val="FFFF00"/>
                </a:solidFill>
                <a:latin typeface="Lucida Console" pitchFamily="49" charset="0"/>
              </a:rPr>
              <a:t>nowait</a:t>
            </a:r>
          </a:p>
          <a:p>
            <a:pPr>
              <a:spcBef>
                <a:spcPct val="20000"/>
              </a:spcBef>
              <a:buClr>
                <a:schemeClr val="tx1"/>
              </a:buClr>
              <a:buSzPct val="75000"/>
              <a:buFont typeface="Monotype Sorts"/>
              <a:buNone/>
            </a:pPr>
            <a:r>
              <a:rPr lang="en-US" altLang="en-US" sz="1800" b="1">
                <a:solidFill>
                  <a:schemeClr val="bg1"/>
                </a:solidFill>
                <a:latin typeface="Lucida Console" pitchFamily="49" charset="0"/>
              </a:rPr>
              <a:t>{ [...] }</a:t>
            </a:r>
          </a:p>
          <a:p>
            <a:pPr>
              <a:spcBef>
                <a:spcPct val="20000"/>
              </a:spcBef>
              <a:buClr>
                <a:schemeClr val="tx1"/>
              </a:buClr>
              <a:buSzPct val="75000"/>
              <a:buFont typeface="Monotype Sorts"/>
              <a:buNone/>
            </a:pPr>
            <a:endParaRPr lang="en-US" altLang="en-US" sz="1800" b="1"/>
          </a:p>
        </p:txBody>
      </p:sp>
      <p:sp>
        <p:nvSpPr>
          <p:cNvPr id="114694" name="Text Box 5"/>
          <p:cNvSpPr txBox="1">
            <a:spLocks noChangeArrowheads="1"/>
          </p:cNvSpPr>
          <p:nvPr/>
        </p:nvSpPr>
        <p:spPr bwMode="auto">
          <a:xfrm>
            <a:off x="1143000" y="1371600"/>
            <a:ext cx="3352800" cy="1039813"/>
          </a:xfrm>
          <a:prstGeom prst="rect">
            <a:avLst/>
          </a:prstGeom>
          <a:solidFill>
            <a:srgbClr val="001E8A"/>
          </a:solidFill>
          <a:ln w="12700">
            <a:solidFill>
              <a:schemeClr val="tx1"/>
            </a:solidFill>
            <a:miter lim="800000"/>
            <a:headEnd type="none" w="sm" len="sm"/>
            <a:tailEnd type="none" w="sm" len="sm"/>
          </a:ln>
        </p:spPr>
        <p:txBody>
          <a:bodyPr>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spcBef>
                <a:spcPct val="20000"/>
              </a:spcBef>
              <a:buClr>
                <a:schemeClr val="tx1"/>
              </a:buClr>
              <a:buSzPct val="75000"/>
              <a:buFont typeface="Monotype Sorts"/>
              <a:buNone/>
            </a:pPr>
            <a:r>
              <a:rPr lang="en-US" altLang="en-US" sz="1800" b="1">
                <a:solidFill>
                  <a:schemeClr val="bg1"/>
                </a:solidFill>
                <a:latin typeface="Lucida Console" pitchFamily="49" charset="0"/>
              </a:rPr>
              <a:t>#pragma omp for </a:t>
            </a:r>
            <a:r>
              <a:rPr lang="en-US" altLang="en-US" sz="1800" b="1">
                <a:solidFill>
                  <a:srgbClr val="FFFF00"/>
                </a:solidFill>
                <a:latin typeface="Lucida Console" pitchFamily="49" charset="0"/>
              </a:rPr>
              <a:t>nowait</a:t>
            </a:r>
          </a:p>
          <a:p>
            <a:pPr>
              <a:spcBef>
                <a:spcPct val="20000"/>
              </a:spcBef>
              <a:buClr>
                <a:schemeClr val="tx1"/>
              </a:buClr>
              <a:buSzPct val="75000"/>
              <a:buFont typeface="Monotype Sorts"/>
              <a:buNone/>
            </a:pPr>
            <a:r>
              <a:rPr lang="en-US" altLang="en-US" sz="1800" b="1">
                <a:solidFill>
                  <a:schemeClr val="bg1"/>
                </a:solidFill>
                <a:latin typeface="Lucida Console" pitchFamily="49" charset="0"/>
              </a:rPr>
              <a:t>   for(...)</a:t>
            </a:r>
          </a:p>
          <a:p>
            <a:pPr>
              <a:spcBef>
                <a:spcPct val="20000"/>
              </a:spcBef>
              <a:buClr>
                <a:schemeClr val="tx1"/>
              </a:buClr>
              <a:buSzPct val="75000"/>
              <a:buFont typeface="Monotype Sorts"/>
              <a:buNone/>
            </a:pPr>
            <a:r>
              <a:rPr lang="en-US" altLang="en-US" sz="1800" b="1">
                <a:solidFill>
                  <a:schemeClr val="bg1"/>
                </a:solidFill>
                <a:latin typeface="Lucida Console" pitchFamily="49" charset="0"/>
              </a:rPr>
              <a:t>     {...};</a:t>
            </a:r>
          </a:p>
        </p:txBody>
      </p:sp>
      <p:sp>
        <p:nvSpPr>
          <p:cNvPr id="114695" name="Rectangle 6"/>
          <p:cNvSpPr>
            <a:spLocks noChangeArrowheads="1"/>
          </p:cNvSpPr>
          <p:nvPr/>
        </p:nvSpPr>
        <p:spPr bwMode="auto">
          <a:xfrm>
            <a:off x="1581150" y="3629025"/>
            <a:ext cx="6096000" cy="2168525"/>
          </a:xfrm>
          <a:prstGeom prst="rect">
            <a:avLst/>
          </a:prstGeom>
          <a:solidFill>
            <a:srgbClr val="001E8A"/>
          </a:solidFill>
          <a:ln w="9525">
            <a:solidFill>
              <a:schemeClr val="tx1"/>
            </a:solidFill>
            <a:miter lim="800000"/>
            <a:headEnd/>
            <a:tailEnd/>
          </a:ln>
        </p:spPr>
        <p:txBody>
          <a:bodyPr lIns="92075" tIns="46038" rIns="92075" bIns="46038">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nSpc>
                <a:spcPct val="90000"/>
              </a:lnSpc>
              <a:spcBef>
                <a:spcPct val="20000"/>
              </a:spcBef>
              <a:buClr>
                <a:schemeClr val="tx1"/>
              </a:buClr>
              <a:buSzPct val="75000"/>
              <a:buFont typeface="Monotype Sorts"/>
              <a:buNone/>
            </a:pPr>
            <a:r>
              <a:rPr lang="en-US" altLang="en-US" sz="1800" b="1" dirty="0">
                <a:solidFill>
                  <a:schemeClr val="bg1"/>
                </a:solidFill>
                <a:latin typeface="Lucida Console" pitchFamily="49" charset="0"/>
              </a:rPr>
              <a:t>#pragma </a:t>
            </a:r>
            <a:r>
              <a:rPr lang="en-US" altLang="en-US" sz="1800" b="1" dirty="0" err="1">
                <a:solidFill>
                  <a:schemeClr val="bg1"/>
                </a:solidFill>
                <a:latin typeface="Lucida Console" pitchFamily="49" charset="0"/>
              </a:rPr>
              <a:t>omp</a:t>
            </a:r>
            <a:r>
              <a:rPr lang="en-US" altLang="en-US" sz="1800" b="1" dirty="0">
                <a:solidFill>
                  <a:schemeClr val="bg1"/>
                </a:solidFill>
                <a:latin typeface="Lucida Console" pitchFamily="49" charset="0"/>
              </a:rPr>
              <a:t> for schedule(dynamic,1) </a:t>
            </a:r>
            <a:r>
              <a:rPr lang="en-US" altLang="en-US" sz="1800" b="1" dirty="0" err="1">
                <a:solidFill>
                  <a:srgbClr val="FFFF00"/>
                </a:solidFill>
                <a:latin typeface="Lucida Console" pitchFamily="49" charset="0"/>
              </a:rPr>
              <a:t>nowait</a:t>
            </a:r>
            <a:endParaRPr lang="en-US" altLang="en-US" sz="1800" b="1" dirty="0">
              <a:solidFill>
                <a:srgbClr val="FFFF00"/>
              </a:solidFill>
              <a:latin typeface="Lucida Console" pitchFamily="49" charset="0"/>
            </a:endParaRPr>
          </a:p>
          <a:p>
            <a:pPr>
              <a:lnSpc>
                <a:spcPct val="90000"/>
              </a:lnSpc>
              <a:spcBef>
                <a:spcPct val="20000"/>
              </a:spcBef>
              <a:buClr>
                <a:schemeClr val="tx1"/>
              </a:buClr>
              <a:buSzPct val="75000"/>
              <a:buFont typeface="Monotype Sorts"/>
              <a:buNone/>
            </a:pPr>
            <a:r>
              <a:rPr lang="en-US" altLang="en-US" sz="1800" b="1" dirty="0">
                <a:solidFill>
                  <a:schemeClr val="bg1"/>
                </a:solidFill>
                <a:latin typeface="Lucida Console" pitchFamily="49" charset="0"/>
              </a:rPr>
              <a:t> for(</a:t>
            </a:r>
            <a:r>
              <a:rPr lang="en-US" altLang="en-US" sz="1800" b="1" dirty="0" err="1">
                <a:solidFill>
                  <a:schemeClr val="bg1"/>
                </a:solidFill>
                <a:latin typeface="Lucida Console" pitchFamily="49" charset="0"/>
              </a:rPr>
              <a:t>int</a:t>
            </a:r>
            <a:r>
              <a:rPr lang="en-US" altLang="en-US" sz="1800" b="1" dirty="0">
                <a:solidFill>
                  <a:schemeClr val="bg1"/>
                </a:solidFill>
                <a:latin typeface="Lucida Console" pitchFamily="49" charset="0"/>
              </a:rPr>
              <a:t> </a:t>
            </a:r>
            <a:r>
              <a:rPr lang="en-US" altLang="en-US" sz="1800" b="1" dirty="0" err="1">
                <a:solidFill>
                  <a:schemeClr val="bg1"/>
                </a:solidFill>
                <a:latin typeface="Lucida Console" pitchFamily="49" charset="0"/>
              </a:rPr>
              <a:t>i</a:t>
            </a:r>
            <a:r>
              <a:rPr lang="en-US" altLang="en-US" sz="1800" b="1" dirty="0">
                <a:solidFill>
                  <a:schemeClr val="bg1"/>
                </a:solidFill>
                <a:latin typeface="Lucida Console" pitchFamily="49" charset="0"/>
              </a:rPr>
              <a:t>=0; </a:t>
            </a:r>
            <a:r>
              <a:rPr lang="en-US" altLang="en-US" sz="1800" b="1" dirty="0" err="1">
                <a:solidFill>
                  <a:schemeClr val="bg1"/>
                </a:solidFill>
                <a:latin typeface="Lucida Console" pitchFamily="49" charset="0"/>
              </a:rPr>
              <a:t>i</a:t>
            </a:r>
            <a:r>
              <a:rPr lang="en-US" altLang="en-US" sz="1800" b="1" dirty="0">
                <a:solidFill>
                  <a:schemeClr val="bg1"/>
                </a:solidFill>
                <a:latin typeface="Lucida Console" pitchFamily="49" charset="0"/>
              </a:rPr>
              <a:t>&lt;n; </a:t>
            </a:r>
            <a:r>
              <a:rPr lang="en-US" altLang="en-US" sz="1800" b="1" dirty="0" err="1">
                <a:solidFill>
                  <a:schemeClr val="bg1"/>
                </a:solidFill>
                <a:latin typeface="Lucida Console" pitchFamily="49" charset="0"/>
              </a:rPr>
              <a:t>i</a:t>
            </a:r>
            <a:r>
              <a:rPr lang="en-US" altLang="en-US" sz="1800" b="1" dirty="0">
                <a:solidFill>
                  <a:schemeClr val="bg1"/>
                </a:solidFill>
                <a:latin typeface="Lucida Console" pitchFamily="49" charset="0"/>
              </a:rPr>
              <a:t>++)</a:t>
            </a:r>
          </a:p>
          <a:p>
            <a:pPr>
              <a:lnSpc>
                <a:spcPct val="90000"/>
              </a:lnSpc>
              <a:spcBef>
                <a:spcPct val="20000"/>
              </a:spcBef>
              <a:buClr>
                <a:schemeClr val="tx1"/>
              </a:buClr>
              <a:buSzPct val="75000"/>
              <a:buFont typeface="Monotype Sorts"/>
              <a:buNone/>
            </a:pPr>
            <a:r>
              <a:rPr lang="en-US" altLang="en-US" sz="1800" b="1" dirty="0">
                <a:solidFill>
                  <a:schemeClr val="bg1"/>
                </a:solidFill>
                <a:latin typeface="Lucida Console" pitchFamily="49" charset="0"/>
              </a:rPr>
              <a:t>   a[</a:t>
            </a:r>
            <a:r>
              <a:rPr lang="en-US" altLang="en-US" sz="1800" b="1" dirty="0" err="1">
                <a:solidFill>
                  <a:schemeClr val="bg1"/>
                </a:solidFill>
                <a:latin typeface="Lucida Console" pitchFamily="49" charset="0"/>
              </a:rPr>
              <a:t>i</a:t>
            </a:r>
            <a:r>
              <a:rPr lang="en-US" altLang="en-US" sz="1800" b="1" dirty="0">
                <a:solidFill>
                  <a:schemeClr val="bg1"/>
                </a:solidFill>
                <a:latin typeface="Lucida Console" pitchFamily="49" charset="0"/>
              </a:rPr>
              <a:t>] = bigFunc1(</a:t>
            </a:r>
            <a:r>
              <a:rPr lang="en-US" altLang="en-US" sz="1800" b="1" dirty="0" err="1">
                <a:solidFill>
                  <a:schemeClr val="bg1"/>
                </a:solidFill>
                <a:latin typeface="Lucida Console" pitchFamily="49" charset="0"/>
              </a:rPr>
              <a:t>i</a:t>
            </a:r>
            <a:r>
              <a:rPr lang="en-US" altLang="en-US" sz="1800" b="1" dirty="0">
                <a:solidFill>
                  <a:schemeClr val="bg1"/>
                </a:solidFill>
                <a:latin typeface="Lucida Console" pitchFamily="49" charset="0"/>
              </a:rPr>
              <a:t>);</a:t>
            </a:r>
          </a:p>
          <a:p>
            <a:pPr>
              <a:lnSpc>
                <a:spcPct val="90000"/>
              </a:lnSpc>
              <a:spcBef>
                <a:spcPct val="20000"/>
              </a:spcBef>
              <a:buClr>
                <a:schemeClr val="tx1"/>
              </a:buClr>
              <a:buSzPct val="75000"/>
              <a:buFont typeface="Monotype Sorts"/>
              <a:buNone/>
            </a:pPr>
            <a:endParaRPr lang="en-US" altLang="en-US" sz="1800" b="1" dirty="0">
              <a:solidFill>
                <a:schemeClr val="bg1"/>
              </a:solidFill>
              <a:latin typeface="Lucida Console" pitchFamily="49" charset="0"/>
            </a:endParaRPr>
          </a:p>
          <a:p>
            <a:pPr>
              <a:lnSpc>
                <a:spcPct val="90000"/>
              </a:lnSpc>
              <a:spcBef>
                <a:spcPct val="20000"/>
              </a:spcBef>
              <a:buClr>
                <a:schemeClr val="tx1"/>
              </a:buClr>
              <a:buSzPct val="75000"/>
              <a:buFont typeface="Monotype Sorts"/>
              <a:buNone/>
            </a:pPr>
            <a:r>
              <a:rPr lang="en-US" altLang="en-US" sz="1800" b="1" dirty="0">
                <a:solidFill>
                  <a:schemeClr val="bg1"/>
                </a:solidFill>
                <a:latin typeface="Lucida Console" pitchFamily="49" charset="0"/>
              </a:rPr>
              <a:t>#pragma </a:t>
            </a:r>
            <a:r>
              <a:rPr lang="en-US" altLang="en-US" sz="1800" b="1" dirty="0" err="1">
                <a:solidFill>
                  <a:schemeClr val="bg1"/>
                </a:solidFill>
                <a:latin typeface="Lucida Console" pitchFamily="49" charset="0"/>
              </a:rPr>
              <a:t>omp</a:t>
            </a:r>
            <a:r>
              <a:rPr lang="en-US" altLang="en-US" sz="1800" b="1" dirty="0">
                <a:solidFill>
                  <a:schemeClr val="bg1"/>
                </a:solidFill>
                <a:latin typeface="Lucida Console" pitchFamily="49" charset="0"/>
              </a:rPr>
              <a:t> for schedule(dynamic,1) </a:t>
            </a:r>
          </a:p>
          <a:p>
            <a:pPr>
              <a:lnSpc>
                <a:spcPct val="90000"/>
              </a:lnSpc>
              <a:spcBef>
                <a:spcPct val="20000"/>
              </a:spcBef>
              <a:buClr>
                <a:schemeClr val="tx1"/>
              </a:buClr>
              <a:buSzPct val="75000"/>
              <a:buFont typeface="Monotype Sorts"/>
              <a:buNone/>
            </a:pPr>
            <a:r>
              <a:rPr lang="en-US" altLang="en-US" sz="1800" b="1" dirty="0">
                <a:solidFill>
                  <a:schemeClr val="bg1"/>
                </a:solidFill>
                <a:latin typeface="Lucida Console" pitchFamily="49" charset="0"/>
              </a:rPr>
              <a:t> for(</a:t>
            </a:r>
            <a:r>
              <a:rPr lang="en-US" altLang="en-US" sz="1800" b="1" dirty="0" err="1">
                <a:solidFill>
                  <a:schemeClr val="bg1"/>
                </a:solidFill>
                <a:latin typeface="Lucida Console" pitchFamily="49" charset="0"/>
              </a:rPr>
              <a:t>int</a:t>
            </a:r>
            <a:r>
              <a:rPr lang="en-US" altLang="en-US" sz="1800" b="1" dirty="0">
                <a:solidFill>
                  <a:schemeClr val="bg1"/>
                </a:solidFill>
                <a:latin typeface="Lucida Console" pitchFamily="49" charset="0"/>
              </a:rPr>
              <a:t> j=0; j&lt;m; </a:t>
            </a:r>
            <a:r>
              <a:rPr lang="en-US" altLang="en-US" sz="1800" b="1" dirty="0" err="1">
                <a:solidFill>
                  <a:schemeClr val="bg1"/>
                </a:solidFill>
                <a:latin typeface="Lucida Console" pitchFamily="49" charset="0"/>
              </a:rPr>
              <a:t>j++</a:t>
            </a:r>
            <a:r>
              <a:rPr lang="en-US" altLang="en-US" sz="1800" b="1" dirty="0">
                <a:solidFill>
                  <a:schemeClr val="bg1"/>
                </a:solidFill>
                <a:latin typeface="Lucida Console" pitchFamily="49" charset="0"/>
              </a:rPr>
              <a:t>)</a:t>
            </a:r>
          </a:p>
          <a:p>
            <a:pPr>
              <a:lnSpc>
                <a:spcPct val="90000"/>
              </a:lnSpc>
              <a:spcBef>
                <a:spcPct val="20000"/>
              </a:spcBef>
              <a:buClr>
                <a:schemeClr val="tx1"/>
              </a:buClr>
              <a:buSzPct val="75000"/>
              <a:buFont typeface="Monotype Sorts"/>
              <a:buNone/>
            </a:pPr>
            <a:r>
              <a:rPr lang="en-US" altLang="en-US" sz="1800" b="1" dirty="0">
                <a:solidFill>
                  <a:schemeClr val="bg1"/>
                </a:solidFill>
                <a:latin typeface="Lucida Console" pitchFamily="49" charset="0"/>
              </a:rPr>
              <a:t>   b[j] = bigFunc2(j);</a:t>
            </a:r>
          </a:p>
        </p:txBody>
      </p:sp>
    </p:spTree>
    <p:extLst>
      <p:ext uri="{BB962C8B-B14F-4D97-AF65-F5344CB8AC3E}">
        <p14:creationId xmlns:p14="http://schemas.microsoft.com/office/powerpoint/2010/main" val="1793015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4692">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46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fld id="{D5C80D50-8CFF-40D9-9BF2-A4809CC7F319}" type="slidenum">
              <a:rPr lang="en-US" altLang="en-US" sz="1400" smtClean="0"/>
              <a:pPr eaLnBrk="1" hangingPunct="1"/>
              <a:t>4</a:t>
            </a:fld>
            <a:endParaRPr lang="en-US" altLang="en-US" sz="1400" dirty="0" smtClean="0"/>
          </a:p>
        </p:txBody>
      </p:sp>
      <p:sp>
        <p:nvSpPr>
          <p:cNvPr id="84995" name="Rectangle 4"/>
          <p:cNvSpPr>
            <a:spLocks noChangeArrowheads="1"/>
          </p:cNvSpPr>
          <p:nvPr/>
        </p:nvSpPr>
        <p:spPr bwMode="auto">
          <a:xfrm>
            <a:off x="6248400" y="3094037"/>
            <a:ext cx="1524000" cy="1981200"/>
          </a:xfrm>
          <a:prstGeom prst="rect">
            <a:avLst/>
          </a:prstGeom>
          <a:solidFill>
            <a:srgbClr val="001B7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endParaRPr lang="en-US" altLang="en-US" sz="2000">
              <a:latin typeface="Courier New" pitchFamily="49" charset="0"/>
            </a:endParaRPr>
          </a:p>
        </p:txBody>
      </p:sp>
      <p:sp>
        <p:nvSpPr>
          <p:cNvPr id="84996" name="Rectangle 5"/>
          <p:cNvSpPr>
            <a:spLocks noChangeArrowheads="1"/>
          </p:cNvSpPr>
          <p:nvPr/>
        </p:nvSpPr>
        <p:spPr bwMode="auto">
          <a:xfrm>
            <a:off x="3962400" y="3094037"/>
            <a:ext cx="1600200" cy="1981200"/>
          </a:xfrm>
          <a:prstGeom prst="rect">
            <a:avLst/>
          </a:prstGeom>
          <a:solidFill>
            <a:srgbClr val="001B7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endParaRPr lang="en-US" altLang="en-US" sz="2000">
              <a:latin typeface="Courier New" pitchFamily="49" charset="0"/>
            </a:endParaRPr>
          </a:p>
        </p:txBody>
      </p:sp>
      <p:sp>
        <p:nvSpPr>
          <p:cNvPr id="84997" name="Rectangle 6"/>
          <p:cNvSpPr>
            <a:spLocks noChangeArrowheads="1"/>
          </p:cNvSpPr>
          <p:nvPr/>
        </p:nvSpPr>
        <p:spPr bwMode="auto">
          <a:xfrm>
            <a:off x="1600200" y="3094037"/>
            <a:ext cx="1600200" cy="1981200"/>
          </a:xfrm>
          <a:prstGeom prst="rect">
            <a:avLst/>
          </a:prstGeom>
          <a:solidFill>
            <a:srgbClr val="001B7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endParaRPr lang="en-US" altLang="en-US" sz="2000">
              <a:latin typeface="Courier New" pitchFamily="49" charset="0"/>
            </a:endParaRPr>
          </a:p>
        </p:txBody>
      </p:sp>
      <p:sp>
        <p:nvSpPr>
          <p:cNvPr id="84998" name="Line 7"/>
          <p:cNvSpPr>
            <a:spLocks noChangeShapeType="1"/>
          </p:cNvSpPr>
          <p:nvPr/>
        </p:nvSpPr>
        <p:spPr bwMode="auto">
          <a:xfrm>
            <a:off x="920750" y="4013200"/>
            <a:ext cx="755650" cy="0"/>
          </a:xfrm>
          <a:prstGeom prst="line">
            <a:avLst/>
          </a:prstGeom>
          <a:noFill/>
          <a:ln w="508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4999" name="Line 8"/>
          <p:cNvSpPr>
            <a:spLocks noChangeShapeType="1"/>
          </p:cNvSpPr>
          <p:nvPr/>
        </p:nvSpPr>
        <p:spPr bwMode="auto">
          <a:xfrm>
            <a:off x="2063750" y="3581400"/>
            <a:ext cx="755650" cy="0"/>
          </a:xfrm>
          <a:prstGeom prst="line">
            <a:avLst/>
          </a:prstGeom>
          <a:noFill/>
          <a:ln w="508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5000" name="Line 9"/>
          <p:cNvSpPr>
            <a:spLocks noChangeShapeType="1"/>
          </p:cNvSpPr>
          <p:nvPr/>
        </p:nvSpPr>
        <p:spPr bwMode="auto">
          <a:xfrm>
            <a:off x="2063750" y="3840162"/>
            <a:ext cx="755650" cy="0"/>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5001" name="Line 10"/>
          <p:cNvSpPr>
            <a:spLocks noChangeShapeType="1"/>
          </p:cNvSpPr>
          <p:nvPr/>
        </p:nvSpPr>
        <p:spPr bwMode="auto">
          <a:xfrm>
            <a:off x="2063750" y="4100512"/>
            <a:ext cx="755650" cy="0"/>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5002" name="Line 11"/>
          <p:cNvSpPr>
            <a:spLocks noChangeShapeType="1"/>
          </p:cNvSpPr>
          <p:nvPr/>
        </p:nvSpPr>
        <p:spPr bwMode="auto">
          <a:xfrm>
            <a:off x="2063750" y="4359275"/>
            <a:ext cx="755650" cy="0"/>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5003" name="Line 12"/>
          <p:cNvSpPr>
            <a:spLocks noChangeShapeType="1"/>
          </p:cNvSpPr>
          <p:nvPr/>
        </p:nvSpPr>
        <p:spPr bwMode="auto">
          <a:xfrm flipV="1">
            <a:off x="1679575" y="3584575"/>
            <a:ext cx="374650" cy="425450"/>
          </a:xfrm>
          <a:prstGeom prst="line">
            <a:avLst/>
          </a:prstGeom>
          <a:noFill/>
          <a:ln w="50800">
            <a:solidFill>
              <a:srgbClr val="FF0000"/>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5004" name="Line 13"/>
          <p:cNvSpPr>
            <a:spLocks noChangeShapeType="1"/>
          </p:cNvSpPr>
          <p:nvPr/>
        </p:nvSpPr>
        <p:spPr bwMode="auto">
          <a:xfrm flipV="1">
            <a:off x="1679575" y="3843337"/>
            <a:ext cx="374650" cy="166688"/>
          </a:xfrm>
          <a:prstGeom prst="line">
            <a:avLst/>
          </a:prstGeom>
          <a:noFill/>
          <a:ln w="25400">
            <a:solidFill>
              <a:schemeClr val="bg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5005" name="Line 14"/>
          <p:cNvSpPr>
            <a:spLocks noChangeShapeType="1"/>
          </p:cNvSpPr>
          <p:nvPr/>
        </p:nvSpPr>
        <p:spPr bwMode="auto">
          <a:xfrm>
            <a:off x="1682750" y="4019550"/>
            <a:ext cx="374650" cy="80962"/>
          </a:xfrm>
          <a:prstGeom prst="line">
            <a:avLst/>
          </a:prstGeom>
          <a:noFill/>
          <a:ln w="25400">
            <a:solidFill>
              <a:schemeClr val="bg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5006" name="Line 15"/>
          <p:cNvSpPr>
            <a:spLocks noChangeShapeType="1"/>
          </p:cNvSpPr>
          <p:nvPr/>
        </p:nvSpPr>
        <p:spPr bwMode="auto">
          <a:xfrm>
            <a:off x="1682750" y="4019550"/>
            <a:ext cx="374650" cy="339725"/>
          </a:xfrm>
          <a:prstGeom prst="line">
            <a:avLst/>
          </a:prstGeom>
          <a:noFill/>
          <a:ln w="25400">
            <a:solidFill>
              <a:schemeClr val="bg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5007" name="Line 16"/>
          <p:cNvSpPr>
            <a:spLocks noChangeShapeType="1"/>
          </p:cNvSpPr>
          <p:nvPr/>
        </p:nvSpPr>
        <p:spPr bwMode="auto">
          <a:xfrm>
            <a:off x="2825750" y="3587750"/>
            <a:ext cx="374650" cy="425450"/>
          </a:xfrm>
          <a:prstGeom prst="line">
            <a:avLst/>
          </a:prstGeom>
          <a:noFill/>
          <a:ln w="50800">
            <a:solidFill>
              <a:srgbClr val="FF0000"/>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5008" name="Line 17"/>
          <p:cNvSpPr>
            <a:spLocks noChangeShapeType="1"/>
          </p:cNvSpPr>
          <p:nvPr/>
        </p:nvSpPr>
        <p:spPr bwMode="auto">
          <a:xfrm>
            <a:off x="2825750" y="3846512"/>
            <a:ext cx="374650" cy="166688"/>
          </a:xfrm>
          <a:prstGeom prst="line">
            <a:avLst/>
          </a:prstGeom>
          <a:noFill/>
          <a:ln w="25400">
            <a:solidFill>
              <a:schemeClr val="bg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5009" name="Line 18"/>
          <p:cNvSpPr>
            <a:spLocks noChangeShapeType="1"/>
          </p:cNvSpPr>
          <p:nvPr/>
        </p:nvSpPr>
        <p:spPr bwMode="auto">
          <a:xfrm flipV="1">
            <a:off x="2822575" y="4016375"/>
            <a:ext cx="374650" cy="80962"/>
          </a:xfrm>
          <a:prstGeom prst="line">
            <a:avLst/>
          </a:prstGeom>
          <a:noFill/>
          <a:ln w="25400">
            <a:solidFill>
              <a:schemeClr val="bg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5010" name="Line 19"/>
          <p:cNvSpPr>
            <a:spLocks noChangeShapeType="1"/>
          </p:cNvSpPr>
          <p:nvPr/>
        </p:nvSpPr>
        <p:spPr bwMode="auto">
          <a:xfrm flipV="1">
            <a:off x="2822575" y="4016375"/>
            <a:ext cx="374650" cy="339725"/>
          </a:xfrm>
          <a:prstGeom prst="line">
            <a:avLst/>
          </a:prstGeom>
          <a:noFill/>
          <a:ln w="25400">
            <a:solidFill>
              <a:schemeClr val="bg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5011" name="Line 20"/>
          <p:cNvSpPr>
            <a:spLocks noChangeShapeType="1"/>
          </p:cNvSpPr>
          <p:nvPr/>
        </p:nvSpPr>
        <p:spPr bwMode="auto">
          <a:xfrm>
            <a:off x="3206750" y="4013200"/>
            <a:ext cx="755650" cy="0"/>
          </a:xfrm>
          <a:prstGeom prst="line">
            <a:avLst/>
          </a:prstGeom>
          <a:noFill/>
          <a:ln w="508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5012" name="Line 21"/>
          <p:cNvSpPr>
            <a:spLocks noChangeShapeType="1"/>
          </p:cNvSpPr>
          <p:nvPr/>
        </p:nvSpPr>
        <p:spPr bwMode="auto">
          <a:xfrm>
            <a:off x="4349750" y="3581400"/>
            <a:ext cx="755650" cy="0"/>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5013" name="Line 22"/>
          <p:cNvSpPr>
            <a:spLocks noChangeShapeType="1"/>
          </p:cNvSpPr>
          <p:nvPr/>
        </p:nvSpPr>
        <p:spPr bwMode="auto">
          <a:xfrm>
            <a:off x="4349750" y="3840162"/>
            <a:ext cx="755650" cy="0"/>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5014" name="Line 23"/>
          <p:cNvSpPr>
            <a:spLocks noChangeShapeType="1"/>
          </p:cNvSpPr>
          <p:nvPr/>
        </p:nvSpPr>
        <p:spPr bwMode="auto">
          <a:xfrm>
            <a:off x="4349750" y="4100512"/>
            <a:ext cx="755650" cy="0"/>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5015" name="Line 24"/>
          <p:cNvSpPr>
            <a:spLocks noChangeShapeType="1"/>
          </p:cNvSpPr>
          <p:nvPr/>
        </p:nvSpPr>
        <p:spPr bwMode="auto">
          <a:xfrm>
            <a:off x="4349750" y="4359275"/>
            <a:ext cx="755650" cy="0"/>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5016" name="Line 25"/>
          <p:cNvSpPr>
            <a:spLocks noChangeShapeType="1"/>
          </p:cNvSpPr>
          <p:nvPr/>
        </p:nvSpPr>
        <p:spPr bwMode="auto">
          <a:xfrm flipV="1">
            <a:off x="3965575" y="3584575"/>
            <a:ext cx="374650" cy="425450"/>
          </a:xfrm>
          <a:prstGeom prst="line">
            <a:avLst/>
          </a:prstGeom>
          <a:noFill/>
          <a:ln w="25400">
            <a:solidFill>
              <a:schemeClr val="bg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5017" name="Line 26"/>
          <p:cNvSpPr>
            <a:spLocks noChangeShapeType="1"/>
          </p:cNvSpPr>
          <p:nvPr/>
        </p:nvSpPr>
        <p:spPr bwMode="auto">
          <a:xfrm flipV="1">
            <a:off x="3965575" y="3843337"/>
            <a:ext cx="374650" cy="166688"/>
          </a:xfrm>
          <a:prstGeom prst="line">
            <a:avLst/>
          </a:prstGeom>
          <a:noFill/>
          <a:ln w="25400">
            <a:solidFill>
              <a:schemeClr val="bg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5018" name="Line 27"/>
          <p:cNvSpPr>
            <a:spLocks noChangeShapeType="1"/>
          </p:cNvSpPr>
          <p:nvPr/>
        </p:nvSpPr>
        <p:spPr bwMode="auto">
          <a:xfrm>
            <a:off x="3968750" y="4019550"/>
            <a:ext cx="374650" cy="80962"/>
          </a:xfrm>
          <a:prstGeom prst="line">
            <a:avLst/>
          </a:prstGeom>
          <a:noFill/>
          <a:ln w="25400">
            <a:solidFill>
              <a:schemeClr val="bg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5019" name="Line 28"/>
          <p:cNvSpPr>
            <a:spLocks noChangeShapeType="1"/>
          </p:cNvSpPr>
          <p:nvPr/>
        </p:nvSpPr>
        <p:spPr bwMode="auto">
          <a:xfrm>
            <a:off x="3968750" y="4019550"/>
            <a:ext cx="374650" cy="339725"/>
          </a:xfrm>
          <a:prstGeom prst="line">
            <a:avLst/>
          </a:prstGeom>
          <a:noFill/>
          <a:ln w="25400">
            <a:solidFill>
              <a:schemeClr val="bg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5020" name="Line 29"/>
          <p:cNvSpPr>
            <a:spLocks noChangeShapeType="1"/>
          </p:cNvSpPr>
          <p:nvPr/>
        </p:nvSpPr>
        <p:spPr bwMode="auto">
          <a:xfrm>
            <a:off x="5111750" y="3587750"/>
            <a:ext cx="374650" cy="425450"/>
          </a:xfrm>
          <a:prstGeom prst="line">
            <a:avLst/>
          </a:prstGeom>
          <a:noFill/>
          <a:ln w="25400">
            <a:solidFill>
              <a:schemeClr val="bg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5021" name="Line 30"/>
          <p:cNvSpPr>
            <a:spLocks noChangeShapeType="1"/>
          </p:cNvSpPr>
          <p:nvPr/>
        </p:nvSpPr>
        <p:spPr bwMode="auto">
          <a:xfrm>
            <a:off x="5111750" y="3846512"/>
            <a:ext cx="374650" cy="166688"/>
          </a:xfrm>
          <a:prstGeom prst="line">
            <a:avLst/>
          </a:prstGeom>
          <a:noFill/>
          <a:ln w="25400">
            <a:solidFill>
              <a:schemeClr val="bg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5022" name="Line 31"/>
          <p:cNvSpPr>
            <a:spLocks noChangeShapeType="1"/>
          </p:cNvSpPr>
          <p:nvPr/>
        </p:nvSpPr>
        <p:spPr bwMode="auto">
          <a:xfrm flipV="1">
            <a:off x="5108575" y="4016375"/>
            <a:ext cx="374650" cy="80962"/>
          </a:xfrm>
          <a:prstGeom prst="line">
            <a:avLst/>
          </a:prstGeom>
          <a:noFill/>
          <a:ln w="25400">
            <a:solidFill>
              <a:schemeClr val="bg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5023" name="Line 32"/>
          <p:cNvSpPr>
            <a:spLocks noChangeShapeType="1"/>
          </p:cNvSpPr>
          <p:nvPr/>
        </p:nvSpPr>
        <p:spPr bwMode="auto">
          <a:xfrm flipV="1">
            <a:off x="5108575" y="4016375"/>
            <a:ext cx="374650" cy="339725"/>
          </a:xfrm>
          <a:prstGeom prst="line">
            <a:avLst/>
          </a:prstGeom>
          <a:noFill/>
          <a:ln w="25400">
            <a:solidFill>
              <a:schemeClr val="bg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5024" name="Line 33"/>
          <p:cNvSpPr>
            <a:spLocks noChangeShapeType="1"/>
          </p:cNvSpPr>
          <p:nvPr/>
        </p:nvSpPr>
        <p:spPr bwMode="auto">
          <a:xfrm>
            <a:off x="5492750" y="4013200"/>
            <a:ext cx="755650" cy="0"/>
          </a:xfrm>
          <a:prstGeom prst="line">
            <a:avLst/>
          </a:prstGeom>
          <a:noFill/>
          <a:ln w="508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5025" name="Line 34"/>
          <p:cNvSpPr>
            <a:spLocks noChangeShapeType="1"/>
          </p:cNvSpPr>
          <p:nvPr/>
        </p:nvSpPr>
        <p:spPr bwMode="auto">
          <a:xfrm>
            <a:off x="6635750" y="3581400"/>
            <a:ext cx="755650" cy="0"/>
          </a:xfrm>
          <a:prstGeom prst="line">
            <a:avLst/>
          </a:prstGeom>
          <a:noFill/>
          <a:ln w="508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5026" name="Line 35"/>
          <p:cNvSpPr>
            <a:spLocks noChangeShapeType="1"/>
          </p:cNvSpPr>
          <p:nvPr/>
        </p:nvSpPr>
        <p:spPr bwMode="auto">
          <a:xfrm>
            <a:off x="6635750" y="3840162"/>
            <a:ext cx="755650" cy="0"/>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5027" name="Line 36"/>
          <p:cNvSpPr>
            <a:spLocks noChangeShapeType="1"/>
          </p:cNvSpPr>
          <p:nvPr/>
        </p:nvSpPr>
        <p:spPr bwMode="auto">
          <a:xfrm>
            <a:off x="6635750" y="4100512"/>
            <a:ext cx="755650" cy="0"/>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5028" name="Line 37"/>
          <p:cNvSpPr>
            <a:spLocks noChangeShapeType="1"/>
          </p:cNvSpPr>
          <p:nvPr/>
        </p:nvSpPr>
        <p:spPr bwMode="auto">
          <a:xfrm>
            <a:off x="6635750" y="4359275"/>
            <a:ext cx="755650" cy="0"/>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5029" name="Line 38"/>
          <p:cNvSpPr>
            <a:spLocks noChangeShapeType="1"/>
          </p:cNvSpPr>
          <p:nvPr/>
        </p:nvSpPr>
        <p:spPr bwMode="auto">
          <a:xfrm flipV="1">
            <a:off x="6251575" y="3584575"/>
            <a:ext cx="374650" cy="425450"/>
          </a:xfrm>
          <a:prstGeom prst="line">
            <a:avLst/>
          </a:prstGeom>
          <a:noFill/>
          <a:ln w="50800">
            <a:solidFill>
              <a:srgbClr val="FF0000"/>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5030" name="Line 39"/>
          <p:cNvSpPr>
            <a:spLocks noChangeShapeType="1"/>
          </p:cNvSpPr>
          <p:nvPr/>
        </p:nvSpPr>
        <p:spPr bwMode="auto">
          <a:xfrm flipV="1">
            <a:off x="6251575" y="3843337"/>
            <a:ext cx="374650" cy="166688"/>
          </a:xfrm>
          <a:prstGeom prst="line">
            <a:avLst/>
          </a:prstGeom>
          <a:noFill/>
          <a:ln w="25400">
            <a:solidFill>
              <a:schemeClr val="bg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5031" name="Line 40"/>
          <p:cNvSpPr>
            <a:spLocks noChangeShapeType="1"/>
          </p:cNvSpPr>
          <p:nvPr/>
        </p:nvSpPr>
        <p:spPr bwMode="auto">
          <a:xfrm>
            <a:off x="6254750" y="4019550"/>
            <a:ext cx="374650" cy="80962"/>
          </a:xfrm>
          <a:prstGeom prst="line">
            <a:avLst/>
          </a:prstGeom>
          <a:noFill/>
          <a:ln w="25400">
            <a:solidFill>
              <a:schemeClr val="bg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5032" name="Line 41"/>
          <p:cNvSpPr>
            <a:spLocks noChangeShapeType="1"/>
          </p:cNvSpPr>
          <p:nvPr/>
        </p:nvSpPr>
        <p:spPr bwMode="auto">
          <a:xfrm>
            <a:off x="6254750" y="4019550"/>
            <a:ext cx="374650" cy="339725"/>
          </a:xfrm>
          <a:prstGeom prst="line">
            <a:avLst/>
          </a:prstGeom>
          <a:noFill/>
          <a:ln w="25400">
            <a:solidFill>
              <a:schemeClr val="bg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5033" name="Line 42"/>
          <p:cNvSpPr>
            <a:spLocks noChangeShapeType="1"/>
          </p:cNvSpPr>
          <p:nvPr/>
        </p:nvSpPr>
        <p:spPr bwMode="auto">
          <a:xfrm>
            <a:off x="7397750" y="3587750"/>
            <a:ext cx="374650" cy="425450"/>
          </a:xfrm>
          <a:prstGeom prst="line">
            <a:avLst/>
          </a:prstGeom>
          <a:noFill/>
          <a:ln w="50800">
            <a:solidFill>
              <a:srgbClr val="FF0000"/>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5034" name="Line 43"/>
          <p:cNvSpPr>
            <a:spLocks noChangeShapeType="1"/>
          </p:cNvSpPr>
          <p:nvPr/>
        </p:nvSpPr>
        <p:spPr bwMode="auto">
          <a:xfrm>
            <a:off x="7397750" y="3846512"/>
            <a:ext cx="374650" cy="166688"/>
          </a:xfrm>
          <a:prstGeom prst="line">
            <a:avLst/>
          </a:prstGeom>
          <a:noFill/>
          <a:ln w="25400">
            <a:solidFill>
              <a:schemeClr val="bg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5035" name="Line 44"/>
          <p:cNvSpPr>
            <a:spLocks noChangeShapeType="1"/>
          </p:cNvSpPr>
          <p:nvPr/>
        </p:nvSpPr>
        <p:spPr bwMode="auto">
          <a:xfrm flipV="1">
            <a:off x="7394575" y="4016375"/>
            <a:ext cx="374650" cy="80962"/>
          </a:xfrm>
          <a:prstGeom prst="line">
            <a:avLst/>
          </a:prstGeom>
          <a:noFill/>
          <a:ln w="25400">
            <a:solidFill>
              <a:schemeClr val="bg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5036" name="Line 45"/>
          <p:cNvSpPr>
            <a:spLocks noChangeShapeType="1"/>
          </p:cNvSpPr>
          <p:nvPr/>
        </p:nvSpPr>
        <p:spPr bwMode="auto">
          <a:xfrm flipV="1">
            <a:off x="7394575" y="4016375"/>
            <a:ext cx="374650" cy="339725"/>
          </a:xfrm>
          <a:prstGeom prst="line">
            <a:avLst/>
          </a:prstGeom>
          <a:noFill/>
          <a:ln w="25400">
            <a:solidFill>
              <a:schemeClr val="bg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5037" name="Line 46"/>
          <p:cNvSpPr>
            <a:spLocks noChangeShapeType="1"/>
          </p:cNvSpPr>
          <p:nvPr/>
        </p:nvSpPr>
        <p:spPr bwMode="auto">
          <a:xfrm>
            <a:off x="4349750" y="3322637"/>
            <a:ext cx="755650" cy="0"/>
          </a:xfrm>
          <a:prstGeom prst="line">
            <a:avLst/>
          </a:prstGeom>
          <a:noFill/>
          <a:ln w="508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5038" name="Line 47"/>
          <p:cNvSpPr>
            <a:spLocks noChangeShapeType="1"/>
          </p:cNvSpPr>
          <p:nvPr/>
        </p:nvSpPr>
        <p:spPr bwMode="auto">
          <a:xfrm>
            <a:off x="4349750" y="4618037"/>
            <a:ext cx="755650" cy="0"/>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5039" name="Line 48"/>
          <p:cNvSpPr>
            <a:spLocks noChangeShapeType="1"/>
          </p:cNvSpPr>
          <p:nvPr/>
        </p:nvSpPr>
        <p:spPr bwMode="auto">
          <a:xfrm flipV="1">
            <a:off x="3965575" y="3325812"/>
            <a:ext cx="374650" cy="684213"/>
          </a:xfrm>
          <a:prstGeom prst="line">
            <a:avLst/>
          </a:prstGeom>
          <a:noFill/>
          <a:ln w="50800">
            <a:solidFill>
              <a:srgbClr val="FF0000"/>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5040" name="Line 49"/>
          <p:cNvSpPr>
            <a:spLocks noChangeShapeType="1"/>
          </p:cNvSpPr>
          <p:nvPr/>
        </p:nvSpPr>
        <p:spPr bwMode="auto">
          <a:xfrm>
            <a:off x="3968750" y="4019550"/>
            <a:ext cx="374650" cy="598487"/>
          </a:xfrm>
          <a:prstGeom prst="line">
            <a:avLst/>
          </a:prstGeom>
          <a:noFill/>
          <a:ln w="25400">
            <a:solidFill>
              <a:schemeClr val="bg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5041" name="Line 50"/>
          <p:cNvSpPr>
            <a:spLocks noChangeShapeType="1"/>
          </p:cNvSpPr>
          <p:nvPr/>
        </p:nvSpPr>
        <p:spPr bwMode="auto">
          <a:xfrm>
            <a:off x="5111750" y="3328987"/>
            <a:ext cx="374650" cy="684213"/>
          </a:xfrm>
          <a:prstGeom prst="line">
            <a:avLst/>
          </a:prstGeom>
          <a:noFill/>
          <a:ln w="50800">
            <a:solidFill>
              <a:srgbClr val="FF0000"/>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5042" name="Line 51"/>
          <p:cNvSpPr>
            <a:spLocks noChangeShapeType="1"/>
          </p:cNvSpPr>
          <p:nvPr/>
        </p:nvSpPr>
        <p:spPr bwMode="auto">
          <a:xfrm flipV="1">
            <a:off x="5108575" y="4016375"/>
            <a:ext cx="374650" cy="598487"/>
          </a:xfrm>
          <a:prstGeom prst="line">
            <a:avLst/>
          </a:prstGeom>
          <a:noFill/>
          <a:ln w="25400">
            <a:solidFill>
              <a:schemeClr val="bg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5043" name="Line 52"/>
          <p:cNvSpPr>
            <a:spLocks noChangeShapeType="1"/>
          </p:cNvSpPr>
          <p:nvPr/>
        </p:nvSpPr>
        <p:spPr bwMode="auto">
          <a:xfrm>
            <a:off x="7778750" y="4013200"/>
            <a:ext cx="755650" cy="0"/>
          </a:xfrm>
          <a:prstGeom prst="line">
            <a:avLst/>
          </a:prstGeom>
          <a:noFill/>
          <a:ln w="508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5044" name="Rectangle 53"/>
          <p:cNvSpPr>
            <a:spLocks noChangeArrowheads="1"/>
          </p:cNvSpPr>
          <p:nvPr/>
        </p:nvSpPr>
        <p:spPr bwMode="auto">
          <a:xfrm>
            <a:off x="2857500" y="5329237"/>
            <a:ext cx="3886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eaLnBrk="1" hangingPunct="1">
              <a:spcBef>
                <a:spcPct val="50000"/>
              </a:spcBef>
            </a:pPr>
            <a:r>
              <a:rPr lang="en-US" altLang="en-US" sz="2000" b="1"/>
              <a:t>Parallel Regions</a:t>
            </a:r>
          </a:p>
        </p:txBody>
      </p:sp>
      <p:sp>
        <p:nvSpPr>
          <p:cNvPr id="85045" name="Line 54"/>
          <p:cNvSpPr>
            <a:spLocks noChangeShapeType="1"/>
          </p:cNvSpPr>
          <p:nvPr/>
        </p:nvSpPr>
        <p:spPr bwMode="auto">
          <a:xfrm flipV="1">
            <a:off x="5905500" y="5078412"/>
            <a:ext cx="349250" cy="250825"/>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5046" name="Line 55"/>
          <p:cNvSpPr>
            <a:spLocks noChangeShapeType="1"/>
          </p:cNvSpPr>
          <p:nvPr/>
        </p:nvSpPr>
        <p:spPr bwMode="auto">
          <a:xfrm flipH="1" flipV="1">
            <a:off x="3200400" y="5053012"/>
            <a:ext cx="571500" cy="27622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5047" name="Line 56"/>
          <p:cNvSpPr>
            <a:spLocks noChangeShapeType="1"/>
          </p:cNvSpPr>
          <p:nvPr/>
        </p:nvSpPr>
        <p:spPr bwMode="auto">
          <a:xfrm flipV="1">
            <a:off x="4838700" y="5078412"/>
            <a:ext cx="0" cy="250825"/>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5048" name="Line 58"/>
          <p:cNvSpPr>
            <a:spLocks noChangeShapeType="1"/>
          </p:cNvSpPr>
          <p:nvPr/>
        </p:nvSpPr>
        <p:spPr bwMode="auto">
          <a:xfrm flipV="1">
            <a:off x="827088" y="4060825"/>
            <a:ext cx="377825" cy="327025"/>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5049" name="Content Placeholder 63"/>
          <p:cNvSpPr>
            <a:spLocks/>
          </p:cNvSpPr>
          <p:nvPr/>
        </p:nvSpPr>
        <p:spPr bwMode="auto">
          <a:xfrm>
            <a:off x="457200" y="685800"/>
            <a:ext cx="82296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spcBef>
                <a:spcPct val="20000"/>
              </a:spcBef>
              <a:buFontTx/>
              <a:buChar char="•"/>
            </a:pPr>
            <a:r>
              <a:rPr lang="en-US" altLang="en-US" sz="2800" dirty="0" smtClean="0">
                <a:solidFill>
                  <a:srgbClr val="C00000"/>
                </a:solidFill>
              </a:rPr>
              <a:t>Master </a:t>
            </a:r>
            <a:r>
              <a:rPr lang="en-US" altLang="en-US" sz="2800" dirty="0">
                <a:solidFill>
                  <a:srgbClr val="C00000"/>
                </a:solidFill>
              </a:rPr>
              <a:t>thread </a:t>
            </a:r>
            <a:r>
              <a:rPr lang="en-US" altLang="en-US" sz="2800" dirty="0"/>
              <a:t>spawns a </a:t>
            </a:r>
            <a:r>
              <a:rPr lang="en-US" altLang="en-US" sz="2800" dirty="0">
                <a:solidFill>
                  <a:srgbClr val="C00000"/>
                </a:solidFill>
              </a:rPr>
              <a:t>team of threads </a:t>
            </a:r>
            <a:r>
              <a:rPr lang="en-US" altLang="en-US" sz="2800" dirty="0"/>
              <a:t>as needed</a:t>
            </a:r>
          </a:p>
          <a:p>
            <a:pPr eaLnBrk="1" hangingPunct="1">
              <a:spcBef>
                <a:spcPct val="20000"/>
              </a:spcBef>
              <a:buFontTx/>
              <a:buChar char="•"/>
            </a:pPr>
            <a:r>
              <a:rPr lang="en-US" altLang="en-US" sz="2800" dirty="0"/>
              <a:t>Parallelism can be added incrementally</a:t>
            </a:r>
          </a:p>
          <a:p>
            <a:pPr lvl="1" eaLnBrk="1" hangingPunct="1">
              <a:spcBef>
                <a:spcPct val="20000"/>
              </a:spcBef>
              <a:buFontTx/>
              <a:buChar char="–"/>
            </a:pPr>
            <a:r>
              <a:rPr lang="en-US" altLang="en-US" dirty="0"/>
              <a:t>sequential program evolves into a parallel program</a:t>
            </a:r>
          </a:p>
          <a:p>
            <a:pPr eaLnBrk="1" hangingPunct="1">
              <a:spcBef>
                <a:spcPct val="20000"/>
              </a:spcBef>
              <a:buFontTx/>
              <a:buChar char="•"/>
            </a:pPr>
            <a:endParaRPr lang="en-US" altLang="en-US" sz="2800" dirty="0"/>
          </a:p>
        </p:txBody>
      </p:sp>
      <p:sp>
        <p:nvSpPr>
          <p:cNvPr id="85050" name="Rectangle 57"/>
          <p:cNvSpPr>
            <a:spLocks noChangeArrowheads="1"/>
          </p:cNvSpPr>
          <p:nvPr/>
        </p:nvSpPr>
        <p:spPr bwMode="auto">
          <a:xfrm>
            <a:off x="190500" y="4351337"/>
            <a:ext cx="12065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eaLnBrk="1" hangingPunct="1">
              <a:spcBef>
                <a:spcPct val="50000"/>
              </a:spcBef>
            </a:pPr>
            <a:r>
              <a:rPr lang="en-US" altLang="en-US" sz="2000" b="1" dirty="0"/>
              <a:t>Master Thread</a:t>
            </a:r>
          </a:p>
        </p:txBody>
      </p:sp>
    </p:spTree>
    <p:extLst>
      <p:ext uri="{BB962C8B-B14F-4D97-AF65-F5344CB8AC3E}">
        <p14:creationId xmlns:p14="http://schemas.microsoft.com/office/powerpoint/2010/main" val="437251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504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499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499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499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499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499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500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500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500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500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500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500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500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500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500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500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501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501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501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8501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501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8501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501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8501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501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8501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8502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8502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8502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8502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8502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8502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8502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85027"/>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85028"/>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85029"/>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85030"/>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85031"/>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85032"/>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85033"/>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85034"/>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85035"/>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85036"/>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85037"/>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85038"/>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85039"/>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85040"/>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85041"/>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85042"/>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85043"/>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85044"/>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85045"/>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85046"/>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85047"/>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85048"/>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85050"/>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85049">
                                            <p:txEl>
                                              <p:pRg st="1" end="1"/>
                                            </p:txEl>
                                          </p:spTgt>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8504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animBg="1"/>
      <p:bldP spid="84996" grpId="0" animBg="1"/>
      <p:bldP spid="84997" grpId="0" animBg="1"/>
      <p:bldP spid="84998" grpId="0" animBg="1"/>
      <p:bldP spid="84999" grpId="0" animBg="1"/>
      <p:bldP spid="85000" grpId="0" animBg="1"/>
      <p:bldP spid="85001" grpId="0" animBg="1"/>
      <p:bldP spid="85002" grpId="0" animBg="1"/>
      <p:bldP spid="85003" grpId="0" animBg="1"/>
      <p:bldP spid="85004" grpId="0" animBg="1"/>
      <p:bldP spid="85005" grpId="0" animBg="1"/>
      <p:bldP spid="85006" grpId="0" animBg="1"/>
      <p:bldP spid="85007" grpId="0" animBg="1"/>
      <p:bldP spid="85008" grpId="0" animBg="1"/>
      <p:bldP spid="85009" grpId="0" animBg="1"/>
      <p:bldP spid="85010" grpId="0" animBg="1"/>
      <p:bldP spid="85011" grpId="0" animBg="1"/>
      <p:bldP spid="85012" grpId="0" animBg="1"/>
      <p:bldP spid="85013" grpId="0" animBg="1"/>
      <p:bldP spid="85014" grpId="0" animBg="1"/>
      <p:bldP spid="85015" grpId="0" animBg="1"/>
      <p:bldP spid="85016" grpId="0" animBg="1"/>
      <p:bldP spid="85017" grpId="0" animBg="1"/>
      <p:bldP spid="85018" grpId="0" animBg="1"/>
      <p:bldP spid="85019" grpId="0" animBg="1"/>
      <p:bldP spid="85020" grpId="0" animBg="1"/>
      <p:bldP spid="85021" grpId="0" animBg="1"/>
      <p:bldP spid="85022" grpId="0" animBg="1"/>
      <p:bldP spid="85023" grpId="0" animBg="1"/>
      <p:bldP spid="85024" grpId="0" animBg="1"/>
      <p:bldP spid="85025" grpId="0" animBg="1"/>
      <p:bldP spid="85026" grpId="0" animBg="1"/>
      <p:bldP spid="85027" grpId="0" animBg="1"/>
      <p:bldP spid="85028" grpId="0" animBg="1"/>
      <p:bldP spid="85029" grpId="0" animBg="1"/>
      <p:bldP spid="85030" grpId="0" animBg="1"/>
      <p:bldP spid="85031" grpId="0" animBg="1"/>
      <p:bldP spid="85032" grpId="0" animBg="1"/>
      <p:bldP spid="85033" grpId="0" animBg="1"/>
      <p:bldP spid="85034" grpId="0" animBg="1"/>
      <p:bldP spid="85035" grpId="0" animBg="1"/>
      <p:bldP spid="85036" grpId="0" animBg="1"/>
      <p:bldP spid="85037" grpId="0" animBg="1"/>
      <p:bldP spid="85038" grpId="0" animBg="1"/>
      <p:bldP spid="85039" grpId="0" animBg="1"/>
      <p:bldP spid="85040" grpId="0" animBg="1"/>
      <p:bldP spid="85041" grpId="0" animBg="1"/>
      <p:bldP spid="85042" grpId="0" animBg="1"/>
      <p:bldP spid="85043" grpId="0" animBg="1"/>
      <p:bldP spid="85044" grpId="0"/>
      <p:bldP spid="85045" grpId="0" animBg="1"/>
      <p:bldP spid="85046" grpId="0" animBg="1"/>
      <p:bldP spid="85047" grpId="0" animBg="1"/>
      <p:bldP spid="85048" grpId="0" animBg="1"/>
      <p:bldP spid="8505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fld id="{0CAA9503-DC99-40EB-8166-5BE4FA933B3F}" type="slidenum">
              <a:rPr lang="en-US" altLang="en-US" sz="1400" smtClean="0"/>
              <a:pPr eaLnBrk="1" hangingPunct="1"/>
              <a:t>40</a:t>
            </a:fld>
            <a:endParaRPr lang="en-US" altLang="en-US" sz="1400" smtClean="0"/>
          </a:p>
        </p:txBody>
      </p:sp>
      <p:sp>
        <p:nvSpPr>
          <p:cNvPr id="115715" name="Rectangle 2"/>
          <p:cNvSpPr>
            <a:spLocks noChangeArrowheads="1"/>
          </p:cNvSpPr>
          <p:nvPr/>
        </p:nvSpPr>
        <p:spPr bwMode="auto">
          <a:xfrm>
            <a:off x="381000" y="1066800"/>
            <a:ext cx="8382000"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eaLnBrk="1" hangingPunct="1"/>
            <a:r>
              <a:rPr lang="en-US" altLang="en-US" sz="2800" b="1" dirty="0" smtClean="0"/>
              <a:t>Atomic</a:t>
            </a:r>
            <a:endParaRPr lang="en-US" altLang="en-US" sz="2800" b="1" dirty="0"/>
          </a:p>
          <a:p>
            <a:pPr eaLnBrk="1" hangingPunct="1"/>
            <a:endParaRPr lang="en-US" altLang="en-US" dirty="0"/>
          </a:p>
          <a:p>
            <a:pPr eaLnBrk="1" hangingPunct="1"/>
            <a:r>
              <a:rPr lang="en-US" altLang="en-US" dirty="0">
                <a:solidFill>
                  <a:schemeClr val="accent2"/>
                </a:solidFill>
              </a:rPr>
              <a:t>		#pragma </a:t>
            </a:r>
            <a:r>
              <a:rPr lang="en-US" altLang="en-US" dirty="0" err="1">
                <a:solidFill>
                  <a:schemeClr val="accent2"/>
                </a:solidFill>
              </a:rPr>
              <a:t>omp</a:t>
            </a:r>
            <a:r>
              <a:rPr lang="en-US" altLang="en-US" dirty="0">
                <a:solidFill>
                  <a:schemeClr val="accent2"/>
                </a:solidFill>
              </a:rPr>
              <a:t> atomic</a:t>
            </a:r>
          </a:p>
          <a:p>
            <a:pPr eaLnBrk="1" hangingPunct="1"/>
            <a:r>
              <a:rPr lang="en-US" altLang="en-US" dirty="0">
                <a:solidFill>
                  <a:schemeClr val="accent2"/>
                </a:solidFill>
              </a:rPr>
              <a:t>		    </a:t>
            </a:r>
            <a:r>
              <a:rPr lang="en-US" altLang="en-US" dirty="0" err="1">
                <a:solidFill>
                  <a:schemeClr val="accent2"/>
                </a:solidFill>
              </a:rPr>
              <a:t>expression_statement</a:t>
            </a:r>
            <a:endParaRPr lang="en-US" altLang="en-US" dirty="0">
              <a:solidFill>
                <a:schemeClr val="accent2"/>
              </a:solidFill>
            </a:endParaRPr>
          </a:p>
          <a:p>
            <a:pPr eaLnBrk="1" hangingPunct="1"/>
            <a:endParaRPr lang="en-US" altLang="en-US" dirty="0">
              <a:solidFill>
                <a:schemeClr val="accent2"/>
              </a:solidFill>
            </a:endParaRPr>
          </a:p>
          <a:p>
            <a:pPr eaLnBrk="1" hangingPunct="1"/>
            <a:r>
              <a:rPr lang="en-US" altLang="en-US" dirty="0" smtClean="0"/>
              <a:t>The atomic construct</a:t>
            </a:r>
            <a:r>
              <a:rPr lang="en-US" altLang="en-US" dirty="0"/>
              <a:t> </a:t>
            </a:r>
            <a:r>
              <a:rPr lang="en-US" altLang="en-US" dirty="0" smtClean="0"/>
              <a:t>implements </a:t>
            </a:r>
            <a:r>
              <a:rPr lang="en-US" altLang="en-US" dirty="0"/>
              <a:t>a critical section efficiently when the critical section simply updates a variable (adds one, subtracts one, or does some other simple arithmetic operation as defined by </a:t>
            </a:r>
            <a:r>
              <a:rPr lang="en-US" altLang="en-US" dirty="0" err="1">
                <a:solidFill>
                  <a:schemeClr val="accent2"/>
                </a:solidFill>
              </a:rPr>
              <a:t>expression_statement</a:t>
            </a:r>
            <a:r>
              <a:rPr lang="en-US" altLang="en-US" dirty="0"/>
              <a:t>).</a:t>
            </a:r>
          </a:p>
        </p:txBody>
      </p:sp>
    </p:spTree>
    <p:extLst>
      <p:ext uri="{BB962C8B-B14F-4D97-AF65-F5344CB8AC3E}">
        <p14:creationId xmlns:p14="http://schemas.microsoft.com/office/powerpoint/2010/main" val="1312242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57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fld id="{2C833902-A696-41E7-9CF0-FE6C0F31FDF0}" type="slidenum">
              <a:rPr lang="en-US" altLang="en-US" sz="1400" smtClean="0"/>
              <a:pPr eaLnBrk="1" hangingPunct="1"/>
              <a:t>41</a:t>
            </a:fld>
            <a:endParaRPr lang="en-US" altLang="en-US" sz="1400" smtClean="0"/>
          </a:p>
        </p:txBody>
      </p:sp>
      <p:sp>
        <p:nvSpPr>
          <p:cNvPr id="116739" name="Rectangle 2"/>
          <p:cNvSpPr>
            <a:spLocks noChangeArrowheads="1"/>
          </p:cNvSpPr>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eaLnBrk="1" hangingPunct="1"/>
            <a:r>
              <a:rPr lang="en-US" altLang="en-US" sz="4000">
                <a:solidFill>
                  <a:schemeClr val="tx2"/>
                </a:solidFill>
                <a:latin typeface="Lucida Console" pitchFamily="49" charset="0"/>
              </a:rPr>
              <a:t>atomic</a:t>
            </a:r>
            <a:r>
              <a:rPr lang="en-US" altLang="en-US" sz="4000">
                <a:solidFill>
                  <a:schemeClr val="tx2"/>
                </a:solidFill>
              </a:rPr>
              <a:t> directive</a:t>
            </a:r>
          </a:p>
        </p:txBody>
      </p:sp>
      <p:sp>
        <p:nvSpPr>
          <p:cNvPr id="116740" name="Rectangle 3"/>
          <p:cNvSpPr>
            <a:spLocks noChangeArrowheads="1"/>
          </p:cNvSpPr>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spcBef>
                <a:spcPct val="20000"/>
              </a:spcBef>
              <a:buFontTx/>
              <a:buChar char="•"/>
            </a:pPr>
            <a:r>
              <a:rPr lang="en-US" altLang="en-US" sz="2800"/>
              <a:t>Applies only to simple update of memory location</a:t>
            </a:r>
          </a:p>
        </p:txBody>
      </p:sp>
      <p:sp>
        <p:nvSpPr>
          <p:cNvPr id="116741" name="Rectangle 4"/>
          <p:cNvSpPr>
            <a:spLocks noChangeArrowheads="1"/>
          </p:cNvSpPr>
          <p:nvPr/>
        </p:nvSpPr>
        <p:spPr bwMode="auto">
          <a:xfrm>
            <a:off x="862013" y="2411413"/>
            <a:ext cx="7162800" cy="1530350"/>
          </a:xfrm>
          <a:prstGeom prst="rect">
            <a:avLst/>
          </a:prstGeom>
          <a:solidFill>
            <a:srgbClr val="001E8A"/>
          </a:solidFill>
          <a:ln w="9525">
            <a:solidFill>
              <a:schemeClr val="tx1"/>
            </a:solidFill>
            <a:miter lim="800000"/>
            <a:headEnd/>
            <a:tailEnd/>
          </a:ln>
        </p:spPr>
        <p:txBody>
          <a:bodyPr lIns="92075" tIns="46038" rIns="92075" bIns="46038">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lnSpc>
                <a:spcPct val="75000"/>
              </a:lnSpc>
              <a:spcBef>
                <a:spcPct val="50000"/>
              </a:spcBef>
            </a:pPr>
            <a:r>
              <a:rPr lang="en-US" altLang="en-US" sz="1600" b="1" dirty="0">
                <a:solidFill>
                  <a:srgbClr val="FFFF00"/>
                </a:solidFill>
                <a:latin typeface="Lucida Console" pitchFamily="49" charset="0"/>
              </a:rPr>
              <a:t>#pragma </a:t>
            </a:r>
            <a:r>
              <a:rPr lang="en-US" altLang="en-US" sz="1600" b="1" dirty="0" err="1">
                <a:solidFill>
                  <a:srgbClr val="FFFF00"/>
                </a:solidFill>
                <a:latin typeface="Lucida Console" pitchFamily="49" charset="0"/>
              </a:rPr>
              <a:t>omp</a:t>
            </a:r>
            <a:r>
              <a:rPr lang="en-US" altLang="en-US" sz="1600" b="1" dirty="0">
                <a:solidFill>
                  <a:srgbClr val="FFFF00"/>
                </a:solidFill>
                <a:latin typeface="Lucida Console" pitchFamily="49" charset="0"/>
              </a:rPr>
              <a:t> parallel for shared(x, y, index, n)</a:t>
            </a:r>
          </a:p>
          <a:p>
            <a:pPr eaLnBrk="1" hangingPunct="1">
              <a:lnSpc>
                <a:spcPct val="50000"/>
              </a:lnSpc>
              <a:spcBef>
                <a:spcPct val="50000"/>
              </a:spcBef>
            </a:pPr>
            <a:r>
              <a:rPr lang="en-US" altLang="en-US" sz="1600" b="1" dirty="0">
                <a:solidFill>
                  <a:schemeClr val="bg1"/>
                </a:solidFill>
                <a:latin typeface="Lucida Console" pitchFamily="49" charset="0"/>
              </a:rPr>
              <a:t>   for (</a:t>
            </a:r>
            <a:r>
              <a:rPr lang="en-US" altLang="en-US" sz="1600" b="1" dirty="0" err="1">
                <a:solidFill>
                  <a:schemeClr val="bg1"/>
                </a:solidFill>
                <a:latin typeface="Lucida Console" pitchFamily="49" charset="0"/>
              </a:rPr>
              <a:t>i</a:t>
            </a:r>
            <a:r>
              <a:rPr lang="en-US" altLang="en-US" sz="1600" b="1" dirty="0">
                <a:solidFill>
                  <a:schemeClr val="bg1"/>
                </a:solidFill>
                <a:latin typeface="Lucida Console" pitchFamily="49" charset="0"/>
              </a:rPr>
              <a:t> = 0; </a:t>
            </a:r>
            <a:r>
              <a:rPr lang="en-US" altLang="en-US" sz="1600" b="1" dirty="0" err="1">
                <a:solidFill>
                  <a:schemeClr val="bg1"/>
                </a:solidFill>
                <a:latin typeface="Lucida Console" pitchFamily="49" charset="0"/>
              </a:rPr>
              <a:t>i</a:t>
            </a:r>
            <a:r>
              <a:rPr lang="en-US" altLang="en-US" sz="1600" b="1" dirty="0">
                <a:solidFill>
                  <a:schemeClr val="bg1"/>
                </a:solidFill>
                <a:latin typeface="Lucida Console" pitchFamily="49" charset="0"/>
              </a:rPr>
              <a:t> &lt; n; </a:t>
            </a:r>
            <a:r>
              <a:rPr lang="en-US" altLang="en-US" sz="1600" b="1" dirty="0" err="1">
                <a:solidFill>
                  <a:schemeClr val="bg1"/>
                </a:solidFill>
                <a:latin typeface="Lucida Console" pitchFamily="49" charset="0"/>
              </a:rPr>
              <a:t>i</a:t>
            </a:r>
            <a:r>
              <a:rPr lang="en-US" altLang="en-US" sz="1600" b="1" dirty="0">
                <a:solidFill>
                  <a:schemeClr val="bg1"/>
                </a:solidFill>
                <a:latin typeface="Lucida Console" pitchFamily="49" charset="0"/>
              </a:rPr>
              <a:t>++) {</a:t>
            </a:r>
          </a:p>
          <a:p>
            <a:pPr eaLnBrk="1" hangingPunct="1">
              <a:lnSpc>
                <a:spcPct val="50000"/>
              </a:lnSpc>
              <a:spcBef>
                <a:spcPct val="50000"/>
              </a:spcBef>
            </a:pPr>
            <a:r>
              <a:rPr lang="en-US" altLang="en-US" sz="1600" b="1" dirty="0">
                <a:solidFill>
                  <a:schemeClr val="bg1"/>
                </a:solidFill>
                <a:latin typeface="Lucida Console" pitchFamily="49" charset="0"/>
              </a:rPr>
              <a:t>      </a:t>
            </a:r>
            <a:r>
              <a:rPr lang="en-US" altLang="en-US" sz="1600" b="1" dirty="0">
                <a:solidFill>
                  <a:srgbClr val="FFFF00"/>
                </a:solidFill>
                <a:latin typeface="Lucida Console" pitchFamily="49" charset="0"/>
              </a:rPr>
              <a:t>#pragma </a:t>
            </a:r>
            <a:r>
              <a:rPr lang="en-US" altLang="en-US" sz="1600" b="1" dirty="0" err="1">
                <a:solidFill>
                  <a:srgbClr val="FFFF00"/>
                </a:solidFill>
                <a:latin typeface="Lucida Console" pitchFamily="49" charset="0"/>
              </a:rPr>
              <a:t>omp</a:t>
            </a:r>
            <a:r>
              <a:rPr lang="en-US" altLang="en-US" sz="1600" b="1" dirty="0">
                <a:solidFill>
                  <a:srgbClr val="FFFF00"/>
                </a:solidFill>
                <a:latin typeface="Lucida Console" pitchFamily="49" charset="0"/>
              </a:rPr>
              <a:t> atomic</a:t>
            </a:r>
          </a:p>
          <a:p>
            <a:pPr eaLnBrk="1" hangingPunct="1">
              <a:lnSpc>
                <a:spcPct val="50000"/>
              </a:lnSpc>
              <a:spcBef>
                <a:spcPct val="50000"/>
              </a:spcBef>
            </a:pPr>
            <a:r>
              <a:rPr lang="en-US" altLang="en-US" sz="1600" b="1" dirty="0">
                <a:solidFill>
                  <a:schemeClr val="bg1"/>
                </a:solidFill>
                <a:latin typeface="Lucida Console" pitchFamily="49" charset="0"/>
              </a:rPr>
              <a:t>        x[index[</a:t>
            </a:r>
            <a:r>
              <a:rPr lang="en-US" altLang="en-US" sz="1600" b="1" dirty="0" err="1">
                <a:solidFill>
                  <a:schemeClr val="bg1"/>
                </a:solidFill>
                <a:latin typeface="Lucida Console" pitchFamily="49" charset="0"/>
              </a:rPr>
              <a:t>i</a:t>
            </a:r>
            <a:r>
              <a:rPr lang="en-US" altLang="en-US" sz="1600" b="1" dirty="0">
                <a:solidFill>
                  <a:schemeClr val="bg1"/>
                </a:solidFill>
                <a:latin typeface="Lucida Console" pitchFamily="49" charset="0"/>
              </a:rPr>
              <a:t>]] += Work1(</a:t>
            </a:r>
            <a:r>
              <a:rPr lang="en-US" altLang="en-US" sz="1600" b="1" dirty="0" err="1">
                <a:solidFill>
                  <a:schemeClr val="bg1"/>
                </a:solidFill>
                <a:latin typeface="Lucida Console" pitchFamily="49" charset="0"/>
              </a:rPr>
              <a:t>i</a:t>
            </a:r>
            <a:r>
              <a:rPr lang="en-US" altLang="en-US" sz="1600" b="1" dirty="0">
                <a:solidFill>
                  <a:schemeClr val="bg1"/>
                </a:solidFill>
                <a:latin typeface="Lucida Console" pitchFamily="49" charset="0"/>
              </a:rPr>
              <a:t>);</a:t>
            </a:r>
          </a:p>
          <a:p>
            <a:pPr eaLnBrk="1" hangingPunct="1">
              <a:lnSpc>
                <a:spcPct val="50000"/>
              </a:lnSpc>
              <a:spcBef>
                <a:spcPct val="50000"/>
              </a:spcBef>
            </a:pPr>
            <a:r>
              <a:rPr lang="en-US" altLang="en-US" sz="1600" b="1" dirty="0">
                <a:solidFill>
                  <a:schemeClr val="bg1"/>
                </a:solidFill>
                <a:latin typeface="Lucida Console" pitchFamily="49" charset="0"/>
              </a:rPr>
              <a:t>      y[</a:t>
            </a:r>
            <a:r>
              <a:rPr lang="en-US" altLang="en-US" sz="1600" b="1" dirty="0" err="1">
                <a:solidFill>
                  <a:schemeClr val="bg1"/>
                </a:solidFill>
                <a:latin typeface="Lucida Console" pitchFamily="49" charset="0"/>
              </a:rPr>
              <a:t>i</a:t>
            </a:r>
            <a:r>
              <a:rPr lang="en-US" altLang="en-US" sz="1600" b="1" dirty="0">
                <a:solidFill>
                  <a:schemeClr val="bg1"/>
                </a:solidFill>
                <a:latin typeface="Lucida Console" pitchFamily="49" charset="0"/>
              </a:rPr>
              <a:t>] += work2(</a:t>
            </a:r>
            <a:r>
              <a:rPr lang="en-US" altLang="en-US" sz="1600" b="1" dirty="0" err="1">
                <a:solidFill>
                  <a:schemeClr val="bg1"/>
                </a:solidFill>
                <a:latin typeface="Lucida Console" pitchFamily="49" charset="0"/>
              </a:rPr>
              <a:t>i</a:t>
            </a:r>
            <a:r>
              <a:rPr lang="en-US" altLang="en-US" sz="1600" b="1" dirty="0">
                <a:solidFill>
                  <a:schemeClr val="bg1"/>
                </a:solidFill>
                <a:latin typeface="Lucida Console" pitchFamily="49" charset="0"/>
              </a:rPr>
              <a:t>);</a:t>
            </a:r>
          </a:p>
          <a:p>
            <a:pPr eaLnBrk="1" hangingPunct="1">
              <a:lnSpc>
                <a:spcPct val="50000"/>
              </a:lnSpc>
              <a:spcBef>
                <a:spcPct val="50000"/>
              </a:spcBef>
            </a:pPr>
            <a:r>
              <a:rPr lang="en-US" altLang="en-US" sz="1600" b="1" dirty="0">
                <a:solidFill>
                  <a:schemeClr val="bg1"/>
                </a:solidFill>
                <a:latin typeface="Lucida Console" pitchFamily="49" charset="0"/>
              </a:rPr>
              <a:t>   } </a:t>
            </a:r>
          </a:p>
        </p:txBody>
      </p:sp>
      <p:sp>
        <p:nvSpPr>
          <p:cNvPr id="9" name="Rectangle 4"/>
          <p:cNvSpPr>
            <a:spLocks noChangeArrowheads="1"/>
          </p:cNvSpPr>
          <p:nvPr/>
        </p:nvSpPr>
        <p:spPr bwMode="auto">
          <a:xfrm>
            <a:off x="857250" y="4237038"/>
            <a:ext cx="7162800" cy="1528762"/>
          </a:xfrm>
          <a:prstGeom prst="rect">
            <a:avLst/>
          </a:prstGeom>
          <a:solidFill>
            <a:srgbClr val="001E8A"/>
          </a:solidFill>
          <a:ln w="9525">
            <a:solidFill>
              <a:schemeClr val="tx1"/>
            </a:solidFill>
            <a:miter lim="800000"/>
            <a:headEnd/>
            <a:tailEnd/>
          </a:ln>
        </p:spPr>
        <p:txBody>
          <a:bodyPr lIns="92075" tIns="46038" rIns="92075" bIns="46038">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lnSpc>
                <a:spcPct val="75000"/>
              </a:lnSpc>
              <a:spcBef>
                <a:spcPct val="50000"/>
              </a:spcBef>
            </a:pPr>
            <a:r>
              <a:rPr lang="en-US" altLang="en-US" sz="1600" b="1" dirty="0">
                <a:solidFill>
                  <a:srgbClr val="FFFF00"/>
                </a:solidFill>
                <a:latin typeface="Lucida Console" pitchFamily="49" charset="0"/>
              </a:rPr>
              <a:t>#pragma </a:t>
            </a:r>
            <a:r>
              <a:rPr lang="en-US" altLang="en-US" sz="1600" b="1" dirty="0" err="1">
                <a:solidFill>
                  <a:srgbClr val="FFFF00"/>
                </a:solidFill>
                <a:latin typeface="Lucida Console" pitchFamily="49" charset="0"/>
              </a:rPr>
              <a:t>omp</a:t>
            </a:r>
            <a:r>
              <a:rPr lang="en-US" altLang="en-US" sz="1600" b="1" dirty="0">
                <a:solidFill>
                  <a:srgbClr val="FFFF00"/>
                </a:solidFill>
                <a:latin typeface="Lucida Console" pitchFamily="49" charset="0"/>
              </a:rPr>
              <a:t> parallel for shared(x, y, index, n)</a:t>
            </a:r>
          </a:p>
          <a:p>
            <a:pPr eaLnBrk="1" hangingPunct="1">
              <a:lnSpc>
                <a:spcPct val="50000"/>
              </a:lnSpc>
              <a:spcBef>
                <a:spcPct val="50000"/>
              </a:spcBef>
            </a:pPr>
            <a:r>
              <a:rPr lang="en-US" altLang="en-US" sz="1600" b="1" dirty="0">
                <a:solidFill>
                  <a:schemeClr val="bg1"/>
                </a:solidFill>
                <a:latin typeface="Lucida Console" pitchFamily="49" charset="0"/>
              </a:rPr>
              <a:t>   for (</a:t>
            </a:r>
            <a:r>
              <a:rPr lang="en-US" altLang="en-US" sz="1600" b="1" dirty="0" err="1">
                <a:solidFill>
                  <a:schemeClr val="bg1"/>
                </a:solidFill>
                <a:latin typeface="Lucida Console" pitchFamily="49" charset="0"/>
              </a:rPr>
              <a:t>i</a:t>
            </a:r>
            <a:r>
              <a:rPr lang="en-US" altLang="en-US" sz="1600" b="1" dirty="0">
                <a:solidFill>
                  <a:schemeClr val="bg1"/>
                </a:solidFill>
                <a:latin typeface="Lucida Console" pitchFamily="49" charset="0"/>
              </a:rPr>
              <a:t> = 0; </a:t>
            </a:r>
            <a:r>
              <a:rPr lang="en-US" altLang="en-US" sz="1600" b="1" dirty="0" err="1">
                <a:solidFill>
                  <a:schemeClr val="bg1"/>
                </a:solidFill>
                <a:latin typeface="Lucida Console" pitchFamily="49" charset="0"/>
              </a:rPr>
              <a:t>i</a:t>
            </a:r>
            <a:r>
              <a:rPr lang="en-US" altLang="en-US" sz="1600" b="1" dirty="0">
                <a:solidFill>
                  <a:schemeClr val="bg1"/>
                </a:solidFill>
                <a:latin typeface="Lucida Console" pitchFamily="49" charset="0"/>
              </a:rPr>
              <a:t> &lt; n; </a:t>
            </a:r>
            <a:r>
              <a:rPr lang="en-US" altLang="en-US" sz="1600" b="1" dirty="0" err="1">
                <a:solidFill>
                  <a:schemeClr val="bg1"/>
                </a:solidFill>
                <a:latin typeface="Lucida Console" pitchFamily="49" charset="0"/>
              </a:rPr>
              <a:t>i</a:t>
            </a:r>
            <a:r>
              <a:rPr lang="en-US" altLang="en-US" sz="1600" b="1" dirty="0">
                <a:solidFill>
                  <a:schemeClr val="bg1"/>
                </a:solidFill>
                <a:latin typeface="Lucida Console" pitchFamily="49" charset="0"/>
              </a:rPr>
              <a:t>++) {</a:t>
            </a:r>
          </a:p>
          <a:p>
            <a:pPr eaLnBrk="1" hangingPunct="1">
              <a:lnSpc>
                <a:spcPct val="50000"/>
              </a:lnSpc>
              <a:spcBef>
                <a:spcPct val="50000"/>
              </a:spcBef>
            </a:pPr>
            <a:r>
              <a:rPr lang="en-US" altLang="en-US" sz="1600" b="1" dirty="0">
                <a:solidFill>
                  <a:schemeClr val="bg1"/>
                </a:solidFill>
                <a:latin typeface="Lucida Console" pitchFamily="49" charset="0"/>
              </a:rPr>
              <a:t>      </a:t>
            </a:r>
            <a:r>
              <a:rPr lang="en-US" altLang="en-US" sz="1600" b="1" dirty="0">
                <a:solidFill>
                  <a:srgbClr val="FFFF00"/>
                </a:solidFill>
                <a:latin typeface="Lucida Console" pitchFamily="49" charset="0"/>
              </a:rPr>
              <a:t>#pragma </a:t>
            </a:r>
            <a:r>
              <a:rPr lang="en-US" altLang="en-US" sz="1600" b="1" dirty="0" err="1">
                <a:solidFill>
                  <a:srgbClr val="FFFF00"/>
                </a:solidFill>
                <a:latin typeface="Lucida Console" pitchFamily="49" charset="0"/>
              </a:rPr>
              <a:t>omp</a:t>
            </a:r>
            <a:r>
              <a:rPr lang="en-US" altLang="en-US" sz="1600" b="1" dirty="0">
                <a:solidFill>
                  <a:srgbClr val="FFFF00"/>
                </a:solidFill>
                <a:latin typeface="Lucida Console" pitchFamily="49" charset="0"/>
              </a:rPr>
              <a:t> critical</a:t>
            </a:r>
          </a:p>
          <a:p>
            <a:pPr eaLnBrk="1" hangingPunct="1">
              <a:lnSpc>
                <a:spcPct val="50000"/>
              </a:lnSpc>
              <a:spcBef>
                <a:spcPct val="50000"/>
              </a:spcBef>
            </a:pPr>
            <a:r>
              <a:rPr lang="en-US" altLang="en-US" sz="1600" b="1" dirty="0">
                <a:solidFill>
                  <a:schemeClr val="bg1"/>
                </a:solidFill>
                <a:latin typeface="Lucida Console" pitchFamily="49" charset="0"/>
              </a:rPr>
              <a:t>        x[index[</a:t>
            </a:r>
            <a:r>
              <a:rPr lang="en-US" altLang="en-US" sz="1600" b="1" dirty="0" err="1">
                <a:solidFill>
                  <a:schemeClr val="bg1"/>
                </a:solidFill>
                <a:latin typeface="Lucida Console" pitchFamily="49" charset="0"/>
              </a:rPr>
              <a:t>i</a:t>
            </a:r>
            <a:r>
              <a:rPr lang="en-US" altLang="en-US" sz="1600" b="1" dirty="0">
                <a:solidFill>
                  <a:schemeClr val="bg1"/>
                </a:solidFill>
                <a:latin typeface="Lucida Console" pitchFamily="49" charset="0"/>
              </a:rPr>
              <a:t>]] += Work1(</a:t>
            </a:r>
            <a:r>
              <a:rPr lang="en-US" altLang="en-US" sz="1600" b="1" dirty="0" err="1">
                <a:solidFill>
                  <a:schemeClr val="bg1"/>
                </a:solidFill>
                <a:latin typeface="Lucida Console" pitchFamily="49" charset="0"/>
              </a:rPr>
              <a:t>i</a:t>
            </a:r>
            <a:r>
              <a:rPr lang="en-US" altLang="en-US" sz="1600" b="1" dirty="0">
                <a:solidFill>
                  <a:schemeClr val="bg1"/>
                </a:solidFill>
                <a:latin typeface="Lucida Console" pitchFamily="49" charset="0"/>
              </a:rPr>
              <a:t>);</a:t>
            </a:r>
          </a:p>
          <a:p>
            <a:pPr eaLnBrk="1" hangingPunct="1">
              <a:lnSpc>
                <a:spcPct val="50000"/>
              </a:lnSpc>
              <a:spcBef>
                <a:spcPct val="50000"/>
              </a:spcBef>
            </a:pPr>
            <a:r>
              <a:rPr lang="en-US" altLang="en-US" sz="1600" b="1" dirty="0">
                <a:solidFill>
                  <a:schemeClr val="bg1"/>
                </a:solidFill>
                <a:latin typeface="Lucida Console" pitchFamily="49" charset="0"/>
              </a:rPr>
              <a:t>      y[</a:t>
            </a:r>
            <a:r>
              <a:rPr lang="en-US" altLang="en-US" sz="1600" b="1" dirty="0" err="1">
                <a:solidFill>
                  <a:schemeClr val="bg1"/>
                </a:solidFill>
                <a:latin typeface="Lucida Console" pitchFamily="49" charset="0"/>
              </a:rPr>
              <a:t>i</a:t>
            </a:r>
            <a:r>
              <a:rPr lang="en-US" altLang="en-US" sz="1600" b="1" dirty="0">
                <a:solidFill>
                  <a:schemeClr val="bg1"/>
                </a:solidFill>
                <a:latin typeface="Lucida Console" pitchFamily="49" charset="0"/>
              </a:rPr>
              <a:t>] += work2(</a:t>
            </a:r>
            <a:r>
              <a:rPr lang="en-US" altLang="en-US" sz="1600" b="1" dirty="0" err="1">
                <a:solidFill>
                  <a:schemeClr val="bg1"/>
                </a:solidFill>
                <a:latin typeface="Lucida Console" pitchFamily="49" charset="0"/>
              </a:rPr>
              <a:t>i</a:t>
            </a:r>
            <a:r>
              <a:rPr lang="en-US" altLang="en-US" sz="1600" b="1" dirty="0">
                <a:solidFill>
                  <a:schemeClr val="bg1"/>
                </a:solidFill>
                <a:latin typeface="Lucida Console" pitchFamily="49" charset="0"/>
              </a:rPr>
              <a:t>);</a:t>
            </a:r>
          </a:p>
          <a:p>
            <a:pPr eaLnBrk="1" hangingPunct="1">
              <a:lnSpc>
                <a:spcPct val="50000"/>
              </a:lnSpc>
              <a:spcBef>
                <a:spcPct val="50000"/>
              </a:spcBef>
            </a:pPr>
            <a:r>
              <a:rPr lang="en-US" altLang="en-US" sz="1600" b="1" dirty="0">
                <a:solidFill>
                  <a:schemeClr val="bg1"/>
                </a:solidFill>
                <a:latin typeface="Lucida Console" pitchFamily="49" charset="0"/>
              </a:rPr>
              <a:t>   } </a:t>
            </a:r>
          </a:p>
        </p:txBody>
      </p:sp>
    </p:spTree>
    <p:extLst>
      <p:ext uri="{BB962C8B-B14F-4D97-AF65-F5344CB8AC3E}">
        <p14:creationId xmlns:p14="http://schemas.microsoft.com/office/powerpoint/2010/main" val="26377983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167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41" grpId="0" animBg="1"/>
      <p:bldP spid="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fld id="{31A1B146-8DFB-42FA-88DA-81C5CD2130D1}" type="slidenum">
              <a:rPr lang="en-US" altLang="en-US" sz="1400" smtClean="0"/>
              <a:pPr eaLnBrk="1" hangingPunct="1"/>
              <a:t>42</a:t>
            </a:fld>
            <a:endParaRPr lang="en-US" altLang="en-US" sz="1400" smtClean="0"/>
          </a:p>
        </p:txBody>
      </p:sp>
      <p:sp>
        <p:nvSpPr>
          <p:cNvPr id="117763" name="Rectangle 2"/>
          <p:cNvSpPr>
            <a:spLocks noChangeArrowheads="1"/>
          </p:cNvSpPr>
          <p:nvPr/>
        </p:nvSpPr>
        <p:spPr bwMode="auto">
          <a:xfrm>
            <a:off x="190500" y="152400"/>
            <a:ext cx="8763000" cy="6432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eaLnBrk="1" hangingPunct="1"/>
            <a:r>
              <a:rPr lang="en-US" altLang="en-US" sz="3200" b="1" dirty="0"/>
              <a:t>Flush Directive</a:t>
            </a:r>
          </a:p>
          <a:p>
            <a:pPr algn="ctr" eaLnBrk="1" hangingPunct="1"/>
            <a:endParaRPr lang="en-US" altLang="en-US" sz="1200" b="1" dirty="0"/>
          </a:p>
          <a:p>
            <a:pPr marL="342900" indent="-342900" algn="just" eaLnBrk="1" hangingPunct="1">
              <a:buFont typeface="Arial" panose="020B0604020202020204" pitchFamily="34" charset="0"/>
              <a:buChar char="•"/>
            </a:pPr>
            <a:r>
              <a:rPr lang="en-US" altLang="en-US" sz="2300" dirty="0"/>
              <a:t>A synchronization point which causes thread to have a “consistent” view of certain or all shared variables in </a:t>
            </a:r>
            <a:r>
              <a:rPr lang="en-US" altLang="en-US" sz="2300" dirty="0" smtClean="0"/>
              <a:t>memory.</a:t>
            </a:r>
          </a:p>
          <a:p>
            <a:pPr marL="342900" indent="-342900" algn="just" eaLnBrk="1" hangingPunct="1">
              <a:buFont typeface="Arial" panose="020B0604020202020204" pitchFamily="34" charset="0"/>
              <a:buChar char="•"/>
            </a:pPr>
            <a:r>
              <a:rPr lang="en-US" altLang="en-US" sz="2300" dirty="0" smtClean="0"/>
              <a:t>All current read and write operations on the variables allowed to complete and values written </a:t>
            </a:r>
            <a:r>
              <a:rPr lang="en-US" altLang="en-US" sz="2300" dirty="0"/>
              <a:t>back to memory but any memory operations in the code after </a:t>
            </a:r>
            <a:r>
              <a:rPr lang="en-US" altLang="en-US" sz="2300" dirty="0" smtClean="0"/>
              <a:t>flush </a:t>
            </a:r>
            <a:r>
              <a:rPr lang="en-US" altLang="en-US" sz="2300" dirty="0"/>
              <a:t>are not started, thereby creating a “memory fence”. </a:t>
            </a:r>
            <a:endParaRPr lang="en-US" altLang="en-US" sz="2300" dirty="0" smtClean="0"/>
          </a:p>
          <a:p>
            <a:pPr marL="342900" indent="-342900" algn="just" eaLnBrk="1" hangingPunct="1">
              <a:buFont typeface="Arial" panose="020B0604020202020204" pitchFamily="34" charset="0"/>
              <a:buChar char="•"/>
            </a:pPr>
            <a:r>
              <a:rPr lang="en-US" altLang="en-US" sz="2300" dirty="0" smtClean="0"/>
              <a:t>Format:</a:t>
            </a:r>
            <a:endParaRPr lang="en-US" altLang="en-US" sz="2300" dirty="0"/>
          </a:p>
          <a:p>
            <a:pPr eaLnBrk="1" hangingPunct="1"/>
            <a:r>
              <a:rPr lang="en-US" altLang="en-US" sz="2300" dirty="0">
                <a:solidFill>
                  <a:schemeClr val="accent2"/>
                </a:solidFill>
              </a:rPr>
              <a:t>		#pragma </a:t>
            </a:r>
            <a:r>
              <a:rPr lang="en-US" altLang="en-US" sz="2300" dirty="0" err="1">
                <a:solidFill>
                  <a:schemeClr val="accent2"/>
                </a:solidFill>
              </a:rPr>
              <a:t>omp</a:t>
            </a:r>
            <a:r>
              <a:rPr lang="en-US" altLang="en-US" sz="2300" dirty="0">
                <a:solidFill>
                  <a:schemeClr val="accent2"/>
                </a:solidFill>
              </a:rPr>
              <a:t> flush (</a:t>
            </a:r>
            <a:r>
              <a:rPr lang="en-US" altLang="en-US" sz="2300" dirty="0" err="1" smtClean="0">
                <a:solidFill>
                  <a:schemeClr val="accent2"/>
                </a:solidFill>
              </a:rPr>
              <a:t>variable_list</a:t>
            </a:r>
            <a:r>
              <a:rPr lang="en-US" altLang="en-US" sz="2300" dirty="0" smtClean="0">
                <a:solidFill>
                  <a:schemeClr val="accent2"/>
                </a:solidFill>
              </a:rPr>
              <a:t>)</a:t>
            </a:r>
            <a:endParaRPr lang="en-US" altLang="en-US" sz="2300" dirty="0">
              <a:solidFill>
                <a:schemeClr val="accent2"/>
              </a:solidFill>
            </a:endParaRPr>
          </a:p>
          <a:p>
            <a:pPr eaLnBrk="1" hangingPunct="1"/>
            <a:endParaRPr lang="en-US" altLang="en-US" sz="2300" dirty="0">
              <a:solidFill>
                <a:schemeClr val="accent2"/>
              </a:solidFill>
            </a:endParaRPr>
          </a:p>
          <a:p>
            <a:pPr algn="just" eaLnBrk="1" hangingPunct="1"/>
            <a:r>
              <a:rPr lang="en-US" altLang="en-US" sz="2300" dirty="0"/>
              <a:t>Only applied to thread executing flush, not to all threads in the team.</a:t>
            </a:r>
          </a:p>
          <a:p>
            <a:pPr algn="just" eaLnBrk="1" hangingPunct="1"/>
            <a:endParaRPr lang="en-US" altLang="en-US" sz="2300" dirty="0"/>
          </a:p>
          <a:p>
            <a:pPr algn="just" eaLnBrk="1" hangingPunct="1"/>
            <a:r>
              <a:rPr lang="en-US" altLang="en-US" sz="2300" dirty="0"/>
              <a:t>Flush occurs automatically at the entry and exit of parallel and critical </a:t>
            </a:r>
            <a:r>
              <a:rPr lang="en-US" altLang="en-US" sz="2300" dirty="0" smtClean="0"/>
              <a:t>constructs (and </a:t>
            </a:r>
            <a:r>
              <a:rPr lang="en-US" altLang="en-US" sz="2300" dirty="0"/>
              <a:t>combined parallel for and parallel sections </a:t>
            </a:r>
            <a:r>
              <a:rPr lang="en-US" altLang="en-US" sz="2300" dirty="0" smtClean="0"/>
              <a:t>constructs), </a:t>
            </a:r>
            <a:r>
              <a:rPr lang="en-US" altLang="en-US" sz="2300" dirty="0"/>
              <a:t>and at the exit of for, sections, and single (if a no-wait clause is not present).</a:t>
            </a:r>
          </a:p>
        </p:txBody>
      </p:sp>
    </p:spTree>
    <p:extLst>
      <p:ext uri="{BB962C8B-B14F-4D97-AF65-F5344CB8AC3E}">
        <p14:creationId xmlns:p14="http://schemas.microsoft.com/office/powerpoint/2010/main" val="1929700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776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776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776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776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776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776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fld id="{31A1B146-8DFB-42FA-88DA-81C5CD2130D1}" type="slidenum">
              <a:rPr lang="en-US" altLang="en-US" sz="1400" smtClean="0"/>
              <a:pPr eaLnBrk="1" hangingPunct="1"/>
              <a:t>43</a:t>
            </a:fld>
            <a:endParaRPr lang="en-US" altLang="en-US" sz="1400" smtClean="0"/>
          </a:p>
        </p:txBody>
      </p:sp>
      <p:sp>
        <p:nvSpPr>
          <p:cNvPr id="117763" name="Rectangle 2"/>
          <p:cNvSpPr>
            <a:spLocks noChangeArrowheads="1"/>
          </p:cNvSpPr>
          <p:nvPr/>
        </p:nvSpPr>
        <p:spPr bwMode="auto">
          <a:xfrm>
            <a:off x="190500" y="152400"/>
            <a:ext cx="8763000" cy="6001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eaLnBrk="1" hangingPunct="1"/>
            <a:r>
              <a:rPr lang="en-US" altLang="en-US" sz="3200" b="1" dirty="0"/>
              <a:t>Flush Directive</a:t>
            </a:r>
          </a:p>
          <a:p>
            <a:pPr algn="ctr" eaLnBrk="1" hangingPunct="1"/>
            <a:endParaRPr lang="en-US" altLang="en-US" sz="1200" b="1" dirty="0"/>
          </a:p>
          <a:p>
            <a:pPr marL="342900" indent="-342900" algn="just" eaLnBrk="1" hangingPunct="1">
              <a:buFont typeface="Arial" panose="020B0604020202020204" pitchFamily="34" charset="0"/>
              <a:buChar char="•"/>
            </a:pPr>
            <a:r>
              <a:rPr lang="en-US" altLang="en-US" sz="2300" dirty="0" smtClean="0"/>
              <a:t>Format:</a:t>
            </a:r>
            <a:endParaRPr lang="en-US" altLang="en-US" sz="2300" dirty="0"/>
          </a:p>
          <a:p>
            <a:pPr eaLnBrk="1" hangingPunct="1"/>
            <a:r>
              <a:rPr lang="en-US" altLang="en-US" sz="2300" dirty="0">
                <a:solidFill>
                  <a:schemeClr val="accent2"/>
                </a:solidFill>
              </a:rPr>
              <a:t>		#pragma </a:t>
            </a:r>
            <a:r>
              <a:rPr lang="en-US" altLang="en-US" sz="2300" dirty="0" err="1">
                <a:solidFill>
                  <a:schemeClr val="accent2"/>
                </a:solidFill>
              </a:rPr>
              <a:t>omp</a:t>
            </a:r>
            <a:r>
              <a:rPr lang="en-US" altLang="en-US" sz="2300" dirty="0">
                <a:solidFill>
                  <a:schemeClr val="accent2"/>
                </a:solidFill>
              </a:rPr>
              <a:t> flush (</a:t>
            </a:r>
            <a:r>
              <a:rPr lang="en-US" altLang="en-US" sz="2300" dirty="0" err="1">
                <a:solidFill>
                  <a:schemeClr val="accent2"/>
                </a:solidFill>
              </a:rPr>
              <a:t>variable_list</a:t>
            </a:r>
            <a:r>
              <a:rPr lang="en-US" altLang="en-US" sz="2300" dirty="0">
                <a:solidFill>
                  <a:schemeClr val="accent2"/>
                </a:solidFill>
              </a:rPr>
              <a:t>)</a:t>
            </a:r>
          </a:p>
          <a:p>
            <a:pPr algn="just" eaLnBrk="1" hangingPunct="1"/>
            <a:endParaRPr lang="en-US" altLang="en-US" sz="2300" dirty="0"/>
          </a:p>
          <a:p>
            <a:pPr algn="just" eaLnBrk="1" hangingPunct="1"/>
            <a:r>
              <a:rPr lang="en-US" altLang="en-US" sz="2000" dirty="0"/>
              <a:t>Flush occurs automatically at the entry and exit of parallel and critical </a:t>
            </a:r>
            <a:r>
              <a:rPr lang="en-US" altLang="en-US" sz="2000" dirty="0" smtClean="0"/>
              <a:t>constructs (and </a:t>
            </a:r>
            <a:r>
              <a:rPr lang="en-US" altLang="en-US" sz="2000" dirty="0"/>
              <a:t>combined parallel for and parallel sections </a:t>
            </a:r>
            <a:r>
              <a:rPr lang="en-US" altLang="en-US" sz="2000" dirty="0" smtClean="0"/>
              <a:t>constructs), </a:t>
            </a:r>
            <a:r>
              <a:rPr lang="en-US" altLang="en-US" sz="2000" dirty="0"/>
              <a:t>and at the exit of for, sections, and single (if a no-wait clause is not present</a:t>
            </a:r>
            <a:r>
              <a:rPr lang="en-US" altLang="en-US" sz="2000" dirty="0" smtClean="0"/>
              <a:t>).</a:t>
            </a:r>
          </a:p>
          <a:p>
            <a:endParaRPr lang="en-US" sz="2000" dirty="0" smtClean="0"/>
          </a:p>
          <a:p>
            <a:r>
              <a:rPr lang="en-US" dirty="0" smtClean="0"/>
              <a:t>In </a:t>
            </a:r>
            <a:r>
              <a:rPr lang="en-US" dirty="0"/>
              <a:t>order to see a consistent value for a variable between </a:t>
            </a:r>
            <a:r>
              <a:rPr lang="en-US" dirty="0" smtClean="0"/>
              <a:t>two threads</a:t>
            </a:r>
            <a:r>
              <a:rPr lang="en-US" dirty="0"/>
              <a:t>, this order must </a:t>
            </a:r>
            <a:r>
              <a:rPr lang="en-US" dirty="0" smtClean="0"/>
              <a:t>happen:</a:t>
            </a:r>
          </a:p>
          <a:p>
            <a:endParaRPr lang="en-US" dirty="0" smtClean="0"/>
          </a:p>
          <a:p>
            <a:pPr marL="457200" indent="-457200">
              <a:buFont typeface="+mj-lt"/>
              <a:buAutoNum type="arabicPeriod"/>
            </a:pPr>
            <a:r>
              <a:rPr lang="en-US" dirty="0" smtClean="0"/>
              <a:t>The </a:t>
            </a:r>
            <a:r>
              <a:rPr lang="en-US" dirty="0"/>
              <a:t>value is written to the variable by the first thread</a:t>
            </a:r>
          </a:p>
          <a:p>
            <a:pPr marL="457200" indent="-457200">
              <a:buFont typeface="+mj-lt"/>
              <a:buAutoNum type="arabicPeriod"/>
            </a:pPr>
            <a:r>
              <a:rPr lang="en-US" dirty="0" smtClean="0"/>
              <a:t>The </a:t>
            </a:r>
            <a:r>
              <a:rPr lang="en-US" dirty="0"/>
              <a:t>variable is flushed by the first thread</a:t>
            </a:r>
          </a:p>
          <a:p>
            <a:pPr marL="457200" indent="-457200">
              <a:buFont typeface="+mj-lt"/>
              <a:buAutoNum type="arabicPeriod"/>
            </a:pPr>
            <a:r>
              <a:rPr lang="en-US" dirty="0" smtClean="0"/>
              <a:t>The </a:t>
            </a:r>
            <a:r>
              <a:rPr lang="en-US" dirty="0"/>
              <a:t>variable is flushed by the second thread</a:t>
            </a:r>
          </a:p>
          <a:p>
            <a:pPr marL="457200" indent="-457200">
              <a:buFont typeface="+mj-lt"/>
              <a:buAutoNum type="arabicPeriod"/>
            </a:pPr>
            <a:r>
              <a:rPr lang="en-US" dirty="0" smtClean="0"/>
              <a:t>The </a:t>
            </a:r>
            <a:r>
              <a:rPr lang="en-US" dirty="0"/>
              <a:t>value is read from the variable by the second thread</a:t>
            </a:r>
          </a:p>
          <a:p>
            <a:pPr algn="just" eaLnBrk="1" hangingPunct="1"/>
            <a:endParaRPr lang="en-US" altLang="en-US" sz="2300" dirty="0"/>
          </a:p>
        </p:txBody>
      </p:sp>
    </p:spTree>
    <p:extLst>
      <p:ext uri="{BB962C8B-B14F-4D97-AF65-F5344CB8AC3E}">
        <p14:creationId xmlns:p14="http://schemas.microsoft.com/office/powerpoint/2010/main" val="4243817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776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776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7763">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7763">
                                            <p:txEl>
                                              <p:pRg st="10" end="1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7763">
                                            <p:txEl>
                                              <p:pRg st="11" end="1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776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fld id="{2E9E4DE2-A4C4-41FD-A23C-8DA8D2B25A78}" type="slidenum">
              <a:rPr lang="en-US" altLang="en-US" sz="1400" smtClean="0"/>
              <a:pPr eaLnBrk="1" hangingPunct="1"/>
              <a:t>44</a:t>
            </a:fld>
            <a:endParaRPr lang="en-US" altLang="en-US" sz="1400" smtClean="0"/>
          </a:p>
        </p:txBody>
      </p:sp>
      <p:sp>
        <p:nvSpPr>
          <p:cNvPr id="119811"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mtClean="0"/>
              <a:t>Nested Parallel Regions</a:t>
            </a:r>
          </a:p>
        </p:txBody>
      </p:sp>
      <p:sp>
        <p:nvSpPr>
          <p:cNvPr id="119812" name="Rectangle 3"/>
          <p:cNvSpPr>
            <a:spLocks noGrp="1" noChangeArrowheads="1"/>
          </p:cNvSpPr>
          <p:nvPr>
            <p:ph type="body" idx="1"/>
          </p:nvPr>
        </p:nvSpPr>
        <p:spPr bwMode="auto">
          <a:xfrm>
            <a:off x="457200" y="1066800"/>
            <a:ext cx="8229600" cy="5059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80000"/>
              </a:lnSpc>
            </a:pPr>
            <a:r>
              <a:rPr lang="en-US" altLang="en-US" sz="2800" dirty="0" smtClean="0"/>
              <a:t>If not supported or disabled, a parallel region nested within another parallel region results in the creation of a new team, consisting of </a:t>
            </a:r>
            <a:r>
              <a:rPr lang="en-US" altLang="en-US" sz="2800" u="sng" dirty="0" smtClean="0"/>
              <a:t>one</a:t>
            </a:r>
            <a:r>
              <a:rPr lang="en-US" altLang="en-US" sz="2800" dirty="0" smtClean="0"/>
              <a:t> thread, by default. </a:t>
            </a:r>
          </a:p>
          <a:p>
            <a:pPr eaLnBrk="1" hangingPunct="1">
              <a:lnSpc>
                <a:spcPct val="80000"/>
              </a:lnSpc>
            </a:pPr>
            <a:endParaRPr lang="en-US" altLang="en-US" sz="2800" dirty="0" smtClean="0"/>
          </a:p>
          <a:p>
            <a:pPr eaLnBrk="1" hangingPunct="1">
              <a:lnSpc>
                <a:spcPct val="80000"/>
              </a:lnSpc>
            </a:pPr>
            <a:r>
              <a:rPr lang="en-US" altLang="en-US" sz="2800" dirty="0" smtClean="0"/>
              <a:t>Use the </a:t>
            </a:r>
            <a:r>
              <a:rPr lang="en-US" altLang="en-US" sz="2800" b="1" i="1" dirty="0" err="1" smtClean="0"/>
              <a:t>omp_get_nested</a:t>
            </a:r>
            <a:r>
              <a:rPr lang="en-US" altLang="en-US" sz="2800" b="1" i="1" dirty="0" smtClean="0"/>
              <a:t>() </a:t>
            </a:r>
            <a:r>
              <a:rPr lang="en-US" altLang="en-US" sz="2800" dirty="0" smtClean="0"/>
              <a:t>library function to determine </a:t>
            </a:r>
            <a:r>
              <a:rPr lang="en-US" altLang="en-US" sz="2800" u="sng" dirty="0" smtClean="0"/>
              <a:t>if </a:t>
            </a:r>
            <a:r>
              <a:rPr lang="en-US" altLang="en-US" sz="2800" dirty="0" smtClean="0"/>
              <a:t>nested parallel regions are enabled.</a:t>
            </a:r>
          </a:p>
          <a:p>
            <a:pPr eaLnBrk="1" hangingPunct="1">
              <a:lnSpc>
                <a:spcPct val="80000"/>
              </a:lnSpc>
            </a:pPr>
            <a:endParaRPr lang="en-US" altLang="en-US" sz="2800" dirty="0" smtClean="0"/>
          </a:p>
          <a:p>
            <a:pPr eaLnBrk="1" hangingPunct="1">
              <a:lnSpc>
                <a:spcPct val="80000"/>
              </a:lnSpc>
            </a:pPr>
            <a:r>
              <a:rPr lang="en-US" altLang="en-US" sz="2800" dirty="0" smtClean="0"/>
              <a:t>The two methods available for enabling nested parallel regions (if supported) are:</a:t>
            </a:r>
          </a:p>
          <a:p>
            <a:pPr lvl="1" eaLnBrk="1" hangingPunct="1">
              <a:lnSpc>
                <a:spcPct val="80000"/>
              </a:lnSpc>
            </a:pPr>
            <a:r>
              <a:rPr lang="en-US" altLang="en-US" sz="2400" dirty="0" smtClean="0"/>
              <a:t>1. The </a:t>
            </a:r>
            <a:r>
              <a:rPr lang="en-US" altLang="en-US" sz="2400" b="1" i="1" dirty="0" err="1" smtClean="0"/>
              <a:t>omp_set_nested</a:t>
            </a:r>
            <a:r>
              <a:rPr lang="en-US" altLang="en-US" sz="2400" b="1" i="1" dirty="0" smtClean="0"/>
              <a:t>() </a:t>
            </a:r>
            <a:r>
              <a:rPr lang="en-US" altLang="en-US" sz="2400" dirty="0" smtClean="0"/>
              <a:t>library routine</a:t>
            </a:r>
          </a:p>
          <a:p>
            <a:pPr lvl="1" eaLnBrk="1" hangingPunct="1">
              <a:lnSpc>
                <a:spcPct val="80000"/>
              </a:lnSpc>
            </a:pPr>
            <a:r>
              <a:rPr lang="en-US" altLang="en-US" sz="2400" dirty="0" smtClean="0"/>
              <a:t>2. Setting of the </a:t>
            </a:r>
            <a:r>
              <a:rPr lang="en-US" altLang="en-US" sz="2400" b="1" i="1" dirty="0" smtClean="0"/>
              <a:t>OMP_NESTED</a:t>
            </a:r>
            <a:r>
              <a:rPr lang="en-US" altLang="en-US" sz="2400" dirty="0" smtClean="0"/>
              <a:t> environment variable to TRUE </a:t>
            </a:r>
          </a:p>
          <a:p>
            <a:pPr eaLnBrk="1" hangingPunct="1">
              <a:lnSpc>
                <a:spcPct val="80000"/>
              </a:lnSpc>
            </a:pPr>
            <a:endParaRPr lang="en-US" altLang="en-US" sz="2800" dirty="0" smtClean="0"/>
          </a:p>
        </p:txBody>
      </p:sp>
    </p:spTree>
    <p:extLst>
      <p:ext uri="{BB962C8B-B14F-4D97-AF65-F5344CB8AC3E}">
        <p14:creationId xmlns:p14="http://schemas.microsoft.com/office/powerpoint/2010/main" val="2525652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98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98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981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981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98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Locks in </a:t>
            </a:r>
            <a:r>
              <a:rPr lang="en-US" dirty="0" err="1" smtClean="0"/>
              <a:t>OpenMP</a:t>
            </a:r>
            <a:endParaRPr lang="en-US" dirty="0"/>
          </a:p>
        </p:txBody>
      </p:sp>
      <p:sp>
        <p:nvSpPr>
          <p:cNvPr id="3" name="Content Placeholder 2"/>
          <p:cNvSpPr>
            <a:spLocks noGrp="1"/>
          </p:cNvSpPr>
          <p:nvPr>
            <p:ph idx="1"/>
          </p:nvPr>
        </p:nvSpPr>
        <p:spPr>
          <a:xfrm>
            <a:off x="381000" y="1371600"/>
            <a:ext cx="8305800" cy="4495800"/>
          </a:xfrm>
        </p:spPr>
        <p:txBody>
          <a:bodyPr>
            <a:normAutofit fontScale="92500" lnSpcReduction="20000"/>
          </a:bodyPr>
          <a:lstStyle/>
          <a:p>
            <a:r>
              <a:rPr lang="en-US" dirty="0" err="1" smtClean="0"/>
              <a:t>OpenMP</a:t>
            </a:r>
            <a:r>
              <a:rPr lang="en-US" dirty="0" smtClean="0"/>
              <a:t> also </a:t>
            </a:r>
            <a:r>
              <a:rPr lang="en-US" u="sng" dirty="0" smtClean="0"/>
              <a:t>does</a:t>
            </a:r>
            <a:r>
              <a:rPr lang="en-US" dirty="0" smtClean="0"/>
              <a:t> include locks as well as critical and atomic sections.</a:t>
            </a:r>
          </a:p>
          <a:p>
            <a:pPr lvl="1"/>
            <a:r>
              <a:rPr lang="en-US" dirty="0" smtClean="0"/>
              <a:t>critical sections are the most common way to handle mutual exclusion issues.</a:t>
            </a:r>
          </a:p>
          <a:p>
            <a:r>
              <a:rPr lang="en-US" dirty="0" smtClean="0"/>
              <a:t>Locks provide greater flexibility</a:t>
            </a:r>
          </a:p>
          <a:p>
            <a:pPr lvl="1"/>
            <a:r>
              <a:rPr lang="en-US" dirty="0" smtClean="0"/>
              <a:t>Possible to implement asynchronous behavior</a:t>
            </a:r>
          </a:p>
          <a:p>
            <a:pPr lvl="1"/>
            <a:r>
              <a:rPr lang="en-US" dirty="0" smtClean="0"/>
              <a:t>Can apply to sub-elements of a structured block</a:t>
            </a:r>
            <a:endParaRPr lang="en-US" dirty="0"/>
          </a:p>
          <a:p>
            <a:r>
              <a:rPr lang="en-US" dirty="0" err="1" smtClean="0"/>
              <a:t>OpenMP</a:t>
            </a:r>
            <a:r>
              <a:rPr lang="en-US" dirty="0" smtClean="0"/>
              <a:t> API calls must be used to access and manipulate locks.</a:t>
            </a:r>
          </a:p>
          <a:p>
            <a:r>
              <a:rPr lang="en-US" dirty="0" smtClean="0"/>
              <a:t>Behavior of uninitialized locks undefined </a:t>
            </a:r>
          </a:p>
        </p:txBody>
      </p:sp>
    </p:spTree>
    <p:extLst>
      <p:ext uri="{BB962C8B-B14F-4D97-AF65-F5344CB8AC3E}">
        <p14:creationId xmlns:p14="http://schemas.microsoft.com/office/powerpoint/2010/main" val="307144383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Locks in </a:t>
            </a:r>
            <a:r>
              <a:rPr lang="en-US" dirty="0" err="1" smtClean="0"/>
              <a:t>OpenMP</a:t>
            </a:r>
            <a:endParaRPr lang="en-US" dirty="0"/>
          </a:p>
        </p:txBody>
      </p:sp>
      <p:sp>
        <p:nvSpPr>
          <p:cNvPr id="3" name="Content Placeholder 2"/>
          <p:cNvSpPr>
            <a:spLocks noGrp="1"/>
          </p:cNvSpPr>
          <p:nvPr>
            <p:ph idx="1"/>
          </p:nvPr>
        </p:nvSpPr>
        <p:spPr>
          <a:xfrm>
            <a:off x="381000" y="1066800"/>
            <a:ext cx="8305800" cy="2209800"/>
          </a:xfrm>
        </p:spPr>
        <p:txBody>
          <a:bodyPr>
            <a:normAutofit fontScale="70000" lnSpcReduction="20000"/>
          </a:bodyPr>
          <a:lstStyle/>
          <a:p>
            <a:r>
              <a:rPr lang="en-US" b="1" dirty="0" smtClean="0"/>
              <a:t>Simple </a:t>
            </a:r>
            <a:r>
              <a:rPr lang="en-US" b="1" dirty="0"/>
              <a:t>locks: </a:t>
            </a:r>
            <a:r>
              <a:rPr lang="en-US" dirty="0" smtClean="0"/>
              <a:t>Locks that can not </a:t>
            </a:r>
            <a:r>
              <a:rPr lang="en-US" dirty="0"/>
              <a:t>be locked if already in a locked </a:t>
            </a:r>
            <a:r>
              <a:rPr lang="en-US" dirty="0" smtClean="0"/>
              <a:t>state</a:t>
            </a:r>
            <a:endParaRPr lang="en-US" dirty="0"/>
          </a:p>
          <a:p>
            <a:r>
              <a:rPr lang="en-US" b="1" dirty="0" err="1"/>
              <a:t>Nestable</a:t>
            </a:r>
            <a:r>
              <a:rPr lang="en-US" b="1" dirty="0"/>
              <a:t> locks: </a:t>
            </a:r>
            <a:r>
              <a:rPr lang="en-US" dirty="0" smtClean="0"/>
              <a:t>Locks that can be </a:t>
            </a:r>
            <a:r>
              <a:rPr lang="en-US" dirty="0"/>
              <a:t>locked multiple times by the same </a:t>
            </a:r>
            <a:r>
              <a:rPr lang="en-US" dirty="0" smtClean="0"/>
              <a:t> thread </a:t>
            </a:r>
            <a:r>
              <a:rPr lang="en-US" dirty="0"/>
              <a:t>before being </a:t>
            </a:r>
            <a:r>
              <a:rPr lang="en-US" dirty="0" smtClean="0"/>
              <a:t>unlocked. </a:t>
            </a:r>
          </a:p>
          <a:p>
            <a:endParaRPr lang="en-US" sz="1300" dirty="0"/>
          </a:p>
          <a:p>
            <a:pPr marL="0" indent="0">
              <a:buNone/>
            </a:pPr>
            <a:r>
              <a:rPr lang="en-US" b="1" dirty="0" smtClean="0"/>
              <a:t>Lock variable types:</a:t>
            </a:r>
          </a:p>
          <a:p>
            <a:pPr marL="0" indent="0">
              <a:buNone/>
            </a:pPr>
            <a:r>
              <a:rPr lang="en-US" dirty="0" smtClean="0"/>
              <a:t>	Simple Locks: </a:t>
            </a:r>
            <a:r>
              <a:rPr lang="en-US" b="1" dirty="0" err="1" smtClean="0"/>
              <a:t>omp_lock_t</a:t>
            </a:r>
            <a:endParaRPr lang="en-US" b="1" dirty="0" smtClean="0"/>
          </a:p>
          <a:p>
            <a:pPr marL="0" indent="0">
              <a:buNone/>
            </a:pPr>
            <a:r>
              <a:rPr lang="en-US" dirty="0" smtClean="0"/>
              <a:t>	</a:t>
            </a:r>
            <a:r>
              <a:rPr lang="en-US" dirty="0" err="1" smtClean="0"/>
              <a:t>Nestable</a:t>
            </a:r>
            <a:r>
              <a:rPr lang="en-US" dirty="0" smtClean="0"/>
              <a:t> Locks: </a:t>
            </a:r>
            <a:r>
              <a:rPr lang="en-US" b="1" dirty="0" err="1" smtClean="0"/>
              <a:t>omp_nest_lock_t</a:t>
            </a:r>
            <a:r>
              <a:rPr lang="en-US" dirty="0" smtClean="0"/>
              <a:t> </a:t>
            </a:r>
          </a:p>
          <a:p>
            <a:endParaRPr lang="en-US" dirty="0" smtClean="0"/>
          </a:p>
        </p:txBody>
      </p:sp>
      <p:sp>
        <p:nvSpPr>
          <p:cNvPr id="4" name="Rectangle 2"/>
          <p:cNvSpPr>
            <a:spLocks noChangeArrowheads="1"/>
          </p:cNvSpPr>
          <p:nvPr/>
        </p:nvSpPr>
        <p:spPr bwMode="auto">
          <a:xfrm>
            <a:off x="457200" y="3558570"/>
            <a:ext cx="346363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eaLnBrk="1" hangingPunct="1"/>
            <a:r>
              <a:rPr lang="en-US" altLang="en-US" sz="2800" b="1" dirty="0" smtClean="0"/>
              <a:t>Simple Locks</a:t>
            </a:r>
            <a:endParaRPr lang="en-US" altLang="en-US" dirty="0"/>
          </a:p>
        </p:txBody>
      </p:sp>
      <p:sp>
        <p:nvSpPr>
          <p:cNvPr id="5" name="Rectangle 2"/>
          <p:cNvSpPr>
            <a:spLocks noChangeArrowheads="1"/>
          </p:cNvSpPr>
          <p:nvPr/>
        </p:nvSpPr>
        <p:spPr bwMode="auto">
          <a:xfrm>
            <a:off x="4953000" y="3505200"/>
            <a:ext cx="346363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eaLnBrk="1" hangingPunct="1"/>
            <a:r>
              <a:rPr lang="en-US" altLang="en-US" sz="2800" b="1" dirty="0" err="1" smtClean="0"/>
              <a:t>Nestable</a:t>
            </a:r>
            <a:r>
              <a:rPr lang="en-US" altLang="en-US" sz="2800" b="1" dirty="0" smtClean="0"/>
              <a:t> Locks</a:t>
            </a:r>
            <a:endParaRPr lang="en-US" altLang="en-US" dirty="0"/>
          </a:p>
        </p:txBody>
      </p:sp>
      <p:sp>
        <p:nvSpPr>
          <p:cNvPr id="6" name="Rectangle 2"/>
          <p:cNvSpPr>
            <a:spLocks noChangeArrowheads="1"/>
          </p:cNvSpPr>
          <p:nvPr/>
        </p:nvSpPr>
        <p:spPr bwMode="auto">
          <a:xfrm>
            <a:off x="609600" y="4093335"/>
            <a:ext cx="3463636"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r>
              <a:rPr lang="en-US" altLang="en-US" dirty="0" err="1" smtClean="0"/>
              <a:t>omp_init_lock</a:t>
            </a:r>
            <a:endParaRPr lang="en-US" altLang="en-US" dirty="0" smtClean="0"/>
          </a:p>
          <a:p>
            <a:pPr eaLnBrk="1" hangingPunct="1"/>
            <a:r>
              <a:rPr lang="en-US" altLang="en-US" dirty="0" err="1" smtClean="0"/>
              <a:t>omp_destroy_lock</a:t>
            </a:r>
            <a:endParaRPr lang="en-US" altLang="en-US" dirty="0" smtClean="0"/>
          </a:p>
          <a:p>
            <a:pPr eaLnBrk="1" hangingPunct="1"/>
            <a:r>
              <a:rPr lang="en-US" altLang="en-US" dirty="0" err="1" smtClean="0"/>
              <a:t>omp_set_lock</a:t>
            </a:r>
            <a:endParaRPr lang="en-US" altLang="en-US" dirty="0" smtClean="0"/>
          </a:p>
          <a:p>
            <a:pPr eaLnBrk="1" hangingPunct="1"/>
            <a:r>
              <a:rPr lang="en-US" altLang="en-US" dirty="0" err="1" smtClean="0"/>
              <a:t>omp_unset_lock</a:t>
            </a:r>
            <a:endParaRPr lang="en-US" altLang="en-US" dirty="0" smtClean="0"/>
          </a:p>
          <a:p>
            <a:pPr eaLnBrk="1" hangingPunct="1"/>
            <a:r>
              <a:rPr lang="en-US" altLang="en-US" dirty="0" err="1" smtClean="0"/>
              <a:t>omp_test_lock</a:t>
            </a:r>
            <a:endParaRPr lang="en-US" altLang="en-US" dirty="0"/>
          </a:p>
        </p:txBody>
      </p:sp>
      <p:sp>
        <p:nvSpPr>
          <p:cNvPr id="7" name="Rectangle 2"/>
          <p:cNvSpPr>
            <a:spLocks noChangeArrowheads="1"/>
          </p:cNvSpPr>
          <p:nvPr/>
        </p:nvSpPr>
        <p:spPr bwMode="auto">
          <a:xfrm>
            <a:off x="4745182" y="4095644"/>
            <a:ext cx="3463636"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r>
              <a:rPr lang="en-US" altLang="en-US" dirty="0" err="1" smtClean="0"/>
              <a:t>omp_init_nest_lock</a:t>
            </a:r>
            <a:endParaRPr lang="en-US" altLang="en-US" dirty="0" smtClean="0"/>
          </a:p>
          <a:p>
            <a:pPr eaLnBrk="1" hangingPunct="1"/>
            <a:r>
              <a:rPr lang="en-US" altLang="en-US" dirty="0" err="1" smtClean="0"/>
              <a:t>omp_destroy_nest_lock</a:t>
            </a:r>
            <a:endParaRPr lang="en-US" altLang="en-US" dirty="0" smtClean="0"/>
          </a:p>
          <a:p>
            <a:pPr eaLnBrk="1" hangingPunct="1"/>
            <a:r>
              <a:rPr lang="en-US" altLang="en-US" dirty="0" err="1" smtClean="0"/>
              <a:t>omp_set_nest_lock</a:t>
            </a:r>
            <a:endParaRPr lang="en-US" altLang="en-US" dirty="0" smtClean="0"/>
          </a:p>
          <a:p>
            <a:pPr eaLnBrk="1" hangingPunct="1"/>
            <a:r>
              <a:rPr lang="en-US" altLang="en-US" dirty="0" err="1" smtClean="0"/>
              <a:t>omp_unset_nest_lock</a:t>
            </a:r>
            <a:endParaRPr lang="en-US" altLang="en-US" dirty="0" smtClean="0"/>
          </a:p>
          <a:p>
            <a:pPr eaLnBrk="1" hangingPunct="1"/>
            <a:r>
              <a:rPr lang="en-US" altLang="en-US" dirty="0" err="1" smtClean="0"/>
              <a:t>omp_test_nest_lock</a:t>
            </a:r>
            <a:endParaRPr lang="en-US" altLang="en-US" dirty="0"/>
          </a:p>
        </p:txBody>
      </p:sp>
    </p:spTree>
    <p:extLst>
      <p:ext uri="{BB962C8B-B14F-4D97-AF65-F5344CB8AC3E}">
        <p14:creationId xmlns:p14="http://schemas.microsoft.com/office/powerpoint/2010/main" val="178850507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fld id="{6A9B7F11-5FFE-49AF-9694-AFCE59E8FF79}" type="slidenum">
              <a:rPr lang="en-US" altLang="en-US" sz="1400" smtClean="0"/>
              <a:pPr eaLnBrk="1" hangingPunct="1"/>
              <a:t>47</a:t>
            </a:fld>
            <a:endParaRPr lang="en-US" altLang="en-US" sz="1400" smtClean="0"/>
          </a:p>
        </p:txBody>
      </p:sp>
      <p:sp>
        <p:nvSpPr>
          <p:cNvPr id="120835" name="Rectangle 2"/>
          <p:cNvSpPr>
            <a:spLocks noChangeArrowheads="1"/>
          </p:cNvSpPr>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eaLnBrk="1" hangingPunct="1"/>
            <a:r>
              <a:rPr lang="en-US" altLang="en-US" sz="4000">
                <a:solidFill>
                  <a:schemeClr val="tx2"/>
                </a:solidFill>
              </a:rPr>
              <a:t>New Addition to OpenMP</a:t>
            </a:r>
          </a:p>
        </p:txBody>
      </p:sp>
      <p:sp>
        <p:nvSpPr>
          <p:cNvPr id="120836" name="Rectangle 3"/>
          <p:cNvSpPr>
            <a:spLocks noChangeArrowheads="1"/>
          </p:cNvSpPr>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spcBef>
                <a:spcPct val="20000"/>
              </a:spcBef>
              <a:buFontTx/>
              <a:buChar char="•"/>
            </a:pPr>
            <a:r>
              <a:rPr lang="en-US" altLang="en-US" sz="2800" b="1" dirty="0"/>
              <a:t>Tasks</a:t>
            </a:r>
            <a:r>
              <a:rPr lang="en-US" altLang="en-US" sz="2800" dirty="0"/>
              <a:t> – Main change for </a:t>
            </a:r>
            <a:r>
              <a:rPr lang="en-US" altLang="en-US" sz="2800" dirty="0" err="1"/>
              <a:t>OpenMP</a:t>
            </a:r>
            <a:r>
              <a:rPr lang="en-US" altLang="en-US" sz="2800" dirty="0"/>
              <a:t> 3.0</a:t>
            </a:r>
          </a:p>
          <a:p>
            <a:pPr eaLnBrk="1" hangingPunct="1">
              <a:spcBef>
                <a:spcPct val="20000"/>
              </a:spcBef>
              <a:buFontTx/>
              <a:buChar char="•"/>
            </a:pPr>
            <a:r>
              <a:rPr lang="en-US" altLang="en-US" sz="2800" dirty="0"/>
              <a:t> Allows parallelization of irregular problems</a:t>
            </a:r>
          </a:p>
          <a:p>
            <a:pPr lvl="1" eaLnBrk="1" hangingPunct="1">
              <a:spcBef>
                <a:spcPct val="20000"/>
              </a:spcBef>
              <a:buFontTx/>
              <a:buChar char="–"/>
            </a:pPr>
            <a:r>
              <a:rPr lang="en-US" altLang="en-US" dirty="0"/>
              <a:t>unbounded loops</a:t>
            </a:r>
          </a:p>
          <a:p>
            <a:pPr lvl="1" eaLnBrk="1" hangingPunct="1">
              <a:spcBef>
                <a:spcPct val="20000"/>
              </a:spcBef>
              <a:buFontTx/>
              <a:buChar char="–"/>
            </a:pPr>
            <a:r>
              <a:rPr lang="en-US" altLang="en-US" dirty="0"/>
              <a:t>recursive algorithms</a:t>
            </a:r>
          </a:p>
          <a:p>
            <a:pPr lvl="1" eaLnBrk="1" hangingPunct="1">
              <a:spcBef>
                <a:spcPct val="20000"/>
              </a:spcBef>
              <a:buFontTx/>
              <a:buChar char="–"/>
            </a:pPr>
            <a:r>
              <a:rPr lang="en-US" altLang="en-US" dirty="0"/>
              <a:t>producer/consumer algorithms</a:t>
            </a:r>
          </a:p>
        </p:txBody>
      </p:sp>
    </p:spTree>
    <p:extLst>
      <p:ext uri="{BB962C8B-B14F-4D97-AF65-F5344CB8AC3E}">
        <p14:creationId xmlns:p14="http://schemas.microsoft.com/office/powerpoint/2010/main" val="3599273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083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083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083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083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083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fld id="{A0D0629F-40BF-4AFF-923D-0B5756EBEA92}" type="slidenum">
              <a:rPr lang="en-US" altLang="en-US" sz="1400" smtClean="0"/>
              <a:pPr eaLnBrk="1" hangingPunct="1"/>
              <a:t>48</a:t>
            </a:fld>
            <a:endParaRPr lang="en-US" altLang="en-US" sz="1400" smtClean="0"/>
          </a:p>
        </p:txBody>
      </p:sp>
      <p:sp>
        <p:nvSpPr>
          <p:cNvPr id="121859" name="Line 14"/>
          <p:cNvSpPr>
            <a:spLocks noChangeShapeType="1"/>
          </p:cNvSpPr>
          <p:nvPr/>
        </p:nvSpPr>
        <p:spPr bwMode="auto">
          <a:xfrm flipH="1">
            <a:off x="6470650" y="4976813"/>
            <a:ext cx="685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1860" name="Line 14"/>
          <p:cNvSpPr>
            <a:spLocks noChangeShapeType="1"/>
          </p:cNvSpPr>
          <p:nvPr/>
        </p:nvSpPr>
        <p:spPr bwMode="auto">
          <a:xfrm flipH="1">
            <a:off x="6472238" y="1939925"/>
            <a:ext cx="685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1861" name="Line 14"/>
          <p:cNvSpPr>
            <a:spLocks noChangeShapeType="1"/>
          </p:cNvSpPr>
          <p:nvPr/>
        </p:nvSpPr>
        <p:spPr bwMode="auto">
          <a:xfrm flipH="1">
            <a:off x="7800975" y="1933575"/>
            <a:ext cx="685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1862" name="Rectangle 2"/>
          <p:cNvSpPr>
            <a:spLocks noChangeArrowheads="1"/>
          </p:cNvSpPr>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eaLnBrk="1" hangingPunct="1"/>
            <a:r>
              <a:rPr lang="en-US" altLang="en-US" sz="4000">
                <a:solidFill>
                  <a:schemeClr val="tx2"/>
                </a:solidFill>
              </a:rPr>
              <a:t>What are tasks?</a:t>
            </a:r>
          </a:p>
        </p:txBody>
      </p:sp>
      <p:sp>
        <p:nvSpPr>
          <p:cNvPr id="121863" name="Rectangle 3"/>
          <p:cNvSpPr>
            <a:spLocks noChangeArrowheads="1"/>
          </p:cNvSpPr>
          <p:nvPr/>
        </p:nvSpPr>
        <p:spPr bwMode="auto">
          <a:xfrm>
            <a:off x="457200" y="1143000"/>
            <a:ext cx="5697538"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spcBef>
                <a:spcPct val="20000"/>
              </a:spcBef>
              <a:buFontTx/>
              <a:buChar char="•"/>
            </a:pPr>
            <a:r>
              <a:rPr lang="en-US" altLang="en-US" sz="2800" dirty="0"/>
              <a:t>Tasks are independent units of work</a:t>
            </a:r>
          </a:p>
          <a:p>
            <a:pPr eaLnBrk="1" hangingPunct="1">
              <a:spcBef>
                <a:spcPct val="20000"/>
              </a:spcBef>
              <a:buFontTx/>
              <a:buChar char="•"/>
            </a:pPr>
            <a:r>
              <a:rPr lang="en-US" altLang="en-US" sz="2800" dirty="0"/>
              <a:t>Threads are assigned to perform the work of each task</a:t>
            </a:r>
          </a:p>
          <a:p>
            <a:pPr eaLnBrk="1" hangingPunct="1">
              <a:spcBef>
                <a:spcPct val="20000"/>
              </a:spcBef>
              <a:buFontTx/>
              <a:buChar char="•"/>
            </a:pPr>
            <a:r>
              <a:rPr lang="en-US" altLang="en-US" sz="2800" dirty="0"/>
              <a:t>Tasks may be deferred or executed immediately</a:t>
            </a:r>
          </a:p>
          <a:p>
            <a:pPr lvl="1" eaLnBrk="1" hangingPunct="1">
              <a:spcBef>
                <a:spcPct val="20000"/>
              </a:spcBef>
              <a:buFontTx/>
              <a:buChar char="–"/>
            </a:pPr>
            <a:r>
              <a:rPr lang="en-US" altLang="en-US" dirty="0"/>
              <a:t>The </a:t>
            </a:r>
            <a:r>
              <a:rPr lang="en-US" altLang="en-US" dirty="0" err="1"/>
              <a:t>OpenMP</a:t>
            </a:r>
            <a:r>
              <a:rPr lang="en-US" altLang="en-US" dirty="0"/>
              <a:t> runtime system decides</a:t>
            </a:r>
          </a:p>
          <a:p>
            <a:pPr eaLnBrk="1" hangingPunct="1">
              <a:spcBef>
                <a:spcPct val="20000"/>
              </a:spcBef>
              <a:buFontTx/>
              <a:buChar char="•"/>
            </a:pPr>
            <a:r>
              <a:rPr lang="en-US" altLang="en-US" sz="2800" dirty="0"/>
              <a:t>Tasks are composed of:</a:t>
            </a:r>
          </a:p>
          <a:p>
            <a:pPr lvl="1" eaLnBrk="1" hangingPunct="1">
              <a:spcBef>
                <a:spcPct val="20000"/>
              </a:spcBef>
              <a:buFontTx/>
              <a:buChar char="–"/>
            </a:pPr>
            <a:r>
              <a:rPr lang="en-US" altLang="en-US" dirty="0"/>
              <a:t>code to execute</a:t>
            </a:r>
          </a:p>
          <a:p>
            <a:pPr lvl="1" eaLnBrk="1" hangingPunct="1">
              <a:spcBef>
                <a:spcPct val="20000"/>
              </a:spcBef>
              <a:buFontTx/>
              <a:buChar char="–"/>
            </a:pPr>
            <a:r>
              <a:rPr lang="en-US" altLang="en-US" dirty="0"/>
              <a:t>data environment</a:t>
            </a:r>
          </a:p>
          <a:p>
            <a:pPr lvl="1" eaLnBrk="1" hangingPunct="1">
              <a:spcBef>
                <a:spcPct val="20000"/>
              </a:spcBef>
              <a:buFontTx/>
              <a:buChar char="–"/>
            </a:pPr>
            <a:r>
              <a:rPr lang="en-US" altLang="en-US" dirty="0"/>
              <a:t>internal control variables (ICV)</a:t>
            </a:r>
          </a:p>
        </p:txBody>
      </p:sp>
      <p:sp>
        <p:nvSpPr>
          <p:cNvPr id="121864" name="Rectangle 4"/>
          <p:cNvSpPr>
            <a:spLocks noChangeArrowheads="1"/>
          </p:cNvSpPr>
          <p:nvPr/>
        </p:nvSpPr>
        <p:spPr bwMode="auto">
          <a:xfrm>
            <a:off x="6462713" y="1933575"/>
            <a:ext cx="228600" cy="990600"/>
          </a:xfrm>
          <a:prstGeom prst="rect">
            <a:avLst/>
          </a:prstGeom>
          <a:solidFill>
            <a:srgbClr val="FF0000"/>
          </a:solidFill>
          <a:ln w="12700">
            <a:solidFill>
              <a:schemeClr val="tx1"/>
            </a:solidFill>
            <a:miter lim="800000"/>
            <a:headEnd/>
            <a:tailEnd/>
          </a:ln>
        </p:spPr>
        <p:txBody>
          <a:bodyPr wrap="none" anchor="ct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endParaRPr lang="en-US" altLang="en-US" sz="2000">
              <a:latin typeface="Courier New" pitchFamily="49" charset="0"/>
            </a:endParaRPr>
          </a:p>
        </p:txBody>
      </p:sp>
      <p:sp>
        <p:nvSpPr>
          <p:cNvPr id="121865" name="Rectangle 5"/>
          <p:cNvSpPr>
            <a:spLocks noChangeArrowheads="1"/>
          </p:cNvSpPr>
          <p:nvPr/>
        </p:nvSpPr>
        <p:spPr bwMode="auto">
          <a:xfrm>
            <a:off x="6462713" y="2924175"/>
            <a:ext cx="228600" cy="762000"/>
          </a:xfrm>
          <a:prstGeom prst="rect">
            <a:avLst/>
          </a:prstGeom>
          <a:solidFill>
            <a:srgbClr val="0066FF"/>
          </a:solidFill>
          <a:ln w="12700">
            <a:solidFill>
              <a:schemeClr val="tx1"/>
            </a:solidFill>
            <a:miter lim="800000"/>
            <a:headEnd/>
            <a:tailEnd/>
          </a:ln>
        </p:spPr>
        <p:txBody>
          <a:bodyPr wrap="none" anchor="ct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endParaRPr lang="en-US" altLang="en-US" sz="2000">
              <a:latin typeface="Courier New" pitchFamily="49" charset="0"/>
            </a:endParaRPr>
          </a:p>
        </p:txBody>
      </p:sp>
      <p:sp>
        <p:nvSpPr>
          <p:cNvPr id="121866" name="Rectangle 6"/>
          <p:cNvSpPr>
            <a:spLocks noChangeArrowheads="1"/>
          </p:cNvSpPr>
          <p:nvPr/>
        </p:nvSpPr>
        <p:spPr bwMode="auto">
          <a:xfrm>
            <a:off x="6462713" y="3686175"/>
            <a:ext cx="228600" cy="1295400"/>
          </a:xfrm>
          <a:prstGeom prst="rect">
            <a:avLst/>
          </a:prstGeom>
          <a:solidFill>
            <a:srgbClr val="FFFF00"/>
          </a:solidFill>
          <a:ln w="12700">
            <a:solidFill>
              <a:schemeClr val="tx1"/>
            </a:solidFill>
            <a:miter lim="800000"/>
            <a:headEnd/>
            <a:tailEnd/>
          </a:ln>
        </p:spPr>
        <p:txBody>
          <a:bodyPr wrap="none" anchor="ct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endParaRPr lang="en-US" altLang="en-US" sz="2000">
              <a:latin typeface="Courier New" pitchFamily="49" charset="0"/>
            </a:endParaRPr>
          </a:p>
        </p:txBody>
      </p:sp>
      <p:sp>
        <p:nvSpPr>
          <p:cNvPr id="121867" name="Rectangle 8"/>
          <p:cNvSpPr>
            <a:spLocks noChangeArrowheads="1"/>
          </p:cNvSpPr>
          <p:nvPr/>
        </p:nvSpPr>
        <p:spPr bwMode="auto">
          <a:xfrm>
            <a:off x="7805738" y="1933575"/>
            <a:ext cx="228600" cy="990600"/>
          </a:xfrm>
          <a:prstGeom prst="rect">
            <a:avLst/>
          </a:prstGeom>
          <a:solidFill>
            <a:srgbClr val="FF0000"/>
          </a:solidFill>
          <a:ln w="12700">
            <a:solidFill>
              <a:schemeClr val="tx1"/>
            </a:solidFill>
            <a:miter lim="800000"/>
            <a:headEnd/>
            <a:tailEnd/>
          </a:ln>
        </p:spPr>
        <p:txBody>
          <a:bodyPr wrap="none" anchor="ct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endParaRPr lang="en-US" altLang="en-US" sz="2000">
              <a:latin typeface="Courier New" pitchFamily="49" charset="0"/>
            </a:endParaRPr>
          </a:p>
        </p:txBody>
      </p:sp>
      <p:sp>
        <p:nvSpPr>
          <p:cNvPr id="121868" name="Rectangle 9"/>
          <p:cNvSpPr>
            <a:spLocks noChangeArrowheads="1"/>
          </p:cNvSpPr>
          <p:nvPr/>
        </p:nvSpPr>
        <p:spPr bwMode="auto">
          <a:xfrm>
            <a:off x="8034338" y="2509838"/>
            <a:ext cx="228600" cy="762000"/>
          </a:xfrm>
          <a:prstGeom prst="rect">
            <a:avLst/>
          </a:prstGeom>
          <a:solidFill>
            <a:srgbClr val="0066FF"/>
          </a:solidFill>
          <a:ln w="12700">
            <a:solidFill>
              <a:schemeClr val="tx1"/>
            </a:solidFill>
            <a:miter lim="800000"/>
            <a:headEnd/>
            <a:tailEnd/>
          </a:ln>
        </p:spPr>
        <p:txBody>
          <a:bodyPr wrap="none" anchor="ct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endParaRPr lang="en-US" altLang="en-US" sz="2000">
              <a:latin typeface="Courier New" pitchFamily="49" charset="0"/>
            </a:endParaRPr>
          </a:p>
        </p:txBody>
      </p:sp>
      <p:sp>
        <p:nvSpPr>
          <p:cNvPr id="121869" name="Line 14"/>
          <p:cNvSpPr>
            <a:spLocks noChangeShapeType="1"/>
          </p:cNvSpPr>
          <p:nvPr/>
        </p:nvSpPr>
        <p:spPr bwMode="auto">
          <a:xfrm flipH="1">
            <a:off x="7807325" y="3482975"/>
            <a:ext cx="685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1870" name="Text Box 17"/>
          <p:cNvSpPr txBox="1">
            <a:spLocks noChangeArrowheads="1"/>
          </p:cNvSpPr>
          <p:nvPr/>
        </p:nvSpPr>
        <p:spPr bwMode="auto">
          <a:xfrm>
            <a:off x="6146800" y="1395413"/>
            <a:ext cx="1014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a:r>
              <a:rPr lang="en-US" altLang="en-US" b="1"/>
              <a:t>Serial</a:t>
            </a:r>
          </a:p>
        </p:txBody>
      </p:sp>
      <p:sp>
        <p:nvSpPr>
          <p:cNvPr id="121871" name="Text Box 18"/>
          <p:cNvSpPr txBox="1">
            <a:spLocks noChangeArrowheads="1"/>
          </p:cNvSpPr>
          <p:nvPr/>
        </p:nvSpPr>
        <p:spPr bwMode="auto">
          <a:xfrm>
            <a:off x="7418388" y="1384300"/>
            <a:ext cx="12684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a:r>
              <a:rPr lang="en-US" altLang="en-US" b="1"/>
              <a:t>Parallel</a:t>
            </a:r>
          </a:p>
        </p:txBody>
      </p:sp>
      <p:sp>
        <p:nvSpPr>
          <p:cNvPr id="121872" name="Rectangle 10"/>
          <p:cNvSpPr>
            <a:spLocks noChangeArrowheads="1"/>
          </p:cNvSpPr>
          <p:nvPr/>
        </p:nvSpPr>
        <p:spPr bwMode="auto">
          <a:xfrm>
            <a:off x="8264525" y="2190750"/>
            <a:ext cx="228600" cy="1295400"/>
          </a:xfrm>
          <a:prstGeom prst="rect">
            <a:avLst/>
          </a:prstGeom>
          <a:solidFill>
            <a:srgbClr val="FFFF00"/>
          </a:solidFill>
          <a:ln w="12700">
            <a:solidFill>
              <a:schemeClr val="tx1"/>
            </a:solidFill>
            <a:miter lim="800000"/>
            <a:headEnd/>
            <a:tailEnd/>
          </a:ln>
        </p:spPr>
        <p:txBody>
          <a:bodyPr wrap="none" anchor="ct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endParaRPr lang="en-US" altLang="en-US" sz="2000">
              <a:latin typeface="Courier New" pitchFamily="49" charset="0"/>
            </a:endParaRPr>
          </a:p>
        </p:txBody>
      </p:sp>
    </p:spTree>
    <p:extLst>
      <p:ext uri="{BB962C8B-B14F-4D97-AF65-F5344CB8AC3E}">
        <p14:creationId xmlns:p14="http://schemas.microsoft.com/office/powerpoint/2010/main" val="2253180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18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18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18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186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186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186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186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186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fld id="{1C4D5854-0A64-4CCC-AD3E-549E51E2D7C5}" type="slidenum">
              <a:rPr lang="en-US" altLang="en-US" sz="1400" smtClean="0"/>
              <a:pPr eaLnBrk="1" hangingPunct="1"/>
              <a:t>49</a:t>
            </a:fld>
            <a:endParaRPr lang="en-US" altLang="en-US" sz="1400" smtClean="0"/>
          </a:p>
        </p:txBody>
      </p:sp>
      <p:sp>
        <p:nvSpPr>
          <p:cNvPr id="122883" name="Rectangle 2"/>
          <p:cNvSpPr>
            <a:spLocks noChangeArrowheads="1"/>
          </p:cNvSpPr>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eaLnBrk="1" hangingPunct="1"/>
            <a:r>
              <a:rPr lang="en-US" altLang="en-US" sz="3600" dirty="0">
                <a:solidFill>
                  <a:schemeClr val="tx2"/>
                </a:solidFill>
              </a:rPr>
              <a:t>Task Construct – Explicit Task </a:t>
            </a:r>
            <a:r>
              <a:rPr lang="en-US" altLang="en-US" sz="3600" dirty="0" smtClean="0">
                <a:solidFill>
                  <a:schemeClr val="tx2"/>
                </a:solidFill>
              </a:rPr>
              <a:t>View</a:t>
            </a:r>
          </a:p>
          <a:p>
            <a:pPr algn="ctr" eaLnBrk="1" hangingPunct="1"/>
            <a:r>
              <a:rPr lang="en-US" altLang="en-US" sz="3600" dirty="0" smtClean="0">
                <a:solidFill>
                  <a:schemeClr val="tx2"/>
                </a:solidFill>
              </a:rPr>
              <a:t>(Linked List Example)</a:t>
            </a:r>
            <a:endParaRPr lang="en-US" altLang="en-US" sz="3600" dirty="0">
              <a:solidFill>
                <a:schemeClr val="tx2"/>
              </a:solidFill>
            </a:endParaRPr>
          </a:p>
        </p:txBody>
      </p:sp>
      <p:sp>
        <p:nvSpPr>
          <p:cNvPr id="122884" name="Rectangle 41"/>
          <p:cNvSpPr>
            <a:spLocks noChangeArrowheads="1"/>
          </p:cNvSpPr>
          <p:nvPr/>
        </p:nvSpPr>
        <p:spPr bwMode="auto">
          <a:xfrm>
            <a:off x="195984" y="1140691"/>
            <a:ext cx="4048125"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spcBef>
                <a:spcPct val="20000"/>
              </a:spcBef>
              <a:buFontTx/>
              <a:buChar char="•"/>
            </a:pPr>
            <a:r>
              <a:rPr lang="en-US" altLang="en-US" dirty="0" smtClean="0"/>
              <a:t>A Team </a:t>
            </a:r>
            <a:r>
              <a:rPr lang="en-US" altLang="en-US" dirty="0"/>
              <a:t>of threads is created </a:t>
            </a:r>
            <a:r>
              <a:rPr lang="en-US" altLang="en-US" dirty="0" smtClean="0"/>
              <a:t>within a </a:t>
            </a:r>
            <a:r>
              <a:rPr lang="en-US" altLang="en-US" sz="2000" b="1" dirty="0">
                <a:latin typeface="Lucida Console" pitchFamily="49" charset="0"/>
              </a:rPr>
              <a:t>parallel</a:t>
            </a:r>
            <a:r>
              <a:rPr lang="en-US" altLang="en-US" sz="2000" dirty="0"/>
              <a:t> </a:t>
            </a:r>
            <a:r>
              <a:rPr lang="en-US" altLang="en-US" dirty="0"/>
              <a:t>region</a:t>
            </a:r>
          </a:p>
          <a:p>
            <a:pPr eaLnBrk="1" hangingPunct="1">
              <a:spcBef>
                <a:spcPct val="20000"/>
              </a:spcBef>
              <a:buFontTx/>
              <a:buChar char="•"/>
            </a:pPr>
            <a:r>
              <a:rPr lang="en-US" altLang="en-US" dirty="0"/>
              <a:t>A </a:t>
            </a:r>
            <a:r>
              <a:rPr lang="en-US" altLang="en-US" sz="2000" b="1" dirty="0">
                <a:latin typeface="Lucida Console" pitchFamily="49" charset="0"/>
              </a:rPr>
              <a:t>single</a:t>
            </a:r>
            <a:r>
              <a:rPr lang="en-US" altLang="en-US" sz="2000" dirty="0"/>
              <a:t> </a:t>
            </a:r>
            <a:r>
              <a:rPr lang="en-US" altLang="en-US" dirty="0"/>
              <a:t>thread, T0, is chosen</a:t>
            </a:r>
          </a:p>
          <a:p>
            <a:pPr eaLnBrk="1" hangingPunct="1">
              <a:spcBef>
                <a:spcPct val="20000"/>
              </a:spcBef>
              <a:buFontTx/>
              <a:buChar char="•"/>
            </a:pPr>
            <a:r>
              <a:rPr lang="en-US" altLang="en-US" dirty="0"/>
              <a:t>T0 executes the </a:t>
            </a:r>
            <a:r>
              <a:rPr lang="en-US" altLang="en-US" sz="2000" b="1" dirty="0">
                <a:latin typeface="Lucida Console" pitchFamily="49" charset="0"/>
              </a:rPr>
              <a:t>while</a:t>
            </a:r>
            <a:r>
              <a:rPr lang="en-US" altLang="en-US" sz="2000" dirty="0"/>
              <a:t> </a:t>
            </a:r>
            <a:r>
              <a:rPr lang="en-US" altLang="en-US" dirty="0"/>
              <a:t>loop, creates tasks, and fetches next pointers</a:t>
            </a:r>
          </a:p>
          <a:p>
            <a:pPr eaLnBrk="1" hangingPunct="1">
              <a:spcBef>
                <a:spcPct val="20000"/>
              </a:spcBef>
              <a:buFontTx/>
              <a:buChar char="•"/>
            </a:pPr>
            <a:r>
              <a:rPr lang="en-US" altLang="en-US" dirty="0"/>
              <a:t>Each task runs in its own thread</a:t>
            </a:r>
          </a:p>
          <a:p>
            <a:pPr eaLnBrk="1" hangingPunct="1">
              <a:spcBef>
                <a:spcPct val="20000"/>
              </a:spcBef>
              <a:buFontTx/>
              <a:buChar char="•"/>
            </a:pPr>
            <a:r>
              <a:rPr lang="en-US" altLang="en-US" dirty="0"/>
              <a:t>Threads wait at </a:t>
            </a:r>
            <a:r>
              <a:rPr lang="en-US" altLang="en-US" sz="2000" b="1" dirty="0">
                <a:latin typeface="Lucida Console" pitchFamily="49" charset="0"/>
              </a:rPr>
              <a:t>single</a:t>
            </a:r>
            <a:r>
              <a:rPr lang="en-US" altLang="en-US" sz="2000" dirty="0"/>
              <a:t> </a:t>
            </a:r>
            <a:r>
              <a:rPr lang="en-US" altLang="en-US" dirty="0"/>
              <a:t>barrier; proceed when all tasks done</a:t>
            </a:r>
          </a:p>
        </p:txBody>
      </p:sp>
      <p:sp>
        <p:nvSpPr>
          <p:cNvPr id="122885" name="Slide Number Placeholder 4"/>
          <p:cNvSpPr txBox="1">
            <a:spLocks noGrp="1"/>
          </p:cNvSpPr>
          <p:nvPr/>
        </p:nvSpPr>
        <p:spPr bwMode="auto">
          <a:xfrm>
            <a:off x="4267200" y="6416675"/>
            <a:ext cx="685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a:fld id="{9E56FF21-C0EC-4EB7-A179-983190220E06}" type="slidenum">
              <a:rPr lang="en-US" altLang="en-US" sz="1400">
                <a:solidFill>
                  <a:schemeClr val="tx2"/>
                </a:solidFill>
              </a:rPr>
              <a:pPr algn="ctr"/>
              <a:t>49</a:t>
            </a:fld>
            <a:endParaRPr lang="en-US" altLang="en-US" sz="1400">
              <a:solidFill>
                <a:schemeClr val="tx2"/>
              </a:solidFill>
            </a:endParaRPr>
          </a:p>
        </p:txBody>
      </p:sp>
      <p:sp>
        <p:nvSpPr>
          <p:cNvPr id="122886" name="TextBox 8"/>
          <p:cNvSpPr txBox="1">
            <a:spLocks noChangeArrowheads="1"/>
          </p:cNvSpPr>
          <p:nvPr/>
        </p:nvSpPr>
        <p:spPr bwMode="auto">
          <a:xfrm>
            <a:off x="4267200" y="1549400"/>
            <a:ext cx="4800599" cy="3785652"/>
          </a:xfrm>
          <a:prstGeom prst="rect">
            <a:avLst/>
          </a:prstGeom>
          <a:solidFill>
            <a:srgbClr val="001E8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r>
              <a:rPr lang="en-US" altLang="en-US" sz="2000" b="1" dirty="0">
                <a:solidFill>
                  <a:schemeClr val="bg1"/>
                </a:solidFill>
                <a:latin typeface="SegoeBook"/>
              </a:rPr>
              <a:t>#pragma </a:t>
            </a:r>
            <a:r>
              <a:rPr lang="en-US" altLang="en-US" sz="2000" b="1" dirty="0" err="1">
                <a:solidFill>
                  <a:schemeClr val="bg1"/>
                </a:solidFill>
                <a:latin typeface="SegoeBook"/>
              </a:rPr>
              <a:t>omp</a:t>
            </a:r>
            <a:r>
              <a:rPr lang="en-US" altLang="en-US" sz="2000" b="1" dirty="0">
                <a:solidFill>
                  <a:schemeClr val="bg1"/>
                </a:solidFill>
                <a:latin typeface="SegoeBook"/>
              </a:rPr>
              <a:t> parallel</a:t>
            </a:r>
          </a:p>
          <a:p>
            <a:r>
              <a:rPr lang="en-US" altLang="en-US" sz="2000" b="1" dirty="0">
                <a:solidFill>
                  <a:schemeClr val="bg1"/>
                </a:solidFill>
                <a:latin typeface="SegoeBook"/>
              </a:rPr>
              <a:t>{</a:t>
            </a:r>
          </a:p>
          <a:p>
            <a:r>
              <a:rPr lang="en-US" altLang="en-US" sz="2000" b="1" dirty="0">
                <a:solidFill>
                  <a:schemeClr val="bg1"/>
                </a:solidFill>
                <a:latin typeface="SegoeBook"/>
              </a:rPr>
              <a:t>   #pragma </a:t>
            </a:r>
            <a:r>
              <a:rPr lang="en-US" altLang="en-US" sz="2000" b="1" dirty="0" err="1">
                <a:solidFill>
                  <a:schemeClr val="bg1"/>
                </a:solidFill>
                <a:latin typeface="SegoeBook"/>
              </a:rPr>
              <a:t>omp</a:t>
            </a:r>
            <a:r>
              <a:rPr lang="en-US" altLang="en-US" sz="2000" b="1" dirty="0">
                <a:solidFill>
                  <a:schemeClr val="bg1"/>
                </a:solidFill>
                <a:latin typeface="SegoeBook"/>
              </a:rPr>
              <a:t> single</a:t>
            </a:r>
          </a:p>
          <a:p>
            <a:r>
              <a:rPr lang="en-US" altLang="en-US" sz="2000" b="1" dirty="0">
                <a:solidFill>
                  <a:schemeClr val="bg1"/>
                </a:solidFill>
                <a:latin typeface="SegoeBook"/>
              </a:rPr>
              <a:t>   {                                     </a:t>
            </a:r>
            <a:r>
              <a:rPr lang="en-US" altLang="en-US" sz="2000" b="1" dirty="0">
                <a:solidFill>
                  <a:srgbClr val="FF0000"/>
                </a:solidFill>
                <a:latin typeface="SegoeBook"/>
              </a:rPr>
              <a:t>// block 1</a:t>
            </a:r>
          </a:p>
          <a:p>
            <a:r>
              <a:rPr lang="en-US" altLang="en-US" sz="2000" b="1" dirty="0">
                <a:solidFill>
                  <a:schemeClr val="bg1"/>
                </a:solidFill>
                <a:latin typeface="SegoeBook"/>
              </a:rPr>
              <a:t>      </a:t>
            </a:r>
            <a:r>
              <a:rPr lang="en-US" altLang="en-US" sz="2000" b="1" dirty="0">
                <a:solidFill>
                  <a:srgbClr val="FF0000"/>
                </a:solidFill>
                <a:latin typeface="SegoeBook"/>
              </a:rPr>
              <a:t>node * p = head;</a:t>
            </a:r>
          </a:p>
          <a:p>
            <a:r>
              <a:rPr lang="en-US" altLang="en-US" sz="2000" b="1" dirty="0">
                <a:solidFill>
                  <a:srgbClr val="FF0000"/>
                </a:solidFill>
                <a:latin typeface="SegoeBook"/>
              </a:rPr>
              <a:t>      while (p) { </a:t>
            </a:r>
            <a:r>
              <a:rPr lang="en-US" altLang="en-US" sz="2000" b="1" dirty="0">
                <a:solidFill>
                  <a:schemeClr val="bg1"/>
                </a:solidFill>
                <a:latin typeface="SegoeBook"/>
              </a:rPr>
              <a:t>                 </a:t>
            </a:r>
            <a:endParaRPr lang="en-US" altLang="en-US" sz="2000" b="1" dirty="0">
              <a:solidFill>
                <a:srgbClr val="FFC000"/>
              </a:solidFill>
              <a:latin typeface="SegoeBook"/>
            </a:endParaRPr>
          </a:p>
          <a:p>
            <a:r>
              <a:rPr lang="en-US" altLang="en-US" sz="2000" b="1" dirty="0">
                <a:solidFill>
                  <a:schemeClr val="bg1"/>
                </a:solidFill>
                <a:latin typeface="SegoeBook"/>
              </a:rPr>
              <a:t>      #pragma </a:t>
            </a:r>
            <a:r>
              <a:rPr lang="en-US" altLang="en-US" sz="2000" b="1" dirty="0" err="1">
                <a:solidFill>
                  <a:schemeClr val="bg1"/>
                </a:solidFill>
                <a:latin typeface="SegoeBook"/>
              </a:rPr>
              <a:t>omp</a:t>
            </a:r>
            <a:r>
              <a:rPr lang="en-US" altLang="en-US" sz="2000" b="1" dirty="0">
                <a:solidFill>
                  <a:schemeClr val="bg1"/>
                </a:solidFill>
                <a:latin typeface="SegoeBook"/>
              </a:rPr>
              <a:t> </a:t>
            </a:r>
            <a:r>
              <a:rPr lang="en-US" altLang="en-US" sz="2000" b="1" dirty="0" smtClean="0">
                <a:solidFill>
                  <a:schemeClr val="bg1"/>
                </a:solidFill>
                <a:latin typeface="SegoeBook"/>
              </a:rPr>
              <a:t>task </a:t>
            </a:r>
            <a:r>
              <a:rPr lang="en-US" altLang="en-US" sz="2000" b="1" dirty="0" err="1" smtClean="0">
                <a:solidFill>
                  <a:schemeClr val="bg1"/>
                </a:solidFill>
                <a:latin typeface="SegoeBook"/>
              </a:rPr>
              <a:t>firstprivate</a:t>
            </a:r>
            <a:r>
              <a:rPr lang="en-US" altLang="en-US" sz="2000" b="1" dirty="0" smtClean="0">
                <a:solidFill>
                  <a:schemeClr val="bg1"/>
                </a:solidFill>
                <a:latin typeface="SegoeBook"/>
              </a:rPr>
              <a:t>(p)</a:t>
            </a:r>
            <a:endParaRPr lang="en-US" altLang="en-US" sz="2000" b="1" dirty="0">
              <a:solidFill>
                <a:schemeClr val="bg1"/>
              </a:solidFill>
              <a:latin typeface="SegoeBook"/>
            </a:endParaRPr>
          </a:p>
          <a:p>
            <a:r>
              <a:rPr lang="en-US" altLang="en-US" sz="2000" b="1" dirty="0">
                <a:solidFill>
                  <a:schemeClr val="bg1"/>
                </a:solidFill>
                <a:latin typeface="SegoeBook"/>
              </a:rPr>
              <a:t>         </a:t>
            </a:r>
            <a:r>
              <a:rPr lang="en-US" altLang="en-US" sz="2000" b="1" dirty="0">
                <a:solidFill>
                  <a:srgbClr val="92D050"/>
                </a:solidFill>
                <a:latin typeface="SegoeBook"/>
              </a:rPr>
              <a:t>process(p);</a:t>
            </a:r>
            <a:r>
              <a:rPr lang="en-US" altLang="en-US" sz="2000" b="1" dirty="0">
                <a:solidFill>
                  <a:srgbClr val="FFC000"/>
                </a:solidFill>
                <a:latin typeface="SegoeBook"/>
              </a:rPr>
              <a:t>             </a:t>
            </a:r>
            <a:r>
              <a:rPr lang="en-US" altLang="en-US" sz="2000" b="1" dirty="0">
                <a:solidFill>
                  <a:srgbClr val="92D050"/>
                </a:solidFill>
                <a:latin typeface="SegoeBook"/>
              </a:rPr>
              <a:t>// block 2</a:t>
            </a:r>
          </a:p>
          <a:p>
            <a:r>
              <a:rPr lang="en-US" altLang="en-US" sz="2000" b="1" dirty="0">
                <a:solidFill>
                  <a:schemeClr val="bg1"/>
                </a:solidFill>
                <a:latin typeface="SegoeBook"/>
              </a:rPr>
              <a:t>         </a:t>
            </a:r>
            <a:r>
              <a:rPr lang="en-US" altLang="en-US" sz="2000" b="1" dirty="0">
                <a:solidFill>
                  <a:srgbClr val="04E4FC"/>
                </a:solidFill>
                <a:latin typeface="SegoeBook"/>
              </a:rPr>
              <a:t>p = p-&gt;next;            // block 3</a:t>
            </a:r>
          </a:p>
          <a:p>
            <a:r>
              <a:rPr lang="en-US" altLang="en-US" sz="2000" b="1" dirty="0">
                <a:solidFill>
                  <a:schemeClr val="bg1"/>
                </a:solidFill>
                <a:latin typeface="SegoeBook"/>
              </a:rPr>
              <a:t>      </a:t>
            </a:r>
            <a:r>
              <a:rPr lang="en-US" altLang="en-US" sz="2000" b="1" dirty="0">
                <a:solidFill>
                  <a:srgbClr val="FF0000"/>
                </a:solidFill>
                <a:latin typeface="SegoeBook"/>
              </a:rPr>
              <a:t>}</a:t>
            </a:r>
          </a:p>
          <a:p>
            <a:r>
              <a:rPr lang="en-US" altLang="en-US" sz="2000" b="1" dirty="0">
                <a:solidFill>
                  <a:schemeClr val="bg1"/>
                </a:solidFill>
                <a:latin typeface="SegoeBook"/>
              </a:rPr>
              <a:t>   }  // tasks done</a:t>
            </a:r>
          </a:p>
          <a:p>
            <a:r>
              <a:rPr lang="en-US" altLang="en-US" sz="2000" b="1" dirty="0">
                <a:solidFill>
                  <a:schemeClr val="bg1"/>
                </a:solidFill>
                <a:latin typeface="SegoeBook"/>
              </a:rPr>
              <a:t>}</a:t>
            </a:r>
            <a:endParaRPr lang="en-US" altLang="en-US" sz="2000" dirty="0">
              <a:solidFill>
                <a:schemeClr val="bg1"/>
              </a:solidFill>
              <a:latin typeface="SegoeBook"/>
            </a:endParaRPr>
          </a:p>
        </p:txBody>
      </p:sp>
    </p:spTree>
    <p:extLst>
      <p:ext uri="{BB962C8B-B14F-4D97-AF65-F5344CB8AC3E}">
        <p14:creationId xmlns:p14="http://schemas.microsoft.com/office/powerpoint/2010/main" val="3035554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88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288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288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288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288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fld id="{59F883F6-1137-4EF2-AAE2-68C5228C5C8B}" type="slidenum">
              <a:rPr lang="en-US" altLang="en-US" sz="1400" smtClean="0"/>
              <a:pPr eaLnBrk="1" hangingPunct="1"/>
              <a:t>5</a:t>
            </a:fld>
            <a:endParaRPr lang="en-US" altLang="en-US" sz="1400" smtClean="0"/>
          </a:p>
        </p:txBody>
      </p:sp>
      <p:sp>
        <p:nvSpPr>
          <p:cNvPr id="86019" name="Rectangle 3"/>
          <p:cNvSpPr>
            <a:spLocks noChangeArrowheads="1"/>
          </p:cNvSpPr>
          <p:nvPr/>
        </p:nvSpPr>
        <p:spPr bwMode="auto">
          <a:xfrm>
            <a:off x="457200" y="381000"/>
            <a:ext cx="8229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spcBef>
                <a:spcPct val="20000"/>
              </a:spcBef>
              <a:buFontTx/>
              <a:buChar char="•"/>
            </a:pPr>
            <a:r>
              <a:rPr lang="en-US" altLang="en-US" sz="2800" dirty="0"/>
              <a:t>Most of the constructs in </a:t>
            </a:r>
            <a:r>
              <a:rPr lang="en-US" altLang="en-US" sz="2800" dirty="0" err="1"/>
              <a:t>OpenMP</a:t>
            </a:r>
            <a:r>
              <a:rPr lang="en-US" altLang="en-US" sz="2800" dirty="0"/>
              <a:t> are </a:t>
            </a:r>
            <a:r>
              <a:rPr lang="en-US" altLang="en-US" sz="2800" b="1" i="1" dirty="0"/>
              <a:t>compiler </a:t>
            </a:r>
            <a:r>
              <a:rPr lang="en-US" altLang="en-US" sz="2800" dirty="0"/>
              <a:t>directives or </a:t>
            </a:r>
            <a:r>
              <a:rPr lang="en-US" altLang="en-US" sz="2800" dirty="0" smtClean="0"/>
              <a:t>pragmas</a:t>
            </a:r>
            <a:endParaRPr lang="en-US" altLang="en-US" sz="28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404257"/>
            <a:ext cx="8534400" cy="50639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9053902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fld id="{297CF8E4-ED19-471F-8767-B4CEB0514634}" type="slidenum">
              <a:rPr lang="en-US" altLang="en-US" sz="1400" smtClean="0"/>
              <a:pPr eaLnBrk="1" hangingPunct="1"/>
              <a:t>50</a:t>
            </a:fld>
            <a:endParaRPr lang="en-US" altLang="en-US" sz="1400" smtClean="0"/>
          </a:p>
        </p:txBody>
      </p:sp>
      <p:sp>
        <p:nvSpPr>
          <p:cNvPr id="123907" name="Rectangle 2"/>
          <p:cNvSpPr>
            <a:spLocks noChangeArrowheads="1"/>
          </p:cNvSpPr>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eaLnBrk="1" hangingPunct="1"/>
            <a:r>
              <a:rPr lang="en-US" altLang="en-US" sz="4000">
                <a:solidFill>
                  <a:schemeClr val="tx2"/>
                </a:solidFill>
              </a:rPr>
              <a:t>Why are tasks useful?</a:t>
            </a:r>
          </a:p>
        </p:txBody>
      </p:sp>
      <p:sp>
        <p:nvSpPr>
          <p:cNvPr id="123908" name="Content Placeholder 75"/>
          <p:cNvSpPr>
            <a:spLocks/>
          </p:cNvSpPr>
          <p:nvPr/>
        </p:nvSpPr>
        <p:spPr bwMode="auto">
          <a:xfrm>
            <a:off x="357188" y="1154113"/>
            <a:ext cx="3590925" cy="167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spcBef>
                <a:spcPct val="20000"/>
              </a:spcBef>
              <a:buFontTx/>
              <a:buChar char="•"/>
            </a:pPr>
            <a:r>
              <a:rPr lang="en-US" altLang="en-US" dirty="0">
                <a:latin typeface="SegoeBook"/>
              </a:rPr>
              <a:t>Potential to parallelize irregular patterns and recursive function calls</a:t>
            </a:r>
          </a:p>
          <a:p>
            <a:pPr eaLnBrk="1" hangingPunct="1">
              <a:spcBef>
                <a:spcPct val="20000"/>
              </a:spcBef>
              <a:buFontTx/>
              <a:buChar char="•"/>
            </a:pPr>
            <a:endParaRPr lang="en-US" altLang="en-US" sz="2800" dirty="0"/>
          </a:p>
        </p:txBody>
      </p:sp>
      <p:sp>
        <p:nvSpPr>
          <p:cNvPr id="123909" name="Slide Number Placeholder 4"/>
          <p:cNvSpPr txBox="1">
            <a:spLocks noGrp="1"/>
          </p:cNvSpPr>
          <p:nvPr/>
        </p:nvSpPr>
        <p:spPr bwMode="auto">
          <a:xfrm>
            <a:off x="4267200" y="6416675"/>
            <a:ext cx="685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a:fld id="{24C32481-57C3-41E6-B52F-A7709575CB1A}" type="slidenum">
              <a:rPr lang="en-US" altLang="en-US" sz="1400">
                <a:solidFill>
                  <a:schemeClr val="tx2"/>
                </a:solidFill>
              </a:rPr>
              <a:pPr algn="ctr"/>
              <a:t>50</a:t>
            </a:fld>
            <a:endParaRPr lang="en-US" altLang="en-US" sz="1400">
              <a:solidFill>
                <a:schemeClr val="tx2"/>
              </a:solidFill>
            </a:endParaRPr>
          </a:p>
        </p:txBody>
      </p:sp>
      <p:grpSp>
        <p:nvGrpSpPr>
          <p:cNvPr id="2" name="Group 5"/>
          <p:cNvGrpSpPr>
            <a:grpSpLocks/>
          </p:cNvGrpSpPr>
          <p:nvPr/>
        </p:nvGrpSpPr>
        <p:grpSpPr bwMode="auto">
          <a:xfrm>
            <a:off x="3825875" y="1004888"/>
            <a:ext cx="1641475" cy="5457825"/>
            <a:chOff x="2410" y="717"/>
            <a:chExt cx="1034" cy="3438"/>
          </a:xfrm>
        </p:grpSpPr>
        <p:grpSp>
          <p:nvGrpSpPr>
            <p:cNvPr id="123953" name="Group 6"/>
            <p:cNvGrpSpPr>
              <a:grpSpLocks/>
            </p:cNvGrpSpPr>
            <p:nvPr/>
          </p:nvGrpSpPr>
          <p:grpSpPr bwMode="auto">
            <a:xfrm>
              <a:off x="2516" y="1157"/>
              <a:ext cx="574" cy="2998"/>
              <a:chOff x="2868" y="694"/>
              <a:chExt cx="574" cy="2998"/>
            </a:xfrm>
          </p:grpSpPr>
          <p:sp>
            <p:nvSpPr>
              <p:cNvPr id="123958" name="Rectangle 7"/>
              <p:cNvSpPr>
                <a:spLocks noChangeArrowheads="1"/>
              </p:cNvSpPr>
              <p:nvPr/>
            </p:nvSpPr>
            <p:spPr bwMode="auto">
              <a:xfrm>
                <a:off x="2868" y="2399"/>
                <a:ext cx="0" cy="17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endParaRPr lang="en-US" altLang="en-US" sz="1800"/>
              </a:p>
            </p:txBody>
          </p:sp>
          <p:grpSp>
            <p:nvGrpSpPr>
              <p:cNvPr id="123959" name="Group 8"/>
              <p:cNvGrpSpPr>
                <a:grpSpLocks/>
              </p:cNvGrpSpPr>
              <p:nvPr/>
            </p:nvGrpSpPr>
            <p:grpSpPr bwMode="auto">
              <a:xfrm>
                <a:off x="2868" y="694"/>
                <a:ext cx="574" cy="245"/>
                <a:chOff x="2783" y="1839"/>
                <a:chExt cx="574" cy="690"/>
              </a:xfrm>
            </p:grpSpPr>
            <p:sp>
              <p:nvSpPr>
                <p:cNvPr id="123975" name="Rectangle 9"/>
                <p:cNvSpPr>
                  <a:spLocks noChangeArrowheads="1"/>
                </p:cNvSpPr>
                <p:nvPr/>
              </p:nvSpPr>
              <p:spPr bwMode="auto">
                <a:xfrm>
                  <a:off x="2996" y="2044"/>
                  <a:ext cx="1" cy="48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endParaRPr lang="en-US" altLang="en-US" sz="1800">
                    <a:solidFill>
                      <a:srgbClr val="000000"/>
                    </a:solidFill>
                  </a:endParaRPr>
                </a:p>
              </p:txBody>
            </p:sp>
            <p:sp>
              <p:nvSpPr>
                <p:cNvPr id="123976" name="AutoShape 10"/>
                <p:cNvSpPr>
                  <a:spLocks noChangeArrowheads="1"/>
                </p:cNvSpPr>
                <p:nvPr/>
              </p:nvSpPr>
              <p:spPr bwMode="auto">
                <a:xfrm>
                  <a:off x="2783" y="1839"/>
                  <a:ext cx="490" cy="502"/>
                </a:xfrm>
                <a:prstGeom prst="roundRect">
                  <a:avLst>
                    <a:gd name="adj" fmla="val 24671"/>
                  </a:avLst>
                </a:prstGeom>
                <a:solidFill>
                  <a:srgbClr val="C00000"/>
                </a:solidFill>
                <a:ln w="11113">
                  <a:solidFill>
                    <a:srgbClr val="000000"/>
                  </a:solidFill>
                  <a:round/>
                  <a:headEnd/>
                  <a:tailEnd/>
                </a:ln>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endParaRPr lang="en-US" altLang="en-US" sz="2000">
                    <a:latin typeface="Courier New" pitchFamily="49" charset="0"/>
                  </a:endParaRPr>
                </a:p>
              </p:txBody>
            </p:sp>
            <p:sp>
              <p:nvSpPr>
                <p:cNvPr id="123977" name="Rectangle 11"/>
                <p:cNvSpPr>
                  <a:spLocks noChangeArrowheads="1"/>
                </p:cNvSpPr>
                <p:nvPr/>
              </p:nvSpPr>
              <p:spPr bwMode="auto">
                <a:xfrm>
                  <a:off x="2840" y="1940"/>
                  <a:ext cx="517" cy="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r>
                    <a:rPr lang="en-US" altLang="en-US" sz="1400" b="1">
                      <a:solidFill>
                        <a:schemeClr val="bg1"/>
                      </a:solidFill>
                      <a:latin typeface="Times"/>
                    </a:rPr>
                    <a:t>Block 1</a:t>
                  </a:r>
                  <a:endParaRPr lang="en-US" altLang="en-US" sz="1400">
                    <a:solidFill>
                      <a:schemeClr val="bg1"/>
                    </a:solidFill>
                  </a:endParaRPr>
                </a:p>
              </p:txBody>
            </p:sp>
          </p:grpSp>
          <p:grpSp>
            <p:nvGrpSpPr>
              <p:cNvPr id="123960" name="Group 13"/>
              <p:cNvGrpSpPr>
                <a:grpSpLocks/>
              </p:cNvGrpSpPr>
              <p:nvPr/>
            </p:nvGrpSpPr>
            <p:grpSpPr bwMode="auto">
              <a:xfrm>
                <a:off x="2868" y="879"/>
                <a:ext cx="489" cy="572"/>
                <a:chOff x="3523" y="1845"/>
                <a:chExt cx="489" cy="502"/>
              </a:xfrm>
            </p:grpSpPr>
            <p:sp>
              <p:nvSpPr>
                <p:cNvPr id="123973" name="AutoShape 14"/>
                <p:cNvSpPr>
                  <a:spLocks noChangeArrowheads="1"/>
                </p:cNvSpPr>
                <p:nvPr/>
              </p:nvSpPr>
              <p:spPr bwMode="auto">
                <a:xfrm>
                  <a:off x="3523" y="1845"/>
                  <a:ext cx="489" cy="502"/>
                </a:xfrm>
                <a:prstGeom prst="roundRect">
                  <a:avLst>
                    <a:gd name="adj" fmla="val 24671"/>
                  </a:avLst>
                </a:prstGeom>
                <a:solidFill>
                  <a:srgbClr val="92D050"/>
                </a:solidFill>
                <a:ln w="11113">
                  <a:solidFill>
                    <a:srgbClr val="000000"/>
                  </a:solidFill>
                  <a:round/>
                  <a:headEnd/>
                  <a:tailEnd/>
                </a:ln>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endParaRPr lang="en-US" altLang="en-US" sz="2000">
                    <a:latin typeface="Courier New" pitchFamily="49" charset="0"/>
                  </a:endParaRPr>
                </a:p>
              </p:txBody>
            </p:sp>
            <p:sp>
              <p:nvSpPr>
                <p:cNvPr id="123974" name="Rectangle 15"/>
                <p:cNvSpPr>
                  <a:spLocks noChangeArrowheads="1"/>
                </p:cNvSpPr>
                <p:nvPr/>
              </p:nvSpPr>
              <p:spPr bwMode="auto">
                <a:xfrm>
                  <a:off x="3577" y="1934"/>
                  <a:ext cx="357"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r>
                    <a:rPr lang="en-US" altLang="en-US" sz="1400" b="1">
                      <a:solidFill>
                        <a:srgbClr val="000000"/>
                      </a:solidFill>
                      <a:latin typeface="Times"/>
                    </a:rPr>
                    <a:t>Block 2</a:t>
                  </a:r>
                  <a:br>
                    <a:rPr lang="en-US" altLang="en-US" sz="1400" b="1">
                      <a:solidFill>
                        <a:srgbClr val="000000"/>
                      </a:solidFill>
                      <a:latin typeface="Times"/>
                    </a:rPr>
                  </a:br>
                  <a:r>
                    <a:rPr lang="en-US" altLang="en-US" sz="1400" b="1">
                      <a:solidFill>
                        <a:srgbClr val="000000"/>
                      </a:solidFill>
                      <a:latin typeface="Times"/>
                    </a:rPr>
                    <a:t>Task 1</a:t>
                  </a:r>
                </a:p>
              </p:txBody>
            </p:sp>
          </p:grpSp>
          <p:grpSp>
            <p:nvGrpSpPr>
              <p:cNvPr id="123961" name="Group 17"/>
              <p:cNvGrpSpPr>
                <a:grpSpLocks/>
              </p:cNvGrpSpPr>
              <p:nvPr/>
            </p:nvGrpSpPr>
            <p:grpSpPr bwMode="auto">
              <a:xfrm>
                <a:off x="2868" y="1658"/>
                <a:ext cx="490" cy="1137"/>
                <a:chOff x="4249" y="1832"/>
                <a:chExt cx="490" cy="502"/>
              </a:xfrm>
            </p:grpSpPr>
            <p:sp>
              <p:nvSpPr>
                <p:cNvPr id="123971" name="AutoShape 18"/>
                <p:cNvSpPr>
                  <a:spLocks noChangeArrowheads="1"/>
                </p:cNvSpPr>
                <p:nvPr/>
              </p:nvSpPr>
              <p:spPr bwMode="auto">
                <a:xfrm>
                  <a:off x="4249" y="1832"/>
                  <a:ext cx="490" cy="502"/>
                </a:xfrm>
                <a:prstGeom prst="roundRect">
                  <a:avLst>
                    <a:gd name="adj" fmla="val 24671"/>
                  </a:avLst>
                </a:prstGeom>
                <a:solidFill>
                  <a:srgbClr val="92D050"/>
                </a:solidFill>
                <a:ln w="11113">
                  <a:solidFill>
                    <a:srgbClr val="000000"/>
                  </a:solidFill>
                  <a:round/>
                  <a:headEnd/>
                  <a:tailEnd/>
                </a:ln>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endParaRPr lang="en-US" altLang="en-US" sz="2000">
                    <a:latin typeface="Courier New" pitchFamily="49" charset="0"/>
                  </a:endParaRPr>
                </a:p>
              </p:txBody>
            </p:sp>
            <p:sp>
              <p:nvSpPr>
                <p:cNvPr id="123972" name="Rectangle 19"/>
                <p:cNvSpPr>
                  <a:spLocks noChangeArrowheads="1"/>
                </p:cNvSpPr>
                <p:nvPr/>
              </p:nvSpPr>
              <p:spPr bwMode="auto">
                <a:xfrm>
                  <a:off x="4308" y="1934"/>
                  <a:ext cx="357" cy="118"/>
                </a:xfrm>
                <a:prstGeom prst="rect">
                  <a:avLst/>
                </a:prstGeom>
                <a:solidFill>
                  <a:srgbClr val="92D05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r>
                    <a:rPr lang="en-US" altLang="en-US" sz="1400" b="1">
                      <a:solidFill>
                        <a:srgbClr val="000000"/>
                      </a:solidFill>
                      <a:latin typeface="Times"/>
                    </a:rPr>
                    <a:t>Block 2</a:t>
                  </a:r>
                  <a:br>
                    <a:rPr lang="en-US" altLang="en-US" sz="1400" b="1">
                      <a:solidFill>
                        <a:srgbClr val="000000"/>
                      </a:solidFill>
                      <a:latin typeface="Times"/>
                    </a:rPr>
                  </a:br>
                  <a:r>
                    <a:rPr lang="en-US" altLang="en-US" sz="1400" b="1">
                      <a:solidFill>
                        <a:srgbClr val="000000"/>
                      </a:solidFill>
                      <a:latin typeface="Times"/>
                    </a:rPr>
                    <a:t>Task 2</a:t>
                  </a:r>
                </a:p>
              </p:txBody>
            </p:sp>
          </p:grpSp>
          <p:grpSp>
            <p:nvGrpSpPr>
              <p:cNvPr id="123962" name="Group 21"/>
              <p:cNvGrpSpPr>
                <a:grpSpLocks/>
              </p:cNvGrpSpPr>
              <p:nvPr/>
            </p:nvGrpSpPr>
            <p:grpSpPr bwMode="auto">
              <a:xfrm>
                <a:off x="2868" y="2966"/>
                <a:ext cx="490" cy="726"/>
                <a:chOff x="4270" y="3263"/>
                <a:chExt cx="490" cy="502"/>
              </a:xfrm>
            </p:grpSpPr>
            <p:sp>
              <p:nvSpPr>
                <p:cNvPr id="123969" name="AutoShape 22"/>
                <p:cNvSpPr>
                  <a:spLocks noChangeArrowheads="1"/>
                </p:cNvSpPr>
                <p:nvPr/>
              </p:nvSpPr>
              <p:spPr bwMode="auto">
                <a:xfrm>
                  <a:off x="4270" y="3263"/>
                  <a:ext cx="490" cy="502"/>
                </a:xfrm>
                <a:prstGeom prst="roundRect">
                  <a:avLst>
                    <a:gd name="adj" fmla="val 24671"/>
                  </a:avLst>
                </a:prstGeom>
                <a:solidFill>
                  <a:srgbClr val="92D050"/>
                </a:solidFill>
                <a:ln w="11113">
                  <a:solidFill>
                    <a:srgbClr val="000000"/>
                  </a:solidFill>
                  <a:round/>
                  <a:headEnd/>
                  <a:tailEnd/>
                </a:ln>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endParaRPr lang="en-US" altLang="en-US" sz="2000">
                    <a:latin typeface="Courier New" pitchFamily="49" charset="0"/>
                  </a:endParaRPr>
                </a:p>
              </p:txBody>
            </p:sp>
            <p:sp>
              <p:nvSpPr>
                <p:cNvPr id="123970" name="Rectangle 23"/>
                <p:cNvSpPr>
                  <a:spLocks noChangeArrowheads="1"/>
                </p:cNvSpPr>
                <p:nvPr/>
              </p:nvSpPr>
              <p:spPr bwMode="auto">
                <a:xfrm>
                  <a:off x="4329" y="3365"/>
                  <a:ext cx="357" cy="186"/>
                </a:xfrm>
                <a:prstGeom prst="rect">
                  <a:avLst/>
                </a:prstGeom>
                <a:solidFill>
                  <a:srgbClr val="92D05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r>
                    <a:rPr lang="en-US" altLang="en-US" sz="1400" b="1">
                      <a:solidFill>
                        <a:srgbClr val="000000"/>
                      </a:solidFill>
                      <a:latin typeface="Times"/>
                    </a:rPr>
                    <a:t>Block 2</a:t>
                  </a:r>
                  <a:br>
                    <a:rPr lang="en-US" altLang="en-US" sz="1400" b="1">
                      <a:solidFill>
                        <a:srgbClr val="000000"/>
                      </a:solidFill>
                      <a:latin typeface="Times"/>
                    </a:rPr>
                  </a:br>
                  <a:r>
                    <a:rPr lang="en-US" altLang="en-US" sz="1400" b="1">
                      <a:solidFill>
                        <a:srgbClr val="000000"/>
                      </a:solidFill>
                      <a:latin typeface="Times"/>
                    </a:rPr>
                    <a:t>Task 3</a:t>
                  </a:r>
                </a:p>
              </p:txBody>
            </p:sp>
          </p:grpSp>
          <p:grpSp>
            <p:nvGrpSpPr>
              <p:cNvPr id="123963" name="Group 25"/>
              <p:cNvGrpSpPr>
                <a:grpSpLocks/>
              </p:cNvGrpSpPr>
              <p:nvPr/>
            </p:nvGrpSpPr>
            <p:grpSpPr bwMode="auto">
              <a:xfrm>
                <a:off x="2868" y="1455"/>
                <a:ext cx="490" cy="178"/>
                <a:chOff x="2783" y="1839"/>
                <a:chExt cx="490" cy="502"/>
              </a:xfrm>
            </p:grpSpPr>
            <p:sp>
              <p:nvSpPr>
                <p:cNvPr id="123967" name="AutoShape 27"/>
                <p:cNvSpPr>
                  <a:spLocks noChangeArrowheads="1"/>
                </p:cNvSpPr>
                <p:nvPr/>
              </p:nvSpPr>
              <p:spPr bwMode="auto">
                <a:xfrm>
                  <a:off x="2783" y="1839"/>
                  <a:ext cx="490" cy="502"/>
                </a:xfrm>
                <a:prstGeom prst="roundRect">
                  <a:avLst>
                    <a:gd name="adj" fmla="val 24671"/>
                  </a:avLst>
                </a:prstGeom>
                <a:solidFill>
                  <a:srgbClr val="0066FF"/>
                </a:solidFill>
                <a:ln w="11113">
                  <a:solidFill>
                    <a:srgbClr val="000000"/>
                  </a:solidFill>
                  <a:round/>
                  <a:headEnd/>
                  <a:tailEnd/>
                </a:ln>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endParaRPr lang="en-US" altLang="en-US" sz="2000">
                    <a:latin typeface="Courier New" pitchFamily="49" charset="0"/>
                  </a:endParaRPr>
                </a:p>
              </p:txBody>
            </p:sp>
            <p:sp>
              <p:nvSpPr>
                <p:cNvPr id="123968" name="Rectangle 28"/>
                <p:cNvSpPr>
                  <a:spLocks noChangeArrowheads="1"/>
                </p:cNvSpPr>
                <p:nvPr/>
              </p:nvSpPr>
              <p:spPr bwMode="auto">
                <a:xfrm>
                  <a:off x="2840" y="1940"/>
                  <a:ext cx="415" cy="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r>
                    <a:rPr lang="en-US" altLang="en-US" sz="1400" b="1">
                      <a:solidFill>
                        <a:srgbClr val="FFFF00"/>
                      </a:solidFill>
                      <a:latin typeface="Times"/>
                    </a:rPr>
                    <a:t>Block 3</a:t>
                  </a:r>
                  <a:endParaRPr lang="en-US" altLang="en-US" sz="1400">
                    <a:solidFill>
                      <a:srgbClr val="FFFF00"/>
                    </a:solidFill>
                  </a:endParaRPr>
                </a:p>
              </p:txBody>
            </p:sp>
          </p:grpSp>
          <p:grpSp>
            <p:nvGrpSpPr>
              <p:cNvPr id="123964" name="Group 30"/>
              <p:cNvGrpSpPr>
                <a:grpSpLocks/>
              </p:cNvGrpSpPr>
              <p:nvPr/>
            </p:nvGrpSpPr>
            <p:grpSpPr bwMode="auto">
              <a:xfrm>
                <a:off x="2868" y="2780"/>
                <a:ext cx="490" cy="178"/>
                <a:chOff x="2783" y="1839"/>
                <a:chExt cx="490" cy="502"/>
              </a:xfrm>
            </p:grpSpPr>
            <p:sp>
              <p:nvSpPr>
                <p:cNvPr id="123965" name="AutoShape 32"/>
                <p:cNvSpPr>
                  <a:spLocks noChangeArrowheads="1"/>
                </p:cNvSpPr>
                <p:nvPr/>
              </p:nvSpPr>
              <p:spPr bwMode="auto">
                <a:xfrm>
                  <a:off x="2783" y="1839"/>
                  <a:ext cx="490" cy="502"/>
                </a:xfrm>
                <a:prstGeom prst="roundRect">
                  <a:avLst>
                    <a:gd name="adj" fmla="val 24671"/>
                  </a:avLst>
                </a:prstGeom>
                <a:solidFill>
                  <a:srgbClr val="0066FF"/>
                </a:solidFill>
                <a:ln w="11113">
                  <a:solidFill>
                    <a:srgbClr val="000000"/>
                  </a:solidFill>
                  <a:round/>
                  <a:headEnd/>
                  <a:tailEnd/>
                </a:ln>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endParaRPr lang="en-US" altLang="en-US" sz="2000">
                    <a:latin typeface="Courier New" pitchFamily="49" charset="0"/>
                  </a:endParaRPr>
                </a:p>
              </p:txBody>
            </p:sp>
            <p:sp>
              <p:nvSpPr>
                <p:cNvPr id="123966" name="Rectangle 33"/>
                <p:cNvSpPr>
                  <a:spLocks noChangeArrowheads="1"/>
                </p:cNvSpPr>
                <p:nvPr/>
              </p:nvSpPr>
              <p:spPr bwMode="auto">
                <a:xfrm>
                  <a:off x="2840" y="1940"/>
                  <a:ext cx="409" cy="382"/>
                </a:xfrm>
                <a:prstGeom prst="rect">
                  <a:avLst/>
                </a:prstGeom>
                <a:solidFill>
                  <a:srgbClr val="0066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r>
                    <a:rPr lang="en-US" altLang="en-US" sz="1400" b="1">
                      <a:solidFill>
                        <a:srgbClr val="FFFF00"/>
                      </a:solidFill>
                      <a:latin typeface="Times"/>
                    </a:rPr>
                    <a:t>Block</a:t>
                  </a:r>
                  <a:r>
                    <a:rPr lang="en-US" altLang="en-US" sz="1400" b="1">
                      <a:solidFill>
                        <a:srgbClr val="000000"/>
                      </a:solidFill>
                      <a:latin typeface="Times"/>
                    </a:rPr>
                    <a:t> </a:t>
                  </a:r>
                  <a:r>
                    <a:rPr lang="en-US" altLang="en-US" sz="1400" b="1">
                      <a:solidFill>
                        <a:srgbClr val="FFFF00"/>
                      </a:solidFill>
                      <a:latin typeface="Times"/>
                    </a:rPr>
                    <a:t>3</a:t>
                  </a:r>
                  <a:endParaRPr lang="en-US" altLang="en-US" sz="1400">
                    <a:solidFill>
                      <a:srgbClr val="FFFF00"/>
                    </a:solidFill>
                  </a:endParaRPr>
                </a:p>
              </p:txBody>
            </p:sp>
          </p:grpSp>
        </p:grpSp>
        <p:sp>
          <p:nvSpPr>
            <p:cNvPr id="123954" name="Line 35"/>
            <p:cNvSpPr>
              <a:spLocks noChangeShapeType="1"/>
            </p:cNvSpPr>
            <p:nvPr/>
          </p:nvSpPr>
          <p:spPr bwMode="auto">
            <a:xfrm>
              <a:off x="3280" y="1146"/>
              <a:ext cx="0" cy="138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23955" name="Line 36"/>
            <p:cNvSpPr>
              <a:spLocks noChangeShapeType="1"/>
            </p:cNvSpPr>
            <p:nvPr/>
          </p:nvSpPr>
          <p:spPr bwMode="auto">
            <a:xfrm>
              <a:off x="3268" y="3145"/>
              <a:ext cx="0" cy="963"/>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123956" name="Text Box 37"/>
            <p:cNvSpPr txBox="1">
              <a:spLocks noChangeArrowheads="1"/>
            </p:cNvSpPr>
            <p:nvPr/>
          </p:nvSpPr>
          <p:spPr bwMode="auto">
            <a:xfrm>
              <a:off x="3098" y="2615"/>
              <a:ext cx="346" cy="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eaVert">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spcBef>
                  <a:spcPct val="50000"/>
                </a:spcBef>
              </a:pPr>
              <a:r>
                <a:rPr lang="en-US" altLang="en-US" b="1">
                  <a:latin typeface="SegoeBook"/>
                </a:rPr>
                <a:t>Time</a:t>
              </a:r>
            </a:p>
          </p:txBody>
        </p:sp>
        <p:sp>
          <p:nvSpPr>
            <p:cNvPr id="123957" name="Text Box 38"/>
            <p:cNvSpPr txBox="1">
              <a:spLocks noChangeArrowheads="1"/>
            </p:cNvSpPr>
            <p:nvPr/>
          </p:nvSpPr>
          <p:spPr bwMode="auto">
            <a:xfrm>
              <a:off x="2410" y="717"/>
              <a:ext cx="84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spcBef>
                  <a:spcPct val="50000"/>
                </a:spcBef>
              </a:pPr>
              <a:r>
                <a:rPr lang="en-US" altLang="en-US" sz="2000" b="1">
                  <a:latin typeface="SegoeBook"/>
                </a:rPr>
                <a:t>Single Threaded</a:t>
              </a:r>
            </a:p>
          </p:txBody>
        </p:sp>
      </p:grpSp>
      <p:grpSp>
        <p:nvGrpSpPr>
          <p:cNvPr id="10" name="Group 39"/>
          <p:cNvGrpSpPr>
            <a:grpSpLocks/>
          </p:cNvGrpSpPr>
          <p:nvPr/>
        </p:nvGrpSpPr>
        <p:grpSpPr bwMode="auto">
          <a:xfrm>
            <a:off x="3975100" y="1093788"/>
            <a:ext cx="5168900" cy="5351462"/>
            <a:chOff x="2504" y="773"/>
            <a:chExt cx="3256" cy="3371"/>
          </a:xfrm>
        </p:grpSpPr>
        <p:sp>
          <p:nvSpPr>
            <p:cNvPr id="123918" name="Line 40"/>
            <p:cNvSpPr>
              <a:spLocks noChangeShapeType="1"/>
            </p:cNvSpPr>
            <p:nvPr/>
          </p:nvSpPr>
          <p:spPr bwMode="auto">
            <a:xfrm>
              <a:off x="2504" y="1155"/>
              <a:ext cx="3256" cy="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23919" name="Rectangle 41"/>
            <p:cNvSpPr>
              <a:spLocks noChangeArrowheads="1"/>
            </p:cNvSpPr>
            <p:nvPr/>
          </p:nvSpPr>
          <p:spPr bwMode="auto">
            <a:xfrm>
              <a:off x="3605" y="2861"/>
              <a:ext cx="0" cy="17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endParaRPr lang="en-US" altLang="en-US" sz="1800"/>
            </a:p>
          </p:txBody>
        </p:sp>
        <p:grpSp>
          <p:nvGrpSpPr>
            <p:cNvPr id="123920" name="Group 42"/>
            <p:cNvGrpSpPr>
              <a:grpSpLocks/>
            </p:cNvGrpSpPr>
            <p:nvPr/>
          </p:nvGrpSpPr>
          <p:grpSpPr bwMode="auto">
            <a:xfrm>
              <a:off x="3605" y="1156"/>
              <a:ext cx="571" cy="245"/>
              <a:chOff x="2783" y="1839"/>
              <a:chExt cx="571" cy="690"/>
            </a:xfrm>
          </p:grpSpPr>
          <p:sp>
            <p:nvSpPr>
              <p:cNvPr id="123950" name="Rectangle 43"/>
              <p:cNvSpPr>
                <a:spLocks noChangeArrowheads="1"/>
              </p:cNvSpPr>
              <p:nvPr/>
            </p:nvSpPr>
            <p:spPr bwMode="auto">
              <a:xfrm>
                <a:off x="2996" y="2044"/>
                <a:ext cx="1" cy="48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endParaRPr lang="en-US" altLang="en-US" sz="1800">
                  <a:solidFill>
                    <a:srgbClr val="000000"/>
                  </a:solidFill>
                </a:endParaRPr>
              </a:p>
            </p:txBody>
          </p:sp>
          <p:sp>
            <p:nvSpPr>
              <p:cNvPr id="123951" name="AutoShape 44"/>
              <p:cNvSpPr>
                <a:spLocks noChangeArrowheads="1"/>
              </p:cNvSpPr>
              <p:nvPr/>
            </p:nvSpPr>
            <p:spPr bwMode="auto">
              <a:xfrm>
                <a:off x="2783" y="1839"/>
                <a:ext cx="490" cy="502"/>
              </a:xfrm>
              <a:prstGeom prst="roundRect">
                <a:avLst>
                  <a:gd name="adj" fmla="val 24671"/>
                </a:avLst>
              </a:prstGeom>
              <a:solidFill>
                <a:srgbClr val="C00000"/>
              </a:solidFill>
              <a:ln w="11113">
                <a:solidFill>
                  <a:srgbClr val="000000"/>
                </a:solidFill>
                <a:round/>
                <a:headEnd/>
                <a:tailEnd/>
              </a:ln>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endParaRPr lang="en-US" altLang="en-US" sz="2000">
                  <a:latin typeface="Courier New" pitchFamily="49" charset="0"/>
                </a:endParaRPr>
              </a:p>
            </p:txBody>
          </p:sp>
          <p:sp>
            <p:nvSpPr>
              <p:cNvPr id="123952" name="Rectangle 45"/>
              <p:cNvSpPr>
                <a:spLocks noChangeArrowheads="1"/>
              </p:cNvSpPr>
              <p:nvPr/>
            </p:nvSpPr>
            <p:spPr bwMode="auto">
              <a:xfrm>
                <a:off x="2840" y="1940"/>
                <a:ext cx="514" cy="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r>
                  <a:rPr lang="en-US" altLang="en-US" sz="1400" b="1">
                    <a:solidFill>
                      <a:schemeClr val="bg1"/>
                    </a:solidFill>
                    <a:latin typeface="Times"/>
                  </a:rPr>
                  <a:t>Block 1</a:t>
                </a:r>
                <a:endParaRPr lang="en-US" altLang="en-US" sz="1400">
                  <a:solidFill>
                    <a:schemeClr val="bg1"/>
                  </a:solidFill>
                </a:endParaRPr>
              </a:p>
            </p:txBody>
          </p:sp>
        </p:grpSp>
        <p:grpSp>
          <p:nvGrpSpPr>
            <p:cNvPr id="123921" name="Group 47"/>
            <p:cNvGrpSpPr>
              <a:grpSpLocks/>
            </p:cNvGrpSpPr>
            <p:nvPr/>
          </p:nvGrpSpPr>
          <p:grpSpPr bwMode="auto">
            <a:xfrm>
              <a:off x="3605" y="1353"/>
              <a:ext cx="490" cy="245"/>
              <a:chOff x="2783" y="1839"/>
              <a:chExt cx="490" cy="690"/>
            </a:xfrm>
          </p:grpSpPr>
          <p:sp>
            <p:nvSpPr>
              <p:cNvPr id="123947" name="Rectangle 48"/>
              <p:cNvSpPr>
                <a:spLocks noChangeArrowheads="1"/>
              </p:cNvSpPr>
              <p:nvPr/>
            </p:nvSpPr>
            <p:spPr bwMode="auto">
              <a:xfrm>
                <a:off x="2996" y="2044"/>
                <a:ext cx="1" cy="48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endParaRPr lang="en-US" altLang="en-US" sz="1800">
                  <a:solidFill>
                    <a:srgbClr val="000000"/>
                  </a:solidFill>
                </a:endParaRPr>
              </a:p>
            </p:txBody>
          </p:sp>
          <p:sp>
            <p:nvSpPr>
              <p:cNvPr id="123948" name="AutoShape 49"/>
              <p:cNvSpPr>
                <a:spLocks noChangeArrowheads="1"/>
              </p:cNvSpPr>
              <p:nvPr/>
            </p:nvSpPr>
            <p:spPr bwMode="auto">
              <a:xfrm>
                <a:off x="2783" y="1839"/>
                <a:ext cx="490" cy="502"/>
              </a:xfrm>
              <a:prstGeom prst="roundRect">
                <a:avLst>
                  <a:gd name="adj" fmla="val 24671"/>
                </a:avLst>
              </a:prstGeom>
              <a:solidFill>
                <a:srgbClr val="0066FF"/>
              </a:solidFill>
              <a:ln w="11113">
                <a:solidFill>
                  <a:srgbClr val="000000"/>
                </a:solidFill>
                <a:round/>
                <a:headEnd/>
                <a:tailEnd/>
              </a:ln>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endParaRPr lang="en-US" altLang="en-US" sz="2000">
                  <a:latin typeface="Courier New" pitchFamily="49" charset="0"/>
                </a:endParaRPr>
              </a:p>
            </p:txBody>
          </p:sp>
          <p:sp>
            <p:nvSpPr>
              <p:cNvPr id="123949" name="Rectangle 50"/>
              <p:cNvSpPr>
                <a:spLocks noChangeArrowheads="1"/>
              </p:cNvSpPr>
              <p:nvPr/>
            </p:nvSpPr>
            <p:spPr bwMode="auto">
              <a:xfrm>
                <a:off x="2840" y="1940"/>
                <a:ext cx="424" cy="382"/>
              </a:xfrm>
              <a:prstGeom prst="rect">
                <a:avLst/>
              </a:prstGeom>
              <a:solidFill>
                <a:srgbClr val="0066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r>
                  <a:rPr lang="en-US" altLang="en-US" sz="1400" b="1">
                    <a:solidFill>
                      <a:srgbClr val="FFFF00"/>
                    </a:solidFill>
                    <a:latin typeface="Times"/>
                  </a:rPr>
                  <a:t>Block 3</a:t>
                </a:r>
                <a:endParaRPr lang="en-US" altLang="en-US" sz="1400">
                  <a:solidFill>
                    <a:srgbClr val="FFFF00"/>
                  </a:solidFill>
                </a:endParaRPr>
              </a:p>
            </p:txBody>
          </p:sp>
        </p:grpSp>
        <p:grpSp>
          <p:nvGrpSpPr>
            <p:cNvPr id="123922" name="Group 52"/>
            <p:cNvGrpSpPr>
              <a:grpSpLocks/>
            </p:cNvGrpSpPr>
            <p:nvPr/>
          </p:nvGrpSpPr>
          <p:grpSpPr bwMode="auto">
            <a:xfrm>
              <a:off x="3605" y="1550"/>
              <a:ext cx="490" cy="245"/>
              <a:chOff x="2783" y="1839"/>
              <a:chExt cx="490" cy="690"/>
            </a:xfrm>
          </p:grpSpPr>
          <p:sp>
            <p:nvSpPr>
              <p:cNvPr id="123944" name="Rectangle 53"/>
              <p:cNvSpPr>
                <a:spLocks noChangeArrowheads="1"/>
              </p:cNvSpPr>
              <p:nvPr/>
            </p:nvSpPr>
            <p:spPr bwMode="auto">
              <a:xfrm>
                <a:off x="2996" y="2044"/>
                <a:ext cx="1" cy="48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endParaRPr lang="en-US" altLang="en-US" sz="1800">
                  <a:solidFill>
                    <a:srgbClr val="000000"/>
                  </a:solidFill>
                </a:endParaRPr>
              </a:p>
            </p:txBody>
          </p:sp>
          <p:sp>
            <p:nvSpPr>
              <p:cNvPr id="123945" name="AutoShape 54"/>
              <p:cNvSpPr>
                <a:spLocks noChangeArrowheads="1"/>
              </p:cNvSpPr>
              <p:nvPr/>
            </p:nvSpPr>
            <p:spPr bwMode="auto">
              <a:xfrm>
                <a:off x="2783" y="1839"/>
                <a:ext cx="490" cy="502"/>
              </a:xfrm>
              <a:prstGeom prst="roundRect">
                <a:avLst>
                  <a:gd name="adj" fmla="val 24671"/>
                </a:avLst>
              </a:prstGeom>
              <a:solidFill>
                <a:srgbClr val="0066FF"/>
              </a:solidFill>
              <a:ln w="11113">
                <a:solidFill>
                  <a:srgbClr val="000000"/>
                </a:solidFill>
                <a:round/>
                <a:headEnd/>
                <a:tailEnd/>
              </a:ln>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endParaRPr lang="en-US" altLang="en-US" sz="2000">
                  <a:latin typeface="Courier New" pitchFamily="49" charset="0"/>
                </a:endParaRPr>
              </a:p>
            </p:txBody>
          </p:sp>
          <p:sp>
            <p:nvSpPr>
              <p:cNvPr id="123946" name="Rectangle 55"/>
              <p:cNvSpPr>
                <a:spLocks noChangeArrowheads="1"/>
              </p:cNvSpPr>
              <p:nvPr/>
            </p:nvSpPr>
            <p:spPr bwMode="auto">
              <a:xfrm>
                <a:off x="2840" y="1940"/>
                <a:ext cx="418" cy="382"/>
              </a:xfrm>
              <a:prstGeom prst="rect">
                <a:avLst/>
              </a:prstGeom>
              <a:solidFill>
                <a:srgbClr val="0066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r>
                  <a:rPr lang="en-US" altLang="en-US" sz="1400" b="1">
                    <a:solidFill>
                      <a:srgbClr val="FFFF00"/>
                    </a:solidFill>
                    <a:latin typeface="Times"/>
                  </a:rPr>
                  <a:t>Block 3</a:t>
                </a:r>
                <a:endParaRPr lang="en-US" altLang="en-US" sz="1400">
                  <a:solidFill>
                    <a:srgbClr val="FFFF00"/>
                  </a:solidFill>
                </a:endParaRPr>
              </a:p>
            </p:txBody>
          </p:sp>
        </p:grpSp>
        <p:sp>
          <p:nvSpPr>
            <p:cNvPr id="123923" name="Rectangle 57"/>
            <p:cNvSpPr>
              <a:spLocks noChangeArrowheads="1"/>
            </p:cNvSpPr>
            <p:nvPr/>
          </p:nvSpPr>
          <p:spPr bwMode="auto">
            <a:xfrm>
              <a:off x="4143" y="2858"/>
              <a:ext cx="0" cy="17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endParaRPr lang="en-US" altLang="en-US" sz="1800"/>
            </a:p>
          </p:txBody>
        </p:sp>
        <p:sp>
          <p:nvSpPr>
            <p:cNvPr id="123924" name="Rectangle 58"/>
            <p:cNvSpPr>
              <a:spLocks noChangeArrowheads="1"/>
            </p:cNvSpPr>
            <p:nvPr/>
          </p:nvSpPr>
          <p:spPr bwMode="auto">
            <a:xfrm>
              <a:off x="4704" y="2832"/>
              <a:ext cx="0" cy="17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endParaRPr lang="en-US" altLang="en-US" sz="1800"/>
            </a:p>
          </p:txBody>
        </p:sp>
        <p:sp>
          <p:nvSpPr>
            <p:cNvPr id="123925" name="Rectangle 59"/>
            <p:cNvSpPr>
              <a:spLocks noChangeArrowheads="1"/>
            </p:cNvSpPr>
            <p:nvPr/>
          </p:nvSpPr>
          <p:spPr bwMode="auto">
            <a:xfrm>
              <a:off x="5258" y="2865"/>
              <a:ext cx="0" cy="17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endParaRPr lang="en-US" altLang="en-US" sz="1800"/>
            </a:p>
          </p:txBody>
        </p:sp>
        <p:sp>
          <p:nvSpPr>
            <p:cNvPr id="123926" name="Line 60"/>
            <p:cNvSpPr>
              <a:spLocks noChangeShapeType="1"/>
            </p:cNvSpPr>
            <p:nvPr/>
          </p:nvSpPr>
          <p:spPr bwMode="auto">
            <a:xfrm>
              <a:off x="3621" y="1334"/>
              <a:ext cx="2139" cy="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23927" name="Line 61"/>
            <p:cNvSpPr>
              <a:spLocks noChangeShapeType="1"/>
            </p:cNvSpPr>
            <p:nvPr/>
          </p:nvSpPr>
          <p:spPr bwMode="auto">
            <a:xfrm>
              <a:off x="3621" y="1543"/>
              <a:ext cx="2139" cy="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23928" name="Line 62"/>
            <p:cNvSpPr>
              <a:spLocks noChangeShapeType="1"/>
            </p:cNvSpPr>
            <p:nvPr/>
          </p:nvSpPr>
          <p:spPr bwMode="auto">
            <a:xfrm>
              <a:off x="3621" y="1728"/>
              <a:ext cx="2139" cy="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23929" name="Line 63"/>
            <p:cNvSpPr>
              <a:spLocks noChangeShapeType="1"/>
            </p:cNvSpPr>
            <p:nvPr/>
          </p:nvSpPr>
          <p:spPr bwMode="auto">
            <a:xfrm>
              <a:off x="3621" y="2689"/>
              <a:ext cx="2139" cy="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23930" name="Line 64"/>
            <p:cNvSpPr>
              <a:spLocks noChangeShapeType="1"/>
            </p:cNvSpPr>
            <p:nvPr/>
          </p:nvSpPr>
          <p:spPr bwMode="auto">
            <a:xfrm flipV="1">
              <a:off x="2549" y="4132"/>
              <a:ext cx="1058" cy="12"/>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23931" name="Text Box 65"/>
            <p:cNvSpPr txBox="1">
              <a:spLocks noChangeArrowheads="1"/>
            </p:cNvSpPr>
            <p:nvPr/>
          </p:nvSpPr>
          <p:spPr bwMode="auto">
            <a:xfrm>
              <a:off x="3572" y="773"/>
              <a:ext cx="21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spcBef>
                  <a:spcPct val="50000"/>
                </a:spcBef>
              </a:pPr>
              <a:r>
                <a:rPr lang="en-US" altLang="en-US" sz="2000" b="1">
                  <a:latin typeface="SegoeBook"/>
                </a:rPr>
                <a:t>  T0         T1        T2         T3</a:t>
              </a:r>
            </a:p>
          </p:txBody>
        </p:sp>
        <p:grpSp>
          <p:nvGrpSpPr>
            <p:cNvPr id="123932" name="Group 66"/>
            <p:cNvGrpSpPr>
              <a:grpSpLocks/>
            </p:cNvGrpSpPr>
            <p:nvPr/>
          </p:nvGrpSpPr>
          <p:grpSpPr bwMode="auto">
            <a:xfrm>
              <a:off x="4686" y="1532"/>
              <a:ext cx="490" cy="1137"/>
              <a:chOff x="4249" y="1832"/>
              <a:chExt cx="490" cy="502"/>
            </a:xfrm>
          </p:grpSpPr>
          <p:sp>
            <p:nvSpPr>
              <p:cNvPr id="123942" name="AutoShape 67"/>
              <p:cNvSpPr>
                <a:spLocks noChangeArrowheads="1"/>
              </p:cNvSpPr>
              <p:nvPr/>
            </p:nvSpPr>
            <p:spPr bwMode="auto">
              <a:xfrm>
                <a:off x="4249" y="1832"/>
                <a:ext cx="490" cy="502"/>
              </a:xfrm>
              <a:prstGeom prst="roundRect">
                <a:avLst>
                  <a:gd name="adj" fmla="val 24671"/>
                </a:avLst>
              </a:prstGeom>
              <a:solidFill>
                <a:srgbClr val="92D050"/>
              </a:solidFill>
              <a:ln w="11113">
                <a:solidFill>
                  <a:srgbClr val="000000"/>
                </a:solidFill>
                <a:round/>
                <a:headEnd/>
                <a:tailEnd/>
              </a:ln>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endParaRPr lang="en-US" altLang="en-US" sz="2000">
                  <a:latin typeface="Courier New" pitchFamily="49" charset="0"/>
                </a:endParaRPr>
              </a:p>
            </p:txBody>
          </p:sp>
          <p:sp>
            <p:nvSpPr>
              <p:cNvPr id="123943" name="Rectangle 68"/>
              <p:cNvSpPr>
                <a:spLocks noChangeArrowheads="1"/>
              </p:cNvSpPr>
              <p:nvPr/>
            </p:nvSpPr>
            <p:spPr bwMode="auto">
              <a:xfrm>
                <a:off x="4308" y="1934"/>
                <a:ext cx="357" cy="118"/>
              </a:xfrm>
              <a:prstGeom prst="rect">
                <a:avLst/>
              </a:prstGeom>
              <a:solidFill>
                <a:srgbClr val="92D05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r>
                  <a:rPr lang="en-US" altLang="en-US" sz="1400" b="1">
                    <a:solidFill>
                      <a:srgbClr val="000000"/>
                    </a:solidFill>
                    <a:latin typeface="Times"/>
                  </a:rPr>
                  <a:t>Block 2</a:t>
                </a:r>
                <a:br>
                  <a:rPr lang="en-US" altLang="en-US" sz="1400" b="1">
                    <a:solidFill>
                      <a:srgbClr val="000000"/>
                    </a:solidFill>
                    <a:latin typeface="Times"/>
                  </a:rPr>
                </a:br>
                <a:r>
                  <a:rPr lang="en-US" altLang="en-US" sz="1400" b="1">
                    <a:solidFill>
                      <a:srgbClr val="000000"/>
                    </a:solidFill>
                    <a:latin typeface="Times"/>
                  </a:rPr>
                  <a:t>Task 2</a:t>
                </a:r>
              </a:p>
            </p:txBody>
          </p:sp>
        </p:grpSp>
        <p:grpSp>
          <p:nvGrpSpPr>
            <p:cNvPr id="123933" name="Group 70"/>
            <p:cNvGrpSpPr>
              <a:grpSpLocks/>
            </p:cNvGrpSpPr>
            <p:nvPr/>
          </p:nvGrpSpPr>
          <p:grpSpPr bwMode="auto">
            <a:xfrm>
              <a:off x="4143" y="1338"/>
              <a:ext cx="501" cy="572"/>
              <a:chOff x="3523" y="1845"/>
              <a:chExt cx="489" cy="502"/>
            </a:xfrm>
          </p:grpSpPr>
          <p:sp>
            <p:nvSpPr>
              <p:cNvPr id="123940" name="AutoShape 71"/>
              <p:cNvSpPr>
                <a:spLocks noChangeArrowheads="1"/>
              </p:cNvSpPr>
              <p:nvPr/>
            </p:nvSpPr>
            <p:spPr bwMode="auto">
              <a:xfrm>
                <a:off x="3523" y="1845"/>
                <a:ext cx="489" cy="502"/>
              </a:xfrm>
              <a:prstGeom prst="roundRect">
                <a:avLst>
                  <a:gd name="adj" fmla="val 24671"/>
                </a:avLst>
              </a:prstGeom>
              <a:solidFill>
                <a:srgbClr val="92D050"/>
              </a:solidFill>
              <a:ln w="11113">
                <a:solidFill>
                  <a:srgbClr val="000000"/>
                </a:solidFill>
                <a:round/>
                <a:headEnd/>
                <a:tailEnd/>
              </a:ln>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endParaRPr lang="en-US" altLang="en-US" sz="2000">
                  <a:latin typeface="Courier New" pitchFamily="49" charset="0"/>
                </a:endParaRPr>
              </a:p>
            </p:txBody>
          </p:sp>
          <p:sp>
            <p:nvSpPr>
              <p:cNvPr id="123941" name="Rectangle 72"/>
              <p:cNvSpPr>
                <a:spLocks noChangeArrowheads="1"/>
              </p:cNvSpPr>
              <p:nvPr/>
            </p:nvSpPr>
            <p:spPr bwMode="auto">
              <a:xfrm>
                <a:off x="3577" y="1934"/>
                <a:ext cx="348" cy="23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r>
                  <a:rPr lang="en-US" altLang="en-US" sz="1400" b="1">
                    <a:solidFill>
                      <a:srgbClr val="000000"/>
                    </a:solidFill>
                    <a:latin typeface="Times"/>
                  </a:rPr>
                  <a:t>Block 2</a:t>
                </a:r>
                <a:br>
                  <a:rPr lang="en-US" altLang="en-US" sz="1400" b="1">
                    <a:solidFill>
                      <a:srgbClr val="000000"/>
                    </a:solidFill>
                    <a:latin typeface="Times"/>
                  </a:rPr>
                </a:br>
                <a:r>
                  <a:rPr lang="en-US" altLang="en-US" sz="1400" b="1">
                    <a:solidFill>
                      <a:srgbClr val="000000"/>
                    </a:solidFill>
                    <a:latin typeface="Times"/>
                  </a:rPr>
                  <a:t>Task 1</a:t>
                </a:r>
              </a:p>
            </p:txBody>
          </p:sp>
        </p:grpSp>
        <p:grpSp>
          <p:nvGrpSpPr>
            <p:cNvPr id="123934" name="Group 74"/>
            <p:cNvGrpSpPr>
              <a:grpSpLocks/>
            </p:cNvGrpSpPr>
            <p:nvPr/>
          </p:nvGrpSpPr>
          <p:grpSpPr bwMode="auto">
            <a:xfrm>
              <a:off x="5258" y="1738"/>
              <a:ext cx="502" cy="726"/>
              <a:chOff x="4270" y="3263"/>
              <a:chExt cx="490" cy="502"/>
            </a:xfrm>
          </p:grpSpPr>
          <p:sp>
            <p:nvSpPr>
              <p:cNvPr id="123937" name="AutoShape 75"/>
              <p:cNvSpPr>
                <a:spLocks noChangeArrowheads="1"/>
              </p:cNvSpPr>
              <p:nvPr/>
            </p:nvSpPr>
            <p:spPr bwMode="auto">
              <a:xfrm>
                <a:off x="4270" y="3263"/>
                <a:ext cx="490" cy="502"/>
              </a:xfrm>
              <a:prstGeom prst="roundRect">
                <a:avLst>
                  <a:gd name="adj" fmla="val 24671"/>
                </a:avLst>
              </a:prstGeom>
              <a:solidFill>
                <a:srgbClr val="92D050"/>
              </a:solidFill>
              <a:ln w="11113">
                <a:solidFill>
                  <a:srgbClr val="000000"/>
                </a:solidFill>
                <a:round/>
                <a:headEnd/>
                <a:tailEnd/>
              </a:ln>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endParaRPr lang="en-US" altLang="en-US" sz="2000">
                  <a:latin typeface="Courier New" pitchFamily="49" charset="0"/>
                </a:endParaRPr>
              </a:p>
            </p:txBody>
          </p:sp>
          <p:sp>
            <p:nvSpPr>
              <p:cNvPr id="123938" name="Rectangle 76"/>
              <p:cNvSpPr>
                <a:spLocks noChangeArrowheads="1"/>
              </p:cNvSpPr>
              <p:nvPr/>
            </p:nvSpPr>
            <p:spPr bwMode="auto">
              <a:xfrm>
                <a:off x="4329" y="3365"/>
                <a:ext cx="348" cy="186"/>
              </a:xfrm>
              <a:prstGeom prst="rect">
                <a:avLst/>
              </a:prstGeom>
              <a:solidFill>
                <a:srgbClr val="92D05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r>
                  <a:rPr lang="en-US" altLang="en-US" sz="1400" b="1">
                    <a:solidFill>
                      <a:srgbClr val="000000"/>
                    </a:solidFill>
                    <a:latin typeface="Times"/>
                  </a:rPr>
                  <a:t>Block 2</a:t>
                </a:r>
                <a:br>
                  <a:rPr lang="en-US" altLang="en-US" sz="1400" b="1">
                    <a:solidFill>
                      <a:srgbClr val="000000"/>
                    </a:solidFill>
                    <a:latin typeface="Times"/>
                  </a:rPr>
                </a:br>
                <a:r>
                  <a:rPr lang="en-US" altLang="en-US" sz="1400" b="1">
                    <a:solidFill>
                      <a:srgbClr val="000000"/>
                    </a:solidFill>
                    <a:latin typeface="Times"/>
                  </a:rPr>
                  <a:t>Task 3</a:t>
                </a:r>
              </a:p>
            </p:txBody>
          </p:sp>
          <p:sp>
            <p:nvSpPr>
              <p:cNvPr id="123939" name="Rectangle 77"/>
              <p:cNvSpPr>
                <a:spLocks noChangeArrowheads="1"/>
              </p:cNvSpPr>
              <p:nvPr/>
            </p:nvSpPr>
            <p:spPr bwMode="auto">
              <a:xfrm>
                <a:off x="4486" y="3476"/>
                <a:ext cx="1" cy="1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endParaRPr lang="en-US" altLang="en-US" sz="1800">
                  <a:solidFill>
                    <a:srgbClr val="000000"/>
                  </a:solidFill>
                </a:endParaRPr>
              </a:p>
            </p:txBody>
          </p:sp>
        </p:grpSp>
        <p:sp>
          <p:nvSpPr>
            <p:cNvPr id="123935" name="AutoShape 78"/>
            <p:cNvSpPr>
              <a:spLocks/>
            </p:cNvSpPr>
            <p:nvPr/>
          </p:nvSpPr>
          <p:spPr bwMode="auto">
            <a:xfrm>
              <a:off x="3621" y="2704"/>
              <a:ext cx="105" cy="1399"/>
            </a:xfrm>
            <a:prstGeom prst="rightBrace">
              <a:avLst>
                <a:gd name="adj1" fmla="val 111032"/>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endParaRPr lang="en-US" altLang="en-US" sz="2000">
                <a:latin typeface="Courier New" pitchFamily="49" charset="0"/>
              </a:endParaRPr>
            </a:p>
          </p:txBody>
        </p:sp>
        <p:sp>
          <p:nvSpPr>
            <p:cNvPr id="123936" name="Text Box 79"/>
            <p:cNvSpPr txBox="1">
              <a:spLocks noChangeArrowheads="1"/>
            </p:cNvSpPr>
            <p:nvPr/>
          </p:nvSpPr>
          <p:spPr bwMode="auto">
            <a:xfrm>
              <a:off x="3762" y="3256"/>
              <a:ext cx="104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spcBef>
                  <a:spcPct val="50000"/>
                </a:spcBef>
              </a:pPr>
              <a:r>
                <a:rPr lang="en-US" altLang="en-US" sz="2000">
                  <a:latin typeface="SegoeBook"/>
                </a:rPr>
                <a:t>Time Saved</a:t>
              </a:r>
            </a:p>
          </p:txBody>
        </p:sp>
      </p:grpSp>
      <p:sp>
        <p:nvSpPr>
          <p:cNvPr id="1796176" name="Line 80"/>
          <p:cNvSpPr>
            <a:spLocks noChangeShapeType="1"/>
          </p:cNvSpPr>
          <p:nvPr/>
        </p:nvSpPr>
        <p:spPr bwMode="auto">
          <a:xfrm>
            <a:off x="6126163" y="2632075"/>
            <a:ext cx="0" cy="146367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1796177" name="Rectangle 81"/>
          <p:cNvSpPr>
            <a:spLocks noChangeArrowheads="1"/>
          </p:cNvSpPr>
          <p:nvPr/>
        </p:nvSpPr>
        <p:spPr bwMode="auto">
          <a:xfrm rot="5400000">
            <a:off x="5545137" y="3213101"/>
            <a:ext cx="708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spcBef>
                <a:spcPct val="50000"/>
              </a:spcBef>
            </a:pPr>
            <a:r>
              <a:rPr lang="en-US" altLang="en-US" b="1">
                <a:latin typeface="SegoeBook"/>
              </a:rPr>
              <a:t>Idle</a:t>
            </a:r>
          </a:p>
        </p:txBody>
      </p:sp>
      <p:sp>
        <p:nvSpPr>
          <p:cNvPr id="1796178" name="Line 82"/>
          <p:cNvSpPr>
            <a:spLocks noChangeShapeType="1"/>
          </p:cNvSpPr>
          <p:nvPr/>
        </p:nvSpPr>
        <p:spPr bwMode="auto">
          <a:xfrm flipH="1">
            <a:off x="6969125" y="2906713"/>
            <a:ext cx="1588" cy="116681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1796179" name="Rectangle 83"/>
          <p:cNvSpPr>
            <a:spLocks noChangeArrowheads="1"/>
          </p:cNvSpPr>
          <p:nvPr/>
        </p:nvSpPr>
        <p:spPr bwMode="auto">
          <a:xfrm rot="5400000">
            <a:off x="6391275" y="3211513"/>
            <a:ext cx="708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spcBef>
                <a:spcPct val="50000"/>
              </a:spcBef>
            </a:pPr>
            <a:r>
              <a:rPr lang="en-US" altLang="en-US" b="1">
                <a:latin typeface="SegoeBook"/>
              </a:rPr>
              <a:t>Idle</a:t>
            </a:r>
          </a:p>
        </p:txBody>
      </p:sp>
      <p:sp>
        <p:nvSpPr>
          <p:cNvPr id="1796181" name="Line 85"/>
          <p:cNvSpPr>
            <a:spLocks noChangeShapeType="1"/>
          </p:cNvSpPr>
          <p:nvPr/>
        </p:nvSpPr>
        <p:spPr bwMode="auto">
          <a:xfrm>
            <a:off x="8755063" y="3797300"/>
            <a:ext cx="0" cy="31908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123917" name="TextBox 72"/>
          <p:cNvSpPr txBox="1">
            <a:spLocks noChangeArrowheads="1"/>
          </p:cNvSpPr>
          <p:nvPr/>
        </p:nvSpPr>
        <p:spPr bwMode="auto">
          <a:xfrm>
            <a:off x="152400" y="2909888"/>
            <a:ext cx="3740150" cy="3046988"/>
          </a:xfrm>
          <a:prstGeom prst="rect">
            <a:avLst/>
          </a:prstGeom>
          <a:solidFill>
            <a:srgbClr val="001E8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r>
              <a:rPr lang="en-US" altLang="en-US" sz="1600" b="1" dirty="0">
                <a:solidFill>
                  <a:schemeClr val="bg1"/>
                </a:solidFill>
                <a:latin typeface="SegoeBook"/>
              </a:rPr>
              <a:t>#pragma </a:t>
            </a:r>
            <a:r>
              <a:rPr lang="en-US" altLang="en-US" sz="1600" b="1" dirty="0" err="1">
                <a:solidFill>
                  <a:schemeClr val="bg1"/>
                </a:solidFill>
                <a:latin typeface="SegoeBook"/>
              </a:rPr>
              <a:t>omp</a:t>
            </a:r>
            <a:r>
              <a:rPr lang="en-US" altLang="en-US" sz="1600" b="1" dirty="0">
                <a:solidFill>
                  <a:schemeClr val="bg1"/>
                </a:solidFill>
                <a:latin typeface="SegoeBook"/>
              </a:rPr>
              <a:t> parallel</a:t>
            </a:r>
          </a:p>
          <a:p>
            <a:r>
              <a:rPr lang="en-US" altLang="en-US" sz="1600" b="1" dirty="0">
                <a:solidFill>
                  <a:schemeClr val="bg1"/>
                </a:solidFill>
                <a:latin typeface="SegoeBook"/>
              </a:rPr>
              <a:t>{</a:t>
            </a:r>
          </a:p>
          <a:p>
            <a:r>
              <a:rPr lang="en-US" altLang="en-US" sz="1600" b="1" dirty="0">
                <a:solidFill>
                  <a:schemeClr val="bg1"/>
                </a:solidFill>
                <a:latin typeface="SegoeBook"/>
              </a:rPr>
              <a:t>   #pragma </a:t>
            </a:r>
            <a:r>
              <a:rPr lang="en-US" altLang="en-US" sz="1600" b="1" dirty="0" err="1">
                <a:solidFill>
                  <a:schemeClr val="bg1"/>
                </a:solidFill>
                <a:latin typeface="SegoeBook"/>
              </a:rPr>
              <a:t>omp</a:t>
            </a:r>
            <a:r>
              <a:rPr lang="en-US" altLang="en-US" sz="1600" b="1" dirty="0">
                <a:solidFill>
                  <a:schemeClr val="bg1"/>
                </a:solidFill>
                <a:latin typeface="SegoeBook"/>
              </a:rPr>
              <a:t> single</a:t>
            </a:r>
          </a:p>
          <a:p>
            <a:r>
              <a:rPr lang="en-US" altLang="en-US" sz="1600" b="1" dirty="0">
                <a:solidFill>
                  <a:schemeClr val="bg1"/>
                </a:solidFill>
                <a:latin typeface="SegoeBook"/>
              </a:rPr>
              <a:t>   {                                     </a:t>
            </a:r>
            <a:r>
              <a:rPr lang="en-US" altLang="en-US" sz="1600" b="1" dirty="0">
                <a:solidFill>
                  <a:srgbClr val="FF0000"/>
                </a:solidFill>
                <a:latin typeface="SegoeBook"/>
              </a:rPr>
              <a:t>// block 1</a:t>
            </a:r>
          </a:p>
          <a:p>
            <a:r>
              <a:rPr lang="en-US" altLang="en-US" sz="1600" b="1" dirty="0">
                <a:solidFill>
                  <a:schemeClr val="bg1"/>
                </a:solidFill>
                <a:latin typeface="SegoeBook"/>
              </a:rPr>
              <a:t>      </a:t>
            </a:r>
            <a:r>
              <a:rPr lang="en-US" altLang="en-US" sz="1600" b="1" dirty="0">
                <a:solidFill>
                  <a:srgbClr val="FF0000"/>
                </a:solidFill>
                <a:latin typeface="SegoeBook"/>
              </a:rPr>
              <a:t>node * p = head;</a:t>
            </a:r>
          </a:p>
          <a:p>
            <a:r>
              <a:rPr lang="en-US" altLang="en-US" sz="1600" b="1" dirty="0">
                <a:solidFill>
                  <a:srgbClr val="FF0000"/>
                </a:solidFill>
                <a:latin typeface="SegoeBook"/>
              </a:rPr>
              <a:t>      while (p) { </a:t>
            </a:r>
            <a:r>
              <a:rPr lang="en-US" altLang="en-US" sz="1600" b="1" dirty="0">
                <a:solidFill>
                  <a:schemeClr val="bg1"/>
                </a:solidFill>
                <a:latin typeface="SegoeBook"/>
              </a:rPr>
              <a:t>                 </a:t>
            </a:r>
            <a:endParaRPr lang="en-US" altLang="en-US" sz="1600" b="1" dirty="0">
              <a:solidFill>
                <a:srgbClr val="FFC000"/>
              </a:solidFill>
              <a:latin typeface="SegoeBook"/>
            </a:endParaRPr>
          </a:p>
          <a:p>
            <a:r>
              <a:rPr lang="en-US" altLang="en-US" sz="1600" b="1" dirty="0">
                <a:solidFill>
                  <a:schemeClr val="bg1"/>
                </a:solidFill>
                <a:latin typeface="SegoeBook"/>
              </a:rPr>
              <a:t>      #pragma </a:t>
            </a:r>
            <a:r>
              <a:rPr lang="en-US" altLang="en-US" sz="1600" b="1" dirty="0" err="1">
                <a:solidFill>
                  <a:schemeClr val="bg1"/>
                </a:solidFill>
                <a:latin typeface="SegoeBook"/>
              </a:rPr>
              <a:t>omp</a:t>
            </a:r>
            <a:r>
              <a:rPr lang="en-US" altLang="en-US" sz="1600" b="1" dirty="0">
                <a:solidFill>
                  <a:schemeClr val="bg1"/>
                </a:solidFill>
                <a:latin typeface="SegoeBook"/>
              </a:rPr>
              <a:t> </a:t>
            </a:r>
            <a:r>
              <a:rPr lang="en-US" altLang="en-US" sz="1600" b="1" dirty="0" smtClean="0">
                <a:solidFill>
                  <a:schemeClr val="bg1"/>
                </a:solidFill>
                <a:latin typeface="SegoeBook"/>
              </a:rPr>
              <a:t>task </a:t>
            </a:r>
            <a:r>
              <a:rPr lang="en-US" altLang="en-US" sz="1600" b="1" dirty="0" err="1" smtClean="0">
                <a:solidFill>
                  <a:schemeClr val="bg1"/>
                </a:solidFill>
                <a:latin typeface="SegoeBook"/>
              </a:rPr>
              <a:t>firstprivate</a:t>
            </a:r>
            <a:r>
              <a:rPr lang="en-US" altLang="en-US" sz="1600" b="1" dirty="0" smtClean="0">
                <a:solidFill>
                  <a:schemeClr val="bg1"/>
                </a:solidFill>
                <a:latin typeface="SegoeBook"/>
              </a:rPr>
              <a:t>(p)</a:t>
            </a:r>
            <a:endParaRPr lang="en-US" altLang="en-US" sz="1600" b="1" dirty="0">
              <a:solidFill>
                <a:schemeClr val="bg1"/>
              </a:solidFill>
              <a:latin typeface="SegoeBook"/>
            </a:endParaRPr>
          </a:p>
          <a:p>
            <a:r>
              <a:rPr lang="en-US" altLang="en-US" sz="1600" b="1" dirty="0">
                <a:solidFill>
                  <a:schemeClr val="bg1"/>
                </a:solidFill>
                <a:latin typeface="SegoeBook"/>
              </a:rPr>
              <a:t>         </a:t>
            </a:r>
            <a:r>
              <a:rPr lang="en-US" altLang="en-US" sz="1600" b="1" dirty="0">
                <a:solidFill>
                  <a:srgbClr val="92D050"/>
                </a:solidFill>
                <a:latin typeface="SegoeBook"/>
              </a:rPr>
              <a:t>process(p);</a:t>
            </a:r>
            <a:r>
              <a:rPr lang="en-US" altLang="en-US" sz="1600" b="1" dirty="0">
                <a:solidFill>
                  <a:srgbClr val="FFC000"/>
                </a:solidFill>
                <a:latin typeface="SegoeBook"/>
              </a:rPr>
              <a:t>             </a:t>
            </a:r>
            <a:r>
              <a:rPr lang="en-US" altLang="en-US" sz="1600" b="1" dirty="0">
                <a:solidFill>
                  <a:srgbClr val="92D050"/>
                </a:solidFill>
                <a:latin typeface="SegoeBook"/>
              </a:rPr>
              <a:t>// block 2</a:t>
            </a:r>
          </a:p>
          <a:p>
            <a:r>
              <a:rPr lang="en-US" altLang="en-US" sz="1600" b="1" dirty="0">
                <a:solidFill>
                  <a:schemeClr val="bg1"/>
                </a:solidFill>
                <a:latin typeface="SegoeBook"/>
              </a:rPr>
              <a:t>         </a:t>
            </a:r>
            <a:r>
              <a:rPr lang="en-US" altLang="en-US" sz="1600" b="1" dirty="0">
                <a:solidFill>
                  <a:srgbClr val="04E4FC"/>
                </a:solidFill>
                <a:latin typeface="SegoeBook"/>
              </a:rPr>
              <a:t>p = p-&gt;next;            // block 3</a:t>
            </a:r>
          </a:p>
          <a:p>
            <a:r>
              <a:rPr lang="en-US" altLang="en-US" sz="1600" b="1" dirty="0">
                <a:solidFill>
                  <a:schemeClr val="bg1"/>
                </a:solidFill>
                <a:latin typeface="SegoeBook"/>
              </a:rPr>
              <a:t>      </a:t>
            </a:r>
            <a:r>
              <a:rPr lang="en-US" altLang="en-US" sz="1600" b="1" dirty="0">
                <a:solidFill>
                  <a:srgbClr val="FF0000"/>
                </a:solidFill>
                <a:latin typeface="SegoeBook"/>
              </a:rPr>
              <a:t>}</a:t>
            </a:r>
          </a:p>
          <a:p>
            <a:r>
              <a:rPr lang="en-US" altLang="en-US" sz="1600" b="1" dirty="0">
                <a:solidFill>
                  <a:schemeClr val="bg1"/>
                </a:solidFill>
                <a:latin typeface="SegoeBook"/>
              </a:rPr>
              <a:t>   }  // tasks done</a:t>
            </a:r>
          </a:p>
          <a:p>
            <a:r>
              <a:rPr lang="en-US" altLang="en-US" sz="1600" b="1" dirty="0">
                <a:solidFill>
                  <a:schemeClr val="bg1"/>
                </a:solidFill>
                <a:latin typeface="SegoeBook"/>
              </a:rPr>
              <a:t>}</a:t>
            </a:r>
            <a:endParaRPr lang="en-US" altLang="en-US" sz="1600" dirty="0">
              <a:solidFill>
                <a:schemeClr val="bg1"/>
              </a:solidFill>
              <a:latin typeface="SegoeBook"/>
            </a:endParaRPr>
          </a:p>
        </p:txBody>
      </p:sp>
    </p:spTree>
    <p:extLst>
      <p:ext uri="{BB962C8B-B14F-4D97-AF65-F5344CB8AC3E}">
        <p14:creationId xmlns:p14="http://schemas.microsoft.com/office/powerpoint/2010/main" val="35751194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9" presetClass="emph" presetSubtype="0" nodeType="withEffect">
                                  <p:stCondLst>
                                    <p:cond delay="0"/>
                                  </p:stCondLst>
                                  <p:childTnLst>
                                    <p:set>
                                      <p:cBhvr rctx="PPT">
                                        <p:cTn id="12" dur="indefinite"/>
                                        <p:tgtEl>
                                          <p:spTgt spid="2"/>
                                        </p:tgtEl>
                                        <p:attrNameLst>
                                          <p:attrName>style.opacity</p:attrName>
                                        </p:attrNameLst>
                                      </p:cBhvr>
                                      <p:to>
                                        <p:strVal val="0.5"/>
                                      </p:to>
                                    </p:set>
                                    <p:animEffect filter="image" prLst="opacity: 0.5">
                                      <p:cBhvr rctx="IE">
                                        <p:cTn id="13" dur="indefinite"/>
                                        <p:tgtEl>
                                          <p:spTgt spid="2"/>
                                        </p:tgtEl>
                                      </p:cBhvr>
                                    </p:animEffect>
                                  </p:childTnLst>
                                  <p:subTnLst>
                                    <p:animClr clrSpc="rgb" dir="cw">
                                      <p:cBhvr override="childStyle">
                                        <p:cTn dur="1" fill="hold" display="0" masterRel="nextClick" afterEffect="1"/>
                                        <p:tgtEl>
                                          <p:spTgt spid="2"/>
                                        </p:tgtEl>
                                        <p:attrNameLst>
                                          <p:attrName>ppt_c</p:attrName>
                                        </p:attrNameLst>
                                      </p:cBhvr>
                                      <p:to>
                                        <a:srgbClr val="969696"/>
                                      </p:to>
                                    </p:animClr>
                                  </p:subTnLst>
                                </p:cTn>
                              </p:par>
                            </p:childTnLst>
                          </p:cTn>
                        </p:par>
                        <p:par>
                          <p:cTn id="14" fill="hold" nodeType="afterGroup">
                            <p:stCondLst>
                              <p:cond delay="0"/>
                            </p:stCondLst>
                            <p:childTnLst>
                              <p:par>
                                <p:cTn id="15" presetID="22" presetClass="entr" presetSubtype="1" fill="hold" grpId="0" nodeType="afterEffect">
                                  <p:stCondLst>
                                    <p:cond delay="0"/>
                                  </p:stCondLst>
                                  <p:childTnLst>
                                    <p:set>
                                      <p:cBhvr>
                                        <p:cTn id="16" dur="1" fill="hold">
                                          <p:stCondLst>
                                            <p:cond delay="0"/>
                                          </p:stCondLst>
                                        </p:cTn>
                                        <p:tgtEl>
                                          <p:spTgt spid="1796176"/>
                                        </p:tgtEl>
                                        <p:attrNameLst>
                                          <p:attrName>style.visibility</p:attrName>
                                        </p:attrNameLst>
                                      </p:cBhvr>
                                      <p:to>
                                        <p:strVal val="visible"/>
                                      </p:to>
                                    </p:set>
                                    <p:animEffect transition="in" filter="wipe(up)">
                                      <p:cBhvr>
                                        <p:cTn id="17" dur="500"/>
                                        <p:tgtEl>
                                          <p:spTgt spid="1796176"/>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1796177"/>
                                        </p:tgtEl>
                                        <p:attrNameLst>
                                          <p:attrName>style.visibility</p:attrName>
                                        </p:attrNameLst>
                                      </p:cBhvr>
                                      <p:to>
                                        <p:strVal val="visible"/>
                                      </p:to>
                                    </p:set>
                                    <p:animEffect transition="in" filter="wipe(up)">
                                      <p:cBhvr>
                                        <p:cTn id="20" dur="500"/>
                                        <p:tgtEl>
                                          <p:spTgt spid="1796177"/>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1796178"/>
                                        </p:tgtEl>
                                        <p:attrNameLst>
                                          <p:attrName>style.visibility</p:attrName>
                                        </p:attrNameLst>
                                      </p:cBhvr>
                                      <p:to>
                                        <p:strVal val="visible"/>
                                      </p:to>
                                    </p:set>
                                    <p:animEffect transition="in" filter="wipe(up)">
                                      <p:cBhvr>
                                        <p:cTn id="23" dur="500"/>
                                        <p:tgtEl>
                                          <p:spTgt spid="1796178"/>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1796179"/>
                                        </p:tgtEl>
                                        <p:attrNameLst>
                                          <p:attrName>style.visibility</p:attrName>
                                        </p:attrNameLst>
                                      </p:cBhvr>
                                      <p:to>
                                        <p:strVal val="visible"/>
                                      </p:to>
                                    </p:set>
                                    <p:animEffect transition="in" filter="wipe(up)">
                                      <p:cBhvr>
                                        <p:cTn id="26" dur="500"/>
                                        <p:tgtEl>
                                          <p:spTgt spid="1796179"/>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1796181"/>
                                        </p:tgtEl>
                                        <p:attrNameLst>
                                          <p:attrName>style.visibility</p:attrName>
                                        </p:attrNameLst>
                                      </p:cBhvr>
                                      <p:to>
                                        <p:strVal val="visible"/>
                                      </p:to>
                                    </p:set>
                                    <p:animEffect transition="in" filter="wipe(up)">
                                      <p:cBhvr>
                                        <p:cTn id="29" dur="500"/>
                                        <p:tgtEl>
                                          <p:spTgt spid="1796181"/>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12390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6176" grpId="0" animBg="1"/>
      <p:bldP spid="1796177" grpId="0"/>
      <p:bldP spid="1796178" grpId="0" animBg="1"/>
      <p:bldP spid="1796179" grpId="0"/>
      <p:bldP spid="1796181"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fld id="{D7CA4DB0-305F-42BD-99C2-F2FE888A7D1E}" type="slidenum">
              <a:rPr lang="en-US" altLang="en-US" sz="1400" smtClean="0"/>
              <a:pPr eaLnBrk="1" hangingPunct="1"/>
              <a:t>51</a:t>
            </a:fld>
            <a:endParaRPr lang="en-US" altLang="en-US" sz="1400" smtClean="0"/>
          </a:p>
        </p:txBody>
      </p:sp>
      <p:sp>
        <p:nvSpPr>
          <p:cNvPr id="124931" name="Rectangle 4"/>
          <p:cNvSpPr>
            <a:spLocks noChangeArrowheads="1"/>
          </p:cNvSpPr>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eaLnBrk="1" hangingPunct="1"/>
            <a:r>
              <a:rPr lang="it-IT" altLang="en-US" sz="3600" dirty="0">
                <a:solidFill>
                  <a:schemeClr val="tx2"/>
                </a:solidFill>
              </a:rPr>
              <a:t>When are tasks complete?</a:t>
            </a:r>
            <a:endParaRPr lang="en-US" altLang="en-US" sz="3600" dirty="0">
              <a:solidFill>
                <a:schemeClr val="tx2"/>
              </a:solidFill>
            </a:endParaRPr>
          </a:p>
        </p:txBody>
      </p:sp>
      <p:sp>
        <p:nvSpPr>
          <p:cNvPr id="124932" name="Content Placeholder 11"/>
          <p:cNvSpPr>
            <a:spLocks/>
          </p:cNvSpPr>
          <p:nvPr/>
        </p:nvSpPr>
        <p:spPr bwMode="auto">
          <a:xfrm>
            <a:off x="457200" y="9906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spcBef>
                <a:spcPct val="20000"/>
              </a:spcBef>
              <a:buFontTx/>
              <a:buChar char="•"/>
            </a:pPr>
            <a:r>
              <a:rPr lang="it-IT" altLang="en-US" sz="2800" dirty="0"/>
              <a:t>At thread or task barriers</a:t>
            </a:r>
          </a:p>
          <a:p>
            <a:pPr lvl="1" eaLnBrk="1" hangingPunct="1">
              <a:spcBef>
                <a:spcPct val="20000"/>
              </a:spcBef>
              <a:buFontTx/>
              <a:buChar char="–"/>
            </a:pPr>
            <a:r>
              <a:rPr lang="it-IT" altLang="en-US" dirty="0"/>
              <a:t>At implicit barrier of </a:t>
            </a:r>
            <a:r>
              <a:rPr lang="it-IT" altLang="en-US" sz="2000" b="1" dirty="0">
                <a:latin typeface="Lucida Console" pitchFamily="49" charset="0"/>
              </a:rPr>
              <a:t>single</a:t>
            </a:r>
            <a:r>
              <a:rPr lang="it-IT" altLang="en-US" sz="2000" dirty="0"/>
              <a:t> </a:t>
            </a:r>
            <a:r>
              <a:rPr lang="it-IT" altLang="en-US" sz="2000" dirty="0" smtClean="0"/>
              <a:t> </a:t>
            </a:r>
            <a:r>
              <a:rPr lang="it-IT" altLang="en-US" dirty="0" smtClean="0"/>
              <a:t>thread </a:t>
            </a:r>
            <a:r>
              <a:rPr lang="it-IT" altLang="en-US" dirty="0"/>
              <a:t>spawning </a:t>
            </a:r>
            <a:r>
              <a:rPr lang="it-IT" altLang="en-US" dirty="0" smtClean="0"/>
              <a:t>tasks</a:t>
            </a:r>
          </a:p>
          <a:p>
            <a:pPr lvl="1" eaLnBrk="1" hangingPunct="1">
              <a:spcBef>
                <a:spcPct val="20000"/>
              </a:spcBef>
              <a:buFontTx/>
              <a:buChar char="–"/>
            </a:pPr>
            <a:r>
              <a:rPr lang="it-IT" altLang="en-US" dirty="0"/>
              <a:t>At the directive: </a:t>
            </a:r>
            <a:r>
              <a:rPr lang="it-IT" altLang="en-US" b="1" dirty="0">
                <a:latin typeface="Lucida Console" pitchFamily="49" charset="0"/>
              </a:rPr>
              <a:t>#pragma omp barrier</a:t>
            </a:r>
          </a:p>
          <a:p>
            <a:pPr lvl="1" eaLnBrk="1" hangingPunct="1">
              <a:spcBef>
                <a:spcPct val="20000"/>
              </a:spcBef>
              <a:buFontTx/>
              <a:buChar char="–"/>
            </a:pPr>
            <a:endParaRPr lang="it-IT" altLang="en-US" dirty="0"/>
          </a:p>
          <a:p>
            <a:pPr eaLnBrk="1" hangingPunct="1">
              <a:spcBef>
                <a:spcPct val="20000"/>
              </a:spcBef>
              <a:buFontTx/>
              <a:buChar char="•"/>
            </a:pPr>
            <a:endParaRPr lang="en-US" altLang="en-US" sz="2800" dirty="0"/>
          </a:p>
        </p:txBody>
      </p:sp>
      <p:sp>
        <p:nvSpPr>
          <p:cNvPr id="124933" name="Rectangle 2"/>
          <p:cNvSpPr>
            <a:spLocks noChangeArrowheads="1"/>
          </p:cNvSpPr>
          <p:nvPr/>
        </p:nvSpPr>
        <p:spPr bwMode="auto">
          <a:xfrm>
            <a:off x="684213" y="260350"/>
            <a:ext cx="7920037"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endParaRPr lang="it-IT" altLang="en-US" sz="2200" b="1">
              <a:latin typeface="Verdana" pitchFamily="34" charset="0"/>
            </a:endParaRPr>
          </a:p>
        </p:txBody>
      </p:sp>
      <p:sp>
        <p:nvSpPr>
          <p:cNvPr id="6" name="Content Placeholder 11"/>
          <p:cNvSpPr>
            <a:spLocks/>
          </p:cNvSpPr>
          <p:nvPr/>
        </p:nvSpPr>
        <p:spPr bwMode="auto">
          <a:xfrm>
            <a:off x="424873" y="5486400"/>
            <a:ext cx="8229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lvl="1" eaLnBrk="1" hangingPunct="1">
              <a:spcBef>
                <a:spcPct val="20000"/>
              </a:spcBef>
              <a:buFontTx/>
              <a:buChar char="–"/>
            </a:pPr>
            <a:r>
              <a:rPr lang="it-IT" altLang="en-US" dirty="0" smtClean="0"/>
              <a:t>At </a:t>
            </a:r>
            <a:r>
              <a:rPr lang="it-IT" altLang="en-US" dirty="0"/>
              <a:t>the directive: </a:t>
            </a:r>
            <a:r>
              <a:rPr lang="it-IT" altLang="en-US" b="1" dirty="0">
                <a:latin typeface="Lucida Console" pitchFamily="49" charset="0"/>
              </a:rPr>
              <a:t>#pragma omp </a:t>
            </a:r>
            <a:r>
              <a:rPr lang="it-IT" altLang="en-US" b="1" dirty="0" smtClean="0">
                <a:latin typeface="Lucida Console" pitchFamily="49" charset="0"/>
              </a:rPr>
              <a:t>taskwait</a:t>
            </a:r>
          </a:p>
          <a:p>
            <a:pPr lvl="2" eaLnBrk="1" hangingPunct="1">
              <a:spcBef>
                <a:spcPct val="20000"/>
              </a:spcBef>
              <a:buFontTx/>
              <a:buChar char="–"/>
            </a:pPr>
            <a:r>
              <a:rPr lang="it-IT" altLang="en-US" b="1" dirty="0" smtClean="0">
                <a:latin typeface="Lucida Console" pitchFamily="49" charset="0"/>
              </a:rPr>
              <a:t>Explicitly wait on the completion of child tasks</a:t>
            </a:r>
            <a:endParaRPr lang="it-IT" altLang="en-US" b="1" dirty="0">
              <a:latin typeface="Lucida Console" pitchFamily="49" charset="0"/>
            </a:endParaRPr>
          </a:p>
          <a:p>
            <a:pPr lvl="1" eaLnBrk="1" hangingPunct="1">
              <a:spcBef>
                <a:spcPct val="20000"/>
              </a:spcBef>
              <a:buFontTx/>
              <a:buChar char="–"/>
            </a:pPr>
            <a:endParaRPr lang="it-IT" altLang="en-US" dirty="0"/>
          </a:p>
          <a:p>
            <a:pPr eaLnBrk="1" hangingPunct="1">
              <a:spcBef>
                <a:spcPct val="20000"/>
              </a:spcBef>
              <a:buFontTx/>
              <a:buChar char="•"/>
            </a:pPr>
            <a:endParaRPr lang="en-US" altLang="en-US" sz="2800" dirty="0"/>
          </a:p>
        </p:txBody>
      </p:sp>
      <p:sp>
        <p:nvSpPr>
          <p:cNvPr id="7" name="TextBox 72"/>
          <p:cNvSpPr txBox="1">
            <a:spLocks noChangeArrowheads="1"/>
          </p:cNvSpPr>
          <p:nvPr/>
        </p:nvSpPr>
        <p:spPr bwMode="auto">
          <a:xfrm>
            <a:off x="1207655" y="2362200"/>
            <a:ext cx="6705600" cy="3046988"/>
          </a:xfrm>
          <a:prstGeom prst="rect">
            <a:avLst/>
          </a:prstGeom>
          <a:solidFill>
            <a:srgbClr val="001E8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r>
              <a:rPr lang="en-US" altLang="en-US" sz="1600" b="1" dirty="0">
                <a:solidFill>
                  <a:schemeClr val="bg1"/>
                </a:solidFill>
                <a:latin typeface="SegoeBook"/>
              </a:rPr>
              <a:t>#pragma </a:t>
            </a:r>
            <a:r>
              <a:rPr lang="en-US" altLang="en-US" sz="1600" b="1" dirty="0" err="1">
                <a:solidFill>
                  <a:schemeClr val="bg1"/>
                </a:solidFill>
                <a:latin typeface="SegoeBook"/>
              </a:rPr>
              <a:t>omp</a:t>
            </a:r>
            <a:r>
              <a:rPr lang="en-US" altLang="en-US" sz="1600" b="1" dirty="0">
                <a:solidFill>
                  <a:schemeClr val="bg1"/>
                </a:solidFill>
                <a:latin typeface="SegoeBook"/>
              </a:rPr>
              <a:t> parallel</a:t>
            </a:r>
          </a:p>
          <a:p>
            <a:r>
              <a:rPr lang="en-US" altLang="en-US" sz="1600" b="1" dirty="0">
                <a:solidFill>
                  <a:schemeClr val="bg1"/>
                </a:solidFill>
                <a:latin typeface="SegoeBook"/>
              </a:rPr>
              <a:t>{</a:t>
            </a:r>
          </a:p>
          <a:p>
            <a:r>
              <a:rPr lang="en-US" altLang="en-US" sz="1600" b="1" dirty="0">
                <a:solidFill>
                  <a:schemeClr val="bg1"/>
                </a:solidFill>
                <a:latin typeface="SegoeBook"/>
              </a:rPr>
              <a:t>   #pragma </a:t>
            </a:r>
            <a:r>
              <a:rPr lang="en-US" altLang="en-US" sz="1600" b="1" dirty="0" err="1">
                <a:solidFill>
                  <a:schemeClr val="bg1"/>
                </a:solidFill>
                <a:latin typeface="SegoeBook"/>
              </a:rPr>
              <a:t>omp</a:t>
            </a:r>
            <a:r>
              <a:rPr lang="en-US" altLang="en-US" sz="1600" b="1" dirty="0">
                <a:solidFill>
                  <a:schemeClr val="bg1"/>
                </a:solidFill>
                <a:latin typeface="SegoeBook"/>
              </a:rPr>
              <a:t> </a:t>
            </a:r>
            <a:r>
              <a:rPr lang="en-US" altLang="en-US" sz="1600" b="1" dirty="0" smtClean="0">
                <a:solidFill>
                  <a:schemeClr val="bg1"/>
                </a:solidFill>
                <a:latin typeface="SegoeBook"/>
              </a:rPr>
              <a:t>single </a:t>
            </a:r>
            <a:r>
              <a:rPr lang="en-US" altLang="en-US" sz="1600" b="1" dirty="0" err="1" smtClean="0">
                <a:solidFill>
                  <a:schemeClr val="bg1"/>
                </a:solidFill>
                <a:latin typeface="SegoeBook"/>
              </a:rPr>
              <a:t>nowait</a:t>
            </a:r>
            <a:r>
              <a:rPr lang="en-US" altLang="en-US" sz="1600" b="1" dirty="0" smtClean="0">
                <a:solidFill>
                  <a:schemeClr val="bg1"/>
                </a:solidFill>
                <a:latin typeface="SegoeBook"/>
              </a:rPr>
              <a:t> // implied barrier removed by </a:t>
            </a:r>
            <a:r>
              <a:rPr lang="en-US" altLang="en-US" sz="1600" b="1" dirty="0" err="1" smtClean="0">
                <a:solidFill>
                  <a:schemeClr val="bg1"/>
                </a:solidFill>
                <a:latin typeface="SegoeBook"/>
              </a:rPr>
              <a:t>nowait</a:t>
            </a:r>
            <a:endParaRPr lang="en-US" altLang="en-US" sz="1600" b="1" dirty="0">
              <a:solidFill>
                <a:schemeClr val="bg1"/>
              </a:solidFill>
              <a:latin typeface="SegoeBook"/>
            </a:endParaRPr>
          </a:p>
          <a:p>
            <a:r>
              <a:rPr lang="en-US" altLang="en-US" sz="1600" b="1" dirty="0">
                <a:solidFill>
                  <a:schemeClr val="bg1"/>
                </a:solidFill>
                <a:latin typeface="SegoeBook"/>
              </a:rPr>
              <a:t>   {                                     </a:t>
            </a:r>
            <a:r>
              <a:rPr lang="en-US" altLang="en-US" sz="1600" b="1" dirty="0">
                <a:solidFill>
                  <a:srgbClr val="FF0000"/>
                </a:solidFill>
                <a:latin typeface="SegoeBook"/>
              </a:rPr>
              <a:t>// block 1</a:t>
            </a:r>
          </a:p>
          <a:p>
            <a:r>
              <a:rPr lang="en-US" altLang="en-US" sz="1600" b="1" dirty="0">
                <a:solidFill>
                  <a:schemeClr val="bg1"/>
                </a:solidFill>
                <a:latin typeface="SegoeBook"/>
              </a:rPr>
              <a:t>      </a:t>
            </a:r>
            <a:r>
              <a:rPr lang="en-US" altLang="en-US" sz="1600" b="1" dirty="0">
                <a:solidFill>
                  <a:srgbClr val="FF0000"/>
                </a:solidFill>
                <a:latin typeface="SegoeBook"/>
              </a:rPr>
              <a:t>node * p = head;</a:t>
            </a:r>
          </a:p>
          <a:p>
            <a:r>
              <a:rPr lang="en-US" altLang="en-US" sz="1600" b="1" dirty="0">
                <a:solidFill>
                  <a:srgbClr val="FF0000"/>
                </a:solidFill>
                <a:latin typeface="SegoeBook"/>
              </a:rPr>
              <a:t>      while (p) { </a:t>
            </a:r>
            <a:r>
              <a:rPr lang="en-US" altLang="en-US" sz="1600" b="1" dirty="0">
                <a:solidFill>
                  <a:schemeClr val="bg1"/>
                </a:solidFill>
                <a:latin typeface="SegoeBook"/>
              </a:rPr>
              <a:t>                 </a:t>
            </a:r>
            <a:endParaRPr lang="en-US" altLang="en-US" sz="1600" b="1" dirty="0">
              <a:solidFill>
                <a:srgbClr val="FFC000"/>
              </a:solidFill>
              <a:latin typeface="SegoeBook"/>
            </a:endParaRPr>
          </a:p>
          <a:p>
            <a:r>
              <a:rPr lang="en-US" altLang="en-US" sz="1600" b="1" dirty="0">
                <a:solidFill>
                  <a:schemeClr val="bg1"/>
                </a:solidFill>
                <a:latin typeface="SegoeBook"/>
              </a:rPr>
              <a:t>      </a:t>
            </a:r>
            <a:r>
              <a:rPr lang="en-US" altLang="en-US" sz="1600" b="1" dirty="0" smtClean="0">
                <a:solidFill>
                  <a:schemeClr val="bg1"/>
                </a:solidFill>
                <a:latin typeface="SegoeBook"/>
              </a:rPr>
              <a:t>   #</a:t>
            </a:r>
            <a:r>
              <a:rPr lang="en-US" altLang="en-US" sz="1600" b="1" dirty="0">
                <a:solidFill>
                  <a:schemeClr val="bg1"/>
                </a:solidFill>
                <a:latin typeface="SegoeBook"/>
              </a:rPr>
              <a:t>pragma </a:t>
            </a:r>
            <a:r>
              <a:rPr lang="en-US" altLang="en-US" sz="1600" b="1" dirty="0" err="1">
                <a:solidFill>
                  <a:schemeClr val="bg1"/>
                </a:solidFill>
                <a:latin typeface="SegoeBook"/>
              </a:rPr>
              <a:t>omp</a:t>
            </a:r>
            <a:r>
              <a:rPr lang="en-US" altLang="en-US" sz="1600" b="1" dirty="0">
                <a:solidFill>
                  <a:schemeClr val="bg1"/>
                </a:solidFill>
                <a:latin typeface="SegoeBook"/>
              </a:rPr>
              <a:t> </a:t>
            </a:r>
            <a:r>
              <a:rPr lang="en-US" altLang="en-US" sz="1600" b="1" dirty="0" smtClean="0">
                <a:solidFill>
                  <a:schemeClr val="bg1"/>
                </a:solidFill>
                <a:latin typeface="SegoeBook"/>
              </a:rPr>
              <a:t>task </a:t>
            </a:r>
            <a:r>
              <a:rPr lang="en-US" altLang="en-US" sz="1600" b="1" dirty="0" err="1" smtClean="0">
                <a:solidFill>
                  <a:schemeClr val="bg1"/>
                </a:solidFill>
                <a:latin typeface="SegoeBook"/>
              </a:rPr>
              <a:t>firstprivate</a:t>
            </a:r>
            <a:r>
              <a:rPr lang="en-US" altLang="en-US" sz="1600" b="1" dirty="0" smtClean="0">
                <a:solidFill>
                  <a:schemeClr val="bg1"/>
                </a:solidFill>
                <a:latin typeface="SegoeBook"/>
              </a:rPr>
              <a:t>(p)</a:t>
            </a:r>
            <a:endParaRPr lang="en-US" altLang="en-US" sz="1600" b="1" dirty="0">
              <a:solidFill>
                <a:schemeClr val="bg1"/>
              </a:solidFill>
              <a:latin typeface="SegoeBook"/>
            </a:endParaRPr>
          </a:p>
          <a:p>
            <a:r>
              <a:rPr lang="en-US" altLang="en-US" sz="1600" b="1" dirty="0">
                <a:solidFill>
                  <a:schemeClr val="bg1"/>
                </a:solidFill>
                <a:latin typeface="SegoeBook"/>
              </a:rPr>
              <a:t>         </a:t>
            </a:r>
            <a:r>
              <a:rPr lang="en-US" altLang="en-US" sz="1600" b="1" dirty="0" smtClean="0">
                <a:solidFill>
                  <a:schemeClr val="bg1"/>
                </a:solidFill>
                <a:latin typeface="SegoeBook"/>
              </a:rPr>
              <a:t>     </a:t>
            </a:r>
            <a:r>
              <a:rPr lang="en-US" altLang="en-US" sz="1600" b="1" dirty="0" smtClean="0">
                <a:solidFill>
                  <a:srgbClr val="92D050"/>
                </a:solidFill>
                <a:latin typeface="SegoeBook"/>
              </a:rPr>
              <a:t>process(p</a:t>
            </a:r>
            <a:r>
              <a:rPr lang="en-US" altLang="en-US" sz="1600" b="1" dirty="0">
                <a:solidFill>
                  <a:srgbClr val="92D050"/>
                </a:solidFill>
                <a:latin typeface="SegoeBook"/>
              </a:rPr>
              <a:t>);</a:t>
            </a:r>
            <a:r>
              <a:rPr lang="en-US" altLang="en-US" sz="1600" b="1" dirty="0">
                <a:solidFill>
                  <a:srgbClr val="FFC000"/>
                </a:solidFill>
                <a:latin typeface="SegoeBook"/>
              </a:rPr>
              <a:t>        </a:t>
            </a:r>
            <a:r>
              <a:rPr lang="en-US" altLang="en-US" sz="1600" b="1" dirty="0" smtClean="0">
                <a:solidFill>
                  <a:srgbClr val="92D050"/>
                </a:solidFill>
                <a:latin typeface="SegoeBook"/>
              </a:rPr>
              <a:t>// </a:t>
            </a:r>
            <a:r>
              <a:rPr lang="en-US" altLang="en-US" sz="1600" b="1" dirty="0">
                <a:solidFill>
                  <a:srgbClr val="92D050"/>
                </a:solidFill>
                <a:latin typeface="SegoeBook"/>
              </a:rPr>
              <a:t>block 2</a:t>
            </a:r>
          </a:p>
          <a:p>
            <a:r>
              <a:rPr lang="en-US" altLang="en-US" sz="1600" b="1" dirty="0">
                <a:solidFill>
                  <a:schemeClr val="bg1"/>
                </a:solidFill>
                <a:latin typeface="SegoeBook"/>
              </a:rPr>
              <a:t>         </a:t>
            </a:r>
            <a:r>
              <a:rPr lang="en-US" altLang="en-US" sz="1600" b="1" dirty="0">
                <a:solidFill>
                  <a:srgbClr val="04E4FC"/>
                </a:solidFill>
                <a:latin typeface="SegoeBook"/>
              </a:rPr>
              <a:t>p = p-&gt;next;            // block 3</a:t>
            </a:r>
          </a:p>
          <a:p>
            <a:r>
              <a:rPr lang="en-US" altLang="en-US" sz="1600" b="1" dirty="0">
                <a:solidFill>
                  <a:schemeClr val="bg1"/>
                </a:solidFill>
                <a:latin typeface="SegoeBook"/>
              </a:rPr>
              <a:t>      </a:t>
            </a:r>
            <a:r>
              <a:rPr lang="en-US" altLang="en-US" sz="1600" b="1" dirty="0">
                <a:solidFill>
                  <a:srgbClr val="FF0000"/>
                </a:solidFill>
                <a:latin typeface="SegoeBook"/>
              </a:rPr>
              <a:t>}</a:t>
            </a:r>
          </a:p>
          <a:p>
            <a:r>
              <a:rPr lang="en-US" altLang="en-US" sz="1600" b="1" dirty="0">
                <a:solidFill>
                  <a:schemeClr val="bg1"/>
                </a:solidFill>
                <a:latin typeface="SegoeBook"/>
              </a:rPr>
              <a:t>   }  // tasks done</a:t>
            </a:r>
          </a:p>
          <a:p>
            <a:r>
              <a:rPr lang="en-US" altLang="en-US" sz="1600" b="1" dirty="0" smtClean="0">
                <a:solidFill>
                  <a:schemeClr val="bg1"/>
                </a:solidFill>
                <a:latin typeface="SegoeBook"/>
              </a:rPr>
              <a:t>} // End of parallel region – implied barrier still present</a:t>
            </a:r>
            <a:endParaRPr lang="en-US" altLang="en-US" sz="1600" dirty="0">
              <a:solidFill>
                <a:schemeClr val="bg1"/>
              </a:solidFill>
              <a:latin typeface="SegoeBook"/>
            </a:endParaRPr>
          </a:p>
        </p:txBody>
      </p:sp>
    </p:spTree>
    <p:extLst>
      <p:ext uri="{BB962C8B-B14F-4D97-AF65-F5344CB8AC3E}">
        <p14:creationId xmlns:p14="http://schemas.microsoft.com/office/powerpoint/2010/main" val="4063715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493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493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493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r>
              <a:rPr lang="it-IT" altLang="en-US" dirty="0" smtClean="0">
                <a:solidFill>
                  <a:schemeClr val="tx2"/>
                </a:solidFill>
              </a:rPr>
              <a:t>OpenMP 4.0 Main Tasking Extensions</a:t>
            </a:r>
            <a:endParaRPr lang="en-US" dirty="0"/>
          </a:p>
        </p:txBody>
      </p:sp>
      <p:sp>
        <p:nvSpPr>
          <p:cNvPr id="3" name="Content Placeholder 2"/>
          <p:cNvSpPr>
            <a:spLocks noGrp="1"/>
          </p:cNvSpPr>
          <p:nvPr>
            <p:ph idx="1"/>
          </p:nvPr>
        </p:nvSpPr>
        <p:spPr>
          <a:xfrm>
            <a:off x="457200" y="1219200"/>
            <a:ext cx="8229600" cy="4906963"/>
          </a:xfrm>
        </p:spPr>
        <p:txBody>
          <a:bodyPr>
            <a:normAutofit lnSpcReduction="10000"/>
          </a:bodyPr>
          <a:lstStyle/>
          <a:p>
            <a:r>
              <a:rPr lang="en-US" dirty="0"/>
              <a:t>The </a:t>
            </a:r>
            <a:r>
              <a:rPr lang="en-US" dirty="0" smtClean="0"/>
              <a:t> </a:t>
            </a:r>
            <a:r>
              <a:rPr lang="en-US" b="1" dirty="0" smtClean="0"/>
              <a:t>depend</a:t>
            </a:r>
            <a:r>
              <a:rPr lang="en-US" dirty="0" smtClean="0"/>
              <a:t> clause </a:t>
            </a:r>
            <a:r>
              <a:rPr lang="en-US" dirty="0"/>
              <a:t>to support task dependences </a:t>
            </a:r>
            <a:endParaRPr lang="en-US" dirty="0" smtClean="0"/>
          </a:p>
          <a:p>
            <a:pPr lvl="1"/>
            <a:r>
              <a:rPr lang="en-US" dirty="0" smtClean="0"/>
              <a:t>Forces </a:t>
            </a:r>
            <a:r>
              <a:rPr lang="en-US" dirty="0"/>
              <a:t>additional constraints on task scheduling </a:t>
            </a:r>
            <a:endParaRPr lang="en-US" dirty="0" smtClean="0"/>
          </a:p>
          <a:p>
            <a:pPr lvl="1"/>
            <a:r>
              <a:rPr lang="en-US" dirty="0" smtClean="0"/>
              <a:t>Expressed </a:t>
            </a:r>
            <a:r>
              <a:rPr lang="en-US" dirty="0"/>
              <a:t>through: </a:t>
            </a:r>
            <a:r>
              <a:rPr lang="en-US" dirty="0" smtClean="0"/>
              <a:t> list item(s</a:t>
            </a:r>
            <a:r>
              <a:rPr lang="en-US" dirty="0"/>
              <a:t>) + dependence type  </a:t>
            </a:r>
            <a:endParaRPr lang="en-US" dirty="0" smtClean="0"/>
          </a:p>
          <a:p>
            <a:pPr lvl="1"/>
            <a:r>
              <a:rPr lang="en-US" dirty="0" smtClean="0"/>
              <a:t>Dependence </a:t>
            </a:r>
            <a:r>
              <a:rPr lang="en-US" dirty="0"/>
              <a:t>types are: </a:t>
            </a:r>
            <a:r>
              <a:rPr lang="en-US" dirty="0" smtClean="0"/>
              <a:t> </a:t>
            </a:r>
            <a:r>
              <a:rPr lang="en-US" b="1" dirty="0" smtClean="0"/>
              <a:t>in</a:t>
            </a:r>
            <a:r>
              <a:rPr lang="en-US" dirty="0" smtClean="0"/>
              <a:t>, </a:t>
            </a:r>
            <a:r>
              <a:rPr lang="en-US" b="1" dirty="0" smtClean="0"/>
              <a:t>out</a:t>
            </a:r>
            <a:r>
              <a:rPr lang="en-US" dirty="0" smtClean="0"/>
              <a:t> and </a:t>
            </a:r>
            <a:r>
              <a:rPr lang="en-US" b="1" dirty="0" err="1" smtClean="0"/>
              <a:t>inout</a:t>
            </a:r>
            <a:endParaRPr lang="en-US" b="1" dirty="0"/>
          </a:p>
          <a:p>
            <a:r>
              <a:rPr lang="en-US" dirty="0" smtClean="0"/>
              <a:t>The </a:t>
            </a:r>
            <a:r>
              <a:rPr lang="en-US" b="1" dirty="0" err="1" smtClean="0"/>
              <a:t>taskgroup</a:t>
            </a:r>
            <a:r>
              <a:rPr lang="en-US" dirty="0" smtClean="0"/>
              <a:t> construct </a:t>
            </a:r>
          </a:p>
          <a:p>
            <a:pPr lvl="1"/>
            <a:r>
              <a:rPr lang="en-US" dirty="0" smtClean="0"/>
              <a:t>Specifies </a:t>
            </a:r>
            <a:r>
              <a:rPr lang="en-US" dirty="0"/>
              <a:t>to wait on completion of child tasks </a:t>
            </a:r>
            <a:r>
              <a:rPr lang="en-US" dirty="0" smtClean="0"/>
              <a:t>and their descendant </a:t>
            </a:r>
            <a:r>
              <a:rPr lang="en-US" dirty="0"/>
              <a:t>tasks </a:t>
            </a:r>
          </a:p>
          <a:p>
            <a:r>
              <a:rPr lang="en-US" dirty="0"/>
              <a:t>Note: </a:t>
            </a:r>
            <a:r>
              <a:rPr lang="en-US" b="1" dirty="0" err="1" smtClean="0"/>
              <a:t>taskwait</a:t>
            </a:r>
            <a:r>
              <a:rPr lang="en-US" dirty="0" smtClean="0"/>
              <a:t> only </a:t>
            </a:r>
            <a:r>
              <a:rPr lang="en-US" dirty="0"/>
              <a:t>joins direct child tasks </a:t>
            </a:r>
          </a:p>
        </p:txBody>
      </p:sp>
    </p:spTree>
    <p:extLst>
      <p:ext uri="{BB962C8B-B14F-4D97-AF65-F5344CB8AC3E}">
        <p14:creationId xmlns:p14="http://schemas.microsoft.com/office/powerpoint/2010/main" val="20052409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2619"/>
            <a:ext cx="8153400" cy="66167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728575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fld id="{59F883F6-1137-4EF2-AAE2-68C5228C5C8B}" type="slidenum">
              <a:rPr lang="en-US" altLang="en-US" sz="1400" smtClean="0"/>
              <a:pPr eaLnBrk="1" hangingPunct="1"/>
              <a:t>7</a:t>
            </a:fld>
            <a:endParaRPr lang="en-US" altLang="en-US" sz="1400" smtClean="0"/>
          </a:p>
        </p:txBody>
      </p:sp>
      <p:sp>
        <p:nvSpPr>
          <p:cNvPr id="86019" name="Rectangle 3"/>
          <p:cNvSpPr>
            <a:spLocks noChangeArrowheads="1"/>
          </p:cNvSpPr>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lvl="1" eaLnBrk="1" hangingPunct="1">
              <a:spcBef>
                <a:spcPct val="20000"/>
              </a:spcBef>
              <a:buFontTx/>
              <a:buChar char="–"/>
            </a:pPr>
            <a:r>
              <a:rPr lang="en-US" altLang="en-US" dirty="0" smtClean="0"/>
              <a:t>For </a:t>
            </a:r>
            <a:r>
              <a:rPr lang="en-US" altLang="en-US" dirty="0"/>
              <a:t>C and C++, the </a:t>
            </a:r>
            <a:r>
              <a:rPr lang="en-US" altLang="en-US" dirty="0" err="1" smtClean="0"/>
              <a:t>OpenMP</a:t>
            </a:r>
            <a:r>
              <a:rPr lang="en-US" altLang="en-US" dirty="0" smtClean="0"/>
              <a:t> pragmas </a:t>
            </a:r>
            <a:r>
              <a:rPr lang="en-US" altLang="en-US" dirty="0"/>
              <a:t>take the form:</a:t>
            </a:r>
          </a:p>
          <a:p>
            <a:pPr eaLnBrk="1" hangingPunct="1">
              <a:spcBef>
                <a:spcPct val="20000"/>
              </a:spcBef>
              <a:buFontTx/>
              <a:buChar char="•"/>
            </a:pPr>
            <a:endParaRPr lang="en-US" altLang="en-US" sz="2800" dirty="0"/>
          </a:p>
          <a:p>
            <a:pPr eaLnBrk="1" hangingPunct="1">
              <a:spcBef>
                <a:spcPct val="20000"/>
              </a:spcBef>
              <a:buFontTx/>
              <a:buChar char="•"/>
            </a:pPr>
            <a:endParaRPr lang="en-US" altLang="en-US" sz="2800" dirty="0"/>
          </a:p>
          <a:p>
            <a:pPr eaLnBrk="1" hangingPunct="1">
              <a:spcBef>
                <a:spcPct val="20000"/>
              </a:spcBef>
              <a:buFontTx/>
              <a:buChar char="•"/>
            </a:pPr>
            <a:r>
              <a:rPr lang="en-US" altLang="en-US" sz="2800" dirty="0" smtClean="0"/>
              <a:t>Usually must also include </a:t>
            </a:r>
            <a:r>
              <a:rPr lang="en-US" altLang="en-US" sz="2800" b="1" dirty="0">
                <a:latin typeface="Lucida Console" pitchFamily="49" charset="0"/>
              </a:rPr>
              <a:t>&lt;</a:t>
            </a:r>
            <a:r>
              <a:rPr lang="en-US" altLang="en-US" sz="2800" b="1" dirty="0" err="1">
                <a:latin typeface="Lucida Console" pitchFamily="49" charset="0"/>
              </a:rPr>
              <a:t>omp.h</a:t>
            </a:r>
            <a:r>
              <a:rPr lang="en-US" altLang="en-US" sz="2800" b="1" dirty="0">
                <a:latin typeface="Lucida Console" pitchFamily="49" charset="0"/>
              </a:rPr>
              <a:t>&gt;</a:t>
            </a:r>
            <a:r>
              <a:rPr lang="en-US" altLang="en-US" sz="2800" dirty="0"/>
              <a:t>  if using </a:t>
            </a:r>
            <a:r>
              <a:rPr lang="en-US" altLang="en-US" sz="2800" dirty="0" err="1"/>
              <a:t>OpenMP</a:t>
            </a:r>
            <a:r>
              <a:rPr lang="en-US" altLang="en-US" sz="2800" dirty="0"/>
              <a:t> API functions</a:t>
            </a:r>
          </a:p>
          <a:p>
            <a:pPr lvl="1" eaLnBrk="1" hangingPunct="1">
              <a:spcBef>
                <a:spcPct val="20000"/>
              </a:spcBef>
              <a:buFontTx/>
              <a:buChar char="–"/>
            </a:pPr>
            <a:r>
              <a:rPr lang="en-US" altLang="en-US" dirty="0"/>
              <a:t>Needed for use in most compilers such as </a:t>
            </a:r>
            <a:r>
              <a:rPr lang="en-US" altLang="en-US" dirty="0" err="1"/>
              <a:t>icc</a:t>
            </a:r>
            <a:r>
              <a:rPr lang="en-US" altLang="en-US" dirty="0"/>
              <a:t>, </a:t>
            </a:r>
            <a:r>
              <a:rPr lang="en-US" altLang="en-US" dirty="0" err="1"/>
              <a:t>gcc</a:t>
            </a:r>
            <a:r>
              <a:rPr lang="en-US" altLang="en-US" dirty="0"/>
              <a:t>, and g</a:t>
            </a:r>
            <a:r>
              <a:rPr lang="en-US" altLang="en-US" dirty="0" smtClean="0"/>
              <a:t>++</a:t>
            </a:r>
          </a:p>
          <a:p>
            <a:pPr eaLnBrk="1" hangingPunct="1">
              <a:spcBef>
                <a:spcPct val="20000"/>
              </a:spcBef>
              <a:buFont typeface="Arial" panose="020B0604020202020204" pitchFamily="34" charset="0"/>
              <a:buChar char="•"/>
            </a:pPr>
            <a:r>
              <a:rPr lang="en-US" altLang="en-US" sz="2800" dirty="0" smtClean="0"/>
              <a:t>May also require  additional parameters (clauses) after the construct for different options.</a:t>
            </a:r>
          </a:p>
          <a:p>
            <a:pPr eaLnBrk="1" hangingPunct="1">
              <a:spcBef>
                <a:spcPct val="20000"/>
              </a:spcBef>
              <a:buFontTx/>
              <a:buChar char="–"/>
            </a:pPr>
            <a:endParaRPr lang="en-US" altLang="en-US" dirty="0"/>
          </a:p>
        </p:txBody>
      </p:sp>
      <p:sp>
        <p:nvSpPr>
          <p:cNvPr id="86020" name="TextBox 8"/>
          <p:cNvSpPr txBox="1">
            <a:spLocks noChangeArrowheads="1"/>
          </p:cNvSpPr>
          <p:nvPr/>
        </p:nvSpPr>
        <p:spPr bwMode="auto">
          <a:xfrm>
            <a:off x="609600" y="1828800"/>
            <a:ext cx="7581900" cy="461963"/>
          </a:xfrm>
          <a:prstGeom prst="rect">
            <a:avLst/>
          </a:prstGeom>
          <a:solidFill>
            <a:srgbClr val="001E8A"/>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r>
              <a:rPr lang="en-US" altLang="en-US" b="1" dirty="0">
                <a:solidFill>
                  <a:schemeClr val="bg1"/>
                </a:solidFill>
                <a:latin typeface="Lucida Console" pitchFamily="49" charset="0"/>
              </a:rPr>
              <a:t>#pragma </a:t>
            </a:r>
            <a:r>
              <a:rPr lang="en-US" altLang="en-US" b="1" dirty="0" err="1">
                <a:solidFill>
                  <a:schemeClr val="bg1"/>
                </a:solidFill>
                <a:latin typeface="Lucida Console" pitchFamily="49" charset="0"/>
              </a:rPr>
              <a:t>omp</a:t>
            </a:r>
            <a:r>
              <a:rPr lang="en-US" altLang="en-US" b="1" dirty="0">
                <a:solidFill>
                  <a:schemeClr val="bg1"/>
                </a:solidFill>
                <a:latin typeface="Lucida Console" pitchFamily="49" charset="0"/>
              </a:rPr>
              <a:t> </a:t>
            </a:r>
            <a:r>
              <a:rPr lang="en-US" altLang="en-US" b="1" i="1" dirty="0">
                <a:solidFill>
                  <a:schemeClr val="bg1"/>
                </a:solidFill>
                <a:latin typeface="Lucida Console" pitchFamily="49" charset="0"/>
              </a:rPr>
              <a:t>construct</a:t>
            </a:r>
            <a:r>
              <a:rPr lang="en-US" altLang="en-US" b="1" dirty="0">
                <a:solidFill>
                  <a:schemeClr val="bg1"/>
                </a:solidFill>
                <a:latin typeface="Lucida Console" pitchFamily="49" charset="0"/>
              </a:rPr>
              <a:t> [</a:t>
            </a:r>
            <a:r>
              <a:rPr lang="en-US" altLang="en-US" b="1" i="1" dirty="0">
                <a:solidFill>
                  <a:schemeClr val="bg1"/>
                </a:solidFill>
                <a:latin typeface="Lucida Console" pitchFamily="49" charset="0"/>
              </a:rPr>
              <a:t>clause</a:t>
            </a:r>
            <a:r>
              <a:rPr lang="en-US" altLang="en-US" b="1" dirty="0">
                <a:solidFill>
                  <a:schemeClr val="bg1"/>
                </a:solidFill>
                <a:latin typeface="Lucida Console" pitchFamily="49" charset="0"/>
              </a:rPr>
              <a:t> [</a:t>
            </a:r>
            <a:r>
              <a:rPr lang="en-US" altLang="en-US" b="1" i="1" dirty="0">
                <a:solidFill>
                  <a:schemeClr val="bg1"/>
                </a:solidFill>
                <a:latin typeface="Lucida Console" pitchFamily="49" charset="0"/>
              </a:rPr>
              <a:t>clause</a:t>
            </a:r>
            <a:r>
              <a:rPr lang="en-US" altLang="en-US" b="1" dirty="0">
                <a:solidFill>
                  <a:schemeClr val="bg1"/>
                </a:solidFill>
                <a:latin typeface="Lucida Console" pitchFamily="49" charset="0"/>
              </a:rPr>
              <a:t>]…]</a:t>
            </a:r>
          </a:p>
        </p:txBody>
      </p:sp>
    </p:spTree>
    <p:extLst>
      <p:ext uri="{BB962C8B-B14F-4D97-AF65-F5344CB8AC3E}">
        <p14:creationId xmlns:p14="http://schemas.microsoft.com/office/powerpoint/2010/main" val="1233285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601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6019">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60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fld id="{C417A35F-594D-4396-992C-F7E753566EDC}" type="slidenum">
              <a:rPr lang="en-US" altLang="en-US" sz="1400" smtClean="0"/>
              <a:pPr eaLnBrk="1" hangingPunct="1"/>
              <a:t>8</a:t>
            </a:fld>
            <a:endParaRPr lang="en-US" altLang="en-US" sz="1400" smtClean="0"/>
          </a:p>
        </p:txBody>
      </p:sp>
      <p:sp>
        <p:nvSpPr>
          <p:cNvPr id="87043" name="Rectangle 2"/>
          <p:cNvSpPr>
            <a:spLocks noChangeArrowheads="1"/>
          </p:cNvSpPr>
          <p:nvPr/>
        </p:nvSpPr>
        <p:spPr bwMode="auto">
          <a:xfrm>
            <a:off x="182418" y="914400"/>
            <a:ext cx="8686800" cy="5693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marL="457200" indent="-457200" eaLnBrk="1" hangingPunct="1">
              <a:buFont typeface="Arial" panose="020B0604020202020204" pitchFamily="34" charset="0"/>
              <a:buChar char="•"/>
            </a:pPr>
            <a:r>
              <a:rPr lang="en-US" altLang="en-US" sz="2800" dirty="0" smtClean="0"/>
              <a:t>Many </a:t>
            </a:r>
            <a:r>
              <a:rPr lang="en-US" altLang="en-US" sz="2800" dirty="0" err="1" smtClean="0"/>
              <a:t>OpenMP</a:t>
            </a:r>
            <a:r>
              <a:rPr lang="en-US" altLang="en-US" sz="2800" dirty="0" smtClean="0"/>
              <a:t> constructs apply to code segments that are specified as </a:t>
            </a:r>
            <a:r>
              <a:rPr lang="en-US" altLang="en-US" sz="2800" dirty="0"/>
              <a:t>a </a:t>
            </a:r>
            <a:r>
              <a:rPr lang="en-US" altLang="en-US" sz="2800" b="1" i="1" dirty="0" smtClean="0"/>
              <a:t>Structured </a:t>
            </a:r>
            <a:r>
              <a:rPr lang="en-US" altLang="en-US" sz="2800" b="1" i="1" dirty="0"/>
              <a:t>B</a:t>
            </a:r>
            <a:r>
              <a:rPr lang="en-US" altLang="en-US" sz="2800" b="1" i="1" dirty="0" smtClean="0"/>
              <a:t>lock</a:t>
            </a:r>
            <a:r>
              <a:rPr lang="en-US" altLang="en-US" sz="2800" dirty="0" smtClean="0"/>
              <a:t>.</a:t>
            </a:r>
          </a:p>
          <a:p>
            <a:pPr marL="1200150" lvl="1" indent="-457200" eaLnBrk="1" hangingPunct="1">
              <a:buFont typeface="Arial" panose="020B0604020202020204" pitchFamily="34" charset="0"/>
              <a:buChar char="•"/>
            </a:pPr>
            <a:r>
              <a:rPr lang="en-US" altLang="en-US" sz="2800" b="1" i="1" dirty="0" smtClean="0"/>
              <a:t>Structured Blocks </a:t>
            </a:r>
            <a:r>
              <a:rPr lang="en-US" altLang="en-US" sz="2800" dirty="0" smtClean="0"/>
              <a:t>are a single program statement or set of statements that act as a unit.</a:t>
            </a:r>
          </a:p>
          <a:p>
            <a:pPr marL="1200150" lvl="1" indent="-457200" eaLnBrk="1" hangingPunct="1">
              <a:buFont typeface="Arial" panose="020B0604020202020204" pitchFamily="34" charset="0"/>
              <a:buChar char="•"/>
            </a:pPr>
            <a:r>
              <a:rPr lang="en-US" altLang="en-US" sz="2800" dirty="0" smtClean="0"/>
              <a:t>In C/C++ for cases where there is more than one programming statement the { and } brackets are used to indicate the beginning and ending of the </a:t>
            </a:r>
            <a:r>
              <a:rPr lang="en-US" altLang="en-US" sz="2800" b="1" i="1" dirty="0" smtClean="0"/>
              <a:t>Structured Block</a:t>
            </a:r>
          </a:p>
          <a:p>
            <a:pPr marL="1200150" lvl="1" indent="-457200" eaLnBrk="1" hangingPunct="1">
              <a:buFont typeface="Arial" panose="020B0604020202020204" pitchFamily="34" charset="0"/>
              <a:buChar char="•"/>
            </a:pPr>
            <a:r>
              <a:rPr lang="en-US" altLang="en-US" sz="2800" dirty="0" smtClean="0"/>
              <a:t>There must be only one control entry point and only one control exit point</a:t>
            </a:r>
          </a:p>
          <a:p>
            <a:pPr marL="1200150" lvl="1" indent="-457200" eaLnBrk="1" hangingPunct="1">
              <a:buFont typeface="Arial" panose="020B0604020202020204" pitchFamily="34" charset="0"/>
              <a:buChar char="•"/>
            </a:pPr>
            <a:r>
              <a:rPr lang="en-US" altLang="en-US" sz="2800" b="1" i="1" dirty="0" smtClean="0"/>
              <a:t>Structured Blocks </a:t>
            </a:r>
            <a:r>
              <a:rPr lang="en-US" altLang="en-US" sz="2800" dirty="0" smtClean="0"/>
              <a:t>generally follow the </a:t>
            </a:r>
            <a:r>
              <a:rPr lang="en-US" altLang="en-US" sz="2800" dirty="0" err="1" smtClean="0"/>
              <a:t>OpenMP</a:t>
            </a:r>
            <a:r>
              <a:rPr lang="en-US" altLang="en-US" sz="2800" dirty="0" smtClean="0"/>
              <a:t> </a:t>
            </a:r>
            <a:r>
              <a:rPr lang="en-US" altLang="en-US" sz="2800" i="1" dirty="0" smtClean="0"/>
              <a:t>pragma</a:t>
            </a:r>
          </a:p>
        </p:txBody>
      </p:sp>
      <p:sp>
        <p:nvSpPr>
          <p:cNvPr id="87044" name="TextBox 8"/>
          <p:cNvSpPr txBox="1">
            <a:spLocks noChangeArrowheads="1"/>
          </p:cNvSpPr>
          <p:nvPr/>
        </p:nvSpPr>
        <p:spPr bwMode="auto">
          <a:xfrm>
            <a:off x="762000" y="304800"/>
            <a:ext cx="7581900" cy="457200"/>
          </a:xfrm>
          <a:prstGeom prst="rect">
            <a:avLst/>
          </a:prstGeom>
          <a:solidFill>
            <a:srgbClr val="001E8A"/>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r>
              <a:rPr lang="en-US" altLang="en-US" b="1" dirty="0">
                <a:solidFill>
                  <a:schemeClr val="bg1"/>
                </a:solidFill>
                <a:latin typeface="Lucida Console" pitchFamily="49" charset="0"/>
              </a:rPr>
              <a:t>#pragma </a:t>
            </a:r>
            <a:r>
              <a:rPr lang="en-US" altLang="en-US" b="1" dirty="0" err="1">
                <a:solidFill>
                  <a:schemeClr val="bg1"/>
                </a:solidFill>
                <a:latin typeface="Lucida Console" pitchFamily="49" charset="0"/>
              </a:rPr>
              <a:t>omp</a:t>
            </a:r>
            <a:r>
              <a:rPr lang="en-US" altLang="en-US" b="1" dirty="0">
                <a:solidFill>
                  <a:schemeClr val="bg1"/>
                </a:solidFill>
                <a:latin typeface="Lucida Console" pitchFamily="49" charset="0"/>
              </a:rPr>
              <a:t> </a:t>
            </a:r>
            <a:r>
              <a:rPr lang="en-US" altLang="en-US" b="1" i="1" dirty="0">
                <a:solidFill>
                  <a:schemeClr val="bg1"/>
                </a:solidFill>
                <a:latin typeface="Lucida Console" pitchFamily="49" charset="0"/>
              </a:rPr>
              <a:t>construct</a:t>
            </a:r>
            <a:r>
              <a:rPr lang="en-US" altLang="en-US" b="1" dirty="0">
                <a:solidFill>
                  <a:schemeClr val="bg1"/>
                </a:solidFill>
                <a:latin typeface="Lucida Console" pitchFamily="49" charset="0"/>
              </a:rPr>
              <a:t> [</a:t>
            </a:r>
            <a:r>
              <a:rPr lang="en-US" altLang="en-US" b="1" i="1" dirty="0">
                <a:solidFill>
                  <a:schemeClr val="bg1"/>
                </a:solidFill>
                <a:latin typeface="Lucida Console" pitchFamily="49" charset="0"/>
              </a:rPr>
              <a:t>clause</a:t>
            </a:r>
            <a:r>
              <a:rPr lang="en-US" altLang="en-US" b="1" dirty="0">
                <a:solidFill>
                  <a:schemeClr val="bg1"/>
                </a:solidFill>
                <a:latin typeface="Lucida Console" pitchFamily="49" charset="0"/>
              </a:rPr>
              <a:t> [</a:t>
            </a:r>
            <a:r>
              <a:rPr lang="en-US" altLang="en-US" b="1" i="1" dirty="0">
                <a:solidFill>
                  <a:schemeClr val="bg1"/>
                </a:solidFill>
                <a:latin typeface="Lucida Console" pitchFamily="49" charset="0"/>
              </a:rPr>
              <a:t>clause</a:t>
            </a:r>
            <a:r>
              <a:rPr lang="en-US" altLang="en-US" b="1" dirty="0">
                <a:solidFill>
                  <a:schemeClr val="bg1"/>
                </a:solidFill>
                <a:latin typeface="Lucida Console" pitchFamily="49" charset="0"/>
              </a:rPr>
              <a:t>]…]</a:t>
            </a:r>
          </a:p>
        </p:txBody>
      </p:sp>
    </p:spTree>
    <p:extLst>
      <p:ext uri="{BB962C8B-B14F-4D97-AF65-F5344CB8AC3E}">
        <p14:creationId xmlns:p14="http://schemas.microsoft.com/office/powerpoint/2010/main" val="530222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704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704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704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70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fld id="{2BBB4B6B-DA46-4612-A081-BB921B0F55EB}" type="slidenum">
              <a:rPr lang="en-US" altLang="en-US" sz="1400" smtClean="0"/>
              <a:pPr eaLnBrk="1" hangingPunct="1"/>
              <a:t>9</a:t>
            </a:fld>
            <a:endParaRPr lang="en-US" altLang="en-US" sz="1400" smtClean="0"/>
          </a:p>
        </p:txBody>
      </p:sp>
      <p:sp>
        <p:nvSpPr>
          <p:cNvPr id="88067" name="Rectangle 6"/>
          <p:cNvSpPr>
            <a:spLocks noChangeArrowheads="1"/>
          </p:cNvSpPr>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eaLnBrk="1" hangingPunct="1"/>
            <a:r>
              <a:rPr lang="en-US" altLang="en-US" sz="4000">
                <a:solidFill>
                  <a:schemeClr val="tx2"/>
                </a:solidFill>
              </a:rPr>
              <a:t>Parallel Region &amp; Structured Blocks (C/C++)</a:t>
            </a:r>
          </a:p>
        </p:txBody>
      </p:sp>
      <p:sp>
        <p:nvSpPr>
          <p:cNvPr id="88068" name="Rectangle 3"/>
          <p:cNvSpPr>
            <a:spLocks noChangeArrowheads="1"/>
          </p:cNvSpPr>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spcBef>
                <a:spcPct val="20000"/>
              </a:spcBef>
              <a:buFontTx/>
              <a:buChar char="•"/>
            </a:pPr>
            <a:r>
              <a:rPr lang="en-US" altLang="en-US" sz="2800" dirty="0" err="1"/>
              <a:t>OpenMP</a:t>
            </a:r>
            <a:r>
              <a:rPr lang="en-US" altLang="en-US" sz="2800" dirty="0"/>
              <a:t> constructs apply to structured blocks</a:t>
            </a:r>
          </a:p>
          <a:p>
            <a:pPr lvl="1" eaLnBrk="1" hangingPunct="1">
              <a:spcBef>
                <a:spcPct val="20000"/>
              </a:spcBef>
              <a:buFontTx/>
              <a:buChar char="–"/>
            </a:pPr>
            <a:r>
              <a:rPr lang="en-US" altLang="en-US" dirty="0"/>
              <a:t>Structured block: a block with one point of entry at the top and one point of exit at the bottom</a:t>
            </a:r>
          </a:p>
        </p:txBody>
      </p:sp>
      <p:sp>
        <p:nvSpPr>
          <p:cNvPr id="88069" name="Slide Number Placeholder 5"/>
          <p:cNvSpPr txBox="1">
            <a:spLocks noGrp="1"/>
          </p:cNvSpPr>
          <p:nvPr/>
        </p:nvSpPr>
        <p:spPr bwMode="auto">
          <a:xfrm>
            <a:off x="4267200" y="6416675"/>
            <a:ext cx="685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a:fld id="{CAF2F644-5FF0-44F0-89ED-558CB70AFC8C}" type="slidenum">
              <a:rPr lang="en-US" altLang="en-US" sz="1400">
                <a:solidFill>
                  <a:schemeClr val="tx2"/>
                </a:solidFill>
              </a:rPr>
              <a:pPr algn="ctr"/>
              <a:t>9</a:t>
            </a:fld>
            <a:endParaRPr lang="en-US" altLang="en-US" sz="1400">
              <a:solidFill>
                <a:schemeClr val="tx2"/>
              </a:solidFill>
            </a:endParaRPr>
          </a:p>
        </p:txBody>
      </p:sp>
      <p:sp>
        <p:nvSpPr>
          <p:cNvPr id="88070" name="Rectangle 2"/>
          <p:cNvSpPr>
            <a:spLocks noChangeArrowheads="1"/>
          </p:cNvSpPr>
          <p:nvPr/>
        </p:nvSpPr>
        <p:spPr bwMode="auto">
          <a:xfrm>
            <a:off x="431800" y="1651000"/>
            <a:ext cx="8458200"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spcBef>
                <a:spcPct val="50000"/>
              </a:spcBef>
            </a:pPr>
            <a:endParaRPr lang="en-US" altLang="en-US" b="1"/>
          </a:p>
          <a:p>
            <a:pPr eaLnBrk="1" hangingPunct="1">
              <a:spcBef>
                <a:spcPct val="50000"/>
              </a:spcBef>
            </a:pPr>
            <a:endParaRPr lang="en-US" altLang="en-US" b="1"/>
          </a:p>
        </p:txBody>
      </p:sp>
      <p:sp>
        <p:nvSpPr>
          <p:cNvPr id="88071" name="Text Box 4"/>
          <p:cNvSpPr txBox="1">
            <a:spLocks noChangeArrowheads="1"/>
          </p:cNvSpPr>
          <p:nvPr/>
        </p:nvSpPr>
        <p:spPr bwMode="auto">
          <a:xfrm>
            <a:off x="990600" y="5227638"/>
            <a:ext cx="2590800" cy="396875"/>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eaLnBrk="1" hangingPunct="1">
              <a:spcBef>
                <a:spcPct val="50000"/>
              </a:spcBef>
            </a:pPr>
            <a:r>
              <a:rPr lang="en-US" altLang="en-US" sz="2000" b="1" dirty="0">
                <a:solidFill>
                  <a:srgbClr val="000000"/>
                </a:solidFill>
              </a:rPr>
              <a:t>A structured block</a:t>
            </a:r>
          </a:p>
        </p:txBody>
      </p:sp>
      <p:sp>
        <p:nvSpPr>
          <p:cNvPr id="88072" name="Text Box 5"/>
          <p:cNvSpPr txBox="1">
            <a:spLocks noChangeArrowheads="1"/>
          </p:cNvSpPr>
          <p:nvPr/>
        </p:nvSpPr>
        <p:spPr bwMode="auto">
          <a:xfrm>
            <a:off x="4953000" y="5227638"/>
            <a:ext cx="3352800" cy="396875"/>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eaLnBrk="1" hangingPunct="1">
              <a:spcBef>
                <a:spcPct val="50000"/>
              </a:spcBef>
            </a:pPr>
            <a:r>
              <a:rPr lang="en-US" altLang="en-US" sz="2000" b="1" dirty="0">
                <a:solidFill>
                  <a:srgbClr val="000000"/>
                </a:solidFill>
              </a:rPr>
              <a:t>Not a structured block</a:t>
            </a:r>
          </a:p>
        </p:txBody>
      </p:sp>
      <p:sp>
        <p:nvSpPr>
          <p:cNvPr id="88073" name="Rectangle 7"/>
          <p:cNvSpPr>
            <a:spLocks noChangeArrowheads="1"/>
          </p:cNvSpPr>
          <p:nvPr/>
        </p:nvSpPr>
        <p:spPr bwMode="auto">
          <a:xfrm>
            <a:off x="4375150" y="2808288"/>
            <a:ext cx="4641850" cy="2305050"/>
          </a:xfrm>
          <a:prstGeom prst="rect">
            <a:avLst/>
          </a:prstGeom>
          <a:solidFill>
            <a:srgbClr val="001E8A"/>
          </a:solidFill>
          <a:ln w="12700">
            <a:solidFill>
              <a:schemeClr val="tx1"/>
            </a:solidFill>
            <a:miter lim="800000"/>
            <a:headEnd type="none" w="sm" len="sm"/>
            <a:tailEnd type="none" w="sm" len="sm"/>
          </a:ln>
        </p:spPr>
        <p:txBody>
          <a:bodyPr lIns="45720" rIns="45720">
            <a:spAutoFit/>
          </a:bodyPr>
          <a:lstStyle>
            <a:lvl1pPr eaLnBrk="0" hangingPunct="0">
              <a:tabLst>
                <a:tab pos="225425" algn="l"/>
              </a:tabLst>
              <a:defRPr sz="2400">
                <a:solidFill>
                  <a:schemeClr val="tx1"/>
                </a:solidFill>
                <a:latin typeface="Arial" pitchFamily="34" charset="0"/>
                <a:cs typeface="Arial" pitchFamily="34" charset="0"/>
              </a:defRPr>
            </a:lvl1pPr>
            <a:lvl2pPr marL="742950" indent="-285750" eaLnBrk="0" hangingPunct="0">
              <a:tabLst>
                <a:tab pos="225425" algn="l"/>
              </a:tabLst>
              <a:defRPr sz="2400">
                <a:solidFill>
                  <a:schemeClr val="tx1"/>
                </a:solidFill>
                <a:latin typeface="Arial" pitchFamily="34" charset="0"/>
                <a:cs typeface="Arial" pitchFamily="34" charset="0"/>
              </a:defRPr>
            </a:lvl2pPr>
            <a:lvl3pPr marL="1143000" indent="-228600" eaLnBrk="0" hangingPunct="0">
              <a:tabLst>
                <a:tab pos="225425" algn="l"/>
              </a:tabLst>
              <a:defRPr sz="2400">
                <a:solidFill>
                  <a:schemeClr val="tx1"/>
                </a:solidFill>
                <a:latin typeface="Arial" pitchFamily="34" charset="0"/>
                <a:cs typeface="Arial" pitchFamily="34" charset="0"/>
              </a:defRPr>
            </a:lvl3pPr>
            <a:lvl4pPr marL="1600200" indent="-228600" eaLnBrk="0" hangingPunct="0">
              <a:tabLst>
                <a:tab pos="225425" algn="l"/>
              </a:tabLst>
              <a:defRPr sz="2400">
                <a:solidFill>
                  <a:schemeClr val="tx1"/>
                </a:solidFill>
                <a:latin typeface="Arial" pitchFamily="34" charset="0"/>
                <a:cs typeface="Arial" pitchFamily="34" charset="0"/>
              </a:defRPr>
            </a:lvl4pPr>
            <a:lvl5pPr marL="2057400" indent="-228600" eaLnBrk="0" hangingPunct="0">
              <a:tabLst>
                <a:tab pos="225425" algn="l"/>
              </a:tabLst>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tabLst>
                <a:tab pos="225425" algn="l"/>
              </a:tabLs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tabLst>
                <a:tab pos="225425" algn="l"/>
              </a:tabLs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tabLst>
                <a:tab pos="225425" algn="l"/>
              </a:tabLs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tabLst>
                <a:tab pos="225425" algn="l"/>
              </a:tabLst>
              <a:defRPr sz="2400">
                <a:solidFill>
                  <a:schemeClr val="tx1"/>
                </a:solidFill>
                <a:latin typeface="Arial" pitchFamily="34" charset="0"/>
                <a:cs typeface="Arial" pitchFamily="34" charset="0"/>
              </a:defRPr>
            </a:lvl9pPr>
          </a:lstStyle>
          <a:p>
            <a:r>
              <a:rPr lang="en-US" altLang="en-US" sz="1600" b="1" dirty="0">
                <a:solidFill>
                  <a:schemeClr val="bg1"/>
                </a:solidFill>
                <a:latin typeface="Lucida Console" pitchFamily="49" charset="0"/>
              </a:rPr>
              <a:t>if (</a:t>
            </a:r>
            <a:r>
              <a:rPr lang="en-US" altLang="en-US" sz="1600" b="1" dirty="0" err="1">
                <a:solidFill>
                  <a:schemeClr val="bg1"/>
                </a:solidFill>
                <a:latin typeface="Lucida Console" pitchFamily="49" charset="0"/>
              </a:rPr>
              <a:t>go_now</a:t>
            </a:r>
            <a:r>
              <a:rPr lang="en-US" altLang="en-US" sz="1600" b="1" dirty="0">
                <a:solidFill>
                  <a:schemeClr val="bg1"/>
                </a:solidFill>
                <a:latin typeface="Lucida Console" pitchFamily="49" charset="0"/>
              </a:rPr>
              <a:t>()) </a:t>
            </a:r>
            <a:r>
              <a:rPr lang="en-US" altLang="en-US" sz="1600" b="1" dirty="0" err="1">
                <a:solidFill>
                  <a:schemeClr val="bg1"/>
                </a:solidFill>
                <a:latin typeface="Lucida Console" pitchFamily="49" charset="0"/>
              </a:rPr>
              <a:t>goto</a:t>
            </a:r>
            <a:r>
              <a:rPr lang="en-US" altLang="en-US" sz="1600" b="1" dirty="0">
                <a:solidFill>
                  <a:schemeClr val="bg1"/>
                </a:solidFill>
                <a:latin typeface="Lucida Console" pitchFamily="49" charset="0"/>
              </a:rPr>
              <a:t> more;</a:t>
            </a:r>
          </a:p>
          <a:p>
            <a:r>
              <a:rPr lang="en-US" altLang="en-US" sz="1600" b="1" dirty="0">
                <a:solidFill>
                  <a:srgbClr val="FFFF00"/>
                </a:solidFill>
                <a:latin typeface="Lucida Console" pitchFamily="49" charset="0"/>
              </a:rPr>
              <a:t>#pragma </a:t>
            </a:r>
            <a:r>
              <a:rPr lang="en-US" altLang="en-US" sz="1600" b="1" dirty="0" err="1">
                <a:solidFill>
                  <a:srgbClr val="FFFF00"/>
                </a:solidFill>
                <a:latin typeface="Lucida Console" pitchFamily="49" charset="0"/>
              </a:rPr>
              <a:t>omp</a:t>
            </a:r>
            <a:r>
              <a:rPr lang="en-US" altLang="en-US" sz="1600" b="1" dirty="0">
                <a:solidFill>
                  <a:srgbClr val="FFFF00"/>
                </a:solidFill>
                <a:latin typeface="Lucida Console" pitchFamily="49" charset="0"/>
              </a:rPr>
              <a:t> parallel</a:t>
            </a:r>
          </a:p>
          <a:p>
            <a:r>
              <a:rPr lang="en-US" altLang="en-US" sz="1600" b="1" dirty="0">
                <a:solidFill>
                  <a:srgbClr val="FFFF00"/>
                </a:solidFill>
                <a:latin typeface="Lucida Console" pitchFamily="49" charset="0"/>
              </a:rPr>
              <a:t>{</a:t>
            </a:r>
          </a:p>
          <a:p>
            <a:r>
              <a:rPr lang="en-US" altLang="en-US" sz="1600" b="1" dirty="0">
                <a:solidFill>
                  <a:schemeClr val="bg1"/>
                </a:solidFill>
                <a:latin typeface="Lucida Console" pitchFamily="49" charset="0"/>
              </a:rPr>
              <a:t>  </a:t>
            </a:r>
            <a:r>
              <a:rPr lang="en-US" altLang="en-US" sz="1600" b="1" dirty="0" err="1">
                <a:solidFill>
                  <a:schemeClr val="bg1"/>
                </a:solidFill>
                <a:latin typeface="Lucida Console" pitchFamily="49" charset="0"/>
              </a:rPr>
              <a:t>int</a:t>
            </a:r>
            <a:r>
              <a:rPr lang="en-US" altLang="en-US" sz="1600" b="1" dirty="0">
                <a:solidFill>
                  <a:schemeClr val="bg1"/>
                </a:solidFill>
                <a:latin typeface="Lucida Console" pitchFamily="49" charset="0"/>
              </a:rPr>
              <a:t> id = random() % N;</a:t>
            </a:r>
          </a:p>
          <a:p>
            <a:r>
              <a:rPr lang="en-US" altLang="en-US" sz="1600" b="1" dirty="0">
                <a:solidFill>
                  <a:schemeClr val="bg1"/>
                </a:solidFill>
                <a:latin typeface="Lucida Console" pitchFamily="49" charset="0"/>
              </a:rPr>
              <a:t>more:  res[id] = </a:t>
            </a:r>
            <a:r>
              <a:rPr lang="en-US" altLang="en-US" sz="1600" b="1" dirty="0" err="1">
                <a:solidFill>
                  <a:schemeClr val="bg1"/>
                </a:solidFill>
                <a:latin typeface="Lucida Console" pitchFamily="49" charset="0"/>
              </a:rPr>
              <a:t>do_big_job</a:t>
            </a:r>
            <a:r>
              <a:rPr lang="en-US" altLang="en-US" sz="1600" b="1" dirty="0">
                <a:solidFill>
                  <a:schemeClr val="bg1"/>
                </a:solidFill>
                <a:latin typeface="Lucida Console" pitchFamily="49" charset="0"/>
              </a:rPr>
              <a:t>(id);    </a:t>
            </a:r>
          </a:p>
          <a:p>
            <a:r>
              <a:rPr lang="en-US" altLang="en-US" sz="1600" b="1" dirty="0">
                <a:solidFill>
                  <a:schemeClr val="bg1"/>
                </a:solidFill>
                <a:latin typeface="Lucida Console" pitchFamily="49" charset="0"/>
              </a:rPr>
              <a:t>  if (!conv(res[id])) </a:t>
            </a:r>
            <a:r>
              <a:rPr lang="en-US" altLang="en-US" sz="1600" b="1" dirty="0" err="1">
                <a:solidFill>
                  <a:schemeClr val="bg1"/>
                </a:solidFill>
                <a:latin typeface="Lucida Console" pitchFamily="49" charset="0"/>
              </a:rPr>
              <a:t>goto</a:t>
            </a:r>
            <a:r>
              <a:rPr lang="en-US" altLang="en-US" sz="1600" b="1" dirty="0">
                <a:solidFill>
                  <a:schemeClr val="bg1"/>
                </a:solidFill>
                <a:latin typeface="Lucida Console" pitchFamily="49" charset="0"/>
              </a:rPr>
              <a:t> done;</a:t>
            </a:r>
          </a:p>
          <a:p>
            <a:r>
              <a:rPr lang="en-US" altLang="en-US" sz="1600" b="1" dirty="0">
                <a:solidFill>
                  <a:schemeClr val="bg1"/>
                </a:solidFill>
                <a:latin typeface="Lucida Console" pitchFamily="49" charset="0"/>
              </a:rPr>
              <a:t>  </a:t>
            </a:r>
            <a:r>
              <a:rPr lang="en-US" altLang="en-US" sz="1600" b="1" dirty="0" err="1">
                <a:solidFill>
                  <a:schemeClr val="bg1"/>
                </a:solidFill>
                <a:latin typeface="Lucida Console" pitchFamily="49" charset="0"/>
              </a:rPr>
              <a:t>goto</a:t>
            </a:r>
            <a:r>
              <a:rPr lang="en-US" altLang="en-US" sz="1600" b="1" dirty="0">
                <a:solidFill>
                  <a:schemeClr val="bg1"/>
                </a:solidFill>
                <a:latin typeface="Lucida Console" pitchFamily="49" charset="0"/>
              </a:rPr>
              <a:t> more;</a:t>
            </a:r>
          </a:p>
          <a:p>
            <a:r>
              <a:rPr lang="en-US" altLang="en-US" sz="1600" b="1" dirty="0">
                <a:solidFill>
                  <a:srgbClr val="FFFF00"/>
                </a:solidFill>
                <a:latin typeface="Lucida Console" pitchFamily="49" charset="0"/>
              </a:rPr>
              <a:t>}</a:t>
            </a:r>
          </a:p>
          <a:p>
            <a:r>
              <a:rPr lang="en-US" altLang="en-US" sz="1600" b="1" dirty="0">
                <a:solidFill>
                  <a:schemeClr val="bg1"/>
                </a:solidFill>
                <a:latin typeface="Lucida Console" pitchFamily="49" charset="0"/>
              </a:rPr>
              <a:t>done: if (!</a:t>
            </a:r>
            <a:r>
              <a:rPr lang="en-US" altLang="en-US" sz="1600" b="1" dirty="0" err="1">
                <a:solidFill>
                  <a:schemeClr val="bg1"/>
                </a:solidFill>
                <a:latin typeface="Lucida Console" pitchFamily="49" charset="0"/>
              </a:rPr>
              <a:t>really_done</a:t>
            </a:r>
            <a:r>
              <a:rPr lang="en-US" altLang="en-US" sz="1600" b="1" dirty="0">
                <a:solidFill>
                  <a:schemeClr val="bg1"/>
                </a:solidFill>
                <a:latin typeface="Lucida Console" pitchFamily="49" charset="0"/>
              </a:rPr>
              <a:t>()) </a:t>
            </a:r>
            <a:r>
              <a:rPr lang="en-US" altLang="en-US" sz="1600" b="1" dirty="0" err="1">
                <a:solidFill>
                  <a:schemeClr val="bg1"/>
                </a:solidFill>
                <a:latin typeface="Lucida Console" pitchFamily="49" charset="0"/>
              </a:rPr>
              <a:t>goto</a:t>
            </a:r>
            <a:r>
              <a:rPr lang="en-US" altLang="en-US" sz="1600" b="1" dirty="0">
                <a:solidFill>
                  <a:schemeClr val="bg1"/>
                </a:solidFill>
                <a:latin typeface="Lucida Console" pitchFamily="49" charset="0"/>
              </a:rPr>
              <a:t> more;</a:t>
            </a:r>
          </a:p>
        </p:txBody>
      </p:sp>
      <p:sp>
        <p:nvSpPr>
          <p:cNvPr id="88074" name="Rectangle 8"/>
          <p:cNvSpPr>
            <a:spLocks noChangeArrowheads="1"/>
          </p:cNvSpPr>
          <p:nvPr/>
        </p:nvSpPr>
        <p:spPr bwMode="auto">
          <a:xfrm>
            <a:off x="165100" y="2808288"/>
            <a:ext cx="4114800" cy="2308225"/>
          </a:xfrm>
          <a:prstGeom prst="rect">
            <a:avLst/>
          </a:prstGeom>
          <a:solidFill>
            <a:srgbClr val="001E8A"/>
          </a:solidFill>
          <a:ln w="12700">
            <a:solidFill>
              <a:schemeClr val="tx1"/>
            </a:solidFill>
            <a:miter lim="800000"/>
            <a:headEnd type="none" w="sm" len="sm"/>
            <a:tailEnd type="none" w="sm" len="sm"/>
          </a:ln>
        </p:spPr>
        <p:txBody>
          <a:bodyPr>
            <a:spAutoFit/>
          </a:bodyPr>
          <a:lstStyle>
            <a:lvl1pPr eaLnBrk="0" hangingPunct="0">
              <a:tabLst>
                <a:tab pos="225425" algn="l"/>
              </a:tabLst>
              <a:defRPr sz="2400">
                <a:solidFill>
                  <a:schemeClr val="tx1"/>
                </a:solidFill>
                <a:latin typeface="Arial" pitchFamily="34" charset="0"/>
                <a:cs typeface="Arial" pitchFamily="34" charset="0"/>
              </a:defRPr>
            </a:lvl1pPr>
            <a:lvl2pPr marL="742950" indent="-285750" eaLnBrk="0" hangingPunct="0">
              <a:tabLst>
                <a:tab pos="225425" algn="l"/>
              </a:tabLst>
              <a:defRPr sz="2400">
                <a:solidFill>
                  <a:schemeClr val="tx1"/>
                </a:solidFill>
                <a:latin typeface="Arial" pitchFamily="34" charset="0"/>
                <a:cs typeface="Arial" pitchFamily="34" charset="0"/>
              </a:defRPr>
            </a:lvl2pPr>
            <a:lvl3pPr marL="1143000" indent="-228600" eaLnBrk="0" hangingPunct="0">
              <a:tabLst>
                <a:tab pos="225425" algn="l"/>
              </a:tabLst>
              <a:defRPr sz="2400">
                <a:solidFill>
                  <a:schemeClr val="tx1"/>
                </a:solidFill>
                <a:latin typeface="Arial" pitchFamily="34" charset="0"/>
                <a:cs typeface="Arial" pitchFamily="34" charset="0"/>
              </a:defRPr>
            </a:lvl3pPr>
            <a:lvl4pPr marL="1600200" indent="-228600" eaLnBrk="0" hangingPunct="0">
              <a:tabLst>
                <a:tab pos="225425" algn="l"/>
              </a:tabLst>
              <a:defRPr sz="2400">
                <a:solidFill>
                  <a:schemeClr val="tx1"/>
                </a:solidFill>
                <a:latin typeface="Arial" pitchFamily="34" charset="0"/>
                <a:cs typeface="Arial" pitchFamily="34" charset="0"/>
              </a:defRPr>
            </a:lvl4pPr>
            <a:lvl5pPr marL="2057400" indent="-228600" eaLnBrk="0" hangingPunct="0">
              <a:tabLst>
                <a:tab pos="225425" algn="l"/>
              </a:tabLst>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tabLst>
                <a:tab pos="225425" algn="l"/>
              </a:tabLs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tabLst>
                <a:tab pos="225425" algn="l"/>
              </a:tabLs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tabLst>
                <a:tab pos="225425" algn="l"/>
              </a:tabLs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tabLst>
                <a:tab pos="225425" algn="l"/>
              </a:tabLst>
              <a:defRPr sz="2400">
                <a:solidFill>
                  <a:schemeClr val="tx1"/>
                </a:solidFill>
                <a:latin typeface="Arial" pitchFamily="34" charset="0"/>
                <a:cs typeface="Arial" pitchFamily="34" charset="0"/>
              </a:defRPr>
            </a:lvl9pPr>
          </a:lstStyle>
          <a:p>
            <a:r>
              <a:rPr lang="en-US" altLang="en-US" sz="1600" b="1" dirty="0">
                <a:solidFill>
                  <a:srgbClr val="FFFF00"/>
                </a:solidFill>
                <a:latin typeface="Lucida Console" pitchFamily="49" charset="0"/>
              </a:rPr>
              <a:t>#pragma </a:t>
            </a:r>
            <a:r>
              <a:rPr lang="en-US" altLang="en-US" sz="1600" b="1" dirty="0" err="1">
                <a:solidFill>
                  <a:srgbClr val="FFFF00"/>
                </a:solidFill>
                <a:latin typeface="Lucida Console" pitchFamily="49" charset="0"/>
              </a:rPr>
              <a:t>omp</a:t>
            </a:r>
            <a:r>
              <a:rPr lang="en-US" altLang="en-US" sz="1600" b="1" dirty="0">
                <a:solidFill>
                  <a:srgbClr val="FFFF00"/>
                </a:solidFill>
                <a:latin typeface="Lucida Console" pitchFamily="49" charset="0"/>
              </a:rPr>
              <a:t> parallel</a:t>
            </a:r>
          </a:p>
          <a:p>
            <a:r>
              <a:rPr lang="en-US" altLang="en-US" sz="1600" b="1" dirty="0">
                <a:solidFill>
                  <a:srgbClr val="FFFF00"/>
                </a:solidFill>
                <a:latin typeface="Lucida Console" pitchFamily="49" charset="0"/>
              </a:rPr>
              <a:t>{</a:t>
            </a:r>
          </a:p>
          <a:p>
            <a:r>
              <a:rPr lang="en-US" altLang="en-US" sz="1600" b="1" dirty="0">
                <a:solidFill>
                  <a:schemeClr val="bg1"/>
                </a:solidFill>
                <a:latin typeface="Lucida Console" pitchFamily="49" charset="0"/>
              </a:rPr>
              <a:t>  </a:t>
            </a:r>
            <a:r>
              <a:rPr lang="en-US" altLang="en-US" sz="1600" b="1" dirty="0" err="1">
                <a:solidFill>
                  <a:schemeClr val="bg1"/>
                </a:solidFill>
                <a:latin typeface="Lucida Console" pitchFamily="49" charset="0"/>
              </a:rPr>
              <a:t>int</a:t>
            </a:r>
            <a:r>
              <a:rPr lang="en-US" altLang="en-US" sz="1600" b="1" dirty="0">
                <a:solidFill>
                  <a:schemeClr val="bg1"/>
                </a:solidFill>
                <a:latin typeface="Lucida Console" pitchFamily="49" charset="0"/>
              </a:rPr>
              <a:t> id = random() % N;</a:t>
            </a:r>
          </a:p>
          <a:p>
            <a:endParaRPr lang="en-US" altLang="en-US" sz="1600" b="1" dirty="0">
              <a:solidFill>
                <a:schemeClr val="bg1"/>
              </a:solidFill>
              <a:latin typeface="Lucida Console" pitchFamily="49" charset="0"/>
            </a:endParaRPr>
          </a:p>
          <a:p>
            <a:r>
              <a:rPr lang="en-US" altLang="en-US" sz="1600" b="1" dirty="0">
                <a:solidFill>
                  <a:schemeClr val="bg1"/>
                </a:solidFill>
                <a:latin typeface="Lucida Console" pitchFamily="49" charset="0"/>
              </a:rPr>
              <a:t>more: res[id] = </a:t>
            </a:r>
            <a:r>
              <a:rPr lang="en-US" altLang="en-US" sz="1600" b="1" dirty="0" err="1">
                <a:solidFill>
                  <a:schemeClr val="bg1"/>
                </a:solidFill>
                <a:latin typeface="Lucida Console" pitchFamily="49" charset="0"/>
              </a:rPr>
              <a:t>do_big_job</a:t>
            </a:r>
            <a:r>
              <a:rPr lang="en-US" altLang="en-US" sz="1600" b="1" dirty="0">
                <a:solidFill>
                  <a:schemeClr val="bg1"/>
                </a:solidFill>
                <a:latin typeface="Lucida Console" pitchFamily="49" charset="0"/>
              </a:rPr>
              <a:t> (id);</a:t>
            </a:r>
          </a:p>
          <a:p>
            <a:endParaRPr lang="en-US" altLang="en-US" sz="1600" b="1" dirty="0">
              <a:solidFill>
                <a:schemeClr val="bg1"/>
              </a:solidFill>
              <a:latin typeface="Lucida Console" pitchFamily="49" charset="0"/>
            </a:endParaRPr>
          </a:p>
          <a:p>
            <a:r>
              <a:rPr lang="en-US" altLang="en-US" sz="1600" b="1" dirty="0">
                <a:solidFill>
                  <a:schemeClr val="bg1"/>
                </a:solidFill>
                <a:latin typeface="Lucida Console" pitchFamily="49" charset="0"/>
              </a:rPr>
              <a:t>  if (conv(res[id])) </a:t>
            </a:r>
            <a:r>
              <a:rPr lang="en-US" altLang="en-US" sz="1600" b="1" dirty="0" err="1">
                <a:solidFill>
                  <a:schemeClr val="bg1"/>
                </a:solidFill>
                <a:latin typeface="Lucida Console" pitchFamily="49" charset="0"/>
              </a:rPr>
              <a:t>goto</a:t>
            </a:r>
            <a:r>
              <a:rPr lang="en-US" altLang="en-US" sz="1600" b="1" dirty="0">
                <a:solidFill>
                  <a:schemeClr val="bg1"/>
                </a:solidFill>
                <a:latin typeface="Lucida Console" pitchFamily="49" charset="0"/>
              </a:rPr>
              <a:t> more;</a:t>
            </a:r>
          </a:p>
          <a:p>
            <a:r>
              <a:rPr lang="en-US" altLang="en-US" sz="1600" b="1" dirty="0">
                <a:solidFill>
                  <a:srgbClr val="FFFF00"/>
                </a:solidFill>
                <a:latin typeface="Lucida Console" pitchFamily="49" charset="0"/>
              </a:rPr>
              <a:t>}</a:t>
            </a:r>
          </a:p>
          <a:p>
            <a:r>
              <a:rPr lang="en-US" altLang="en-US" sz="1600" b="1" dirty="0" err="1">
                <a:solidFill>
                  <a:schemeClr val="bg1"/>
                </a:solidFill>
                <a:latin typeface="Lucida Console" pitchFamily="49" charset="0"/>
              </a:rPr>
              <a:t>printf</a:t>
            </a:r>
            <a:r>
              <a:rPr lang="en-US" altLang="en-US" sz="1600" b="1" dirty="0">
                <a:solidFill>
                  <a:schemeClr val="bg1"/>
                </a:solidFill>
                <a:latin typeface="Lucida Console" pitchFamily="49" charset="0"/>
              </a:rPr>
              <a:t> (“All done\n”);</a:t>
            </a:r>
          </a:p>
        </p:txBody>
      </p:sp>
    </p:spTree>
    <p:extLst>
      <p:ext uri="{BB962C8B-B14F-4D97-AF65-F5344CB8AC3E}">
        <p14:creationId xmlns:p14="http://schemas.microsoft.com/office/powerpoint/2010/main" val="2332076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806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806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807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807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807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80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71" grpId="0" animBg="1"/>
      <p:bldP spid="88072" grpId="0" animBg="1"/>
      <p:bldP spid="88073" grpId="0" animBg="1"/>
      <p:bldP spid="8807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1341</TotalTime>
  <Words>2699</Words>
  <Application>Microsoft Office PowerPoint</Application>
  <PresentationFormat>On-screen Show (4:3)</PresentationFormat>
  <Paragraphs>611</Paragraphs>
  <Slides>52</Slides>
  <Notes>1</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Nested Parallel Regions</vt:lpstr>
      <vt:lpstr>Locks in OpenMP</vt:lpstr>
      <vt:lpstr>Locks in OpenMP</vt:lpstr>
      <vt:lpstr>PowerPoint Presentation</vt:lpstr>
      <vt:lpstr>PowerPoint Presentation</vt:lpstr>
      <vt:lpstr>PowerPoint Presentation</vt:lpstr>
      <vt:lpstr>PowerPoint Presentation</vt:lpstr>
      <vt:lpstr>PowerPoint Presentation</vt:lpstr>
      <vt:lpstr>OpenMP 4.0 Main Tasking Extensions</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Earl Wells</dc:creator>
  <cp:lastModifiedBy>Earl Wells</cp:lastModifiedBy>
  <cp:revision>24</cp:revision>
  <dcterms:created xsi:type="dcterms:W3CDTF">2015-10-27T15:10:10Z</dcterms:created>
  <dcterms:modified xsi:type="dcterms:W3CDTF">2015-11-03T18:41:44Z</dcterms:modified>
</cp:coreProperties>
</file>