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wmf" ContentType="image/x-wmf"/>
  <Override PartName="/ppt/media/image8.wmf" ContentType="image/x-wmf"/>
  <Override PartName="/ppt/media/image7.wmf" ContentType="image/x-wmf"/>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10.wmf" ContentType="image/x-wmf"/>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8" name="" descr=""/>
          <p:cNvPicPr/>
          <p:nvPr/>
        </p:nvPicPr>
        <p:blipFill>
          <a:blip r:embed="rId2"/>
          <a:stretch/>
        </p:blipFill>
        <p:spPr>
          <a:xfrm>
            <a:off x="1735560" y="1599840"/>
            <a:ext cx="5671800" cy="4525560"/>
          </a:xfrm>
          <a:prstGeom prst="rect">
            <a:avLst/>
          </a:prstGeom>
          <a:ln>
            <a:noFill/>
          </a:ln>
        </p:spPr>
      </p:pic>
      <p:pic>
        <p:nvPicPr>
          <p:cNvPr id="79" name="" descr=""/>
          <p:cNvPicPr/>
          <p:nvPr/>
        </p:nvPicPr>
        <p:blipFill>
          <a:blip r:embed="rId3"/>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117" name="" descr=""/>
          <p:cNvPicPr/>
          <p:nvPr/>
        </p:nvPicPr>
        <p:blipFill>
          <a:blip r:embed="rId2"/>
          <a:stretch/>
        </p:blipFill>
        <p:spPr>
          <a:xfrm>
            <a:off x="1735560" y="1599840"/>
            <a:ext cx="5671800" cy="4525560"/>
          </a:xfrm>
          <a:prstGeom prst="rect">
            <a:avLst/>
          </a:prstGeom>
          <a:ln>
            <a:noFill/>
          </a:ln>
        </p:spPr>
      </p:pic>
      <p:pic>
        <p:nvPicPr>
          <p:cNvPr id="118" name="" descr=""/>
          <p:cNvPicPr/>
          <p:nvPr/>
        </p:nvPicPr>
        <p:blipFill>
          <a:blip r:embed="rId3"/>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CB75071-EDB4-4611-A772-EAB3427857B4}"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42" name="PlaceHolder 3"/>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43"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DA3B4111-480F-46A3-AF13-3E80FBC36388}"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8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8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180AE8E-803E-49B2-88FB-6520F9F65689}"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www.redblobgames.com/grids/line-drawing.html" TargetMode="External"/><Relationship Id="rId2" Type="http://schemas.openxmlformats.org/officeDocument/2006/relationships/hyperlink" Target="http://www.redblobgames.com/grids/line-drawing.html" TargetMode="External"/><Relationship Id="rId3" Type="http://schemas.openxmlformats.org/officeDocument/2006/relationships/hyperlink" Target="https://qiao.github.io/PathFinding.js/visual/" TargetMode="External"/><Relationship Id="rId4" Type="http://schemas.openxmlformats.org/officeDocument/2006/relationships/hyperlink" Target="https://qiao.github.io/PathFinding.js/visual/" TargetMode="External"/><Relationship Id="rId5" Type="http://schemas.openxmlformats.org/officeDocument/2006/relationships/hyperlink" Target="http://www.cokeandcode.com/main/tutorials/path-finding/" TargetMode="External"/><Relationship Id="rId6" Type="http://schemas.openxmlformats.org/officeDocument/2006/relationships/hyperlink" Target="http://www.cokeandcode.com/main/tutorials/path-finding/" TargetMode="External"/><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Movement presentation (cont.)</a:t>
            </a:r>
            <a:endParaRPr lang="en-US" sz="1800" spc="-1" strike="noStrike">
              <a:solidFill>
                <a:srgbClr val="000000"/>
              </a:solidFill>
              <a:uFill>
                <a:solidFill>
                  <a:srgbClr val="ffffff"/>
                </a:solidFill>
              </a:uFill>
              <a:latin typeface="Calibri"/>
            </a:endParaRPr>
          </a:p>
        </p:txBody>
      </p:sp>
      <p:sp>
        <p:nvSpPr>
          <p:cNvPr id="12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Technique</a:t>
            </a:r>
            <a:endParaRPr lang="en-US" sz="1800" spc="-1" strike="noStrike">
              <a:solidFill>
                <a:srgbClr val="000000"/>
              </a:solidFill>
              <a:uFill>
                <a:solidFill>
                  <a:srgbClr val="ffffff"/>
                </a:solidFill>
              </a:uFill>
              <a:latin typeface="Calibri"/>
            </a:endParaRPr>
          </a:p>
        </p:txBody>
      </p:sp>
      <p:sp>
        <p:nvSpPr>
          <p:cNvPr id="144" name="TextShape 2"/>
          <p:cNvSpPr txBox="1"/>
          <p:nvPr/>
        </p:nvSpPr>
        <p:spPr>
          <a:xfrm>
            <a:off x="457200" y="1600200"/>
            <a:ext cx="8229240" cy="4525560"/>
          </a:xfrm>
          <a:prstGeom prst="rect">
            <a:avLst/>
          </a:prstGeom>
          <a:noFill/>
          <a:ln>
            <a:noFill/>
          </a:ln>
        </p:spPr>
        <p:txBody>
          <a:bodyPr/>
          <a:p>
            <a:pPr>
              <a:lnSpc>
                <a:spcPct val="100000"/>
              </a:lnSpc>
            </a:pPr>
            <a:r>
              <a:rPr lang="en-US" sz="1050" spc="-1" strike="noStrike">
                <a:solidFill>
                  <a:srgbClr val="000000"/>
                </a:solidFill>
                <a:uFill>
                  <a:solidFill>
                    <a:srgbClr val="ffffff"/>
                  </a:solidFill>
                </a:uFill>
                <a:latin typeface="Courier New"/>
              </a:rPr>
              <a:t>//uses the values in deltaCol and deltaRow to determine which axis is the longest</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if (deltaCol &gt;deltaRow){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 = deltaRow *2-deltaCol;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while (nextCol != endCol){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if (fraction &gt;=0){</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nextRow =nextRow +stepRow;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 =fraction -deltaCol;}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nextCol=nextCol+stepCol;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fraction=fraction +deltaRow;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pathRow[currentStep]=nextRow;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pathCol[currentStep]=nextCol;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currentStep++;}}</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else{</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 =deltaCol *2-deltaRow;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while (nextRow !=endRow){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if (fraction &gt;=0){</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nextCol=nextCol+stepCol;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fraction=fraction -deltaRow;}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nextRow =nextRow +stepRow;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fraction=fraction +deltaCol;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pathRow[currentStep]=nextRow;</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pathCol[currentStep]=nextCol;</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currentStep++;}}</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result is</a:t>
            </a:r>
            <a:endParaRPr lang="en-US" sz="1800" spc="-1" strike="noStrike">
              <a:solidFill>
                <a:srgbClr val="000000"/>
              </a:solidFill>
              <a:uFill>
                <a:solidFill>
                  <a:srgbClr val="ffffff"/>
                </a:solidFill>
              </a:uFill>
              <a:latin typeface="Calibri"/>
            </a:endParaRPr>
          </a:p>
        </p:txBody>
      </p:sp>
      <p:pic>
        <p:nvPicPr>
          <p:cNvPr id="146" name="Picture 2" descr=""/>
          <p:cNvPicPr/>
          <p:nvPr/>
        </p:nvPicPr>
        <p:blipFill>
          <a:blip r:embed="rId1"/>
          <a:stretch/>
        </p:blipFill>
        <p:spPr>
          <a:xfrm>
            <a:off x="685800" y="1600200"/>
            <a:ext cx="7142760" cy="4757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For a bit more</a:t>
            </a:r>
            <a:endParaRPr lang="en-US" sz="1800" spc="-1" strike="noStrike">
              <a:solidFill>
                <a:srgbClr val="000000"/>
              </a:solidFill>
              <a:uFill>
                <a:solidFill>
                  <a:srgbClr val="ffffff"/>
                </a:solidFill>
              </a:uFill>
              <a:latin typeface="Calibri"/>
            </a:endParaRPr>
          </a:p>
        </p:txBody>
      </p:sp>
      <p:sp>
        <p:nvSpPr>
          <p:cNvPr id="14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Check the simple code on the canvas site.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There is a bit of code there as well.</a:t>
            </a:r>
            <a:endParaRPr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But wait there is more!</a:t>
            </a:r>
            <a:endParaRPr lang="en-US" sz="1800" spc="-1" strike="noStrike">
              <a:solidFill>
                <a:srgbClr val="000000"/>
              </a:solidFill>
              <a:uFill>
                <a:solidFill>
                  <a:srgbClr val="ffffff"/>
                </a:solidFill>
              </a:uFill>
              <a:latin typeface="Calibri"/>
            </a:endParaRPr>
          </a:p>
        </p:txBody>
      </p:sp>
      <p:sp>
        <p:nvSpPr>
          <p:cNvPr id="15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See: </a:t>
            </a:r>
            <a:r>
              <a:rPr lang="en-US" sz="3200" spc="-1" strike="noStrike" u="sng">
                <a:solidFill>
                  <a:srgbClr val="0000ff"/>
                </a:solidFill>
                <a:uFill>
                  <a:solidFill>
                    <a:srgbClr val="ffffff"/>
                  </a:solidFill>
                </a:uFill>
                <a:latin typeface="Calibri"/>
                <a:hlinkClick r:id="rId1"/>
              </a:rPr>
              <a:t>http://</a:t>
            </a:r>
            <a:r>
              <a:rPr lang="en-US" sz="3200" spc="-1" strike="noStrike" u="sng">
                <a:solidFill>
                  <a:srgbClr val="0000ff"/>
                </a:solidFill>
                <a:uFill>
                  <a:solidFill>
                    <a:srgbClr val="ffffff"/>
                  </a:solidFill>
                </a:uFill>
                <a:latin typeface="Calibri"/>
                <a:hlinkClick r:id="rId2"/>
              </a:rPr>
              <a:t>www.redblobgames.com/grids/line-drawing.html</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Linear interpolation</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Grid walking</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And remember for path finding</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u="sng">
                <a:solidFill>
                  <a:srgbClr val="0000ff"/>
                </a:solidFill>
                <a:uFill>
                  <a:solidFill>
                    <a:srgbClr val="ffffff"/>
                  </a:solidFill>
                </a:uFill>
                <a:latin typeface="Calibri"/>
                <a:hlinkClick r:id="rId3"/>
              </a:rPr>
              <a:t>https://qiao.github.io/PathFinding.js/visual</a:t>
            </a:r>
            <a:r>
              <a:rPr lang="en-US" sz="2800" spc="-1" strike="noStrike" u="sng">
                <a:solidFill>
                  <a:srgbClr val="0000ff"/>
                </a:solidFill>
                <a:uFill>
                  <a:solidFill>
                    <a:srgbClr val="ffffff"/>
                  </a:solidFill>
                </a:uFill>
                <a:latin typeface="Calibri"/>
                <a:hlinkClick r:id="rId4"/>
              </a:rPr>
              <a:t>/</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u="sng">
                <a:solidFill>
                  <a:srgbClr val="0000ff"/>
                </a:solidFill>
                <a:uFill>
                  <a:solidFill>
                    <a:srgbClr val="ffffff"/>
                  </a:solidFill>
                </a:uFill>
                <a:latin typeface="Calibri"/>
                <a:hlinkClick r:id="rId5"/>
              </a:rPr>
              <a:t>http</a:t>
            </a:r>
            <a:r>
              <a:rPr lang="en-US" sz="2800" spc="-1" strike="noStrike" u="sng">
                <a:solidFill>
                  <a:srgbClr val="0000ff"/>
                </a:solidFill>
                <a:uFill>
                  <a:solidFill>
                    <a:srgbClr val="ffffff"/>
                  </a:solidFill>
                </a:uFill>
                <a:latin typeface="Calibri"/>
                <a:hlinkClick r:id="rId6"/>
              </a:rPr>
              <a:t>://www.cokeandcode.com/main/tutorials/path-finding/</a:t>
            </a:r>
            <a:endParaRPr lang="en-US" sz="24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Simple chase and evade</a:t>
            </a:r>
            <a:endParaRPr lang="en-US" sz="1800" spc="-1" strike="noStrike">
              <a:solidFill>
                <a:srgbClr val="000000"/>
              </a:solidFill>
              <a:uFill>
                <a:solidFill>
                  <a:srgbClr val="ffffff"/>
                </a:solidFill>
              </a:uFill>
              <a:latin typeface="Calibri"/>
            </a:endParaRPr>
          </a:p>
        </p:txBody>
      </p:sp>
      <p:sp>
        <p:nvSpPr>
          <p:cNvPr id="122" name="TextShape 2"/>
          <p:cNvSpPr txBox="1"/>
          <p:nvPr/>
        </p:nvSpPr>
        <p:spPr>
          <a:xfrm>
            <a:off x="457200" y="1600200"/>
            <a:ext cx="4038120" cy="4525560"/>
          </a:xfrm>
          <a:prstGeom prst="rect">
            <a:avLst/>
          </a:prstGeom>
          <a:noFill/>
          <a:ln>
            <a:noFill/>
          </a:ln>
        </p:spPr>
        <p:txBody>
          <a:bodyPr/>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Chase</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(predatorX &gt; preyX)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predatorX--;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else if (predatorX &lt; preyX)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predatorX++;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(predatorY &gt; preyY)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predatorY--;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else if (predatorY &lt; preyY)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predatorY++;</a:t>
            </a:r>
            <a:endParaRPr lang="en-US" sz="3200" spc="-1" strike="noStrike">
              <a:solidFill>
                <a:srgbClr val="000000"/>
              </a:solidFill>
              <a:uFill>
                <a:solidFill>
                  <a:srgbClr val="ffffff"/>
                </a:solidFill>
              </a:uFill>
              <a:latin typeface="Calibri"/>
            </a:endParaRPr>
          </a:p>
        </p:txBody>
      </p:sp>
      <p:sp>
        <p:nvSpPr>
          <p:cNvPr id="123" name="TextShape 3"/>
          <p:cNvSpPr txBox="1"/>
          <p:nvPr/>
        </p:nvSpPr>
        <p:spPr>
          <a:xfrm>
            <a:off x="4648320" y="1600200"/>
            <a:ext cx="4038120" cy="4525560"/>
          </a:xfrm>
          <a:prstGeom prst="rect">
            <a:avLst/>
          </a:prstGeom>
          <a:noFill/>
          <a:ln>
            <a:noFill/>
          </a:ln>
        </p:spPr>
        <p:txBody>
          <a:bodyPr/>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Evade</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(preyX &gt; predatorX)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preyX++;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else if (preyX &lt; predatorX)</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preyX--?&gt;;</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(preyY &gt; predatorY)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preyY++;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else if (preyY &lt; predatorY)</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preyY--;</a:t>
            </a: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It works!</a:t>
            </a:r>
            <a:endParaRPr lang="en-US" sz="1800" spc="-1" strike="noStrike">
              <a:solidFill>
                <a:srgbClr val="000000"/>
              </a:solidFill>
              <a:uFill>
                <a:solidFill>
                  <a:srgbClr val="ffffff"/>
                </a:solidFill>
              </a:uFill>
              <a:latin typeface="Calibri"/>
            </a:endParaRPr>
          </a:p>
        </p:txBody>
      </p:sp>
      <p:sp>
        <p:nvSpPr>
          <p:cNvPr id="125"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a:t>
            </a:r>
            <a:r>
              <a:rPr i="1" lang="en-US" sz="3200" spc="-1" strike="noStrike">
                <a:solidFill>
                  <a:srgbClr val="000000"/>
                </a:solidFill>
                <a:uFill>
                  <a:solidFill>
                    <a:srgbClr val="ffffff"/>
                  </a:solidFill>
                </a:uFill>
                <a:latin typeface="Calibri"/>
              </a:rPr>
              <a:t>tile-based games </a:t>
            </a:r>
            <a:r>
              <a:rPr lang="en-US" sz="3200" spc="-1" strike="noStrike">
                <a:solidFill>
                  <a:srgbClr val="000000"/>
                </a:solidFill>
                <a:uFill>
                  <a:solidFill>
                    <a:srgbClr val="ffffff"/>
                  </a:solidFill>
                </a:uFill>
                <a:latin typeface="Calibri"/>
              </a:rPr>
              <a:t>the game domain is divided into discrete tiles squares, hexagons, etc. and the player's position is fixed to a discrete tile. Movement goes tile by tile, and the number of directions in which the player can move is limited.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a </a:t>
            </a:r>
            <a:r>
              <a:rPr i="1" lang="en-US" sz="3200" spc="-1" strike="noStrike">
                <a:solidFill>
                  <a:srgbClr val="000000"/>
                </a:solidFill>
                <a:uFill>
                  <a:solidFill>
                    <a:srgbClr val="ffffff"/>
                  </a:solidFill>
                </a:uFill>
                <a:latin typeface="Calibri"/>
              </a:rPr>
              <a:t>continuous environment</a:t>
            </a:r>
            <a:r>
              <a:rPr lang="en-US" sz="3200" spc="-1" strike="noStrike">
                <a:solidFill>
                  <a:srgbClr val="000000"/>
                </a:solidFill>
                <a:uFill>
                  <a:solidFill>
                    <a:srgbClr val="ffffff"/>
                  </a:solidFill>
                </a:uFill>
                <a:latin typeface="Calibri"/>
              </a:rPr>
              <a:t>, position is represented by floating-point coordinates, which can represent any location in the game domain. The player also is free to head in any direction.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simple approach can be applied to both tile-based or continuous environment games. In tile-based games, the </a:t>
            </a:r>
            <a:r>
              <a:rPr i="1" lang="en-US" sz="3200" spc="-1" strike="noStrike">
                <a:solidFill>
                  <a:srgbClr val="000000"/>
                </a:solidFill>
                <a:uFill>
                  <a:solidFill>
                    <a:srgbClr val="ffffff"/>
                  </a:solidFill>
                </a:uFill>
                <a:latin typeface="Calibri"/>
              </a:rPr>
              <a:t>x</a:t>
            </a:r>
            <a:r>
              <a:rPr lang="en-US" sz="3200" spc="-1" strike="noStrike">
                <a:solidFill>
                  <a:srgbClr val="000000"/>
                </a:solidFill>
                <a:uFill>
                  <a:solidFill>
                    <a:srgbClr val="ffffff"/>
                  </a:solidFill>
                </a:uFill>
                <a:latin typeface="Calibri"/>
              </a:rPr>
              <a:t>s and </a:t>
            </a:r>
            <a:r>
              <a:rPr i="1" lang="en-US" sz="3200" spc="-1" strike="noStrike">
                <a:solidFill>
                  <a:srgbClr val="000000"/>
                </a:solidFill>
                <a:uFill>
                  <a:solidFill>
                    <a:srgbClr val="ffffff"/>
                  </a:solidFill>
                </a:uFill>
                <a:latin typeface="Calibri"/>
              </a:rPr>
              <a:t>y</a:t>
            </a:r>
            <a:r>
              <a:rPr lang="en-US" sz="3200" spc="-1" strike="noStrike">
                <a:solidFill>
                  <a:srgbClr val="000000"/>
                </a:solidFill>
                <a:uFill>
                  <a:solidFill>
                    <a:srgbClr val="ffffff"/>
                  </a:solidFill>
                </a:uFill>
                <a:latin typeface="Calibri"/>
              </a:rPr>
              <a:t>s can represent columns and rows in a grid that encompasses the game domain. In this case, the </a:t>
            </a:r>
            <a:r>
              <a:rPr i="1" lang="en-US" sz="3200" spc="-1" strike="noStrike">
                <a:solidFill>
                  <a:srgbClr val="000000"/>
                </a:solidFill>
                <a:uFill>
                  <a:solidFill>
                    <a:srgbClr val="ffffff"/>
                  </a:solidFill>
                </a:uFill>
                <a:latin typeface="Calibri"/>
              </a:rPr>
              <a:t>x</a:t>
            </a:r>
            <a:r>
              <a:rPr lang="en-US" sz="3200" spc="-1" strike="noStrike">
                <a:solidFill>
                  <a:srgbClr val="000000"/>
                </a:solidFill>
                <a:uFill>
                  <a:solidFill>
                    <a:srgbClr val="ffffff"/>
                  </a:solidFill>
                </a:uFill>
                <a:latin typeface="Calibri"/>
              </a:rPr>
              <a:t>s and </a:t>
            </a:r>
            <a:r>
              <a:rPr i="1" lang="en-US" sz="3200" spc="-1" strike="noStrike">
                <a:solidFill>
                  <a:srgbClr val="000000"/>
                </a:solidFill>
                <a:uFill>
                  <a:solidFill>
                    <a:srgbClr val="ffffff"/>
                  </a:solidFill>
                </a:uFill>
                <a:latin typeface="Calibri"/>
              </a:rPr>
              <a:t>y</a:t>
            </a:r>
            <a:r>
              <a:rPr lang="en-US" sz="3200" spc="-1" strike="noStrike">
                <a:solidFill>
                  <a:srgbClr val="000000"/>
                </a:solidFill>
                <a:uFill>
                  <a:solidFill>
                    <a:srgbClr val="ffffff"/>
                  </a:solidFill>
                </a:uFill>
                <a:latin typeface="Calibri"/>
              </a:rPr>
              <a:t>s would be integers. In a continuous environment, the </a:t>
            </a:r>
            <a:r>
              <a:rPr i="1" lang="en-US" sz="3200" spc="-1" strike="noStrike">
                <a:solidFill>
                  <a:srgbClr val="000000"/>
                </a:solidFill>
                <a:uFill>
                  <a:solidFill>
                    <a:srgbClr val="ffffff"/>
                  </a:solidFill>
                </a:uFill>
                <a:latin typeface="Calibri"/>
              </a:rPr>
              <a:t>x</a:t>
            </a:r>
            <a:r>
              <a:rPr lang="en-US" sz="3200" spc="-1" strike="noStrike">
                <a:solidFill>
                  <a:srgbClr val="000000"/>
                </a:solidFill>
                <a:uFill>
                  <a:solidFill>
                    <a:srgbClr val="ffffff"/>
                  </a:solidFill>
                </a:uFill>
                <a:latin typeface="Calibri"/>
              </a:rPr>
              <a:t>s and </a:t>
            </a:r>
            <a:r>
              <a:rPr i="1" lang="en-US" sz="3200" spc="-1" strike="noStrike">
                <a:solidFill>
                  <a:srgbClr val="000000"/>
                </a:solidFill>
                <a:uFill>
                  <a:solidFill>
                    <a:srgbClr val="ffffff"/>
                  </a:solidFill>
                </a:uFill>
                <a:latin typeface="Calibri"/>
              </a:rPr>
              <a:t>y</a:t>
            </a:r>
            <a:r>
              <a:rPr lang="en-US" sz="3200" spc="-1" strike="noStrike">
                <a:solidFill>
                  <a:srgbClr val="000000"/>
                </a:solidFill>
                <a:uFill>
                  <a:solidFill>
                    <a:srgbClr val="ffffff"/>
                  </a:solidFill>
                </a:uFill>
                <a:latin typeface="Calibri"/>
              </a:rPr>
              <a:t>s and </a:t>
            </a:r>
            <a:r>
              <a:rPr i="1" lang="en-US" sz="3200" spc="-1" strike="noStrike">
                <a:solidFill>
                  <a:srgbClr val="000000"/>
                </a:solidFill>
                <a:uFill>
                  <a:solidFill>
                    <a:srgbClr val="ffffff"/>
                  </a:solidFill>
                </a:uFill>
                <a:latin typeface="Calibri"/>
              </a:rPr>
              <a:t>z</a:t>
            </a:r>
            <a:r>
              <a:rPr lang="en-US" sz="3200" spc="-1" strike="noStrike">
                <a:solidFill>
                  <a:srgbClr val="000000"/>
                </a:solidFill>
                <a:uFill>
                  <a:solidFill>
                    <a:srgbClr val="ffffff"/>
                  </a:solidFill>
                </a:uFill>
                <a:latin typeface="Calibri"/>
              </a:rPr>
              <a:t>s if yours is a 3D game would be real numbers representing the coordinates in a Cartesian coordinate system encompassing the game domain.</a:t>
            </a: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But you get this.</a:t>
            </a:r>
            <a:endParaRPr lang="en-US" sz="1800" spc="-1" strike="noStrike">
              <a:solidFill>
                <a:srgbClr val="000000"/>
              </a:solidFill>
              <a:uFill>
                <a:solidFill>
                  <a:srgbClr val="ffffff"/>
                </a:solidFill>
              </a:uFill>
              <a:latin typeface="Calibri"/>
            </a:endParaRPr>
          </a:p>
        </p:txBody>
      </p:sp>
      <p:pic>
        <p:nvPicPr>
          <p:cNvPr id="127" name="Picture 2" descr=""/>
          <p:cNvPicPr/>
          <p:nvPr/>
        </p:nvPicPr>
        <p:blipFill>
          <a:blip r:embed="rId1"/>
          <a:stretch/>
        </p:blipFill>
        <p:spPr>
          <a:xfrm>
            <a:off x="1371600" y="1719360"/>
            <a:ext cx="6342120" cy="42238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What we want is..</a:t>
            </a:r>
            <a:endParaRPr lang="en-US" sz="1800" spc="-1" strike="noStrike">
              <a:solidFill>
                <a:srgbClr val="000000"/>
              </a:solidFill>
              <a:uFill>
                <a:solidFill>
                  <a:srgbClr val="ffffff"/>
                </a:solidFill>
              </a:uFill>
              <a:latin typeface="Calibri"/>
            </a:endParaRPr>
          </a:p>
        </p:txBody>
      </p:sp>
      <p:pic>
        <p:nvPicPr>
          <p:cNvPr id="129" name="Picture 2" descr=""/>
          <p:cNvPicPr/>
          <p:nvPr/>
        </p:nvPicPr>
        <p:blipFill>
          <a:blip r:embed="rId1"/>
          <a:stretch/>
        </p:blipFill>
        <p:spPr>
          <a:xfrm>
            <a:off x="1143000" y="1841400"/>
            <a:ext cx="6400440" cy="2963520"/>
          </a:xfrm>
          <a:prstGeom prst="rect">
            <a:avLst/>
          </a:prstGeom>
          <a:ln>
            <a:noFill/>
          </a:ln>
        </p:spPr>
      </p:pic>
      <p:sp>
        <p:nvSpPr>
          <p:cNvPr id="130" name="CustomShape 2"/>
          <p:cNvSpPr/>
          <p:nvPr/>
        </p:nvSpPr>
        <p:spPr>
          <a:xfrm>
            <a:off x="1143000" y="5029200"/>
            <a:ext cx="2895120" cy="364680"/>
          </a:xfrm>
          <a:prstGeom prst="rect">
            <a:avLst/>
          </a:prstGeom>
          <a:noFill/>
          <a:ln>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Not this movement</a:t>
            </a:r>
            <a:endParaRPr lang="en-US" sz="1800" spc="-1" strike="noStrike">
              <a:solidFill>
                <a:srgbClr val="000000"/>
              </a:solidFill>
              <a:uFill>
                <a:solidFill>
                  <a:srgbClr val="ffffff"/>
                </a:solidFill>
              </a:uFill>
              <a:latin typeface="Arial"/>
            </a:endParaRPr>
          </a:p>
        </p:txBody>
      </p:sp>
      <p:sp>
        <p:nvSpPr>
          <p:cNvPr id="131" name="CustomShape 3"/>
          <p:cNvSpPr/>
          <p:nvPr/>
        </p:nvSpPr>
        <p:spPr>
          <a:xfrm>
            <a:off x="4572000" y="5029200"/>
            <a:ext cx="2971440" cy="364680"/>
          </a:xfrm>
          <a:prstGeom prst="rect">
            <a:avLst/>
          </a:prstGeom>
          <a:noFill/>
          <a:ln>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But this movement</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Line-of-sight with tiled world</a:t>
            </a:r>
            <a:endParaRPr lang="en-US" sz="1800" spc="-1" strike="noStrike">
              <a:solidFill>
                <a:srgbClr val="000000"/>
              </a:solidFill>
              <a:uFill>
                <a:solidFill>
                  <a:srgbClr val="ffffff"/>
                </a:solidFill>
              </a:uFill>
              <a:latin typeface="Calibri"/>
            </a:endParaRPr>
          </a:p>
        </p:txBody>
      </p:sp>
      <p:sp>
        <p:nvSpPr>
          <p:cNvPr id="133" name="TextShape 2"/>
          <p:cNvSpPr txBox="1"/>
          <p:nvPr/>
        </p:nvSpPr>
        <p:spPr>
          <a:xfrm>
            <a:off x="457200" y="1600200"/>
            <a:ext cx="41144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Even with 8 way movement one cannot actually produce a correct line of sight movement, but you can come close!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Even though you can’t draw a straight line, you can avoid going to two adjacent cells along the shortest axis</a:t>
            </a:r>
            <a:endParaRPr lang="en-US" sz="3200" spc="-1" strike="noStrike">
              <a:solidFill>
                <a:srgbClr val="000000"/>
              </a:solidFill>
              <a:uFill>
                <a:solidFill>
                  <a:srgbClr val="ffffff"/>
                </a:solidFill>
              </a:uFill>
              <a:latin typeface="Calibri"/>
            </a:endParaRPr>
          </a:p>
        </p:txBody>
      </p:sp>
      <p:pic>
        <p:nvPicPr>
          <p:cNvPr id="134" name="Picture 2" descr=""/>
          <p:cNvPicPr/>
          <p:nvPr/>
        </p:nvPicPr>
        <p:blipFill>
          <a:blip r:embed="rId1"/>
          <a:stretch/>
        </p:blipFill>
        <p:spPr>
          <a:xfrm>
            <a:off x="5334120" y="1752480"/>
            <a:ext cx="3156480" cy="2971440"/>
          </a:xfrm>
          <a:prstGeom prst="rect">
            <a:avLst/>
          </a:prstGeom>
          <a:ln>
            <a:noFill/>
          </a:ln>
        </p:spPr>
      </p:pic>
      <p:sp>
        <p:nvSpPr>
          <p:cNvPr id="135" name="CustomShape 3"/>
          <p:cNvSpPr/>
          <p:nvPr/>
        </p:nvSpPr>
        <p:spPr>
          <a:xfrm>
            <a:off x="4733640" y="1612440"/>
            <a:ext cx="1657800" cy="639000"/>
          </a:xfrm>
          <a:prstGeom prst="rect">
            <a:avLst/>
          </a:prstGeom>
          <a:solidFill>
            <a:schemeClr val="accent1">
              <a:alpha val="10000"/>
            </a:schemeClr>
          </a:solidFill>
          <a:ln>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Bresenham's</a:t>
            </a:r>
            <a:endParaRPr lang="en-US" sz="1800" spc="-1" strike="noStrike">
              <a:solidFill>
                <a:srgbClr val="000000"/>
              </a:solidFill>
              <a:uFill>
                <a:solidFill>
                  <a:srgbClr val="ffffff"/>
                </a:solidFill>
              </a:uFill>
              <a:latin typeface="Arial"/>
            </a:endParaRPr>
          </a:p>
          <a:p>
            <a:pPr>
              <a:lnSpc>
                <a:spcPct val="100000"/>
              </a:lnSpc>
            </a:pPr>
            <a:r>
              <a:rPr lang="en-US" sz="1800" spc="-1" strike="noStrike">
                <a:solidFill>
                  <a:srgbClr val="000000"/>
                </a:solidFill>
                <a:uFill>
                  <a:solidFill>
                    <a:srgbClr val="ffffff"/>
                  </a:solidFill>
                </a:uFill>
                <a:latin typeface="Calibri"/>
              </a:rPr>
              <a:t>algorithm</a:t>
            </a:r>
            <a:endParaRPr lang="en-US" sz="1800" spc="-1" strike="noStrike">
              <a:solidFill>
                <a:srgbClr val="000000"/>
              </a:solidFill>
              <a:uFill>
                <a:solidFill>
                  <a:srgbClr val="ffffff"/>
                </a:solidFill>
              </a:uFill>
              <a:latin typeface="Arial"/>
            </a:endParaRPr>
          </a:p>
        </p:txBody>
      </p:sp>
      <p:sp>
        <p:nvSpPr>
          <p:cNvPr id="136" name="CustomShape 4"/>
          <p:cNvSpPr/>
          <p:nvPr/>
        </p:nvSpPr>
        <p:spPr>
          <a:xfrm>
            <a:off x="7238880" y="4262760"/>
            <a:ext cx="1541880" cy="913320"/>
          </a:xfrm>
          <a:prstGeom prst="rect">
            <a:avLst/>
          </a:prstGeom>
          <a:solidFill>
            <a:schemeClr val="accent1">
              <a:alpha val="10000"/>
            </a:schemeClr>
          </a:solid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Longer and choppier algorithm</a:t>
            </a:r>
            <a:endParaRPr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Bresenham’s algorithm</a:t>
            </a:r>
            <a:endParaRPr lang="en-US" sz="1800" spc="-1" strike="noStrike">
              <a:solidFill>
                <a:srgbClr val="000000"/>
              </a:solidFill>
              <a:uFill>
                <a:solidFill>
                  <a:srgbClr val="ffffff"/>
                </a:solidFill>
              </a:uFill>
              <a:latin typeface="Calibri"/>
            </a:endParaRPr>
          </a:p>
        </p:txBody>
      </p:sp>
      <p:sp>
        <p:nvSpPr>
          <p:cNvPr id="13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Bresenham algorithm is used to calculate the direction of the predator's movement given the starting point, which is the row and column of the predator's position, and the ending point, which is the row and column of the prey's position, and calculates a series of steps the predator will have to take so that it will walk in a straight line to the prey.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is a static path from predator to prey. This path would need to be called each time the predator's target, the prey, changes position. Once the target moves, the precalculated path becomes obsolete, and therefore it must be calculated again. This can provide for seek behavior.</a:t>
            </a:r>
            <a:endParaRPr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characters</a:t>
            </a:r>
            <a:endParaRPr lang="en-US" sz="1800" spc="-1" strike="noStrike">
              <a:solidFill>
                <a:srgbClr val="000000"/>
              </a:solidFill>
              <a:uFill>
                <a:solidFill>
                  <a:srgbClr val="ffffff"/>
                </a:solidFill>
              </a:uFill>
              <a:latin typeface="Calibri"/>
            </a:endParaRPr>
          </a:p>
        </p:txBody>
      </p:sp>
      <p:sp>
        <p:nvSpPr>
          <p:cNvPr id="14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Let’s begin by assuming that we have character structures (objects) that can store their row and column locations. There will be one for the predator and one for the prey.</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terms of our general discussion on NPIC this means that we would need field or states in a programming structure for these and, of course, some accessor methods.</a:t>
            </a:r>
            <a:endParaRPr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Technique</a:t>
            </a:r>
            <a:endParaRPr lang="en-US" sz="1800" spc="-1" strike="noStrike">
              <a:solidFill>
                <a:srgbClr val="000000"/>
              </a:solidFill>
              <a:uFill>
                <a:solidFill>
                  <a:srgbClr val="ffffff"/>
                </a:solidFill>
              </a:uFill>
              <a:latin typeface="Calibri"/>
            </a:endParaRPr>
          </a:p>
        </p:txBody>
      </p:sp>
      <p:sp>
        <p:nvSpPr>
          <p:cNvPr id="142" name="TextShape 2"/>
          <p:cNvSpPr txBox="1"/>
          <p:nvPr/>
        </p:nvSpPr>
        <p:spPr>
          <a:xfrm>
            <a:off x="457200" y="1600200"/>
            <a:ext cx="8229240" cy="4525560"/>
          </a:xfrm>
          <a:prstGeom prst="rect">
            <a:avLst/>
          </a:prstGeom>
          <a:noFill/>
          <a:ln>
            <a:noFill/>
          </a:ln>
        </p:spPr>
        <p:txBody>
          <a:bodyPr/>
          <a:p>
            <a:pPr>
              <a:lnSpc>
                <a:spcPct val="100000"/>
              </a:lnSpc>
            </a:pPr>
            <a:r>
              <a:rPr lang="en-US" sz="1050" spc="-1" strike="noStrike">
                <a:solidFill>
                  <a:srgbClr val="000000"/>
                </a:solidFill>
                <a:uFill>
                  <a:solidFill>
                    <a:srgbClr val="ffffff"/>
                  </a:solidFill>
                </a:uFill>
                <a:latin typeface="Courier New"/>
              </a:rPr>
              <a:t>BuildPathToTarget (void){</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 set up the basic variables and initialize </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nextCol=col; // col stored in NPIC</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nextRow=row; // row stored in NPIC</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deltaRow=endRow-row; // endRow stored in target</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deltaCol=endCol-col; //endCol store in target</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stepCol, stepRow;</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int currentStep, fraction;</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 initialize the path in terms of rows and columns. So what should the value for kMaxPathLength be?</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for (currentStep=0;currentStep&lt;kMaxPathLength; currentStep++){</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pathRow[currentStep]=-1;</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pathCol[currentStep]=-1;</a:t>
            </a:r>
            <a:endParaRPr lang="en-US" sz="3200" spc="-1" strike="noStrike">
              <a:solidFill>
                <a:srgbClr val="000000"/>
              </a:solidFill>
              <a:uFill>
                <a:solidFill>
                  <a:srgbClr val="ffffff"/>
                </a:solidFill>
              </a:uFill>
              <a:latin typeface="Calibri"/>
            </a:endParaRPr>
          </a:p>
          <a:p>
            <a:r>
              <a:rPr lang="en-US" sz="105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currentStep=0;</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pathRowTarget=endRow;</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pathColTarget=endCol;</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//determines the direction of the path by using deltaRow and deltaCol values.</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if (deltaRow &lt; 0) stepRow=-1; else stepRow=1;</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if (deltaCol &lt; 0) stepCol=-1; else stepCol=1;</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deltaRow=abs(deltaRow*2);</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deltaCol=abs(deltaCol*2);</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pathRow[currentStep]=nextRow;</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pathCol[currentStep]=nextCol;</a:t>
            </a:r>
            <a:endParaRPr lang="en-US" sz="3200" spc="-1" strike="noStrike">
              <a:solidFill>
                <a:srgbClr val="000000"/>
              </a:solidFill>
              <a:uFill>
                <a:solidFill>
                  <a:srgbClr val="ffffff"/>
                </a:solidFill>
              </a:uFill>
              <a:latin typeface="Calibri"/>
            </a:endParaRPr>
          </a:p>
          <a:p>
            <a:pPr>
              <a:lnSpc>
                <a:spcPct val="100000"/>
              </a:lnSpc>
            </a:pPr>
            <a:r>
              <a:rPr lang="en-US" sz="1050" spc="-1" strike="noStrike">
                <a:solidFill>
                  <a:srgbClr val="000000"/>
                </a:solidFill>
                <a:uFill>
                  <a:solidFill>
                    <a:srgbClr val="ffffff"/>
                  </a:solidFill>
                </a:uFill>
                <a:latin typeface="Courier New"/>
              </a:rPr>
              <a:t>currentStep++;</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224</TotalTime>
  <Application>LibreOffice/5.0.4.2$Linux_X86_64 LibreOffice_project/00m0$Build-2</Application>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2016-01-25T21:02:21Z</dcterms:created>
  <dc:creator>Dan Rochowiak</dc:creator>
  <dc:language>en-US</dc:language>
  <cp:lastModifiedBy>Dan Rochowiak</cp:lastModifiedBy>
  <dcterms:modified xsi:type="dcterms:W3CDTF">2016-01-26T16:36:32Z</dcterms:modified>
  <cp:revision>13</cp:revision>
  <dc:title>Movement presentation (cont)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