
<file path=[Content_Types].xml><?xml version="1.0" encoding="utf-8"?>
<Types xmlns="http://schemas.openxmlformats.org/package/2006/content-types">
  <Override PartName="/_rels/.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png" ContentType="image/png"/>
  <Override PartName="/ppt/media/image2.png" ContentType="image/png"/>
  <Override PartName="/ppt/media/image3.png" ContentType="image/png"/>
  <Override PartName="/ppt/media/image10.wmf" ContentType="image/x-wmf"/>
  <Override PartName="/ppt/media/image5.wmf" ContentType="image/x-wmf"/>
  <Override PartName="/ppt/media/image4.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8"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9"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1"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2"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3"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4"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36"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37"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38" name="" descr=""/>
          <p:cNvPicPr/>
          <p:nvPr/>
        </p:nvPicPr>
        <p:blipFill>
          <a:blip r:embed="rId2"/>
          <a:stretch/>
        </p:blipFill>
        <p:spPr>
          <a:xfrm>
            <a:off x="1735560" y="1599840"/>
            <a:ext cx="5671800" cy="4525560"/>
          </a:xfrm>
          <a:prstGeom prst="rect">
            <a:avLst/>
          </a:prstGeom>
          <a:ln>
            <a:noFill/>
          </a:ln>
        </p:spPr>
      </p:pic>
      <p:pic>
        <p:nvPicPr>
          <p:cNvPr id="39"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6"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48"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1"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5"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6"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57"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 name="PlaceHolder 2"/>
          <p:cNvSpPr>
            <a:spLocks noGrp="1"/>
          </p:cNvSpPr>
          <p:nvPr>
            <p:ph type="subTitle"/>
          </p:nvPr>
        </p:nvSpPr>
        <p:spPr>
          <a:xfrm>
            <a:off x="457200" y="1600200"/>
            <a:ext cx="8229240" cy="45255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59"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0"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1"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3"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4"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5"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67" name="PlaceHolder 2"/>
          <p:cNvSpPr>
            <a:spLocks noGrp="1"/>
          </p:cNvSpPr>
          <p:nvPr>
            <p:ph type="body"/>
          </p:nvPr>
        </p:nvSpPr>
        <p:spPr>
          <a:xfrm>
            <a:off x="457200" y="160020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68" name="PlaceHolder 3"/>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0"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3" name="PlaceHolder 5"/>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75"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76" name="PlaceHolder 3"/>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pic>
        <p:nvPicPr>
          <p:cNvPr id="77" name="" descr=""/>
          <p:cNvPicPr/>
          <p:nvPr/>
        </p:nvPicPr>
        <p:blipFill>
          <a:blip r:embed="rId2"/>
          <a:stretch/>
        </p:blipFill>
        <p:spPr>
          <a:xfrm>
            <a:off x="1735560" y="1599840"/>
            <a:ext cx="5671800" cy="4525560"/>
          </a:xfrm>
          <a:prstGeom prst="rect">
            <a:avLst/>
          </a:prstGeom>
          <a:ln>
            <a:noFill/>
          </a:ln>
        </p:spPr>
      </p:pic>
      <p:pic>
        <p:nvPicPr>
          <p:cNvPr id="78"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9" name="PlaceHolder 2"/>
          <p:cNvSpPr>
            <a:spLocks noGrp="1"/>
          </p:cNvSpPr>
          <p:nvPr>
            <p:ph type="body"/>
          </p:nvPr>
        </p:nvSpPr>
        <p:spPr>
          <a:xfrm>
            <a:off x="457200" y="1600200"/>
            <a:ext cx="822924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1"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2" name="PlaceHolder 3"/>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4680"/>
            <a:ext cx="8229240" cy="5297760"/>
          </a:xfrm>
          <a:prstGeom prst="rect">
            <a:avLst/>
          </a:prstGeom>
        </p:spPr>
        <p:txBody>
          <a:bodyPr lIns="0" rIns="0" tIns="0" bIns="0" anchor="ctr"/>
          <a:p>
            <a:pPr algn="ctr"/>
            <a:endParaRPr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16"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7" name="PlaceHolder 3"/>
          <p:cNvSpPr>
            <a:spLocks noGrp="1"/>
          </p:cNvSpPr>
          <p:nvPr>
            <p:ph type="body"/>
          </p:nvPr>
        </p:nvSpPr>
        <p:spPr>
          <a:xfrm>
            <a:off x="45720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18" name="PlaceHolder 4"/>
          <p:cNvSpPr>
            <a:spLocks noGrp="1"/>
          </p:cNvSpPr>
          <p:nvPr>
            <p:ph type="body"/>
          </p:nvPr>
        </p:nvSpPr>
        <p:spPr>
          <a:xfrm>
            <a:off x="467424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0" name="PlaceHolder 2"/>
          <p:cNvSpPr>
            <a:spLocks noGrp="1"/>
          </p:cNvSpPr>
          <p:nvPr>
            <p:ph type="body"/>
          </p:nvPr>
        </p:nvSpPr>
        <p:spPr>
          <a:xfrm>
            <a:off x="457200" y="1600200"/>
            <a:ext cx="4015800" cy="4525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1"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2" name="PlaceHolder 4"/>
          <p:cNvSpPr>
            <a:spLocks noGrp="1"/>
          </p:cNvSpPr>
          <p:nvPr>
            <p:ph type="body"/>
          </p:nvPr>
        </p:nvSpPr>
        <p:spPr>
          <a:xfrm>
            <a:off x="4674240" y="396432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p:spPr>
        <p:txBody>
          <a:bodyPr lIns="0" rIns="0" tIns="0" bIns="0" anchor="ctr"/>
          <a:p>
            <a:endParaRPr lang="en-US" sz="1800" spc="-1" strike="noStrike">
              <a:solidFill>
                <a:srgbClr val="000000"/>
              </a:solidFill>
              <a:uFill>
                <a:solidFill>
                  <a:srgbClr val="ffffff"/>
                </a:solidFill>
              </a:uFill>
              <a:latin typeface="Calibri"/>
            </a:endParaRPr>
          </a:p>
        </p:txBody>
      </p:sp>
      <p:sp>
        <p:nvSpPr>
          <p:cNvPr id="24" name="PlaceHolder 2"/>
          <p:cNvSpPr>
            <a:spLocks noGrp="1"/>
          </p:cNvSpPr>
          <p:nvPr>
            <p:ph type="body"/>
          </p:nvPr>
        </p:nvSpPr>
        <p:spPr>
          <a:xfrm>
            <a:off x="45720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5" name="PlaceHolder 3"/>
          <p:cNvSpPr>
            <a:spLocks noGrp="1"/>
          </p:cNvSpPr>
          <p:nvPr>
            <p:ph type="body"/>
          </p:nvPr>
        </p:nvSpPr>
        <p:spPr>
          <a:xfrm>
            <a:off x="4674240" y="1600200"/>
            <a:ext cx="401580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
        <p:nvSpPr>
          <p:cNvPr id="26" name="PlaceHolder 4"/>
          <p:cNvSpPr>
            <a:spLocks noGrp="1"/>
          </p:cNvSpPr>
          <p:nvPr>
            <p:ph type="body"/>
          </p:nvPr>
        </p:nvSpPr>
        <p:spPr>
          <a:xfrm>
            <a:off x="457200" y="3964320"/>
            <a:ext cx="8229240" cy="2158560"/>
          </a:xfrm>
          <a:prstGeom prst="rect">
            <a:avLst/>
          </a:prstGeom>
        </p:spPr>
        <p:txBody>
          <a:bodyPr lIns="0" rIns="0" tIns="0" bIns="0"/>
          <a:p>
            <a:endParaRPr lang="en-US" sz="32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1" name="PlaceHolder 2"/>
          <p:cNvSpPr>
            <a:spLocks noGrp="1"/>
          </p:cNvSpPr>
          <p:nvPr>
            <p:ph type="subTitle"/>
          </p:nvPr>
        </p:nvSpPr>
        <p:spPr>
          <a:xfrm>
            <a:off x="1371600" y="3886200"/>
            <a:ext cx="6400440" cy="1752120"/>
          </a:xfrm>
          <a:prstGeom prst="rect">
            <a:avLst/>
          </a:prstGeom>
        </p:spPr>
        <p:txBody>
          <a:bodyPr/>
          <a:p>
            <a:pPr algn="ctr">
              <a:lnSpc>
                <a:spcPct val="100000"/>
              </a:lnSpc>
            </a:pPr>
            <a:r>
              <a:rPr lang="en-US" sz="3200" spc="-1" strike="noStrike">
                <a:solidFill>
                  <a:srgbClr val="8b8b8b"/>
                </a:solidFill>
                <a:uFill>
                  <a:solidFill>
                    <a:srgbClr val="ffffff"/>
                  </a:solidFill>
                </a:uFill>
                <a:latin typeface="Calibri"/>
              </a:rPr>
              <a:t>Click to edit Master subtitle style</a:t>
            </a:r>
            <a:endParaRPr lang="en-US" sz="3200" spc="-1" strike="noStrike">
              <a:solidFill>
                <a:srgbClr val="000000"/>
              </a:solidFill>
              <a:uFill>
                <a:solidFill>
                  <a:srgbClr val="ffffff"/>
                </a:solidFill>
              </a:uFill>
              <a:latin typeface="Arial"/>
            </a:endParaRPr>
          </a:p>
        </p:txBody>
      </p:sp>
      <p:sp>
        <p:nvSpPr>
          <p:cNvPr id="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8956C90A-DA1D-4289-B0E3-73EF2E3839CA}"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
        <p:nvSpPr>
          <p:cNvPr id="5" name="PlaceHolder 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2400" spc="-1" strike="noStrike">
                <a:solidFill>
                  <a:srgbClr val="000000"/>
                </a:solidFill>
                <a:uFill>
                  <a:solidFill>
                    <a:srgbClr val="ffffff"/>
                  </a:solidFill>
                </a:uFill>
                <a:latin typeface="Calibri"/>
              </a:rPr>
              <a:t>Second Outline Level</a:t>
            </a:r>
            <a:endParaRPr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2000" spc="-1" strike="noStrike">
                <a:solidFill>
                  <a:srgbClr val="000000"/>
                </a:solidFill>
                <a:uFill>
                  <a:solidFill>
                    <a:srgbClr val="ffffff"/>
                  </a:solidFill>
                </a:uFill>
                <a:latin typeface="Calibri"/>
              </a:rPr>
              <a:t>Third Outline Level</a:t>
            </a:r>
            <a:endParaRPr lang="en-US" sz="20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2000" spc="-1" strike="noStrike">
                <a:solidFill>
                  <a:srgbClr val="000000"/>
                </a:solidFill>
                <a:uFill>
                  <a:solidFill>
                    <a:srgbClr val="ffffff"/>
                  </a:solidFill>
                </a:uFill>
                <a:latin typeface="Calibri"/>
              </a:rPr>
              <a:t>Fourth Outline Level</a:t>
            </a:r>
            <a:endParaRPr lang="en-US" sz="20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Fifth Outline Level</a:t>
            </a:r>
            <a:endParaRPr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Sixth Outline Level</a:t>
            </a:r>
            <a:endParaRPr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lang="en-US" sz="2000" spc="-1" strike="noStrike">
                <a:solidFill>
                  <a:srgbClr val="000000"/>
                </a:solidFill>
                <a:uFill>
                  <a:solidFill>
                    <a:srgbClr val="ffffff"/>
                  </a:solidFill>
                </a:uFill>
                <a:latin typeface="Calibri"/>
              </a:rPr>
              <a:t>Seventh Outline Level</a:t>
            </a:r>
            <a:endParaRPr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en-US" sz="4400" spc="-1" strike="noStrike">
                <a:solidFill>
                  <a:srgbClr val="000000"/>
                </a:solidFill>
                <a:uFill>
                  <a:solidFill>
                    <a:srgbClr val="ffffff"/>
                  </a:solidFill>
                </a:uFill>
                <a:latin typeface="Calibri"/>
              </a:rPr>
              <a:t>Click to edit Master title style</a:t>
            </a:r>
            <a:endParaRPr lang="en-US" sz="1800" spc="-1" strike="noStrike">
              <a:solidFill>
                <a:srgbClr val="000000"/>
              </a:solidFill>
              <a:uFill>
                <a:solidFill>
                  <a:srgbClr val="ffffff"/>
                </a:solidFill>
              </a:uFill>
              <a:latin typeface="Calibri"/>
            </a:endParaRPr>
          </a:p>
        </p:txBody>
      </p:sp>
      <p:sp>
        <p:nvSpPr>
          <p:cNvPr id="41" name="PlaceHolder 2"/>
          <p:cNvSpPr>
            <a:spLocks noGrp="1"/>
          </p:cNvSpPr>
          <p:nvPr>
            <p:ph type="body"/>
          </p:nvPr>
        </p:nvSpPr>
        <p:spPr>
          <a:xfrm>
            <a:off x="457200" y="1600200"/>
            <a:ext cx="8229240" cy="4525560"/>
          </a:xfrm>
          <a:prstGeom prst="rect">
            <a:avLst/>
          </a:prstGeom>
        </p:spPr>
        <p:txBody>
          <a:bodyPr/>
          <a:p>
            <a:pPr marL="432000" indent="-324000">
              <a:buClr>
                <a:srgbClr val="000000"/>
              </a:buClr>
              <a:buSzPct val="45000"/>
              <a:buFont typeface="Wingdings" charset="2"/>
              <a:buChar char=""/>
            </a:pPr>
            <a:r>
              <a:rPr lang="en-US" sz="3200" spc="-1" strike="noStrike">
                <a:solidFill>
                  <a:srgbClr val="000000"/>
                </a:solidFill>
                <a:uFill>
                  <a:solidFill>
                    <a:srgbClr val="ffffff"/>
                  </a:solidFill>
                </a:uFill>
                <a:latin typeface="Calibri"/>
              </a:rPr>
              <a:t>Click to edit the outline text format</a:t>
            </a:r>
            <a:endParaRPr lang="en-US" sz="32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lang="en-US" sz="3200" spc="-1" strike="noStrike">
                <a:solidFill>
                  <a:srgbClr val="000000"/>
                </a:solidFill>
                <a:uFill>
                  <a:solidFill>
                    <a:srgbClr val="ffffff"/>
                  </a:solidFill>
                </a:uFill>
                <a:latin typeface="Calibri"/>
              </a:rPr>
              <a:t>Second Outline Level</a:t>
            </a:r>
            <a:endParaRPr lang="en-US" sz="32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lang="en-US" sz="3200" spc="-1" strike="noStrike">
                <a:solidFill>
                  <a:srgbClr val="000000"/>
                </a:solidFill>
                <a:uFill>
                  <a:solidFill>
                    <a:srgbClr val="ffffff"/>
                  </a:solidFill>
                </a:uFill>
                <a:latin typeface="Calibri"/>
              </a:rPr>
              <a:t>Third Outline Level</a:t>
            </a:r>
            <a:endParaRPr lang="en-US" sz="32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lang="en-US" sz="3200" spc="-1" strike="noStrike">
                <a:solidFill>
                  <a:srgbClr val="000000"/>
                </a:solidFill>
                <a:uFill>
                  <a:solidFill>
                    <a:srgbClr val="ffffff"/>
                  </a:solidFill>
                </a:uFill>
                <a:latin typeface="Calibri"/>
              </a:rPr>
              <a:t>Fourth Outline Level</a:t>
            </a:r>
            <a:endParaRPr lang="en-US" sz="32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Fifth Outline Level</a:t>
            </a:r>
            <a:endParaRPr lang="en-US" sz="32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lang="en-US" sz="3200" spc="-1" strike="noStrike">
                <a:solidFill>
                  <a:srgbClr val="000000"/>
                </a:solidFill>
                <a:uFill>
                  <a:solidFill>
                    <a:srgbClr val="ffffff"/>
                  </a:solidFill>
                </a:uFill>
                <a:latin typeface="Calibri"/>
              </a:rPr>
              <a:t>Sixth Outline Level</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Seventh Outline LevelClick to edit Master text styles</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Second level</a:t>
            </a:r>
            <a:endParaRPr lang="en-US" sz="32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Third level</a:t>
            </a:r>
            <a:endParaRPr lang="en-US" sz="32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Fourth level</a:t>
            </a:r>
            <a:endParaRPr lang="en-US" sz="32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lang="en-US" sz="2000" spc="-1" strike="noStrike">
                <a:solidFill>
                  <a:srgbClr val="000000"/>
                </a:solidFill>
                <a:uFill>
                  <a:solidFill>
                    <a:srgbClr val="ffffff"/>
                  </a:solidFill>
                </a:uFill>
                <a:latin typeface="Calibri"/>
              </a:rPr>
              <a:t>Fifth level</a:t>
            </a:r>
            <a:endParaRPr lang="en-US" sz="3200" spc="-1" strike="noStrike">
              <a:solidFill>
                <a:srgbClr val="000000"/>
              </a:solidFill>
              <a:uFill>
                <a:solidFill>
                  <a:srgbClr val="ffffff"/>
                </a:solidFill>
              </a:uFill>
              <a:latin typeface="Calibri"/>
            </a:endParaRPr>
          </a:p>
        </p:txBody>
      </p:sp>
      <p:sp>
        <p:nvSpPr>
          <p:cNvPr id="42"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pc="-1" strike="noStrike">
                <a:solidFill>
                  <a:srgbClr val="8b8b8b"/>
                </a:solidFill>
                <a:uFill>
                  <a:solidFill>
                    <a:srgbClr val="ffffff"/>
                  </a:solidFill>
                </a:uFill>
                <a:latin typeface="Calibri"/>
              </a:rPr>
              <a:t>2/8/16</a:t>
            </a:r>
            <a:endParaRPr lang="en-US" sz="1400" spc="-1" strike="noStrike">
              <a:solidFill>
                <a:srgbClr val="000000"/>
              </a:solidFill>
              <a:uFill>
                <a:solidFill>
                  <a:srgbClr val="ffffff"/>
                </a:solidFill>
              </a:uFill>
              <a:latin typeface="Times New Roman"/>
            </a:endParaRPr>
          </a:p>
        </p:txBody>
      </p:sp>
      <p:sp>
        <p:nvSpPr>
          <p:cNvPr id="43" name="PlaceHolder 4"/>
          <p:cNvSpPr>
            <a:spLocks noGrp="1"/>
          </p:cNvSpPr>
          <p:nvPr>
            <p:ph type="ftr"/>
          </p:nvPr>
        </p:nvSpPr>
        <p:spPr>
          <a:xfrm>
            <a:off x="3124080" y="6356520"/>
            <a:ext cx="2895120" cy="364680"/>
          </a:xfrm>
          <a:prstGeom prst="rect">
            <a:avLst/>
          </a:prstGeom>
        </p:spPr>
        <p:txBody>
          <a:bodyPr anchor="ctr"/>
          <a:p>
            <a:endParaRPr lang="en-US" sz="2400" spc="-1" strike="noStrike">
              <a:solidFill>
                <a:srgbClr val="000000"/>
              </a:solidFill>
              <a:uFill>
                <a:solidFill>
                  <a:srgbClr val="ffffff"/>
                </a:solidFill>
              </a:uFill>
              <a:latin typeface="Times New Roman"/>
            </a:endParaRPr>
          </a:p>
        </p:txBody>
      </p:sp>
      <p:sp>
        <p:nvSpPr>
          <p:cNvPr id="44" name="PlaceHolder 5"/>
          <p:cNvSpPr>
            <a:spLocks noGrp="1"/>
          </p:cNvSpPr>
          <p:nvPr>
            <p:ph type="sldNum"/>
          </p:nvPr>
        </p:nvSpPr>
        <p:spPr>
          <a:xfrm>
            <a:off x="6553080" y="6356520"/>
            <a:ext cx="2133360" cy="364680"/>
          </a:xfrm>
          <a:prstGeom prst="rect">
            <a:avLst/>
          </a:prstGeom>
        </p:spPr>
        <p:txBody>
          <a:bodyPr anchor="ctr"/>
          <a:p>
            <a:pPr algn="r">
              <a:lnSpc>
                <a:spcPct val="100000"/>
              </a:lnSpc>
            </a:pPr>
            <a:fld id="{67D02B65-2851-477C-B527-C235080349EC}" type="slidenum">
              <a:rPr lang="en-US" sz="1200" spc="-1" strike="noStrike">
                <a:solidFill>
                  <a:srgbClr val="8b8b8b"/>
                </a:solidFill>
                <a:uFill>
                  <a:solidFill>
                    <a:srgbClr val="ffffff"/>
                  </a:solidFill>
                </a:uFill>
                <a:latin typeface="Calibri"/>
              </a:rPr>
              <a:t>&lt;number&gt;</a:t>
            </a:fld>
            <a:endParaRPr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wmf"/><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TextShape 1"/>
          <p:cNvSpPr txBox="1"/>
          <p:nvPr/>
        </p:nvSpPr>
        <p:spPr>
          <a:xfrm>
            <a:off x="685800" y="2130480"/>
            <a:ext cx="7772040" cy="146952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Path finding continued</a:t>
            </a:r>
            <a:endParaRPr lang="en-US" sz="1800" spc="-1" strike="noStrike">
              <a:solidFill>
                <a:srgbClr val="000000"/>
              </a:solidFill>
              <a:uFill>
                <a:solidFill>
                  <a:srgbClr val="ffffff"/>
                </a:solidFill>
              </a:uFill>
              <a:latin typeface="Calibri"/>
            </a:endParaRPr>
          </a:p>
        </p:txBody>
      </p:sp>
      <p:sp>
        <p:nvSpPr>
          <p:cNvPr id="80" name="TextShape 2"/>
          <p:cNvSpPr txBox="1"/>
          <p:nvPr/>
        </p:nvSpPr>
        <p:spPr>
          <a:xfrm>
            <a:off x="1371600" y="3886200"/>
            <a:ext cx="6400440" cy="1752120"/>
          </a:xfrm>
          <a:prstGeom prst="rect">
            <a:avLst/>
          </a:prstGeom>
          <a:noFill/>
          <a:ln>
            <a:noFill/>
          </a:ln>
        </p:spPr>
        <p:txBody>
          <a:bodyPr/>
          <a:p>
            <a:pPr algn="ctr"/>
            <a:endParaRPr lang="en-US"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Wall tracing</a:t>
            </a:r>
            <a:endParaRPr lang="en-US" sz="1800" spc="-1" strike="noStrike">
              <a:solidFill>
                <a:srgbClr val="000000"/>
              </a:solidFill>
              <a:uFill>
                <a:solidFill>
                  <a:srgbClr val="ffffff"/>
                </a:solidFill>
              </a:uFill>
              <a:latin typeface="Calibri"/>
            </a:endParaRPr>
          </a:p>
        </p:txBody>
      </p:sp>
      <p:sp>
        <p:nvSpPr>
          <p:cNvPr id="98"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alibri"/>
              </a:rPr>
              <a:t>“</a:t>
            </a:r>
            <a:r>
              <a:rPr lang="en-US" sz="3200" spc="-1" strike="noStrike">
                <a:solidFill>
                  <a:srgbClr val="000000"/>
                </a:solidFill>
                <a:uFill>
                  <a:solidFill>
                    <a:srgbClr val="ffffff"/>
                  </a:solidFill>
                </a:uFill>
                <a:latin typeface="Calibri"/>
              </a:rPr>
              <a:t>Another method of pathfinding that is very useful in game development is wall tracing. Like path-following, this method doesn't calculate a path from a starting point to an ending point. Wall tracing is more of an exploration technique. It's most useful in game environments made of many small rooms, although you can use it in maze-like game environments as well. You also can use the basic algorithm for tracing around obstacles, as we described in the previous section on obstacle tracing. Games rarely have every computer-controlled adversary simultaneously plotting a path to the player. Sometimes it's desirable for the computer-controlled characters to explore the environment in search of the player, weapons, power-ups, treasure, or anything else a game character can interact with.”</a:t>
            </a:r>
            <a:endParaRPr lang="en-US" sz="3200" spc="-1" strike="noStrike">
              <a:solidFill>
                <a:srgbClr val="000000"/>
              </a:solidFill>
              <a:uFill>
                <a:solidFill>
                  <a:srgbClr val="ffffff"/>
                </a:solidFill>
              </a:uFill>
              <a:latin typeface="Calibri"/>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Wall tracing</a:t>
            </a:r>
            <a:endParaRPr lang="en-US" sz="1800" spc="-1" strike="noStrike">
              <a:solidFill>
                <a:srgbClr val="000000"/>
              </a:solidFill>
              <a:uFill>
                <a:solidFill>
                  <a:srgbClr val="ffffff"/>
                </a:solidFill>
              </a:uFill>
              <a:latin typeface="Calibri"/>
            </a:endParaRPr>
          </a:p>
        </p:txBody>
      </p:sp>
      <p:sp>
        <p:nvSpPr>
          <p:cNvPr id="10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Wall tracing is a good exploratory technique.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Use the left-handed approach</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Determine orientation issues: Where is left?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Change the weighting scheme of the path-following technique as follows</a:t>
            </a:r>
            <a:endParaRPr lang="en-US" sz="3200" spc="-1" strike="noStrike">
              <a:solidFill>
                <a:srgbClr val="000000"/>
              </a:solidFill>
              <a:uFill>
                <a:solidFill>
                  <a:srgbClr val="ffffff"/>
                </a:solidFill>
              </a:uFill>
              <a:latin typeface="Calibri"/>
            </a:endParaRPr>
          </a:p>
          <a:p>
            <a:pPr lvl="1" marL="914400" indent="-514080">
              <a:lnSpc>
                <a:spcPct val="100000"/>
              </a:lnSpc>
              <a:buClr>
                <a:srgbClr val="000000"/>
              </a:buClr>
              <a:buFont typeface="Calibri"/>
              <a:buAutoNum type="arabicPeriod"/>
            </a:pPr>
            <a:r>
              <a:rPr lang="en-US" sz="2800" spc="-1" strike="noStrike">
                <a:solidFill>
                  <a:srgbClr val="000000"/>
                </a:solidFill>
                <a:uFill>
                  <a:solidFill>
                    <a:srgbClr val="ffffff"/>
                  </a:solidFill>
                </a:uFill>
                <a:latin typeface="Calibri"/>
              </a:rPr>
              <a:t>Always prefer a left turn over going straight ahead or taking a right turn.</a:t>
            </a:r>
            <a:endParaRPr lang="en-US" sz="2400" spc="-1" strike="noStrike">
              <a:solidFill>
                <a:srgbClr val="000000"/>
              </a:solidFill>
              <a:uFill>
                <a:solidFill>
                  <a:srgbClr val="ffffff"/>
                </a:solidFill>
              </a:uFill>
              <a:latin typeface="Calibri"/>
            </a:endParaRPr>
          </a:p>
          <a:p>
            <a:pPr lvl="1" marL="914400" indent="-514080">
              <a:lnSpc>
                <a:spcPct val="100000"/>
              </a:lnSpc>
              <a:buClr>
                <a:srgbClr val="000000"/>
              </a:buClr>
              <a:buFont typeface="Calibri"/>
              <a:buAutoNum type="arabicPeriod"/>
            </a:pPr>
            <a:r>
              <a:rPr lang="en-US" sz="2800" spc="-1" strike="noStrike">
                <a:solidFill>
                  <a:srgbClr val="000000"/>
                </a:solidFill>
                <a:uFill>
                  <a:solidFill>
                    <a:srgbClr val="ffffff"/>
                  </a:solidFill>
                </a:uFill>
                <a:latin typeface="Calibri"/>
              </a:rPr>
              <a:t>Always prefer going straight over going right.</a:t>
            </a:r>
            <a:endParaRPr lang="en-US" sz="24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Way points</a:t>
            </a:r>
            <a:endParaRPr lang="en-US" sz="1800" spc="-1" strike="noStrike">
              <a:solidFill>
                <a:srgbClr val="000000"/>
              </a:solidFill>
              <a:uFill>
                <a:solidFill>
                  <a:srgbClr val="ffffff"/>
                </a:solidFill>
              </a:uFill>
              <a:latin typeface="Calibri"/>
            </a:endParaRPr>
          </a:p>
        </p:txBody>
      </p:sp>
      <p:sp>
        <p:nvSpPr>
          <p:cNvPr id="10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t>
            </a:r>
            <a:r>
              <a:rPr lang="en-US" sz="3200" spc="-1" strike="noStrike">
                <a:solidFill>
                  <a:srgbClr val="000000"/>
                </a:solidFill>
                <a:uFill>
                  <a:solidFill>
                    <a:srgbClr val="ffffff"/>
                  </a:solidFill>
                </a:uFill>
                <a:latin typeface="Calibri"/>
              </a:rPr>
              <a:t>Pathfinding can be a very time-consuming and CPU-intensive operation. One way to reduce this problem is to precalculate paths whenever possible. </a:t>
            </a:r>
            <a:r>
              <a:rPr i="1" lang="en-US" sz="3200" spc="-1" strike="noStrike">
                <a:solidFill>
                  <a:srgbClr val="000000"/>
                </a:solidFill>
                <a:uFill>
                  <a:solidFill>
                    <a:srgbClr val="ffffff"/>
                  </a:solidFill>
                </a:uFill>
                <a:latin typeface="Calibri"/>
              </a:rPr>
              <a:t>Waypoint navigation </a:t>
            </a:r>
            <a:r>
              <a:rPr lang="en-US" sz="3200" spc="-1" strike="noStrike">
                <a:solidFill>
                  <a:srgbClr val="000000"/>
                </a:solidFill>
                <a:uFill>
                  <a:solidFill>
                    <a:srgbClr val="ffffff"/>
                  </a:solidFill>
                </a:uFill>
                <a:latin typeface="Calibri"/>
              </a:rPr>
              <a:t>reduces this problem by carefully placing nodes in the game environment and then using precalculated paths or inexpensive pathfinding methods to move between each node. Figure 6-19 illustrates how to place nodes on a simple map consisting of seven rooms.”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In Figure 6-19, you'll notice that every point on the map is in the line of sight of at least one node. Also, every node is in the line of sight of at least one other node. With a game environment constructed in this way, a game-controlled character always will be able to reach any position on the map using a simple line-of-sight algorithm.”</a:t>
            </a:r>
            <a:endParaRPr lang="en-US" sz="3200" spc="-1" strike="noStrike">
              <a:solidFill>
                <a:srgbClr val="000000"/>
              </a:solidFill>
              <a:uFill>
                <a:solidFill>
                  <a:srgbClr val="ffffff"/>
                </a:solidFill>
              </a:uFill>
              <a:latin typeface="Calibri"/>
            </a:endParaRPr>
          </a:p>
          <a:p>
            <a:pPr>
              <a:lnSpc>
                <a:spcPct val="100000"/>
              </a:lnSpc>
            </a:pPr>
            <a:r>
              <a:rPr lang="en-US" sz="3200" spc="-1" strike="noStrike">
                <a:solidFill>
                  <a:srgbClr val="000000"/>
                </a:solidFill>
                <a:uFill>
                  <a:solidFill>
                    <a:srgbClr val="ffffff"/>
                  </a:solidFill>
                </a:uFill>
                <a:latin typeface="Calibri"/>
              </a:rPr>
              <a:t>The game AI simply needs to know how the nodes connect to one another.</a:t>
            </a:r>
            <a:endParaRPr lang="en-US" sz="3200" spc="-1" strike="noStrike">
              <a:solidFill>
                <a:srgbClr val="000000"/>
              </a:solidFill>
              <a:uFill>
                <a:solidFill>
                  <a:srgbClr val="ffffff"/>
                </a:solidFill>
              </a:uFill>
              <a:latin typeface="Calibri"/>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Figure 6-19</a:t>
            </a:r>
            <a:endParaRPr lang="en-US" sz="1800" spc="-1" strike="noStrike">
              <a:solidFill>
                <a:srgbClr val="000000"/>
              </a:solidFill>
              <a:uFill>
                <a:solidFill>
                  <a:srgbClr val="ffffff"/>
                </a:solidFill>
              </a:uFill>
              <a:latin typeface="Calibri"/>
            </a:endParaRPr>
          </a:p>
        </p:txBody>
      </p:sp>
      <p:pic>
        <p:nvPicPr>
          <p:cNvPr id="104" name="Picture 2" descr=""/>
          <p:cNvPicPr/>
          <p:nvPr/>
        </p:nvPicPr>
        <p:blipFill>
          <a:blip r:embed="rId1"/>
          <a:stretch/>
        </p:blipFill>
        <p:spPr>
          <a:xfrm>
            <a:off x="1295280" y="2057400"/>
            <a:ext cx="3785760" cy="3897720"/>
          </a:xfrm>
          <a:prstGeom prst="rect">
            <a:avLst/>
          </a:prstGeom>
          <a:ln>
            <a:noFill/>
          </a:ln>
        </p:spPr>
      </p:pic>
      <p:sp>
        <p:nvSpPr>
          <p:cNvPr id="105" name="CustomShape 2"/>
          <p:cNvSpPr/>
          <p:nvPr/>
        </p:nvSpPr>
        <p:spPr>
          <a:xfrm>
            <a:off x="5562720" y="2819520"/>
            <a:ext cx="2895120" cy="913320"/>
          </a:xfrm>
          <a:prstGeom prst="rect">
            <a:avLst/>
          </a:prstGeom>
          <a:noFill/>
          <a:ln>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Every node is in the line of sight  of at least one other node.</a:t>
            </a:r>
            <a:endParaRPr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Fig 6-20</a:t>
            </a:r>
            <a:endParaRPr lang="en-US" sz="1800" spc="-1" strike="noStrike">
              <a:solidFill>
                <a:srgbClr val="000000"/>
              </a:solidFill>
              <a:uFill>
                <a:solidFill>
                  <a:srgbClr val="ffffff"/>
                </a:solidFill>
              </a:uFill>
              <a:latin typeface="Calibri"/>
            </a:endParaRPr>
          </a:p>
        </p:txBody>
      </p:sp>
      <p:pic>
        <p:nvPicPr>
          <p:cNvPr id="107" name="Picture 2" descr=""/>
          <p:cNvPicPr/>
          <p:nvPr/>
        </p:nvPicPr>
        <p:blipFill>
          <a:blip r:embed="rId1"/>
          <a:stretch/>
        </p:blipFill>
        <p:spPr>
          <a:xfrm>
            <a:off x="1066680" y="1828800"/>
            <a:ext cx="3852360" cy="4025160"/>
          </a:xfrm>
          <a:prstGeom prst="rect">
            <a:avLst/>
          </a:prstGeom>
          <a:ln>
            <a:noFill/>
          </a:ln>
        </p:spPr>
      </p:pic>
      <p:sp>
        <p:nvSpPr>
          <p:cNvPr id="108" name="CustomShape 2"/>
          <p:cNvSpPr/>
          <p:nvPr/>
        </p:nvSpPr>
        <p:spPr>
          <a:xfrm>
            <a:off x="5562720" y="2666880"/>
            <a:ext cx="2971440" cy="1461240"/>
          </a:xfrm>
          <a:prstGeom prst="rect">
            <a:avLst/>
          </a:prstGeom>
          <a:noFill/>
          <a:ln>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The game AI simply needs to know how the nodes connect to one another.</a:t>
            </a:r>
            <a:endParaRPr lang="en-US" sz="1800" spc="-1" strike="noStrike">
              <a:solidFill>
                <a:srgbClr val="000000"/>
              </a:solidFill>
              <a:uFill>
                <a:solidFill>
                  <a:srgbClr val="ffffff"/>
                </a:solidFill>
              </a:uFill>
              <a:latin typeface="Arial"/>
            </a:endParaRPr>
          </a:p>
          <a:p>
            <a:pPr>
              <a:lnSpc>
                <a:spcPct val="100000"/>
              </a:lnSpc>
            </a:pPr>
            <a:endParaRPr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Fig 6-21</a:t>
            </a:r>
            <a:endParaRPr lang="en-US" sz="1800" spc="-1" strike="noStrike">
              <a:solidFill>
                <a:srgbClr val="000000"/>
              </a:solidFill>
              <a:uFill>
                <a:solidFill>
                  <a:srgbClr val="ffffff"/>
                </a:solidFill>
              </a:uFill>
              <a:latin typeface="Calibri"/>
            </a:endParaRPr>
          </a:p>
        </p:txBody>
      </p:sp>
      <p:pic>
        <p:nvPicPr>
          <p:cNvPr id="110" name="Picture 2" descr=""/>
          <p:cNvPicPr/>
          <p:nvPr/>
        </p:nvPicPr>
        <p:blipFill>
          <a:blip r:embed="rId1"/>
          <a:stretch/>
        </p:blipFill>
        <p:spPr>
          <a:xfrm>
            <a:off x="1066680" y="1740240"/>
            <a:ext cx="3623760" cy="4110840"/>
          </a:xfrm>
          <a:prstGeom prst="rect">
            <a:avLst/>
          </a:prstGeom>
          <a:ln>
            <a:noFill/>
          </a:ln>
        </p:spPr>
      </p:pic>
      <p:sp>
        <p:nvSpPr>
          <p:cNvPr id="111" name="CustomShape 2"/>
          <p:cNvSpPr/>
          <p:nvPr/>
        </p:nvSpPr>
        <p:spPr>
          <a:xfrm>
            <a:off x="5562720" y="2743200"/>
            <a:ext cx="2437920" cy="2009880"/>
          </a:xfrm>
          <a:prstGeom prst="rect">
            <a:avLst/>
          </a:prstGeom>
          <a:noFill/>
          <a:ln>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Easy to find the path from the triangle to the square just by looking. But how can the software do it?</a:t>
            </a:r>
            <a:endParaRPr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Fig 6-22</a:t>
            </a:r>
            <a:endParaRPr lang="en-US" sz="1800" spc="-1" strike="noStrike">
              <a:solidFill>
                <a:srgbClr val="000000"/>
              </a:solidFill>
              <a:uFill>
                <a:solidFill>
                  <a:srgbClr val="ffffff"/>
                </a:solidFill>
              </a:uFill>
              <a:latin typeface="Calibri"/>
            </a:endParaRPr>
          </a:p>
        </p:txBody>
      </p:sp>
      <p:pic>
        <p:nvPicPr>
          <p:cNvPr id="113" name="Picture 2" descr=""/>
          <p:cNvPicPr/>
          <p:nvPr/>
        </p:nvPicPr>
        <p:blipFill>
          <a:blip r:embed="rId1"/>
          <a:stretch/>
        </p:blipFill>
        <p:spPr>
          <a:xfrm>
            <a:off x="533520" y="1600200"/>
            <a:ext cx="4257720" cy="4080960"/>
          </a:xfrm>
          <a:prstGeom prst="rect">
            <a:avLst/>
          </a:prstGeom>
          <a:ln>
            <a:noFill/>
          </a:ln>
        </p:spPr>
      </p:pic>
      <p:sp>
        <p:nvSpPr>
          <p:cNvPr id="114" name="CustomShape 2"/>
          <p:cNvSpPr/>
          <p:nvPr/>
        </p:nvSpPr>
        <p:spPr>
          <a:xfrm>
            <a:off x="5791320" y="2743200"/>
            <a:ext cx="1904760" cy="1461240"/>
          </a:xfrm>
          <a:prstGeom prst="rect">
            <a:avLst/>
          </a:prstGeom>
          <a:noFill/>
          <a:ln>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Build the basic table for connections from start to end.</a:t>
            </a:r>
            <a:endParaRPr lang="en-US"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Fig 6-24</a:t>
            </a:r>
            <a:endParaRPr lang="en-US" sz="1800" spc="-1" strike="noStrike">
              <a:solidFill>
                <a:srgbClr val="000000"/>
              </a:solidFill>
              <a:uFill>
                <a:solidFill>
                  <a:srgbClr val="ffffff"/>
                </a:solidFill>
              </a:uFill>
              <a:latin typeface="Calibri"/>
            </a:endParaRPr>
          </a:p>
        </p:txBody>
      </p:sp>
      <p:pic>
        <p:nvPicPr>
          <p:cNvPr id="116" name="Picture 2" descr=""/>
          <p:cNvPicPr/>
          <p:nvPr/>
        </p:nvPicPr>
        <p:blipFill>
          <a:blip r:embed="rId1"/>
          <a:stretch/>
        </p:blipFill>
        <p:spPr>
          <a:xfrm>
            <a:off x="609480" y="1295280"/>
            <a:ext cx="4043160" cy="3875400"/>
          </a:xfrm>
          <a:prstGeom prst="rect">
            <a:avLst/>
          </a:prstGeom>
          <a:ln>
            <a:noFill/>
          </a:ln>
        </p:spPr>
      </p:pic>
      <p:sp>
        <p:nvSpPr>
          <p:cNvPr id="117" name="CustomShape 2"/>
          <p:cNvSpPr/>
          <p:nvPr/>
        </p:nvSpPr>
        <p:spPr>
          <a:xfrm>
            <a:off x="5029200" y="2057400"/>
            <a:ext cx="3836520" cy="912600"/>
          </a:xfrm>
          <a:prstGeom prst="rect">
            <a:avLst/>
          </a:prstGeom>
          <a:noFill/>
          <a:ln>
            <a:noFill/>
          </a:ln>
        </p:spPr>
        <p:style>
          <a:lnRef idx="0"/>
          <a:fillRef idx="0"/>
          <a:effectRef idx="0"/>
          <a:fontRef idx="minor"/>
        </p:style>
        <p:txBody>
          <a:bodyPr lIns="90000" rIns="90000" tIns="45000" bIns="45000"/>
          <a:p>
            <a:pPr>
              <a:lnSpc>
                <a:spcPct val="100000"/>
              </a:lnSpc>
            </a:pPr>
            <a:r>
              <a:rPr lang="en-US" sz="1800" spc="-1" strike="noStrike">
                <a:solidFill>
                  <a:srgbClr val="000000"/>
                </a:solidFill>
                <a:uFill>
                  <a:solidFill>
                    <a:srgbClr val="ffffff"/>
                  </a:solidFill>
                </a:uFill>
                <a:latin typeface="Calibri"/>
              </a:rPr>
              <a:t>Complete node table. Find intersections and there is the path!</a:t>
            </a:r>
            <a:endParaRPr lang="en-US" sz="1800" spc="-1" strike="noStrike">
              <a:solidFill>
                <a:srgbClr val="000000"/>
              </a:solidFill>
              <a:uFill>
                <a:solidFill>
                  <a:srgbClr val="ffffff"/>
                </a:solidFill>
              </a:uFill>
              <a:latin typeface="Arial"/>
            </a:endParaRPr>
          </a:p>
        </p:txBody>
      </p:sp>
      <p:pic>
        <p:nvPicPr>
          <p:cNvPr id="118" name="Picture 3" descr=""/>
          <p:cNvPicPr/>
          <p:nvPr/>
        </p:nvPicPr>
        <p:blipFill>
          <a:blip r:embed="rId2"/>
          <a:stretch/>
        </p:blipFill>
        <p:spPr>
          <a:xfrm>
            <a:off x="5029200" y="3418560"/>
            <a:ext cx="3836520" cy="17521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Conclusion of Chapter 6</a:t>
            </a:r>
            <a:endParaRPr lang="en-US" sz="1800" spc="-1" strike="noStrike">
              <a:solidFill>
                <a:srgbClr val="000000"/>
              </a:solidFill>
              <a:uFill>
                <a:solidFill>
                  <a:srgbClr val="ffffff"/>
                </a:solidFill>
              </a:uFill>
              <a:latin typeface="Calibri"/>
            </a:endParaRPr>
          </a:p>
        </p:txBody>
      </p:sp>
      <p:sp>
        <p:nvSpPr>
          <p:cNvPr id="120" name="TextShape 2"/>
          <p:cNvSpPr txBox="1"/>
          <p:nvPr/>
        </p:nvSpPr>
        <p:spPr>
          <a:xfrm>
            <a:off x="457200" y="1600200"/>
            <a:ext cx="8229240" cy="4525560"/>
          </a:xfrm>
          <a:prstGeom prst="rect">
            <a:avLst/>
          </a:prstGeom>
          <a:noFill/>
          <a:ln>
            <a:noFill/>
          </a:ln>
        </p:spPr>
        <p:txBody>
          <a:bodyPr/>
          <a:p>
            <a:pPr>
              <a:lnSpc>
                <a:spcPct val="100000"/>
              </a:lnSpc>
            </a:pPr>
            <a:r>
              <a:rPr lang="en-US" sz="3200" spc="-1" strike="noStrike">
                <a:solidFill>
                  <a:srgbClr val="000000"/>
                </a:solidFill>
                <a:uFill>
                  <a:solidFill>
                    <a:srgbClr val="ffffff"/>
                  </a:solidFill>
                </a:uFill>
                <a:latin typeface="Calibri"/>
              </a:rPr>
              <a:t>“</a:t>
            </a:r>
            <a:r>
              <a:rPr lang="en-US" sz="3200" spc="-1" strike="noStrike">
                <a:solidFill>
                  <a:srgbClr val="000000"/>
                </a:solidFill>
                <a:uFill>
                  <a:solidFill>
                    <a:srgbClr val="ffffff"/>
                  </a:solidFill>
                </a:uFill>
                <a:latin typeface="Calibri"/>
              </a:rPr>
              <a:t>Each method we discussed here has its advantages and disadvantages, and it's clear that no single method is best suited for all possible pathfinding problems. Another method we mentioned at the beginning of this chapter, the A* algorithm, is applicable to a wide range of pathfinding problems. The A* algorithm is an extremely popular pathfinding algorithm used in games, and we devote the entire next chapter to the method.”</a:t>
            </a:r>
            <a:endParaRPr lang="en-US" sz="3200" spc="-1" strike="noStrike">
              <a:solidFill>
                <a:srgbClr val="000000"/>
              </a:solidFill>
              <a:uFill>
                <a:solidFill>
                  <a:srgbClr val="ffffff"/>
                </a:solidFill>
              </a:uFill>
              <a:latin typeface="Calibri"/>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Question for you!</a:t>
            </a:r>
            <a:endParaRPr lang="en-US" sz="1800" spc="-1" strike="noStrike">
              <a:solidFill>
                <a:srgbClr val="000000"/>
              </a:solidFill>
              <a:uFill>
                <a:solidFill>
                  <a:srgbClr val="ffffff"/>
                </a:solidFill>
              </a:uFill>
              <a:latin typeface="Calibri"/>
            </a:endParaRPr>
          </a:p>
        </p:txBody>
      </p:sp>
      <p:sp>
        <p:nvSpPr>
          <p:cNvPr id="122" name="TextShape 2"/>
          <p:cNvSpPr txBox="1"/>
          <p:nvPr/>
        </p:nvSpPr>
        <p:spPr>
          <a:xfrm>
            <a:off x="457200" y="1600200"/>
            <a:ext cx="8229240" cy="4525560"/>
          </a:xfrm>
          <a:prstGeom prst="rect">
            <a:avLst/>
          </a:prstGeom>
          <a:noFill/>
          <a:ln>
            <a:noFill/>
          </a:ln>
        </p:spPr>
        <p:txBody>
          <a:bodyPr/>
          <a:p>
            <a:pPr algn="ctr">
              <a:lnSpc>
                <a:spcPct val="100000"/>
              </a:lnSpc>
            </a:pPr>
            <a:r>
              <a:rPr lang="en-US" sz="8000" spc="-1" strike="noStrike">
                <a:solidFill>
                  <a:srgbClr val="000000"/>
                </a:solidFill>
                <a:uFill>
                  <a:solidFill>
                    <a:srgbClr val="ffffff"/>
                  </a:solidFill>
                </a:uFill>
                <a:latin typeface="Calibri"/>
              </a:rPr>
              <a:t>Now what is </a:t>
            </a:r>
            <a:endParaRPr lang="en-US" sz="3200" spc="-1" strike="noStrike">
              <a:solidFill>
                <a:srgbClr val="000000"/>
              </a:solidFill>
              <a:uFill>
                <a:solidFill>
                  <a:srgbClr val="ffffff"/>
                </a:solidFill>
              </a:uFill>
              <a:latin typeface="Calibri"/>
            </a:endParaRPr>
          </a:p>
          <a:p>
            <a:pPr algn="ctr">
              <a:lnSpc>
                <a:spcPct val="100000"/>
              </a:lnSpc>
            </a:pPr>
            <a:r>
              <a:rPr lang="en-US" sz="8000" spc="-1" strike="noStrike">
                <a:solidFill>
                  <a:srgbClr val="000000"/>
                </a:solidFill>
                <a:uFill>
                  <a:solidFill>
                    <a:srgbClr val="ffffff"/>
                  </a:solidFill>
                </a:uFill>
                <a:latin typeface="Calibri"/>
              </a:rPr>
              <a:t>in the NPIC?</a:t>
            </a:r>
            <a:endParaRPr lang="en-US" sz="3200" spc="-1" strike="noStrike">
              <a:solidFill>
                <a:srgbClr val="000000"/>
              </a:solidFill>
              <a:uFill>
                <a:solidFill>
                  <a:srgbClr val="ffffff"/>
                </a:solidFill>
              </a:uFill>
              <a:latin typeface="Calibri"/>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General problem</a:t>
            </a:r>
            <a:endParaRPr lang="en-US" sz="1800" spc="-1" strike="noStrike">
              <a:solidFill>
                <a:srgbClr val="000000"/>
              </a:solidFill>
              <a:uFill>
                <a:solidFill>
                  <a:srgbClr val="ffffff"/>
                </a:solidFill>
              </a:uFill>
              <a:latin typeface="Calibri"/>
            </a:endParaRPr>
          </a:p>
        </p:txBody>
      </p:sp>
      <p:sp>
        <p:nvSpPr>
          <p:cNvPr id="8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intelligent agent should distinguish between open cells and closed cells.</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Closed cells are the cells that are either barriers or have already been occupied.</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Opens cells are the neighbors that are not closed.</a:t>
            </a:r>
            <a:endParaRPr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Keep an open and closed lists. Latter you might want to subdivide the closed list into barrier and explored cells.</a:t>
            </a:r>
            <a:endParaRPr lang="en-US" sz="32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Breadcrumb problem</a:t>
            </a:r>
            <a:endParaRPr lang="en-US" sz="1800" spc="-1" strike="noStrike">
              <a:solidFill>
                <a:srgbClr val="000000"/>
              </a:solidFill>
              <a:uFill>
                <a:solidFill>
                  <a:srgbClr val="ffffff"/>
                </a:solidFill>
              </a:uFill>
              <a:latin typeface="Calibri"/>
            </a:endParaRPr>
          </a:p>
        </p:txBody>
      </p:sp>
      <p:sp>
        <p:nvSpPr>
          <p:cNvPr id="8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Remember this?</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Go to the first neighbor position that contains the player character breadcrumb.</a:t>
            </a:r>
            <a:endParaRPr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This needs to be modified since it may happen that none of the neighbors on the open list contain a breadcrumb. What to do?</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The character remembers the direction of its previous movement and continues in the same direction if the cell is open; otherwise randomly pick an open cell.</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The character determines which neighbor cells are open and randomly picks one.</a:t>
            </a:r>
            <a:endParaRPr lang="en-US" sz="2400" spc="-1" strike="noStrike">
              <a:solidFill>
                <a:srgbClr val="000000"/>
              </a:solidFill>
              <a:uFill>
                <a:solidFill>
                  <a:srgbClr val="ffffff"/>
                </a:solidFill>
              </a:uFill>
              <a:latin typeface="Calibri"/>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The intelligent agent expands</a:t>
            </a:r>
            <a:endParaRPr lang="en-US" sz="1800" spc="-1" strike="noStrike">
              <a:solidFill>
                <a:srgbClr val="000000"/>
              </a:solidFill>
              <a:uFill>
                <a:solidFill>
                  <a:srgbClr val="ffffff"/>
                </a:solidFill>
              </a:uFill>
              <a:latin typeface="Calibri"/>
            </a:endParaRPr>
          </a:p>
        </p:txBody>
      </p:sp>
      <p:sp>
        <p:nvSpPr>
          <p:cNvPr id="8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The requirements for the non-player intelligent charter (NPIC) are expanding.</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The NPIC must sense characteristics about neighbors</a:t>
            </a:r>
            <a:endParaRPr lang="en-US" sz="24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lang="en-US" sz="2400" spc="-1" strike="noStrike">
                <a:solidFill>
                  <a:srgbClr val="000000"/>
                </a:solidFill>
                <a:uFill>
                  <a:solidFill>
                    <a:srgbClr val="ffffff"/>
                  </a:solidFill>
                </a:uFill>
                <a:latin typeface="Calibri"/>
              </a:rPr>
              <a:t>At this point only sense barrier and breadcrumb.</a:t>
            </a:r>
            <a:endParaRPr lang="en-US" sz="20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The NPIC must remember previous movement direction.</a:t>
            </a:r>
            <a:endParaRPr lang="en-US" sz="24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The NPIC must remember its open and closed lists.</a:t>
            </a:r>
            <a:endParaRPr lang="en-US" sz="2400" spc="-1" strike="noStrike">
              <a:solidFill>
                <a:srgbClr val="000000"/>
              </a:solidFill>
              <a:uFill>
                <a:solidFill>
                  <a:srgbClr val="ffffff"/>
                </a:solidFill>
              </a:uFill>
              <a:latin typeface="Calibri"/>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Path-following</a:t>
            </a:r>
            <a:endParaRPr lang="en-US" sz="1800" spc="-1" strike="noStrike">
              <a:solidFill>
                <a:srgbClr val="000000"/>
              </a:solidFill>
              <a:uFill>
                <a:solidFill>
                  <a:srgbClr val="ffffff"/>
                </a:solidFill>
              </a:uFill>
              <a:latin typeface="Calibri"/>
            </a:endParaRPr>
          </a:p>
        </p:txBody>
      </p:sp>
      <p:sp>
        <p:nvSpPr>
          <p:cNvPr id="88"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t>
            </a:r>
            <a:r>
              <a:rPr lang="en-US" sz="3200" spc="-1" strike="noStrike">
                <a:solidFill>
                  <a:srgbClr val="000000"/>
                </a:solidFill>
                <a:uFill>
                  <a:solidFill>
                    <a:srgbClr val="ffffff"/>
                  </a:solidFill>
                </a:uFill>
                <a:latin typeface="Calibri"/>
              </a:rPr>
              <a:t>Pathfinding is often thought of solely as a problem of moving from a starting point to a desired destination. Many times, however, it is necessary to move computer-controlled characters in a game environment in a realistic way even though they might not have an ultimate destination. For example, a car-racing game would require the computer-controlled cars to navigate a roadway. Likewise, a strategy or role-playing game might require troops to patrol the roads between towns.”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Not all cells are part of the path. The NPIC can leave the path but generally something bad happens. So the bounds of the path are not barriers.</a:t>
            </a:r>
            <a:endParaRPr lang="en-US" sz="3200" spc="-1" strike="noStrike">
              <a:solidFill>
                <a:srgbClr val="000000"/>
              </a:solidFill>
              <a:uFill>
                <a:solidFill>
                  <a:srgbClr val="ffffff"/>
                </a:solidFill>
              </a:uFill>
              <a:latin typeface="Calibri"/>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Path-following continued</a:t>
            </a:r>
            <a:endParaRPr lang="en-US" sz="1800" spc="-1" strike="noStrike">
              <a:solidFill>
                <a:srgbClr val="000000"/>
              </a:solidFill>
              <a:uFill>
                <a:solidFill>
                  <a:srgbClr val="ffffff"/>
                </a:solidFill>
              </a:uFill>
              <a:latin typeface="Calibri"/>
            </a:endParaRPr>
          </a:p>
        </p:txBody>
      </p:sp>
      <p:sp>
        <p:nvSpPr>
          <p:cNvPr id="90"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Add path sensing to the NPIC</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Depending on what you are doing you might drop the breadcrumb sense.</a:t>
            </a:r>
            <a:endParaRPr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Remember the previous direction.</a:t>
            </a:r>
            <a:endParaRPr lang="en-US" sz="3200" spc="-1" strike="noStrike">
              <a:solidFill>
                <a:srgbClr val="000000"/>
              </a:solidFill>
              <a:uFill>
                <a:solidFill>
                  <a:srgbClr val="ffffff"/>
                </a:solidFill>
              </a:uFill>
              <a:latin typeface="Calibri"/>
            </a:endParaRPr>
          </a:p>
          <a:p>
            <a:pPr lvl="1" marL="743040" indent="-285480">
              <a:lnSpc>
                <a:spcPct val="100000"/>
              </a:lnSpc>
              <a:buClr>
                <a:srgbClr val="000000"/>
              </a:buClr>
              <a:buFont typeface="Arial"/>
              <a:buChar char="–"/>
            </a:pPr>
            <a:r>
              <a:rPr lang="en-US" sz="2800" spc="-1" strike="noStrike">
                <a:solidFill>
                  <a:srgbClr val="000000"/>
                </a:solidFill>
                <a:uFill>
                  <a:solidFill>
                    <a:srgbClr val="ffffff"/>
                  </a:solidFill>
                </a:uFill>
                <a:latin typeface="Calibri"/>
              </a:rPr>
              <a:t>Ok the text uses a numbering scheme; directions 1 through 8. I would suggest that constants with nice names be used</a:t>
            </a:r>
            <a:endParaRPr lang="en-US" sz="24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Assign weights to the different directions where the highest weight goes to continuing in the same direction and the lowest weight to reversing direction.</a:t>
            </a:r>
            <a:endParaRPr lang="en-US" sz="3200" spc="-1" strike="noStrike">
              <a:solidFill>
                <a:srgbClr val="000000"/>
              </a:solidFill>
              <a:uFill>
                <a:solidFill>
                  <a:srgbClr val="ffffff"/>
                </a:solidFill>
              </a:uFill>
              <a:latin typeface="Calibri"/>
            </a:endParaRPr>
          </a:p>
          <a:p>
            <a:pPr>
              <a:lnSpc>
                <a:spcPct val="100000"/>
              </a:lnSpc>
            </a:pPr>
            <a:endParaRPr lang="en-US" sz="3200" spc="-1" strike="noStrike">
              <a:solidFill>
                <a:srgbClr val="000000"/>
              </a:solidFill>
              <a:uFill>
                <a:solidFill>
                  <a:srgbClr val="ffffff"/>
                </a:solidFill>
              </a:uFill>
              <a:latin typeface="Calibri"/>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Path-following continued</a:t>
            </a:r>
            <a:endParaRPr lang="en-US" sz="1800" spc="-1" strike="noStrike">
              <a:solidFill>
                <a:srgbClr val="000000"/>
              </a:solidFill>
              <a:uFill>
                <a:solidFill>
                  <a:srgbClr val="ffffff"/>
                </a:solidFill>
              </a:uFill>
              <a:latin typeface="Calibri"/>
            </a:endParaRPr>
          </a:p>
        </p:txBody>
      </p:sp>
      <p:sp>
        <p:nvSpPr>
          <p:cNvPr id="92"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Instead of the closed list containing the barrier and explored cells, we will need to take care of several things.</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If there are no barriers and the path is closed, the create a bounds list to act as the closed list.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If there are barriers and the path is closed, then create a closed list and a bounds list.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If the path is not closed, follow the previous path finding procedure.</a:t>
            </a:r>
            <a:endParaRPr lang="en-US" sz="3200" spc="-1" strike="noStrike">
              <a:solidFill>
                <a:srgbClr val="000000"/>
              </a:solidFill>
              <a:uFill>
                <a:solidFill>
                  <a:srgbClr val="ffffff"/>
                </a:solidFill>
              </a:uFill>
              <a:latin typeface="Calibri"/>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Path-following continued</a:t>
            </a:r>
            <a:endParaRPr lang="en-US" sz="1800" spc="-1" strike="noStrike">
              <a:solidFill>
                <a:srgbClr val="000000"/>
              </a:solidFill>
              <a:uFill>
                <a:solidFill>
                  <a:srgbClr val="ffffff"/>
                </a:solidFill>
              </a:uFill>
              <a:latin typeface="Calibri"/>
            </a:endParaRPr>
          </a:p>
        </p:txBody>
      </p:sp>
      <p:sp>
        <p:nvSpPr>
          <p:cNvPr id="94"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If a neighbor is not a bound or a barrier, place it on the open list.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Order the open list according to the weight scheme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Select the movement with the greatest weight.</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This can be modified by also allowing the cells on the bounds list to be included on the open list but this would ordinarily also require some sort of penalty for leaving the path and we have not examined penalties!</a:t>
            </a:r>
            <a:endParaRPr lang="en-US" sz="3200" spc="-1" strike="noStrike">
              <a:solidFill>
                <a:srgbClr val="000000"/>
              </a:solidFill>
              <a:uFill>
                <a:solidFill>
                  <a:srgbClr val="ffffff"/>
                </a:solidFill>
              </a:uFill>
              <a:latin typeface="Calibri"/>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p>
            <a:pPr algn="ctr">
              <a:lnSpc>
                <a:spcPct val="100000"/>
              </a:lnSpc>
            </a:pPr>
            <a:r>
              <a:rPr lang="en-US" sz="4400" spc="-1" strike="noStrike">
                <a:solidFill>
                  <a:srgbClr val="000000"/>
                </a:solidFill>
                <a:uFill>
                  <a:solidFill>
                    <a:srgbClr val="ffffff"/>
                  </a:solidFill>
                </a:uFill>
                <a:latin typeface="Calibri"/>
              </a:rPr>
              <a:t>Path-following conclusion</a:t>
            </a:r>
            <a:endParaRPr lang="en-US" sz="1800" spc="-1" strike="noStrike">
              <a:solidFill>
                <a:srgbClr val="000000"/>
              </a:solidFill>
              <a:uFill>
                <a:solidFill>
                  <a:srgbClr val="ffffff"/>
                </a:solidFill>
              </a:uFill>
              <a:latin typeface="Calibri"/>
            </a:endParaRPr>
          </a:p>
        </p:txBody>
      </p:sp>
      <p:sp>
        <p:nvSpPr>
          <p:cNvPr id="96" name="TextShape 2"/>
          <p:cNvSpPr txBox="1"/>
          <p:nvPr/>
        </p:nvSpPr>
        <p:spPr>
          <a:xfrm>
            <a:off x="457200" y="1600200"/>
            <a:ext cx="8229240" cy="4525560"/>
          </a:xfrm>
          <a:prstGeom prst="rect">
            <a:avLst/>
          </a:prstGeom>
          <a:noFill/>
          <a:ln>
            <a:noFill/>
          </a:ln>
        </p:spPr>
        <p:txBody>
          <a:bodyPr/>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t>
            </a:r>
            <a:r>
              <a:rPr lang="en-US" sz="3200" spc="-1" strike="noStrike">
                <a:solidFill>
                  <a:srgbClr val="000000"/>
                </a:solidFill>
                <a:uFill>
                  <a:solidFill>
                    <a:srgbClr val="ffffff"/>
                  </a:solidFill>
                </a:uFill>
                <a:latin typeface="Calibri"/>
              </a:rPr>
              <a:t>the troll continuously circles the road. In a real game, you could make the computer-controlled adversaries continuously patrol the roadways, until they encounter a player. At that point the computer-controlled character's state could switch to an attack mode.”</a:t>
            </a:r>
            <a:endParaRPr lang="en-US" sz="3200" spc="-1" strike="noStrike">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spc="-1" strike="noStrike">
                <a:solidFill>
                  <a:srgbClr val="000000"/>
                </a:solidFill>
                <a:uFill>
                  <a:solidFill>
                    <a:srgbClr val="ffffff"/>
                  </a:solidFill>
                </a:uFill>
                <a:latin typeface="Calibri"/>
              </a:rPr>
              <a:t>“</a:t>
            </a:r>
            <a:r>
              <a:rPr lang="en-US" sz="3200" spc="-1" strike="noStrike">
                <a:solidFill>
                  <a:srgbClr val="000000"/>
                </a:solidFill>
                <a:uFill>
                  <a:solidFill>
                    <a:srgbClr val="ffffff"/>
                  </a:solidFill>
                </a:uFill>
                <a:latin typeface="Calibri"/>
              </a:rPr>
              <a:t>In this example, we used the adjacent tiles to make a weighted decision about direction to move in next. You can increase the robustness of this technique by examining more than just the adjacent tiles. You can weight the directions not just on the adjacent tiles, but also on the tiles adjacent to them. This could make the movement look even more natural and intelligent.”</a:t>
            </a:r>
            <a:endParaRPr lang="en-US" sz="3200" spc="-1" strike="noStrike">
              <a:solidFill>
                <a:srgbClr val="000000"/>
              </a:solidFill>
              <a:uFill>
                <a:solidFill>
                  <a:srgbClr val="ffffff"/>
                </a:solidFill>
              </a:uFill>
              <a:latin typeface="Calibri"/>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134</TotalTime>
  <Application>LibreOffice/5.0.4.2$Linux_X86_64 LibreOffice_project/00m0$Build-2</Application>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2016-01-18T19:26:48Z</dcterms:created>
  <dc:creator>Dan Rochowiak</dc:creator>
  <dc:language>en-US</dc:language>
  <cp:lastModifiedBy>Dan Rochowiak</cp:lastModifiedBy>
  <dcterms:modified xsi:type="dcterms:W3CDTF">2016-01-18T21:41:14Z</dcterms:modified>
  <cp:revision>14</cp:revision>
  <dc:title>Path finding continued</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