
<file path=[Content_Types].xml><?xml version="1.0" encoding="utf-8"?>
<Types xmlns="http://schemas.openxmlformats.org/package/2006/content-types">
  <Override PartName="/_rels/.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8" name="PlaceHolder 2"/>
          <p:cNvSpPr>
            <a:spLocks noGrp="1"/>
          </p:cNvSpPr>
          <p:nvPr>
            <p:ph type="body"/>
          </p:nvPr>
        </p:nvSpPr>
        <p:spPr>
          <a:xfrm>
            <a:off x="457200" y="160020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9" name="PlaceHolder 3"/>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31"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2"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3"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4" name="PlaceHolder 5"/>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36"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7" name="PlaceHolder 3"/>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pic>
        <p:nvPicPr>
          <p:cNvPr id="38" name="" descr=""/>
          <p:cNvPicPr/>
          <p:nvPr/>
        </p:nvPicPr>
        <p:blipFill>
          <a:blip r:embed="rId2"/>
          <a:stretch/>
        </p:blipFill>
        <p:spPr>
          <a:xfrm>
            <a:off x="1735560" y="1599840"/>
            <a:ext cx="5671800" cy="4525560"/>
          </a:xfrm>
          <a:prstGeom prst="rect">
            <a:avLst/>
          </a:prstGeom>
          <a:ln>
            <a:noFill/>
          </a:ln>
        </p:spPr>
      </p:pic>
      <p:pic>
        <p:nvPicPr>
          <p:cNvPr id="39"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6" name="PlaceHolder 2"/>
          <p:cNvSpPr>
            <a:spLocks noGrp="1"/>
          </p:cNvSpPr>
          <p:nvPr>
            <p:ph type="subTitle"/>
          </p:nvPr>
        </p:nvSpPr>
        <p:spPr>
          <a:xfrm>
            <a:off x="457200" y="1600200"/>
            <a:ext cx="8229240" cy="45255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8"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0"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51" name="PlaceHolder 3"/>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5"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56" name="PlaceHolder 3"/>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57" name="PlaceHolder 4"/>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 name="PlaceHolder 2"/>
          <p:cNvSpPr>
            <a:spLocks noGrp="1"/>
          </p:cNvSpPr>
          <p:nvPr>
            <p:ph type="subTitle"/>
          </p:nvPr>
        </p:nvSpPr>
        <p:spPr>
          <a:xfrm>
            <a:off x="457200" y="1600200"/>
            <a:ext cx="8229240" cy="45255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9"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0"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1"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3"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4"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5" name="PlaceHolder 4"/>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7" name="PlaceHolder 2"/>
          <p:cNvSpPr>
            <a:spLocks noGrp="1"/>
          </p:cNvSpPr>
          <p:nvPr>
            <p:ph type="body"/>
          </p:nvPr>
        </p:nvSpPr>
        <p:spPr>
          <a:xfrm>
            <a:off x="457200" y="160020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8" name="PlaceHolder 3"/>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0"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1"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2"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3" name="PlaceHolder 5"/>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5"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6" name="PlaceHolder 3"/>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pic>
        <p:nvPicPr>
          <p:cNvPr id="77" name="" descr=""/>
          <p:cNvPicPr/>
          <p:nvPr/>
        </p:nvPicPr>
        <p:blipFill>
          <a:blip r:embed="rId2"/>
          <a:stretch/>
        </p:blipFill>
        <p:spPr>
          <a:xfrm>
            <a:off x="1735560" y="1599840"/>
            <a:ext cx="5671800" cy="4525560"/>
          </a:xfrm>
          <a:prstGeom prst="rect">
            <a:avLst/>
          </a:prstGeom>
          <a:ln>
            <a:noFill/>
          </a:ln>
        </p:spPr>
      </p:pic>
      <p:pic>
        <p:nvPicPr>
          <p:cNvPr id="78" name="" descr=""/>
          <p:cNvPicPr/>
          <p:nvPr/>
        </p:nvPicPr>
        <p:blipFill>
          <a:blip r:embed="rId3"/>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9"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1"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2" name="PlaceHolder 3"/>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6"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7" name="PlaceHolder 3"/>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8" name="PlaceHolder 4"/>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0"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1"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2"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4"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5"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6" name="PlaceHolder 4"/>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spc="-1" strike="noStrike">
                <a:solidFill>
                  <a:srgbClr val="000000"/>
                </a:solidFill>
                <a:uFill>
                  <a:solidFill>
                    <a:srgbClr val="ffffff"/>
                  </a:solidFill>
                </a:uFill>
                <a:latin typeface="Calibri"/>
              </a:rPr>
              <a:t>Click to edit Master title style</a:t>
            </a:r>
            <a:endParaRPr lang="en-US" sz="1800" spc="-1" strike="noStrike">
              <a:solidFill>
                <a:srgbClr val="000000"/>
              </a:solidFill>
              <a:uFill>
                <a:solidFill>
                  <a:srgbClr val="ffffff"/>
                </a:solidFill>
              </a:uFill>
              <a:latin typeface="Calibri"/>
            </a:endParaRPr>
          </a:p>
        </p:txBody>
      </p:sp>
      <p:sp>
        <p:nvSpPr>
          <p:cNvPr id="1" name="PlaceHolder 2"/>
          <p:cNvSpPr>
            <a:spLocks noGrp="1"/>
          </p:cNvSpPr>
          <p:nvPr>
            <p:ph type="subTitle"/>
          </p:nvPr>
        </p:nvSpPr>
        <p:spPr>
          <a:xfrm>
            <a:off x="1371600" y="3886200"/>
            <a:ext cx="6400440" cy="1752120"/>
          </a:xfrm>
          <a:prstGeom prst="rect">
            <a:avLst/>
          </a:prstGeom>
        </p:spPr>
        <p:txBody>
          <a:bodyPr/>
          <a:p>
            <a:pPr algn="ctr">
              <a:lnSpc>
                <a:spcPct val="100000"/>
              </a:lnSpc>
            </a:pPr>
            <a:r>
              <a:rPr lang="en-US" sz="3200" spc="-1" strike="noStrike">
                <a:solidFill>
                  <a:srgbClr val="8b8b8b"/>
                </a:solidFill>
                <a:uFill>
                  <a:solidFill>
                    <a:srgbClr val="ffffff"/>
                  </a:solidFill>
                </a:uFill>
                <a:latin typeface="Calibri"/>
              </a:rPr>
              <a:t>Click to edit Master subtitle style</a:t>
            </a:r>
            <a:endParaRPr lang="en-US" sz="32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2/8/16</a:t>
            </a:r>
            <a:endParaRPr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809FA48E-124A-4C7F-8A5F-84F385CE45B2}" type="slidenum">
              <a:rPr lang="en-US" sz="1200" spc="-1" strike="noStrike">
                <a:solidFill>
                  <a:srgbClr val="8b8b8b"/>
                </a:solidFill>
                <a:uFill>
                  <a:solidFill>
                    <a:srgbClr val="ffffff"/>
                  </a:solidFill>
                </a:uFill>
                <a:latin typeface="Calibri"/>
              </a:rPr>
              <a:t>&lt;number&gt;</a:t>
            </a:fld>
            <a:endParaRPr lang="en-US" sz="1400" spc="-1" strike="noStrike">
              <a:solidFill>
                <a:srgbClr val="000000"/>
              </a:solidFill>
              <a:uFill>
                <a:solidFill>
                  <a:srgbClr val="ffffff"/>
                </a:solidFill>
              </a:uFill>
              <a:latin typeface="Times New Roman"/>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Calibri"/>
              </a:rPr>
              <a:t>Click to edit the outline text format</a:t>
            </a:r>
            <a:endParaRPr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2400" spc="-1" strike="noStrike">
                <a:solidFill>
                  <a:srgbClr val="000000"/>
                </a:solidFill>
                <a:uFill>
                  <a:solidFill>
                    <a:srgbClr val="ffffff"/>
                  </a:solidFill>
                </a:uFill>
                <a:latin typeface="Calibri"/>
              </a:rPr>
              <a:t>Second Outline Level</a:t>
            </a:r>
            <a:endParaRPr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2000" spc="-1" strike="noStrike">
                <a:solidFill>
                  <a:srgbClr val="000000"/>
                </a:solidFill>
                <a:uFill>
                  <a:solidFill>
                    <a:srgbClr val="ffffff"/>
                  </a:solidFill>
                </a:uFill>
                <a:latin typeface="Calibri"/>
              </a:rPr>
              <a:t>Third Outline Level</a:t>
            </a:r>
            <a:endParaRPr lang="en-U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2000" spc="-1" strike="noStrike">
                <a:solidFill>
                  <a:srgbClr val="000000"/>
                </a:solidFill>
                <a:uFill>
                  <a:solidFill>
                    <a:srgbClr val="ffffff"/>
                  </a:solidFill>
                </a:uFill>
                <a:latin typeface="Calibri"/>
              </a:rPr>
              <a:t>Fourth Outline Level</a:t>
            </a:r>
            <a:endParaRPr lang="en-U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Fifth Outline Level</a:t>
            </a:r>
            <a:endParaRPr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Sixth Outline Level</a:t>
            </a:r>
            <a:endParaRPr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Seventh Outline Level</a:t>
            </a:r>
            <a:endParaRPr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spc="-1" strike="noStrike">
                <a:solidFill>
                  <a:srgbClr val="000000"/>
                </a:solidFill>
                <a:uFill>
                  <a:solidFill>
                    <a:srgbClr val="ffffff"/>
                  </a:solidFill>
                </a:uFill>
                <a:latin typeface="Calibri"/>
              </a:rPr>
              <a:t>Click to edit Master title style</a:t>
            </a:r>
            <a:endParaRPr lang="en-US" sz="1800" spc="-1" strike="noStrike">
              <a:solidFill>
                <a:srgbClr val="000000"/>
              </a:solidFill>
              <a:uFill>
                <a:solidFill>
                  <a:srgbClr val="ffffff"/>
                </a:solidFill>
              </a:uFill>
              <a:latin typeface="Calibri"/>
            </a:endParaRPr>
          </a:p>
        </p:txBody>
      </p:sp>
      <p:sp>
        <p:nvSpPr>
          <p:cNvPr id="41" name="PlaceHolder 2"/>
          <p:cNvSpPr>
            <a:spLocks noGrp="1"/>
          </p:cNvSpPr>
          <p:nvPr>
            <p:ph type="body"/>
          </p:nvPr>
        </p:nvSpPr>
        <p:spPr>
          <a:xfrm>
            <a:off x="457200" y="1600200"/>
            <a:ext cx="8229240" cy="4525560"/>
          </a:xfrm>
          <a:prstGeom prst="rect">
            <a:avLst/>
          </a:prstGeom>
        </p:spPr>
        <p:txBody>
          <a:bodyPr/>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Calibri"/>
              </a:rPr>
              <a:t>Click to edit the outline text format</a:t>
            </a:r>
            <a:endParaRPr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3200" spc="-1" strike="noStrike">
                <a:solidFill>
                  <a:srgbClr val="000000"/>
                </a:solidFill>
                <a:uFill>
                  <a:solidFill>
                    <a:srgbClr val="ffffff"/>
                  </a:solidFill>
                </a:uFill>
                <a:latin typeface="Calibri"/>
              </a:rPr>
              <a:t>Second Outline Level</a:t>
            </a:r>
            <a:endParaRPr lang="en-US" sz="32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3200" spc="-1" strike="noStrike">
                <a:solidFill>
                  <a:srgbClr val="000000"/>
                </a:solidFill>
                <a:uFill>
                  <a:solidFill>
                    <a:srgbClr val="ffffff"/>
                  </a:solidFill>
                </a:uFill>
                <a:latin typeface="Calibri"/>
              </a:rPr>
              <a:t>Third Outline Level</a:t>
            </a:r>
            <a:endParaRPr lang="en-US" sz="32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3200" spc="-1" strike="noStrike">
                <a:solidFill>
                  <a:srgbClr val="000000"/>
                </a:solidFill>
                <a:uFill>
                  <a:solidFill>
                    <a:srgbClr val="ffffff"/>
                  </a:solidFill>
                </a:uFill>
                <a:latin typeface="Calibri"/>
              </a:rPr>
              <a:t>Fourth Outline Level</a:t>
            </a:r>
            <a:endParaRPr lang="en-US" sz="32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3200" spc="-1" strike="noStrike">
                <a:solidFill>
                  <a:srgbClr val="000000"/>
                </a:solidFill>
                <a:uFill>
                  <a:solidFill>
                    <a:srgbClr val="ffffff"/>
                  </a:solidFill>
                </a:uFill>
                <a:latin typeface="Calibri"/>
              </a:rPr>
              <a:t>Fifth Outline Level</a:t>
            </a:r>
            <a:endParaRPr lang="en-US" sz="32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3200" spc="-1" strike="noStrike">
                <a:solidFill>
                  <a:srgbClr val="000000"/>
                </a:solidFill>
                <a:uFill>
                  <a:solidFill>
                    <a:srgbClr val="ffffff"/>
                  </a:solidFill>
                </a:uFill>
                <a:latin typeface="Calibri"/>
              </a:rPr>
              <a:t>Sixth Outline Level</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Seventh Outline LevelClick to edit Master text styles</a:t>
            </a:r>
            <a:endParaRPr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Second level</a:t>
            </a:r>
            <a:endParaRPr lang="en-US" sz="32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Third level</a:t>
            </a:r>
            <a:endParaRPr lang="en-US" sz="32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Fourth level</a:t>
            </a:r>
            <a:endParaRPr lang="en-US" sz="32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Fifth level</a:t>
            </a:r>
            <a:endParaRPr lang="en-US" sz="3200" spc="-1" strike="noStrike">
              <a:solidFill>
                <a:srgbClr val="000000"/>
              </a:solidFill>
              <a:uFill>
                <a:solidFill>
                  <a:srgbClr val="ffffff"/>
                </a:solidFill>
              </a:uFill>
              <a:latin typeface="Calibri"/>
            </a:endParaRPr>
          </a:p>
        </p:txBody>
      </p:sp>
      <p:sp>
        <p:nvSpPr>
          <p:cNvPr id="42"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2/8/16</a:t>
            </a:r>
            <a:endParaRPr lang="en-US" sz="1400" spc="-1" strike="noStrike">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3124080" y="6356520"/>
            <a:ext cx="2895120" cy="36468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AC86550B-6B93-4D2B-B530-B2F7FE0C6ED1}" type="slidenum">
              <a:rPr lang="en-US" sz="1200" spc="-1" strike="noStrike">
                <a:solidFill>
                  <a:srgbClr val="8b8b8b"/>
                </a:solidFill>
                <a:uFill>
                  <a:solidFill>
                    <a:srgbClr val="ffffff"/>
                  </a:solidFill>
                </a:uFill>
                <a:latin typeface="Calibri"/>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685800" y="2130480"/>
            <a:ext cx="7772040" cy="146952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Path finding</a:t>
            </a:r>
            <a:endParaRPr lang="en-US" sz="1800" spc="-1" strike="noStrike">
              <a:solidFill>
                <a:srgbClr val="000000"/>
              </a:solidFill>
              <a:uFill>
                <a:solidFill>
                  <a:srgbClr val="ffffff"/>
                </a:solidFill>
              </a:uFill>
              <a:latin typeface="Calibri"/>
            </a:endParaRPr>
          </a:p>
        </p:txBody>
      </p:sp>
      <p:sp>
        <p:nvSpPr>
          <p:cNvPr id="80" name="TextShape 2"/>
          <p:cNvSpPr txBox="1"/>
          <p:nvPr/>
        </p:nvSpPr>
        <p:spPr>
          <a:xfrm>
            <a:off x="1371600" y="3886200"/>
            <a:ext cx="6400440" cy="1752120"/>
          </a:xfrm>
          <a:prstGeom prst="rect">
            <a:avLst/>
          </a:prstGeom>
          <a:noFill/>
          <a:ln>
            <a:noFill/>
          </a:ln>
        </p:spPr>
        <p:txBody>
          <a:bodyPr/>
          <a:p>
            <a:pPr algn="ctr"/>
            <a:endParaRPr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Tracing</a:t>
            </a:r>
            <a:endParaRPr lang="en-US" sz="1800" spc="-1" strike="noStrike">
              <a:solidFill>
                <a:srgbClr val="000000"/>
              </a:solidFill>
              <a:uFill>
                <a:solidFill>
                  <a:srgbClr val="ffffff"/>
                </a:solidFill>
              </a:uFill>
              <a:latin typeface="Calibri"/>
            </a:endParaRPr>
          </a:p>
        </p:txBody>
      </p:sp>
      <p:sp>
        <p:nvSpPr>
          <p:cNvPr id="98"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When in the </a:t>
            </a:r>
            <a:r>
              <a:rPr lang="en-US" sz="3200" spc="-1" strike="noStrike">
                <a:solidFill>
                  <a:srgbClr val="000000"/>
                </a:solidFill>
                <a:uFill>
                  <a:solidFill>
                    <a:srgbClr val="ffffff"/>
                  </a:solidFill>
                </a:uFill>
                <a:latin typeface="Courier New"/>
              </a:rPr>
              <a:t>trace</a:t>
            </a:r>
            <a:r>
              <a:rPr lang="en-US" sz="3200" spc="-1" strike="noStrike">
                <a:solidFill>
                  <a:srgbClr val="000000"/>
                </a:solidFill>
                <a:uFill>
                  <a:solidFill>
                    <a:srgbClr val="ffffff"/>
                  </a:solidFill>
                </a:uFill>
                <a:latin typeface="Calibri"/>
              </a:rPr>
              <a:t> state follow the edge of the obstacle.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Continue tracing until ‘free’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So what is it to be ‘free’?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Simple approach</a:t>
            </a:r>
            <a:endParaRPr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When the obstacle is detected, determine the straight line path to the destination.</a:t>
            </a:r>
            <a:endParaRPr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When the character crosses the straight line path, enter the </a:t>
            </a:r>
            <a:r>
              <a:rPr lang="en-US" sz="2800" spc="-1" strike="noStrike">
                <a:solidFill>
                  <a:srgbClr val="000000"/>
                </a:solidFill>
                <a:uFill>
                  <a:solidFill>
                    <a:srgbClr val="ffffff"/>
                  </a:solidFill>
                </a:uFill>
                <a:latin typeface="Courier New"/>
              </a:rPr>
              <a:t>findPath</a:t>
            </a:r>
            <a:r>
              <a:rPr lang="en-US" sz="2800" spc="-1" strike="noStrike">
                <a:solidFill>
                  <a:srgbClr val="000000"/>
                </a:solidFill>
                <a:uFill>
                  <a:solidFill>
                    <a:srgbClr val="ffffff"/>
                  </a:solidFill>
                </a:uFill>
                <a:latin typeface="Calibri"/>
              </a:rPr>
              <a:t> state</a:t>
            </a:r>
            <a:endParaRPr lang="en-US" sz="2400" spc="-1" strike="noStrike">
              <a:solidFill>
                <a:srgbClr val="000000"/>
              </a:solidFill>
              <a:uFill>
                <a:solidFill>
                  <a:srgbClr val="ffffff"/>
                </a:solidFill>
              </a:uFill>
              <a:latin typeface="Calibri"/>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Breadcrumbs</a:t>
            </a:r>
            <a:endParaRPr lang="en-US" sz="1800" spc="-1" strike="noStrike">
              <a:solidFill>
                <a:srgbClr val="000000"/>
              </a:solidFill>
              <a:uFill>
                <a:solidFill>
                  <a:srgbClr val="ffffff"/>
                </a:solidFill>
              </a:uFill>
              <a:latin typeface="Calibri"/>
            </a:endParaRPr>
          </a:p>
        </p:txBody>
      </p:sp>
      <p:sp>
        <p:nvSpPr>
          <p:cNvPr id="100"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The game character adds a third state, </a:t>
            </a:r>
            <a:r>
              <a:rPr lang="en-US" sz="3200" spc="-1" strike="noStrike">
                <a:solidFill>
                  <a:srgbClr val="000000"/>
                </a:solidFill>
                <a:uFill>
                  <a:solidFill>
                    <a:srgbClr val="ffffff"/>
                  </a:solidFill>
                </a:uFill>
                <a:latin typeface="Courier New"/>
              </a:rPr>
              <a:t>followCrumb</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The player character creates a path.</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Each time the player character takes a step, it leaves a mark on the game world.</a:t>
            </a:r>
            <a:endParaRPr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Player is unaware of this!</a:t>
            </a:r>
            <a:endParaRPr lang="en-US" sz="24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The game character moves by using the steps while in </a:t>
            </a:r>
            <a:r>
              <a:rPr lang="en-US" sz="3200" spc="-1" strike="noStrike">
                <a:solidFill>
                  <a:srgbClr val="000000"/>
                </a:solidFill>
                <a:uFill>
                  <a:solidFill>
                    <a:srgbClr val="ffffff"/>
                  </a:solidFill>
                </a:uFill>
                <a:latin typeface="Courier New"/>
              </a:rPr>
              <a:t>findPath</a:t>
            </a:r>
            <a:r>
              <a:rPr lang="en-US" sz="3200" spc="-1" strike="noStrike">
                <a:solidFill>
                  <a:srgbClr val="000000"/>
                </a:solidFill>
                <a:uFill>
                  <a:solidFill>
                    <a:srgbClr val="ffffff"/>
                  </a:solidFill>
                </a:uFill>
                <a:latin typeface="Calibri"/>
              </a:rPr>
              <a:t>.</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When the breadcrumb is encounter the player character enter the </a:t>
            </a:r>
            <a:r>
              <a:rPr lang="en-US" sz="3200" spc="-1" strike="noStrike">
                <a:solidFill>
                  <a:srgbClr val="000000"/>
                </a:solidFill>
                <a:uFill>
                  <a:solidFill>
                    <a:srgbClr val="ffffff"/>
                  </a:solidFill>
                </a:uFill>
                <a:latin typeface="Courier New"/>
              </a:rPr>
              <a:t>followCrumb</a:t>
            </a:r>
            <a:r>
              <a:rPr lang="en-US" sz="3200" spc="-1" strike="noStrike">
                <a:solidFill>
                  <a:srgbClr val="000000"/>
                </a:solidFill>
                <a:uFill>
                  <a:solidFill>
                    <a:srgbClr val="ffffff"/>
                  </a:solidFill>
                </a:uFill>
                <a:latin typeface="Calibri"/>
              </a:rPr>
              <a:t> state.</a:t>
            </a:r>
            <a:endParaRPr lang="en-US" sz="3200" spc="-1" strike="noStrike">
              <a:solidFill>
                <a:srgbClr val="000000"/>
              </a:solidFill>
              <a:uFill>
                <a:solidFill>
                  <a:srgbClr val="ffffff"/>
                </a:solidFill>
              </a:uFill>
              <a:latin typeface="Calibri"/>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Breadcrumbs (cont)</a:t>
            </a:r>
            <a:endParaRPr lang="en-US" sz="1800" spc="-1" strike="noStrike">
              <a:solidFill>
                <a:srgbClr val="000000"/>
              </a:solidFill>
              <a:uFill>
                <a:solidFill>
                  <a:srgbClr val="ffffff"/>
                </a:solidFill>
              </a:uFill>
              <a:latin typeface="Calibri"/>
            </a:endParaRPr>
          </a:p>
        </p:txBody>
      </p:sp>
      <p:sp>
        <p:nvSpPr>
          <p:cNvPr id="102"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While in the </a:t>
            </a:r>
            <a:r>
              <a:rPr lang="en-US" sz="3200" spc="-1" strike="noStrike">
                <a:solidFill>
                  <a:srgbClr val="000000"/>
                </a:solidFill>
                <a:uFill>
                  <a:solidFill>
                    <a:srgbClr val="ffffff"/>
                  </a:solidFill>
                </a:uFill>
                <a:latin typeface="Courier New"/>
              </a:rPr>
              <a:t>followCrumb</a:t>
            </a:r>
            <a:r>
              <a:rPr lang="en-US" sz="3200" spc="-1" strike="noStrike">
                <a:solidFill>
                  <a:srgbClr val="000000"/>
                </a:solidFill>
                <a:uFill>
                  <a:solidFill>
                    <a:srgbClr val="ffffff"/>
                  </a:solidFill>
                </a:uFill>
                <a:latin typeface="Calibri"/>
              </a:rPr>
              <a:t> state, examine the neighbors.</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Go to the first neighbor position that contains the player character breadcrumb.</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Determine whether the new position is the destination position.</a:t>
            </a:r>
            <a:endParaRPr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If it is stop</a:t>
            </a:r>
            <a:endParaRPr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If it is not the destination and there is neighbor with a breadcrumb, go there; otherwise enter </a:t>
            </a:r>
            <a:r>
              <a:rPr lang="en-US" sz="2800" spc="-1" strike="noStrike">
                <a:solidFill>
                  <a:srgbClr val="000000"/>
                </a:solidFill>
                <a:uFill>
                  <a:solidFill>
                    <a:srgbClr val="ffffff"/>
                  </a:solidFill>
                </a:uFill>
                <a:latin typeface="Courier New"/>
              </a:rPr>
              <a:t>findPath</a:t>
            </a:r>
            <a:endParaRPr lang="en-US" sz="24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Readings</a:t>
            </a:r>
            <a:endParaRPr lang="en-US" sz="1800" spc="-1" strike="noStrike">
              <a:solidFill>
                <a:srgbClr val="000000"/>
              </a:solidFill>
              <a:uFill>
                <a:solidFill>
                  <a:srgbClr val="ffffff"/>
                </a:solidFill>
              </a:uFill>
              <a:latin typeface="Calibri"/>
            </a:endParaRPr>
          </a:p>
        </p:txBody>
      </p:sp>
      <p:sp>
        <p:nvSpPr>
          <p:cNvPr id="82"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Readings from the Bourg and Seemann text will begin with Chapter 6 and then move onto chapters 7, 2, 3, 4 an 5 in that order.</a:t>
            </a:r>
            <a:endParaRPr lang="en-US" sz="32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Pathfinding</a:t>
            </a:r>
            <a:endParaRPr lang="en-US" sz="1800" spc="-1" strike="noStrike">
              <a:solidFill>
                <a:srgbClr val="000000"/>
              </a:solidFill>
              <a:uFill>
                <a:solidFill>
                  <a:srgbClr val="ffffff"/>
                </a:solidFill>
              </a:uFill>
              <a:latin typeface="Calibri"/>
            </a:endParaRPr>
          </a:p>
        </p:txBody>
      </p:sp>
      <p:sp>
        <p:nvSpPr>
          <p:cNvPr id="84"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This is the process of moving the game character from its initial location to a desired location.</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Many different sub-problems and many different solutions.</a:t>
            </a:r>
            <a:endParaRPr lang="en-US" sz="32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Simple approach</a:t>
            </a:r>
            <a:endParaRPr lang="en-US" sz="1800" spc="-1" strike="noStrike">
              <a:solidFill>
                <a:srgbClr val="000000"/>
              </a:solidFill>
              <a:uFill>
                <a:solidFill>
                  <a:srgbClr val="ffffff"/>
                </a:solidFill>
              </a:uFill>
              <a:latin typeface="Calibri"/>
            </a:endParaRPr>
          </a:p>
        </p:txBody>
      </p:sp>
      <p:sp>
        <p:nvSpPr>
          <p:cNvPr id="86"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If the starting x position is greater than the destination x position, then decrement the x position</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If the starting x position is less than the destination x position, then increment x</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If the starting y position is greater than the destination y position, then decrement the y position</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If the starting y position is less than the destination y position, then increment y</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Goto the new x,y position</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Simple approach</a:t>
            </a:r>
            <a:endParaRPr lang="en-US" sz="1800" spc="-1" strike="noStrike">
              <a:solidFill>
                <a:srgbClr val="000000"/>
              </a:solidFill>
              <a:uFill>
                <a:solidFill>
                  <a:srgbClr val="ffffff"/>
                </a:solidFill>
              </a:uFill>
              <a:latin typeface="Calibri"/>
            </a:endParaRPr>
          </a:p>
        </p:txBody>
      </p:sp>
      <p:sp>
        <p:nvSpPr>
          <p:cNvPr id="88"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Wrap the if_then logic in a function or method.</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Call the function or method on a schedule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Each time the function or method is called the game character moves closer to the destination.</a:t>
            </a:r>
            <a:endParaRPr lang="en-US" sz="3200" spc="-1" strike="noStrike">
              <a:solidFill>
                <a:srgbClr val="000000"/>
              </a:solidFill>
              <a:uFill>
                <a:solidFill>
                  <a:srgbClr val="ffffff"/>
                </a:solidFill>
              </a:u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Example</a:t>
            </a:r>
            <a:endParaRPr lang="en-US" sz="1800" spc="-1" strike="noStrike">
              <a:solidFill>
                <a:srgbClr val="000000"/>
              </a:solidFill>
              <a:uFill>
                <a:solidFill>
                  <a:srgbClr val="ffffff"/>
                </a:solidFill>
              </a:uFill>
              <a:latin typeface="Calibri"/>
            </a:endParaRPr>
          </a:p>
        </p:txBody>
      </p:sp>
      <p:sp>
        <p:nvSpPr>
          <p:cNvPr id="90" name="TextShape 2"/>
          <p:cNvSpPr txBox="1"/>
          <p:nvPr/>
        </p:nvSpPr>
        <p:spPr>
          <a:xfrm>
            <a:off x="457200" y="1600200"/>
            <a:ext cx="8229240" cy="4525560"/>
          </a:xfrm>
          <a:prstGeom prst="rect">
            <a:avLst/>
          </a:prstGeom>
          <a:noFill/>
          <a:ln>
            <a:noFill/>
          </a:ln>
        </p:spPr>
        <p:txBody>
          <a:bodyPr/>
          <a:p>
            <a:pPr>
              <a:lnSpc>
                <a:spcPct val="100000"/>
              </a:lnSpc>
            </a:pPr>
            <a:r>
              <a:rPr lang="en-US" sz="3200" spc="-1" strike="noStrike">
                <a:solidFill>
                  <a:srgbClr val="000000"/>
                </a:solidFill>
                <a:uFill>
                  <a:solidFill>
                    <a:srgbClr val="ffffff"/>
                  </a:solidFill>
                </a:uFill>
                <a:latin typeface="Courier New"/>
              </a:rPr>
              <a:t>// update x position</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if ( position.x &gt; destination.x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position.x--;</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else if ( position.x &lt; destination.x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position.x++;</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update y position</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if ( position.y &gt; destination.y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position.y--;</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else if ( position.y &lt; destination.y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position.y++;</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This works fine if we don’t have to worry about the edges of the display window</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Avoid the obstacle</a:t>
            </a:r>
            <a:endParaRPr lang="en-US" sz="1800" spc="-1" strike="noStrike">
              <a:solidFill>
                <a:srgbClr val="000000"/>
              </a:solidFill>
              <a:uFill>
                <a:solidFill>
                  <a:srgbClr val="ffffff"/>
                </a:solidFill>
              </a:uFill>
              <a:latin typeface="Calibri"/>
            </a:endParaRPr>
          </a:p>
        </p:txBody>
      </p:sp>
      <p:sp>
        <p:nvSpPr>
          <p:cNvPr id="92"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If the character encounters an obstacle that prevents the move to the new x,y position, randomly move to the nearest open x,y position and try again.</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Problems:</a:t>
            </a:r>
            <a:endParaRPr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How to detect the obstacle?</a:t>
            </a:r>
            <a:endParaRPr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How to find the open position?</a:t>
            </a:r>
            <a:endParaRPr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How to determine ‘nearest’?</a:t>
            </a:r>
            <a:endParaRPr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How to avoid returning to the same blocked position?</a:t>
            </a:r>
            <a:endParaRPr lang="en-US" sz="2400" spc="-1" strike="noStrike">
              <a:solidFill>
                <a:srgbClr val="000000"/>
              </a:solidFill>
              <a:uFill>
                <a:solidFill>
                  <a:srgbClr val="ffffff"/>
                </a:solidFill>
              </a:uFill>
              <a:latin typeface="Calibri"/>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Example</a:t>
            </a:r>
            <a:endParaRPr lang="en-US" sz="1800" spc="-1" strike="noStrike">
              <a:solidFill>
                <a:srgbClr val="000000"/>
              </a:solidFill>
              <a:uFill>
                <a:solidFill>
                  <a:srgbClr val="ffffff"/>
                </a:solidFill>
              </a:uFill>
              <a:latin typeface="Calibri"/>
            </a:endParaRPr>
          </a:p>
        </p:txBody>
      </p:sp>
      <p:sp>
        <p:nvSpPr>
          <p:cNvPr id="94" name="TextShape 2"/>
          <p:cNvSpPr txBox="1"/>
          <p:nvPr/>
        </p:nvSpPr>
        <p:spPr>
          <a:xfrm>
            <a:off x="457200" y="1600200"/>
            <a:ext cx="8229240" cy="4525560"/>
          </a:xfrm>
          <a:prstGeom prst="rect">
            <a:avLst/>
          </a:prstGeom>
          <a:noFill/>
          <a:ln>
            <a:noFill/>
          </a:ln>
        </p:spPr>
        <p:txBody>
          <a:bodyPr/>
          <a:p>
            <a:pPr>
              <a:lnSpc>
                <a:spcPct val="100000"/>
              </a:lnSpc>
            </a:pPr>
            <a:r>
              <a:rPr lang="en-US" sz="3200" spc="-1" strike="noStrike">
                <a:solidFill>
                  <a:srgbClr val="000000"/>
                </a:solidFill>
                <a:uFill>
                  <a:solidFill>
                    <a:srgbClr val="ffffff"/>
                  </a:solidFill>
                </a:uFill>
                <a:latin typeface="Calibri"/>
              </a:rPr>
              <a:t>The simplest obstacle avoidance algorithm would be something like this:</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 determine desired location to try</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if ( position.x &gt; destination.x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try.x = position.x - 1;</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else if ( position.x &lt; destination.x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try.x = position.x + 1;</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if ( position.y &gt; destination.y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try.y = position.y - 1;</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else if ( position.y &lt; destination.y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try.y = position.y + 1;</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if the cell at (try.x,try.y) does not have an obstacle in it,</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then move to (try.x,try.y)</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else try the other cells adjacent to (position.x,position.y) until an empty cell is found</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The “try other cells” portion of the code could either randomly pick adjacent cells until an empty one is found, or could look more methodically, for example moving clockwise (or counterclockwise) around the adjacent cells until an empty one is found</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Tracing the obstacle</a:t>
            </a:r>
            <a:endParaRPr lang="en-US" sz="1800" spc="-1" strike="noStrike">
              <a:solidFill>
                <a:srgbClr val="000000"/>
              </a:solidFill>
              <a:uFill>
                <a:solidFill>
                  <a:srgbClr val="ffffff"/>
                </a:solidFill>
              </a:uFill>
              <a:latin typeface="Calibri"/>
            </a:endParaRPr>
          </a:p>
        </p:txBody>
      </p:sp>
      <p:sp>
        <p:nvSpPr>
          <p:cNvPr id="96"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Establish two states: </a:t>
            </a:r>
            <a:r>
              <a:rPr lang="en-US" sz="3200" spc="-1" strike="noStrike">
                <a:solidFill>
                  <a:srgbClr val="000000"/>
                </a:solidFill>
                <a:uFill>
                  <a:solidFill>
                    <a:srgbClr val="ffffff"/>
                  </a:solidFill>
                </a:uFill>
                <a:latin typeface="Courier New"/>
              </a:rPr>
              <a:t>findPath</a:t>
            </a:r>
            <a:r>
              <a:rPr lang="en-US" sz="3200" spc="-1" strike="noStrike">
                <a:solidFill>
                  <a:srgbClr val="000000"/>
                </a:solidFill>
                <a:uFill>
                  <a:solidFill>
                    <a:srgbClr val="ffffff"/>
                  </a:solidFill>
                </a:uFill>
                <a:latin typeface="Calibri"/>
              </a:rPr>
              <a:t> and </a:t>
            </a:r>
            <a:r>
              <a:rPr lang="en-US" sz="3200" spc="-1" strike="noStrike">
                <a:solidFill>
                  <a:srgbClr val="000000"/>
                </a:solidFill>
                <a:uFill>
                  <a:solidFill>
                    <a:srgbClr val="ffffff"/>
                  </a:solidFill>
                </a:uFill>
                <a:latin typeface="Courier New"/>
              </a:rPr>
              <a:t>trace</a:t>
            </a:r>
            <a:r>
              <a:rPr lang="en-US" sz="3200" spc="-1" strike="noStrike">
                <a:solidFill>
                  <a:srgbClr val="000000"/>
                </a:solidFill>
                <a:uFill>
                  <a:solidFill>
                    <a:srgbClr val="ffffff"/>
                  </a:solidFill>
                </a:uFill>
                <a:latin typeface="Calibri"/>
              </a:rPr>
              <a:t>.</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Start in </a:t>
            </a:r>
            <a:r>
              <a:rPr lang="en-US" sz="3200" spc="-1" strike="noStrike">
                <a:solidFill>
                  <a:srgbClr val="000000"/>
                </a:solidFill>
                <a:uFill>
                  <a:solidFill>
                    <a:srgbClr val="ffffff"/>
                  </a:solidFill>
                </a:uFill>
                <a:latin typeface="Courier New"/>
              </a:rPr>
              <a:t>findPath</a:t>
            </a:r>
            <a:r>
              <a:rPr lang="en-US" sz="3200" spc="-1" strike="noStrike">
                <a:solidFill>
                  <a:srgbClr val="000000"/>
                </a:solidFill>
                <a:uFill>
                  <a:solidFill>
                    <a:srgbClr val="ffffff"/>
                  </a:solidFill>
                </a:uFill>
                <a:latin typeface="Calibri"/>
              </a:rPr>
              <a:t> state.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Continue in the simple path finding algorithm until an obstacle is detected</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When obstacle is detected enter the </a:t>
            </a:r>
            <a:r>
              <a:rPr lang="en-US" sz="3200" spc="-1" strike="noStrike">
                <a:solidFill>
                  <a:srgbClr val="000000"/>
                </a:solidFill>
                <a:uFill>
                  <a:solidFill>
                    <a:srgbClr val="ffffff"/>
                  </a:solidFill>
                </a:uFill>
                <a:latin typeface="Courier New"/>
              </a:rPr>
              <a:t>trace</a:t>
            </a:r>
            <a:r>
              <a:rPr lang="en-US" sz="3200" spc="-1" strike="noStrike">
                <a:solidFill>
                  <a:srgbClr val="000000"/>
                </a:solidFill>
                <a:uFill>
                  <a:solidFill>
                    <a:srgbClr val="ffffff"/>
                  </a:solidFill>
                </a:uFill>
                <a:latin typeface="Calibri"/>
              </a:rPr>
              <a:t> state.</a:t>
            </a:r>
            <a:endParaRPr lang="en-US" sz="3200" spc="-1" strike="noStrike">
              <a:solidFill>
                <a:srgbClr val="000000"/>
              </a:solidFill>
              <a:uFill>
                <a:solidFill>
                  <a:srgbClr val="ffffff"/>
                </a:solidFill>
              </a:uFill>
              <a:latin typeface="Calibri"/>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56</TotalTime>
  <Application>LibreOffice/5.0.4.2$Linux_X86_64 LibreOffice_project/00m0$Build-2</Application>
  <Paragraphs>77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2016-01-14T15:50:23Z</dcterms:created>
  <dc:creator>Dan Rochowiak</dc:creator>
  <dc:language>en-US</dc:language>
  <cp:lastModifiedBy>Dan Rochowiak</cp:lastModifiedBy>
  <dcterms:modified xsi:type="dcterms:W3CDTF">2016-01-14T16:46:30Z</dcterms:modified>
  <cp:revision>6</cp:revision>
  <dc:title>Path finding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