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1735560" y="1599840"/>
            <a:ext cx="5671800" cy="4525560"/>
          </a:xfrm>
          <a:prstGeom prst="rect">
            <a:avLst/>
          </a:prstGeom>
          <a:ln>
            <a:noFill/>
          </a:ln>
        </p:spPr>
      </p:pic>
      <p:pic>
        <p:nvPicPr>
          <p:cNvPr id="39"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6"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1"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5"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6"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7"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1"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4"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5"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8"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3"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6"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77" name="" descr=""/>
          <p:cNvPicPr/>
          <p:nvPr/>
        </p:nvPicPr>
        <p:blipFill>
          <a:blip r:embed="rId2"/>
          <a:stretch/>
        </p:blipFill>
        <p:spPr>
          <a:xfrm>
            <a:off x="1735560" y="1599840"/>
            <a:ext cx="5671800" cy="4525560"/>
          </a:xfrm>
          <a:prstGeom prst="rect">
            <a:avLst/>
          </a:prstGeom>
          <a:ln>
            <a:noFill/>
          </a:ln>
        </p:spPr>
      </p:pic>
      <p:pic>
        <p:nvPicPr>
          <p:cNvPr id="78"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1" name="PlaceHolder 2"/>
          <p:cNvSpPr>
            <a:spLocks noGrp="1"/>
          </p:cNvSpPr>
          <p:nvPr>
            <p:ph type="subTitle"/>
          </p:nvPr>
        </p:nvSpPr>
        <p:spPr>
          <a:xfrm>
            <a:off x="1371600" y="3886200"/>
            <a:ext cx="6400440" cy="1752120"/>
          </a:xfrm>
          <a:prstGeom prst="rect">
            <a:avLst/>
          </a:prstGeom>
        </p:spPr>
        <p:txBody>
          <a:bodyPr/>
          <a:p>
            <a:pPr algn="ctr">
              <a:lnSpc>
                <a:spcPct val="100000"/>
              </a:lnSpc>
            </a:pPr>
            <a:r>
              <a:rPr lang="en-US" sz="3200" spc="-1" strike="noStrike">
                <a:solidFill>
                  <a:srgbClr val="8b8b8b"/>
                </a:solidFill>
                <a:uFill>
                  <a:solidFill>
                    <a:srgbClr val="ffffff"/>
                  </a:solidFill>
                </a:uFill>
                <a:latin typeface="Calibri"/>
              </a:rPr>
              <a:t>Click to edit Master subtitle style</a:t>
            </a:r>
            <a:endParaRPr lang="en-US" sz="32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A9F577F6-D693-4335-8DA2-0C48E783FE48}"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400" spc="-1" strike="noStrike">
                <a:solidFill>
                  <a:srgbClr val="000000"/>
                </a:solidFill>
                <a:uFill>
                  <a:solidFill>
                    <a:srgbClr val="ffffff"/>
                  </a:solidFill>
                </a:uFill>
                <a:latin typeface="Calibri"/>
              </a:rPr>
              <a:t>Second Outline Level</a:t>
            </a:r>
            <a:endParaRPr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000" spc="-1" strike="noStrike">
                <a:solidFill>
                  <a:srgbClr val="000000"/>
                </a:solidFill>
                <a:uFill>
                  <a:solidFill>
                    <a:srgbClr val="ffffff"/>
                  </a:solidFill>
                </a:uFill>
                <a:latin typeface="Calibri"/>
              </a:rPr>
              <a:t>Third Outline Level</a:t>
            </a:r>
            <a:endParaRPr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Calibri"/>
              </a:rPr>
              <a:t>Fourth Outline Level</a:t>
            </a:r>
            <a:endParaRPr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3200" spc="-1" strike="noStrike">
                <a:solidFill>
                  <a:srgbClr val="000000"/>
                </a:solidFill>
                <a:uFill>
                  <a:solidFill>
                    <a:srgbClr val="ffffff"/>
                  </a:solidFill>
                </a:uFill>
                <a:latin typeface="Calibri"/>
              </a:rPr>
              <a:t>Second Outline Level</a:t>
            </a:r>
            <a:endParaRPr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3200" spc="-1" strike="noStrike">
                <a:solidFill>
                  <a:srgbClr val="000000"/>
                </a:solidFill>
                <a:uFill>
                  <a:solidFill>
                    <a:srgbClr val="ffffff"/>
                  </a:solidFill>
                </a:uFill>
                <a:latin typeface="Calibri"/>
              </a:rPr>
              <a:t>Third Outline Level</a:t>
            </a:r>
            <a:endParaRPr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3200" spc="-1" strike="noStrike">
                <a:solidFill>
                  <a:srgbClr val="000000"/>
                </a:solidFill>
                <a:uFill>
                  <a:solidFill>
                    <a:srgbClr val="ffffff"/>
                  </a:solidFill>
                </a:uFill>
                <a:latin typeface="Calibri"/>
              </a:rPr>
              <a:t>Fourth Outline Level</a:t>
            </a:r>
            <a:endParaRPr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Fifth Outline Level</a:t>
            </a:r>
            <a:endParaRPr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Sixth Outline Level</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Seventh Outline LevelClick to edit Master text styles</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Second level</a:t>
            </a:r>
            <a:endParaRPr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Third level</a:t>
            </a:r>
            <a:endParaRPr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Fourth level</a:t>
            </a:r>
            <a:endParaRPr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Fifth level</a:t>
            </a:r>
            <a:endParaRPr lang="en-US" sz="3200" spc="-1" strike="noStrike">
              <a:solidFill>
                <a:srgbClr val="000000"/>
              </a:solidFill>
              <a:uFill>
                <a:solidFill>
                  <a:srgbClr val="ffffff"/>
                </a:solidFill>
              </a:uFill>
              <a:latin typeface="Calibri"/>
            </a:endParaRPr>
          </a:p>
        </p:txBody>
      </p:sp>
      <p:sp>
        <p:nvSpPr>
          <p:cNvPr id="4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9305FAD-B393-43E4-BA22-8E9B5B08C13A}"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www-cs-students.stanford.edu/~amitp/gameprog.html" TargetMode="External"/><Relationship Id="rId2" Type="http://schemas.openxmlformats.org/officeDocument/2006/relationships/hyperlink" Target="http://www-cs-students.stanford.edu/~amitp/gameprog.html#tiles" TargetMode="External"/><Relationship Id="rId3" Type="http://schemas.openxmlformats.org/officeDocument/2006/relationships/hyperlink" Target="http://www.redblobgames.com/" TargetMode="External"/><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sourcemaking.com/design_patterns/strategy" TargetMode="External"/><Relationship Id="rId2" Type="http://schemas.openxmlformats.org/officeDocument/2006/relationships/hyperlink" Target="https://sourcemaking.com/design_patterns/strategy" TargetMode="External"/><Relationship Id="rId3" Type="http://schemas.openxmlformats.org/officeDocument/2006/relationships/hyperlink" Target="https://sourcemaking.com/design_patterns/template_method" TargetMode="External"/><Relationship Id="rId4" Type="http://schemas.openxmlformats.org/officeDocument/2006/relationships/hyperlink" Target="https://sourcemaking.com/design_patterns/template_method" TargetMode="External"/><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685800" y="2130480"/>
            <a:ext cx="7772040" cy="146952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Path finding (cont)</a:t>
            </a:r>
            <a:endParaRPr lang="en-US" sz="1800" spc="-1" strike="noStrike">
              <a:solidFill>
                <a:srgbClr val="000000"/>
              </a:solidFill>
              <a:uFill>
                <a:solidFill>
                  <a:srgbClr val="ffffff"/>
                </a:solidFill>
              </a:uFill>
              <a:latin typeface="Calibri"/>
            </a:endParaRPr>
          </a:p>
        </p:txBody>
      </p:sp>
      <p:sp>
        <p:nvSpPr>
          <p:cNvPr id="80" name="TextShape 2"/>
          <p:cNvSpPr txBox="1"/>
          <p:nvPr/>
        </p:nvSpPr>
        <p:spPr>
          <a:xfrm>
            <a:off x="1371600" y="3886200"/>
            <a:ext cx="6400440" cy="1752120"/>
          </a:xfrm>
          <a:prstGeom prst="rect">
            <a:avLst/>
          </a:prstGeom>
          <a:noFill/>
          <a:ln>
            <a:noFill/>
          </a:ln>
        </p:spPr>
        <p:txBody>
          <a:bodyPr/>
          <a:p>
            <a:pPr algn="ctr"/>
            <a:endParaRPr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Discussion of </a:t>
            </a:r>
            <a:r>
              <a:rPr lang="en-US" sz="4400" spc="-1" strike="noStrike">
                <a:solidFill>
                  <a:srgbClr val="000000"/>
                </a:solidFill>
                <a:uFill>
                  <a:solidFill>
                    <a:srgbClr val="ffffff"/>
                  </a:solidFill>
                </a:uFill>
                <a:latin typeface="Courier New"/>
              </a:rPr>
              <a:t>get_adjacent_nodes</a:t>
            </a:r>
            <a:endParaRPr lang="en-US" sz="1800" spc="-1" strike="noStrike">
              <a:solidFill>
                <a:srgbClr val="000000"/>
              </a:solidFill>
              <a:uFill>
                <a:solidFill>
                  <a:srgbClr val="ffffff"/>
                </a:solidFill>
              </a:uFill>
              <a:latin typeface="Calibri"/>
            </a:endParaRPr>
          </a:p>
        </p:txBody>
      </p:sp>
      <p:sp>
        <p:nvSpPr>
          <p:cNvPr id="9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Each consideration would provide a different function, method or algorithm for producing a list of adjacent nodes. (Yes, ‘adjacent’ has an odd meaning here.)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These different definitions would produce different behaviors.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However, the basic signature remains constant. Given some node produce a list of adjacent nodes.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Start building these!</a:t>
            </a:r>
            <a:endParaRPr lang="en-US" sz="32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Discussion of </a:t>
            </a:r>
            <a:r>
              <a:rPr lang="en-US" sz="4400" spc="-1" strike="noStrike">
                <a:solidFill>
                  <a:srgbClr val="000000"/>
                </a:solidFill>
                <a:uFill>
                  <a:solidFill>
                    <a:srgbClr val="ffffff"/>
                  </a:solidFill>
                </a:uFill>
                <a:latin typeface="Courier New"/>
              </a:rPr>
              <a:t>choose_node</a:t>
            </a:r>
            <a:endParaRPr lang="en-US" sz="1800" spc="-1" strike="noStrike">
              <a:solidFill>
                <a:srgbClr val="000000"/>
              </a:solidFill>
              <a:uFill>
                <a:solidFill>
                  <a:srgbClr val="ffffff"/>
                </a:solidFill>
              </a:uFill>
              <a:latin typeface="Calibri"/>
            </a:endParaRPr>
          </a:p>
        </p:txBody>
      </p:sp>
      <p:sp>
        <p:nvSpPr>
          <p:cNvPr id="10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 similar approach will be used for </a:t>
            </a:r>
            <a:r>
              <a:rPr lang="en-US" sz="3200" spc="-1" strike="noStrike">
                <a:solidFill>
                  <a:srgbClr val="000000"/>
                </a:solidFill>
                <a:uFill>
                  <a:solidFill>
                    <a:srgbClr val="ffffff"/>
                  </a:solidFill>
                </a:uFill>
                <a:latin typeface="Courier New"/>
              </a:rPr>
              <a:t>choose_node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There are many ways to implement this function or method. What we know is the constant of the signature. Given a list of nodes, select one.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You might pick the first node in the list, a random node, one that maximizes or minimizes some value or one with a particular characteristic.</a:t>
            </a:r>
            <a:endParaRPr lang="en-US" sz="32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Discussion of </a:t>
            </a:r>
            <a:r>
              <a:rPr lang="en-US" sz="4400" spc="-1" strike="noStrike">
                <a:solidFill>
                  <a:srgbClr val="000000"/>
                </a:solidFill>
                <a:uFill>
                  <a:solidFill>
                    <a:srgbClr val="ffffff"/>
                  </a:solidFill>
                </a:uFill>
                <a:latin typeface="Courier New"/>
              </a:rPr>
              <a:t>choose_node</a:t>
            </a:r>
            <a:endParaRPr lang="en-US" sz="1800" spc="-1" strike="noStrike">
              <a:solidFill>
                <a:srgbClr val="000000"/>
              </a:solidFill>
              <a:uFill>
                <a:solidFill>
                  <a:srgbClr val="ffffff"/>
                </a:solidFill>
              </a:uFill>
              <a:latin typeface="Calibri"/>
            </a:endParaRPr>
          </a:p>
        </p:txBody>
      </p:sp>
      <p:sp>
        <p:nvSpPr>
          <p:cNvPr id="10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Different behaviors would result from your selection. Internally you might need to sort the list in some way or you might need to do various computations to get a minimum, maximum or specific feature.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You may need a multi-step approach. Try approach A. If it fails, then try B. And so on. This can provide some graceful degradation.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Go and build</a:t>
            </a:r>
            <a:endParaRPr lang="en-US" sz="32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But wait! What about </a:t>
            </a:r>
            <a:r>
              <a:rPr lang="en-US" sz="4400" spc="-1" strike="noStrike">
                <a:solidFill>
                  <a:srgbClr val="000000"/>
                </a:solidFill>
                <a:uFill>
                  <a:solidFill>
                    <a:srgbClr val="ffffff"/>
                  </a:solidFill>
                </a:uFill>
                <a:latin typeface="Courier New"/>
              </a:rPr>
              <a:t>open_list.add(node)?</a:t>
            </a:r>
            <a:r>
              <a:rPr lang="en-US" sz="4400" spc="-1" strike="noStrike">
                <a:solidFill>
                  <a:srgbClr val="000000"/>
                </a:solidFill>
                <a:uFill>
                  <a:solidFill>
                    <a:srgbClr val="ffffff"/>
                  </a:solidFill>
                </a:uFill>
                <a:latin typeface="Calibri"/>
              </a:rPr>
              <a:t> </a:t>
            </a:r>
            <a:endParaRPr lang="en-US" sz="1800" spc="-1" strike="noStrike">
              <a:solidFill>
                <a:srgbClr val="000000"/>
              </a:solidFill>
              <a:uFill>
                <a:solidFill>
                  <a:srgbClr val="ffffff"/>
                </a:solidFill>
              </a:uFill>
              <a:latin typeface="Calibri"/>
            </a:endParaRPr>
          </a:p>
        </p:txBody>
      </p:sp>
      <p:sp>
        <p:nvSpPr>
          <p:cNvPr id="10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2300" spc="-1" strike="noStrike">
                <a:solidFill>
                  <a:srgbClr val="000000"/>
                </a:solidFill>
                <a:uFill>
                  <a:solidFill>
                    <a:srgbClr val="ffffff"/>
                  </a:solidFill>
                </a:uFill>
                <a:latin typeface="Calibri"/>
              </a:rPr>
              <a:t>There is an issue here. How should the node be added?</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spc="-1" strike="noStrike">
                <a:solidFill>
                  <a:srgbClr val="000000"/>
                </a:solidFill>
                <a:uFill>
                  <a:solidFill>
                    <a:srgbClr val="ffffff"/>
                  </a:solidFill>
                </a:uFill>
                <a:latin typeface="Calibri"/>
              </a:rPr>
              <a:t>There is a coupling of </a:t>
            </a:r>
            <a:r>
              <a:rPr lang="en-US" sz="2300" spc="-1" strike="noStrike">
                <a:solidFill>
                  <a:srgbClr val="000000"/>
                </a:solidFill>
                <a:uFill>
                  <a:solidFill>
                    <a:srgbClr val="ffffff"/>
                  </a:solidFill>
                </a:uFill>
                <a:latin typeface="Courier New"/>
              </a:rPr>
              <a:t>open_list.add </a:t>
            </a:r>
            <a:r>
              <a:rPr lang="en-US" sz="2300" spc="-1" strike="noStrike">
                <a:solidFill>
                  <a:srgbClr val="000000"/>
                </a:solidFill>
                <a:uFill>
                  <a:solidFill>
                    <a:srgbClr val="ffffff"/>
                  </a:solidFill>
                </a:uFill>
                <a:latin typeface="Calibri"/>
              </a:rPr>
              <a:t>and</a:t>
            </a:r>
            <a:r>
              <a:rPr lang="en-US" sz="2300" spc="-1" strike="noStrike">
                <a:solidFill>
                  <a:srgbClr val="000000"/>
                </a:solidFill>
                <a:uFill>
                  <a:solidFill>
                    <a:srgbClr val="ffffff"/>
                  </a:solidFill>
                </a:uFill>
                <a:latin typeface="Courier New"/>
              </a:rPr>
              <a:t> choose_node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spc="-1" strike="noStrike">
                <a:solidFill>
                  <a:srgbClr val="000000"/>
                </a:solidFill>
                <a:uFill>
                  <a:solidFill>
                    <a:srgbClr val="ffffff"/>
                  </a:solidFill>
                </a:uFill>
                <a:latin typeface="Calibri"/>
              </a:rPr>
              <a:t>The </a:t>
            </a:r>
            <a:r>
              <a:rPr lang="en-US" sz="2300" spc="-1" strike="noStrike">
                <a:solidFill>
                  <a:srgbClr val="000000"/>
                </a:solidFill>
                <a:uFill>
                  <a:solidFill>
                    <a:srgbClr val="ffffff"/>
                  </a:solidFill>
                </a:uFill>
                <a:latin typeface="Courier New"/>
              </a:rPr>
              <a:t>open_list.add </a:t>
            </a:r>
            <a:r>
              <a:rPr lang="en-US" sz="2300" spc="-1" strike="noStrike">
                <a:solidFill>
                  <a:srgbClr val="000000"/>
                </a:solidFill>
                <a:uFill>
                  <a:solidFill>
                    <a:srgbClr val="ffffff"/>
                  </a:solidFill>
                </a:uFill>
                <a:latin typeface="Calibri"/>
              </a:rPr>
              <a:t>function or method might do some of the work required for </a:t>
            </a:r>
            <a:r>
              <a:rPr lang="en-US" sz="2300" spc="-1" strike="noStrike">
                <a:solidFill>
                  <a:srgbClr val="000000"/>
                </a:solidFill>
                <a:uFill>
                  <a:solidFill>
                    <a:srgbClr val="ffffff"/>
                  </a:solidFill>
                </a:uFill>
                <a:latin typeface="Courier New"/>
              </a:rPr>
              <a:t>choose_node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spc="-1" strike="noStrike">
                <a:solidFill>
                  <a:srgbClr val="000000"/>
                </a:solidFill>
                <a:uFill>
                  <a:solidFill>
                    <a:srgbClr val="ffffff"/>
                  </a:solidFill>
                </a:uFill>
                <a:latin typeface="Calibri"/>
              </a:rPr>
              <a:t>Consider whether you add nodes at the beginning or end of the open list. Placing the node at the beginning will produce a depth-first behavior while placing them at the end will produce a breadth-first behavior. If this is the only relevant distinction, then </a:t>
            </a:r>
            <a:r>
              <a:rPr lang="en-US" sz="2300" spc="-1" strike="noStrike">
                <a:solidFill>
                  <a:srgbClr val="000000"/>
                </a:solidFill>
                <a:uFill>
                  <a:solidFill>
                    <a:srgbClr val="ffffff"/>
                  </a:solidFill>
                </a:uFill>
                <a:latin typeface="Courier New"/>
              </a:rPr>
              <a:t>choose_node</a:t>
            </a:r>
            <a:r>
              <a:rPr lang="en-US" sz="2300" spc="-1" strike="noStrike">
                <a:solidFill>
                  <a:srgbClr val="000000"/>
                </a:solidFill>
                <a:uFill>
                  <a:solidFill>
                    <a:srgbClr val="ffffff"/>
                  </a:solidFill>
                </a:uFill>
                <a:latin typeface="Calibri"/>
              </a:rPr>
              <a:t> is simply select the first node on the list.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spc="-1" strike="noStrike">
                <a:solidFill>
                  <a:srgbClr val="000000"/>
                </a:solidFill>
                <a:uFill>
                  <a:solidFill>
                    <a:srgbClr val="ffffff"/>
                  </a:solidFill>
                </a:uFill>
                <a:latin typeface="Calibri"/>
              </a:rPr>
              <a:t>Note that once again the signature remains the same, but the behavior might be different.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300" spc="-1" strike="noStrike">
                <a:solidFill>
                  <a:srgbClr val="000000"/>
                </a:solidFill>
                <a:uFill>
                  <a:solidFill>
                    <a:srgbClr val="ffffff"/>
                  </a:solidFill>
                </a:uFill>
                <a:latin typeface="Calibri"/>
              </a:rPr>
              <a:t>Go and build!</a:t>
            </a:r>
            <a:endParaRPr lang="en-US" sz="32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Building</a:t>
            </a:r>
            <a:endParaRPr lang="en-US" sz="1800" spc="-1" strike="noStrike">
              <a:solidFill>
                <a:srgbClr val="000000"/>
              </a:solidFill>
              <a:uFill>
                <a:solidFill>
                  <a:srgbClr val="ffffff"/>
                </a:solidFill>
              </a:uFill>
              <a:latin typeface="Calibri"/>
            </a:endParaRPr>
          </a:p>
        </p:txBody>
      </p:sp>
      <p:sp>
        <p:nvSpPr>
          <p:cNvPr id="10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As you go along you will find various customizations for path finding. Keep track of these.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You can then make these plug-ins for the generalized path-finding strategy.</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These should at least go in your notebook which will become the final report for the course.</a:t>
            </a:r>
            <a:endParaRPr lang="en-US" sz="32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A path or the best path?</a:t>
            </a:r>
            <a:endParaRPr lang="en-US" sz="1800" spc="-1" strike="noStrike">
              <a:solidFill>
                <a:srgbClr val="000000"/>
              </a:solidFill>
              <a:uFill>
                <a:solidFill>
                  <a:srgbClr val="ffffff"/>
                </a:solidFill>
              </a:uFill>
              <a:latin typeface="Calibri"/>
            </a:endParaRPr>
          </a:p>
        </p:txBody>
      </p:sp>
      <p:sp>
        <p:nvSpPr>
          <p:cNvPr id="10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Let’s begin by remembering this part of the generalized strategy:</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if adjacent_node not in open_list{</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adjacent_node.previous = </a:t>
            </a:r>
            <a:r>
              <a:rPr b="1" lang="en-US" sz="2800" spc="-1" strike="noStrike">
                <a:solidFill>
                  <a:srgbClr val="000000"/>
                </a:solidFill>
                <a:uFill>
                  <a:solidFill>
                    <a:srgbClr val="ffffff"/>
                  </a:solidFill>
                </a:uFill>
                <a:latin typeface="Courier New"/>
              </a:rPr>
              <a:t>current_node</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open_list.add(adjacent_node)}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There is an issue here. Does the current node provide a better path? In the previous general form we simply remembered how we got to the node and did not have any way to determine if it was the best way.</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best path book-keeping</a:t>
            </a:r>
            <a:endParaRPr lang="en-US" sz="1800" spc="-1" strike="noStrike">
              <a:solidFill>
                <a:srgbClr val="000000"/>
              </a:solidFill>
              <a:uFill>
                <a:solidFill>
                  <a:srgbClr val="ffffff"/>
                </a:solidFill>
              </a:uFill>
              <a:latin typeface="Calibri"/>
            </a:endParaRPr>
          </a:p>
        </p:txBody>
      </p:sp>
      <p:sp>
        <p:nvSpPr>
          <p:cNvPr id="11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Let’s assume for the moment that the best path is the shortest path.</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Need to add some book-keeping (memory). We need to know the length of the path from the start node to any reachable node. Call this the cost of the path. We can assume for the moment that the cost of moving from one node to another adjacent nodes has a fixed cost of 1.</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At the start of the search, set the cost of each node to the max value of infinity; this makes </a:t>
            </a:r>
            <a:r>
              <a:rPr i="1" lang="en-US" sz="3200" spc="-1" strike="noStrike">
                <a:solidFill>
                  <a:srgbClr val="000000"/>
                </a:solidFill>
                <a:uFill>
                  <a:solidFill>
                    <a:srgbClr val="ffffff"/>
                  </a:solidFill>
                </a:uFill>
                <a:latin typeface="Calibri"/>
              </a:rPr>
              <a:t>any</a:t>
            </a:r>
            <a:r>
              <a:rPr lang="en-US" sz="3200" spc="-1" strike="noStrike">
                <a:solidFill>
                  <a:srgbClr val="000000"/>
                </a:solidFill>
                <a:uFill>
                  <a:solidFill>
                    <a:srgbClr val="ffffff"/>
                  </a:solidFill>
                </a:uFill>
                <a:latin typeface="Calibri"/>
              </a:rPr>
              <a:t> path shorter than that. Also set the cost of the </a:t>
            </a:r>
            <a:r>
              <a:rPr lang="en-US" sz="3200" spc="-1" strike="noStrike">
                <a:solidFill>
                  <a:srgbClr val="000000"/>
                </a:solidFill>
                <a:uFill>
                  <a:solidFill>
                    <a:srgbClr val="ffffff"/>
                  </a:solidFill>
                </a:uFill>
                <a:latin typeface="Courier New"/>
              </a:rPr>
              <a:t>start_node</a:t>
            </a:r>
            <a:r>
              <a:rPr lang="en-US" sz="3200" spc="-1" strike="noStrike">
                <a:solidFill>
                  <a:srgbClr val="000000"/>
                </a:solidFill>
                <a:uFill>
                  <a:solidFill>
                    <a:srgbClr val="ffffff"/>
                  </a:solidFill>
                </a:uFill>
                <a:latin typeface="Calibri"/>
              </a:rPr>
              <a:t> to 0.</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In implementation there will need to be new properties or states for all nodes.</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Start here fixing things</a:t>
            </a:r>
            <a:endParaRPr lang="en-US" sz="1800" spc="-1" strike="noStrike">
              <a:solidFill>
                <a:srgbClr val="000000"/>
              </a:solidFill>
              <a:uFill>
                <a:solidFill>
                  <a:srgbClr val="ffffff"/>
                </a:solidFill>
              </a:uFill>
              <a:latin typeface="Calibri"/>
            </a:endParaRPr>
          </a:p>
        </p:txBody>
      </p:sp>
      <p:sp>
        <p:nvSpPr>
          <p:cNvPr id="11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We can either change the main generalized code or add the appropriate methods or functions. Yes that is a design decision and it has consequences.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In general form need something like the following</a:t>
            </a:r>
            <a:endParaRPr lang="en-US" sz="3200" spc="-1" strike="noStrike">
              <a:solidFill>
                <a:srgbClr val="000000"/>
              </a:solidFill>
              <a:uFill>
                <a:solidFill>
                  <a:srgbClr val="ffffff"/>
                </a:solidFill>
              </a:uFill>
              <a:latin typeface="Calibri"/>
            </a:endParaRPr>
          </a:p>
          <a:p>
            <a:pPr>
              <a:lnSpc>
                <a:spcPct val="100000"/>
              </a:lnSpc>
            </a:pPr>
            <a:r>
              <a:rPr lang="en-US" sz="2600" spc="-1" strike="noStrike">
                <a:solidFill>
                  <a:srgbClr val="000000"/>
                </a:solidFill>
                <a:uFill>
                  <a:solidFill>
                    <a:srgbClr val="ffffff"/>
                  </a:solidFill>
                </a:uFill>
                <a:latin typeface="Courier New"/>
              </a:rPr>
              <a:t>if adjacent_node not in open_list{ open_list.add(adjacent_node)</a:t>
            </a:r>
            <a:endParaRPr lang="en-US" sz="3200" spc="-1" strike="noStrike">
              <a:solidFill>
                <a:srgbClr val="000000"/>
              </a:solidFill>
              <a:uFill>
                <a:solidFill>
                  <a:srgbClr val="ffffff"/>
                </a:solidFill>
              </a:uFill>
              <a:latin typeface="Calibri"/>
            </a:endParaRPr>
          </a:p>
          <a:p>
            <a:pPr>
              <a:lnSpc>
                <a:spcPct val="100000"/>
              </a:lnSpc>
            </a:pPr>
            <a:r>
              <a:rPr lang="en-US" sz="2400" spc="-1" strike="noStrike">
                <a:solidFill>
                  <a:srgbClr val="000000"/>
                </a:solidFill>
                <a:uFill>
                  <a:solidFill>
                    <a:srgbClr val="ffffff"/>
                  </a:solidFill>
                </a:uFill>
                <a:latin typeface="Calibri"/>
              </a:rPr>
              <a:t>If this is a new path, or a shorter path than what we have, keep it. </a:t>
            </a:r>
            <a:endParaRPr lang="en-US" sz="3200" spc="-1" strike="noStrike">
              <a:solidFill>
                <a:srgbClr val="000000"/>
              </a:solidFill>
              <a:uFill>
                <a:solidFill>
                  <a:srgbClr val="ffffff"/>
                </a:solidFill>
              </a:uFill>
              <a:latin typeface="Calibri"/>
            </a:endParaRPr>
          </a:p>
          <a:p>
            <a:pPr>
              <a:lnSpc>
                <a:spcPct val="100000"/>
              </a:lnSpc>
            </a:pPr>
            <a:r>
              <a:rPr lang="en-US" sz="2400" spc="-1" strike="noStrike">
                <a:solidFill>
                  <a:srgbClr val="000000"/>
                </a:solidFill>
                <a:uFill>
                  <a:solidFill>
                    <a:srgbClr val="ffffff"/>
                  </a:solidFill>
                </a:uFill>
                <a:latin typeface="Courier New"/>
              </a:rPr>
              <a:t>if current_node.cost + 1 &lt; adjacent_node.cost{ adjacent_node.previous = current_node </a:t>
            </a:r>
            <a:endParaRPr lang="en-US" sz="3200" spc="-1" strike="noStrike">
              <a:solidFill>
                <a:srgbClr val="000000"/>
              </a:solidFill>
              <a:uFill>
                <a:solidFill>
                  <a:srgbClr val="ffffff"/>
                </a:solidFill>
              </a:uFill>
              <a:latin typeface="Calibri"/>
            </a:endParaRPr>
          </a:p>
          <a:p>
            <a:pPr>
              <a:lnSpc>
                <a:spcPct val="100000"/>
              </a:lnSpc>
            </a:pPr>
            <a:r>
              <a:rPr lang="en-US" sz="2400" spc="-1" strike="noStrike">
                <a:solidFill>
                  <a:srgbClr val="000000"/>
                </a:solidFill>
                <a:uFill>
                  <a:solidFill>
                    <a:srgbClr val="ffffff"/>
                  </a:solidFill>
                </a:uFill>
                <a:latin typeface="Courier New"/>
              </a:rPr>
              <a:t>adjacent_node.cost = current_node.cost + 1}}</a:t>
            </a:r>
            <a:endParaRPr lang="en-US" sz="3200" spc="-1" strike="noStrike">
              <a:solidFill>
                <a:srgbClr val="000000"/>
              </a:solidFill>
              <a:uFill>
                <a:solidFill>
                  <a:srgbClr val="ffffff"/>
                </a:solidFill>
              </a:u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Uniform cost</a:t>
            </a:r>
            <a:endParaRPr lang="en-US" sz="1800" spc="-1" strike="noStrike">
              <a:solidFill>
                <a:srgbClr val="000000"/>
              </a:solidFill>
              <a:uFill>
                <a:solidFill>
                  <a:srgbClr val="ffffff"/>
                </a:solidFill>
              </a:uFill>
              <a:latin typeface="Calibri"/>
            </a:endParaRPr>
          </a:p>
        </p:txBody>
      </p:sp>
      <p:sp>
        <p:nvSpPr>
          <p:cNvPr id="11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Now consider </a:t>
            </a:r>
            <a:r>
              <a:rPr lang="en-US" sz="3200" spc="-1" strike="noStrike">
                <a:solidFill>
                  <a:srgbClr val="000000"/>
                </a:solidFill>
                <a:uFill>
                  <a:solidFill>
                    <a:srgbClr val="ffffff"/>
                  </a:solidFill>
                </a:uFill>
                <a:latin typeface="Courier New"/>
              </a:rPr>
              <a:t>choose_node</a:t>
            </a:r>
            <a:r>
              <a:rPr lang="en-US" sz="3200" spc="-1" strike="noStrike">
                <a:solidFill>
                  <a:srgbClr val="000000"/>
                </a:solidFill>
                <a:uFill>
                  <a:solidFill>
                    <a:srgbClr val="ffffff"/>
                  </a:solidFill>
                </a:uFill>
                <a:latin typeface="Calibri"/>
              </a:rPr>
              <a:t>.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 good idea is to choose the reachable node on the open list that has the shortest path from the </a:t>
            </a:r>
            <a:r>
              <a:rPr lang="en-US" sz="3200" spc="-1" strike="noStrike">
                <a:solidFill>
                  <a:srgbClr val="000000"/>
                </a:solidFill>
                <a:uFill>
                  <a:solidFill>
                    <a:srgbClr val="ffffff"/>
                  </a:solidFill>
                </a:uFill>
                <a:latin typeface="Courier New"/>
              </a:rPr>
              <a:t>start_node</a:t>
            </a:r>
            <a:r>
              <a:rPr lang="en-US" sz="3200" spc="-1" strike="noStrike">
                <a:solidFill>
                  <a:srgbClr val="000000"/>
                </a:solidFill>
                <a:uFill>
                  <a:solidFill>
                    <a:srgbClr val="ffffff"/>
                  </a:solidFill>
                </a:uFill>
                <a:latin typeface="Calibri"/>
              </a:rPr>
              <a:t>. This will generally choose shorter paths over longer ones even though longer paths may be considered. Shorter paths will be considered first. Since our general strategy stops as soon as a valid path is found, this will get short paths.</a:t>
            </a:r>
            <a:endParaRPr lang="en-US" sz="32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UC choose_node</a:t>
            </a:r>
            <a:endParaRPr lang="en-US" sz="1800" spc="-1" strike="noStrike">
              <a:solidFill>
                <a:srgbClr val="000000"/>
              </a:solidFill>
              <a:uFill>
                <a:solidFill>
                  <a:srgbClr val="ffffff"/>
                </a:solidFill>
              </a:uFill>
              <a:latin typeface="Calibri"/>
            </a:endParaRPr>
          </a:p>
        </p:txBody>
      </p:sp>
      <p:sp>
        <p:nvSpPr>
          <p:cNvPr id="11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2400" spc="-1" strike="noStrike">
                <a:solidFill>
                  <a:srgbClr val="000000"/>
                </a:solidFill>
                <a:uFill>
                  <a:solidFill>
                    <a:srgbClr val="ffffff"/>
                  </a:solidFill>
                </a:uFill>
                <a:latin typeface="Calibri"/>
              </a:rPr>
              <a:t>Define the </a:t>
            </a:r>
            <a:r>
              <a:rPr lang="en-US" sz="2400" spc="-1" strike="noStrike">
                <a:solidFill>
                  <a:srgbClr val="000000"/>
                </a:solidFill>
                <a:uFill>
                  <a:solidFill>
                    <a:srgbClr val="ffffff"/>
                  </a:solidFill>
                </a:uFill>
                <a:latin typeface="Courier New"/>
              </a:rPr>
              <a:t>choose_node</a:t>
            </a:r>
            <a:r>
              <a:rPr lang="en-US" sz="2400" spc="-1" strike="noStrike">
                <a:solidFill>
                  <a:srgbClr val="000000"/>
                </a:solidFill>
                <a:uFill>
                  <a:solidFill>
                    <a:srgbClr val="ffffff"/>
                  </a:solidFill>
                </a:uFill>
                <a:latin typeface="Calibri"/>
              </a:rPr>
              <a:t> method or function so that it checks costs and returns the node with the best (least) cost.</a:t>
            </a:r>
            <a:endParaRPr lang="en-US" sz="3200" spc="-1" strike="noStrike">
              <a:solidFill>
                <a:srgbClr val="000000"/>
              </a:solidFill>
              <a:uFill>
                <a:solidFill>
                  <a:srgbClr val="ffffff"/>
                </a:solidFill>
              </a:uFill>
              <a:latin typeface="Calibri"/>
            </a:endParaRPr>
          </a:p>
          <a:p>
            <a:pPr>
              <a:lnSpc>
                <a:spcPct val="100000"/>
              </a:lnSpc>
            </a:pPr>
            <a:r>
              <a:rPr lang="en-US" sz="2400" spc="-1" strike="noStrike">
                <a:solidFill>
                  <a:srgbClr val="000000"/>
                </a:solidFill>
                <a:uFill>
                  <a:solidFill>
                    <a:srgbClr val="ffffff"/>
                  </a:solidFill>
                </a:uFill>
                <a:latin typeface="Courier New"/>
              </a:rPr>
              <a:t>choose_node (open_list){</a:t>
            </a:r>
            <a:endParaRPr lang="en-US" sz="3200" spc="-1" strike="noStrike">
              <a:solidFill>
                <a:srgbClr val="000000"/>
              </a:solidFill>
              <a:uFill>
                <a:solidFill>
                  <a:srgbClr val="ffffff"/>
                </a:solidFill>
              </a:uFill>
              <a:latin typeface="Calibri"/>
            </a:endParaRPr>
          </a:p>
          <a:p>
            <a:pPr>
              <a:lnSpc>
                <a:spcPct val="100000"/>
              </a:lnSpc>
            </a:pPr>
            <a:r>
              <a:rPr lang="en-US" sz="2400" spc="-1" strike="noStrike">
                <a:solidFill>
                  <a:srgbClr val="000000"/>
                </a:solidFill>
                <a:uFill>
                  <a:solidFill>
                    <a:srgbClr val="ffffff"/>
                  </a:solidFill>
                </a:uFill>
                <a:latin typeface="Courier New"/>
              </a:rPr>
              <a:t> </a:t>
            </a:r>
            <a:r>
              <a:rPr lang="en-US" sz="2400" spc="-1" strike="noStrike">
                <a:solidFill>
                  <a:srgbClr val="000000"/>
                </a:solidFill>
                <a:uFill>
                  <a:solidFill>
                    <a:srgbClr val="ffffff"/>
                  </a:solidFill>
                </a:uFill>
                <a:latin typeface="Courier New"/>
              </a:rPr>
              <a:t>best_node = None </a:t>
            </a:r>
            <a:endParaRPr lang="en-US" sz="3200" spc="-1" strike="noStrike">
              <a:solidFill>
                <a:srgbClr val="000000"/>
              </a:solidFill>
              <a:uFill>
                <a:solidFill>
                  <a:srgbClr val="ffffff"/>
                </a:solidFill>
              </a:uFill>
              <a:latin typeface="Calibri"/>
            </a:endParaRPr>
          </a:p>
          <a:p>
            <a:pPr>
              <a:lnSpc>
                <a:spcPct val="100000"/>
              </a:lnSpc>
            </a:pPr>
            <a:r>
              <a:rPr lang="en-US" sz="2400" spc="-1" strike="noStrike">
                <a:solidFill>
                  <a:srgbClr val="000000"/>
                </a:solidFill>
                <a:uFill>
                  <a:solidFill>
                    <a:srgbClr val="ffffff"/>
                  </a:solidFill>
                </a:uFill>
                <a:latin typeface="Courier New"/>
              </a:rPr>
              <a:t>for a_node in open_list{</a:t>
            </a:r>
            <a:endParaRPr lang="en-US" sz="3200" spc="-1" strike="noStrike">
              <a:solidFill>
                <a:srgbClr val="000000"/>
              </a:solidFill>
              <a:uFill>
                <a:solidFill>
                  <a:srgbClr val="ffffff"/>
                </a:solidFill>
              </a:uFill>
              <a:latin typeface="Calibri"/>
            </a:endParaRPr>
          </a:p>
          <a:p>
            <a:pPr>
              <a:lnSpc>
                <a:spcPct val="100000"/>
              </a:lnSpc>
            </a:pPr>
            <a:r>
              <a:rPr lang="en-US" sz="2400" spc="-1" strike="noStrike">
                <a:solidFill>
                  <a:srgbClr val="000000"/>
                </a:solidFill>
                <a:uFill>
                  <a:solidFill>
                    <a:srgbClr val="ffffff"/>
                  </a:solidFill>
                </a:uFill>
                <a:latin typeface="Courier New"/>
              </a:rPr>
              <a:t>if best_node == None or (best_node.cost &gt; a_node.cost){</a:t>
            </a:r>
            <a:endParaRPr lang="en-US" sz="3200" spc="-1" strike="noStrike">
              <a:solidFill>
                <a:srgbClr val="000000"/>
              </a:solidFill>
              <a:uFill>
                <a:solidFill>
                  <a:srgbClr val="ffffff"/>
                </a:solidFill>
              </a:uFill>
              <a:latin typeface="Calibri"/>
            </a:endParaRPr>
          </a:p>
          <a:p>
            <a:pPr>
              <a:lnSpc>
                <a:spcPct val="100000"/>
              </a:lnSpc>
            </a:pPr>
            <a:r>
              <a:rPr lang="en-US" sz="2400" spc="-1" strike="noStrike">
                <a:solidFill>
                  <a:srgbClr val="000000"/>
                </a:solidFill>
                <a:uFill>
                  <a:solidFill>
                    <a:srgbClr val="ffffff"/>
                  </a:solidFill>
                </a:uFill>
                <a:latin typeface="Courier New"/>
              </a:rPr>
              <a:t> </a:t>
            </a:r>
            <a:r>
              <a:rPr lang="en-US" sz="2400" spc="-1" strike="noStrike">
                <a:solidFill>
                  <a:srgbClr val="000000"/>
                </a:solidFill>
                <a:uFill>
                  <a:solidFill>
                    <a:srgbClr val="ffffff"/>
                  </a:solidFill>
                </a:uFill>
                <a:latin typeface="Courier New"/>
              </a:rPr>
              <a:t>best_node = a_node </a:t>
            </a:r>
            <a:endParaRPr lang="en-US" sz="3200" spc="-1" strike="noStrike">
              <a:solidFill>
                <a:srgbClr val="000000"/>
              </a:solidFill>
              <a:uFill>
                <a:solidFill>
                  <a:srgbClr val="ffffff"/>
                </a:solidFill>
              </a:uFill>
              <a:latin typeface="Calibri"/>
            </a:endParaRPr>
          </a:p>
          <a:p>
            <a:pPr>
              <a:lnSpc>
                <a:spcPct val="100000"/>
              </a:lnSpc>
            </a:pPr>
            <a:r>
              <a:rPr lang="en-US" sz="2400" spc="-1" strike="noStrike">
                <a:solidFill>
                  <a:srgbClr val="000000"/>
                </a:solidFill>
                <a:uFill>
                  <a:solidFill>
                    <a:srgbClr val="ffffff"/>
                  </a:solidFill>
                </a:uFill>
                <a:latin typeface="Courier New"/>
              </a:rPr>
              <a:t>return best_node}}}</a:t>
            </a:r>
            <a:endParaRPr lang="en-US" sz="3200" spc="-1" strike="noStrike">
              <a:solidFill>
                <a:srgbClr val="000000"/>
              </a:solidFill>
              <a:uFill>
                <a:solidFill>
                  <a:srgbClr val="ffffff"/>
                </a:solidFill>
              </a:uFill>
              <a:latin typeface="Calibri"/>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Some points to think about</a:t>
            </a:r>
            <a:endParaRPr lang="en-US" sz="1800" spc="-1" strike="noStrike">
              <a:solidFill>
                <a:srgbClr val="000000"/>
              </a:solidFill>
              <a:uFill>
                <a:solidFill>
                  <a:srgbClr val="ffffff"/>
                </a:solidFill>
              </a:uFill>
              <a:latin typeface="Calibri"/>
            </a:endParaRPr>
          </a:p>
        </p:txBody>
      </p:sp>
      <p:sp>
        <p:nvSpPr>
          <p:cNvPr id="8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text and class are sources of information. There are more and these often provide the details that you might need to implement some design.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u="sng">
                <a:solidFill>
                  <a:srgbClr val="000000"/>
                </a:solidFill>
                <a:uFill>
                  <a:solidFill>
                    <a:srgbClr val="ffffff"/>
                  </a:solidFill>
                </a:uFill>
                <a:latin typeface="Calibri"/>
              </a:rPr>
              <a:t>Amit’s Game Programming Information</a:t>
            </a:r>
            <a:r>
              <a:rPr lang="en-US" sz="3200" spc="-1" strike="noStrike">
                <a:solidFill>
                  <a:srgbClr val="000000"/>
                </a:solidFill>
                <a:uFill>
                  <a:solidFill>
                    <a:srgbClr val="ffffff"/>
                  </a:solidFill>
                </a:uFill>
                <a:latin typeface="Calibri"/>
              </a:rPr>
              <a:t> is a great source for information </a:t>
            </a:r>
            <a:r>
              <a:rPr lang="en-US" sz="3200" spc="-1" strike="noStrike" u="sng">
                <a:solidFill>
                  <a:srgbClr val="0000ff"/>
                </a:solidFill>
                <a:uFill>
                  <a:solidFill>
                    <a:srgbClr val="ffffff"/>
                  </a:solidFill>
                </a:uFill>
                <a:latin typeface="Calibri"/>
                <a:hlinkClick r:id="rId1"/>
              </a:rPr>
              <a:t>http://www-cs-students.stanford.edu/~amitp/gameprog.html</a:t>
            </a:r>
            <a:r>
              <a:rPr lang="en-US" sz="3200" spc="-1" strike="noStrike">
                <a:solidFill>
                  <a:srgbClr val="000000"/>
                </a:solidFill>
                <a:uFill>
                  <a:solidFill>
                    <a:srgbClr val="ffffff"/>
                  </a:solidFill>
                </a:uFill>
                <a:latin typeface="Calibri"/>
              </a:rPr>
              <a:t>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current relevant section is </a:t>
            </a:r>
            <a:r>
              <a:rPr lang="en-US" sz="3200" spc="-1" strike="noStrike" u="sng">
                <a:solidFill>
                  <a:srgbClr val="0000ff"/>
                </a:solidFill>
                <a:uFill>
                  <a:solidFill>
                    <a:srgbClr val="ffffff"/>
                  </a:solidFill>
                </a:uFill>
                <a:latin typeface="Calibri"/>
                <a:hlinkClick r:id="rId2"/>
              </a:rPr>
              <a:t>http://www-cs-students.stanford.edu/~amitp/gameprog.html#tiles</a:t>
            </a:r>
            <a:r>
              <a:rPr lang="en-US" sz="3200" spc="-1" strike="noStrike">
                <a:solidFill>
                  <a:srgbClr val="000000"/>
                </a:solidFill>
                <a:uFill>
                  <a:solidFill>
                    <a:srgbClr val="ffffff"/>
                  </a:solidFill>
                </a:uFill>
                <a:latin typeface="Calibri"/>
              </a:rPr>
              <a:t>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Also see </a:t>
            </a:r>
            <a:r>
              <a:rPr lang="en-US" sz="3200" spc="-1" strike="noStrike" u="sng">
                <a:solidFill>
                  <a:srgbClr val="0000ff"/>
                </a:solidFill>
                <a:uFill>
                  <a:solidFill>
                    <a:srgbClr val="ffffff"/>
                  </a:solidFill>
                </a:uFill>
                <a:latin typeface="Calibri"/>
                <a:hlinkClick r:id="rId3"/>
              </a:rPr>
              <a:t>http://www.redblobgames.com/</a:t>
            </a:r>
            <a:r>
              <a:rPr lang="en-US" sz="3200" spc="-1" strike="noStrike">
                <a:solidFill>
                  <a:srgbClr val="000000"/>
                </a:solidFill>
                <a:uFill>
                  <a:solidFill>
                    <a:srgbClr val="ffffff"/>
                  </a:solidFill>
                </a:uFill>
                <a:latin typeface="Calibri"/>
              </a:rPr>
              <a:t>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You and the crow</a:t>
            </a:r>
            <a:endParaRPr lang="en-US" sz="1800" spc="-1" strike="noStrike">
              <a:solidFill>
                <a:srgbClr val="000000"/>
              </a:solidFill>
              <a:uFill>
                <a:solidFill>
                  <a:srgbClr val="ffffff"/>
                </a:solidFill>
              </a:uFill>
              <a:latin typeface="Calibri"/>
            </a:endParaRPr>
          </a:p>
        </p:txBody>
      </p:sp>
      <p:sp>
        <p:nvSpPr>
          <p:cNvPr id="11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Now we need just a bit more. You walk and the crow flies. You will have a path length and the crow will have a distance. That is the </a:t>
            </a:r>
            <a:r>
              <a:rPr i="1" lang="en-US" sz="3200" spc="-1" strike="noStrike">
                <a:solidFill>
                  <a:srgbClr val="000000"/>
                </a:solidFill>
                <a:uFill>
                  <a:solidFill>
                    <a:srgbClr val="ffffff"/>
                  </a:solidFill>
                </a:uFill>
                <a:latin typeface="Calibri"/>
              </a:rPr>
              <a:t>shortest path</a:t>
            </a:r>
            <a:r>
              <a:rPr lang="en-US" sz="3200" spc="-1" strike="noStrike">
                <a:solidFill>
                  <a:srgbClr val="000000"/>
                </a:solidFill>
                <a:uFill>
                  <a:solidFill>
                    <a:srgbClr val="ffffff"/>
                  </a:solidFill>
                </a:uFill>
                <a:latin typeface="Calibri"/>
              </a:rPr>
              <a:t> and the </a:t>
            </a:r>
            <a:r>
              <a:rPr i="1" lang="en-US" sz="3200" spc="-1" strike="noStrike">
                <a:solidFill>
                  <a:srgbClr val="000000"/>
                </a:solidFill>
                <a:uFill>
                  <a:solidFill>
                    <a:srgbClr val="ffffff"/>
                  </a:solidFill>
                </a:uFill>
                <a:latin typeface="Calibri"/>
              </a:rPr>
              <a:t>minimum distance</a:t>
            </a:r>
            <a:r>
              <a:rPr lang="en-US" sz="3200" spc="-1" strike="noStrike">
                <a:solidFill>
                  <a:srgbClr val="000000"/>
                </a:solidFill>
                <a:uFill>
                  <a:solidFill>
                    <a:srgbClr val="ffffff"/>
                  </a:solidFill>
                </a:uFill>
                <a:latin typeface="Calibri"/>
              </a:rPr>
              <a:t> are different: the minimum distance assumes there are no obstacles between the current node and the goal node.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Now we already know some things about distance so we can add these to our </a:t>
            </a:r>
            <a:r>
              <a:rPr lang="en-US" sz="3200" spc="-1" strike="noStrike">
                <a:solidFill>
                  <a:srgbClr val="000000"/>
                </a:solidFill>
                <a:uFill>
                  <a:solidFill>
                    <a:srgbClr val="ffffff"/>
                  </a:solidFill>
                </a:uFill>
                <a:latin typeface="Courier New"/>
              </a:rPr>
              <a:t>choose_node</a:t>
            </a:r>
            <a:r>
              <a:rPr lang="en-US" sz="3200" spc="-1" strike="noStrike">
                <a:solidFill>
                  <a:srgbClr val="000000"/>
                </a:solidFill>
                <a:uFill>
                  <a:solidFill>
                    <a:srgbClr val="ffffff"/>
                  </a:solidFill>
                </a:uFill>
                <a:latin typeface="Calibri"/>
              </a:rPr>
              <a:t> method or function to produce A*</a:t>
            </a:r>
            <a:endParaRPr lang="en-US" sz="3200" spc="-1" strike="noStrike">
              <a:solidFill>
                <a:srgbClr val="000000"/>
              </a:solidFill>
              <a:uFill>
                <a:solidFill>
                  <a:srgbClr val="ffffff"/>
                </a:solidFill>
              </a:uFill>
              <a:latin typeface="Calibri"/>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A* : </a:t>
            </a:r>
            <a:r>
              <a:rPr lang="en-US" sz="4400" spc="-1" strike="noStrike">
                <a:solidFill>
                  <a:srgbClr val="000000"/>
                </a:solidFill>
                <a:uFill>
                  <a:solidFill>
                    <a:srgbClr val="ffffff"/>
                  </a:solidFill>
                </a:uFill>
                <a:latin typeface="Courier New"/>
              </a:rPr>
              <a:t>choose_node</a:t>
            </a:r>
            <a:endParaRPr lang="en-US" sz="1800" spc="-1" strike="noStrike">
              <a:solidFill>
                <a:srgbClr val="000000"/>
              </a:solidFill>
              <a:uFill>
                <a:solidFill>
                  <a:srgbClr val="ffffff"/>
                </a:solidFill>
              </a:uFill>
              <a:latin typeface="Calibri"/>
            </a:endParaRPr>
          </a:p>
        </p:txBody>
      </p:sp>
      <p:sp>
        <p:nvSpPr>
          <p:cNvPr id="120" name="TextShape 2"/>
          <p:cNvSpPr txBox="1"/>
          <p:nvPr/>
        </p:nvSpPr>
        <p:spPr>
          <a:xfrm>
            <a:off x="228600" y="1600200"/>
            <a:ext cx="86864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Here is A* where we would add the appropriate distance measure for </a:t>
            </a:r>
            <a:r>
              <a:rPr lang="en-US" sz="3200" spc="-1" strike="noStrike">
                <a:solidFill>
                  <a:srgbClr val="000000"/>
                </a:solidFill>
                <a:uFill>
                  <a:solidFill>
                    <a:srgbClr val="ffffff"/>
                  </a:solidFill>
                </a:uFill>
                <a:latin typeface="Courier New"/>
              </a:rPr>
              <a:t>estimate_distance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choose_node (open_list){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min_cost = infinity</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best_node = None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for a_node in open_list{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cost_start_to_node = a_node.cost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cost_node_to_goal =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estimate_distance(a_node,goal_node)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total_cost = cost_start_to_node + cost_node_to_goal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if min_cost &gt; total_cost{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min_cost = total_cost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best_node = a_node}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return best_node}</a:t>
            </a:r>
            <a:endParaRPr lang="en-US" sz="3200" spc="-1" strike="noStrike">
              <a:solidFill>
                <a:srgbClr val="000000"/>
              </a:solidFill>
              <a:uFill>
                <a:solidFill>
                  <a:srgbClr val="ffffff"/>
                </a:solidFill>
              </a:uFill>
              <a:latin typeface="Calibri"/>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Generalized sketch for path finding</a:t>
            </a:r>
            <a:endParaRPr lang="en-US" sz="1800" spc="-1" strike="noStrike">
              <a:solidFill>
                <a:srgbClr val="000000"/>
              </a:solidFill>
              <a:uFill>
                <a:solidFill>
                  <a:srgbClr val="ffffff"/>
                </a:solidFill>
              </a:uFill>
              <a:latin typeface="Calibri"/>
            </a:endParaRPr>
          </a:p>
        </p:txBody>
      </p:sp>
      <p:sp>
        <p:nvSpPr>
          <p:cNvPr id="84"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alibri"/>
              </a:rPr>
              <a:t>A general path finding technique (procedure/method/algorithm)</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To find a path from a starting node to an ending node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find_path (start_node, end_node){</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Create a list for holding the reachable nodes and another list for the explored nodes</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The reachable nodes are in the </a:t>
            </a:r>
            <a:r>
              <a:rPr lang="en-US" sz="3200" spc="-1" strike="noStrike">
                <a:solidFill>
                  <a:srgbClr val="000000"/>
                </a:solidFill>
                <a:uFill>
                  <a:solidFill>
                    <a:srgbClr val="ffffff"/>
                  </a:solidFill>
                </a:uFill>
                <a:latin typeface="Courier New"/>
              </a:rPr>
              <a:t>open_list</a:t>
            </a:r>
            <a:r>
              <a:rPr lang="en-US" sz="3200" spc="-1" strike="noStrike">
                <a:solidFill>
                  <a:srgbClr val="000000"/>
                </a:solidFill>
                <a:uFill>
                  <a:solidFill>
                    <a:srgbClr val="ffffff"/>
                  </a:solidFill>
                </a:uFill>
                <a:latin typeface="Calibri"/>
              </a:rPr>
              <a:t> and the explored nodes are in the </a:t>
            </a:r>
            <a:r>
              <a:rPr lang="en-US" sz="3200" spc="-1" strike="noStrike">
                <a:solidFill>
                  <a:srgbClr val="000000"/>
                </a:solidFill>
                <a:uFill>
                  <a:solidFill>
                    <a:srgbClr val="ffffff"/>
                  </a:solidFill>
                </a:uFill>
                <a:latin typeface="Courier New"/>
              </a:rPr>
              <a:t>closed_list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Put start_node into the open_list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ourier New"/>
              </a:rPr>
              <a:t>open_list = [start_node]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closed_list =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Loop through the open list while it is not empty</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ourier New"/>
              </a:rPr>
              <a:t>while open_list is not empty</a:t>
            </a:r>
            <a:r>
              <a:rPr lang="en-US" sz="3200" spc="-1" strike="noStrike">
                <a:solidFill>
                  <a:srgbClr val="000000"/>
                </a:solidFill>
                <a:uFill>
                  <a:solidFill>
                    <a:srgbClr val="ffffff"/>
                  </a:solidFill>
                </a:uFill>
                <a:latin typeface="Calibri"/>
              </a:rPr>
              <a:t>{</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Select a node that is in the open list, a reachable node.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b="1" lang="en-US" sz="3200" spc="-1" strike="noStrike">
                <a:solidFill>
                  <a:srgbClr val="000000"/>
                </a:solidFill>
                <a:uFill>
                  <a:solidFill>
                    <a:srgbClr val="ffffff"/>
                  </a:solidFill>
                </a:uFill>
                <a:latin typeface="Courier New"/>
              </a:rPr>
              <a:t>current_node</a:t>
            </a:r>
            <a:r>
              <a:rPr lang="en-US" sz="3200" spc="-1" strike="noStrike">
                <a:solidFill>
                  <a:srgbClr val="000000"/>
                </a:solidFill>
                <a:uFill>
                  <a:solidFill>
                    <a:srgbClr val="ffffff"/>
                  </a:solidFill>
                </a:uFill>
                <a:latin typeface="Courier New"/>
              </a:rPr>
              <a:t> = </a:t>
            </a:r>
            <a:r>
              <a:rPr b="1" lang="en-US" sz="3200" spc="-1" strike="noStrike">
                <a:solidFill>
                  <a:srgbClr val="4f81bd"/>
                </a:solidFill>
                <a:uFill>
                  <a:solidFill>
                    <a:srgbClr val="ffffff"/>
                  </a:solidFill>
                </a:uFill>
                <a:latin typeface="Courier New"/>
              </a:rPr>
              <a:t>choose_node(open_list)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See the following discussion for </a:t>
            </a:r>
            <a:r>
              <a:rPr b="1" lang="en-US" sz="3200" spc="-1" strike="noStrike">
                <a:solidFill>
                  <a:srgbClr val="4f81bd"/>
                </a:solidFill>
                <a:uFill>
                  <a:solidFill>
                    <a:srgbClr val="ffffff"/>
                  </a:solidFill>
                </a:uFill>
                <a:latin typeface="Courier New"/>
              </a:rPr>
              <a:t>choose_node</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Generalized sketch for path finding</a:t>
            </a:r>
            <a:endParaRPr lang="en-US" sz="1800" spc="-1" strike="noStrike">
              <a:solidFill>
                <a:srgbClr val="000000"/>
              </a:solidFill>
              <a:uFill>
                <a:solidFill>
                  <a:srgbClr val="ffffff"/>
                </a:solidFill>
              </a:uFill>
              <a:latin typeface="Calibri"/>
            </a:endParaRPr>
          </a:p>
        </p:txBody>
      </p:sp>
      <p:sp>
        <p:nvSpPr>
          <p:cNvPr id="86"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alibri"/>
              </a:rPr>
              <a:t>If the current node is the goal node, build and return the path.</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The </a:t>
            </a:r>
            <a:r>
              <a:rPr b="1" lang="en-US" sz="3200" spc="-1" strike="noStrike">
                <a:solidFill>
                  <a:srgbClr val="4f81bd"/>
                </a:solidFill>
                <a:uFill>
                  <a:solidFill>
                    <a:srgbClr val="ffffff"/>
                  </a:solidFill>
                </a:uFill>
                <a:latin typeface="Calibri"/>
              </a:rPr>
              <a:t>build_path</a:t>
            </a:r>
            <a:r>
              <a:rPr lang="en-US" sz="3200" spc="-1" strike="noStrike">
                <a:solidFill>
                  <a:srgbClr val="000000"/>
                </a:solidFill>
                <a:uFill>
                  <a:solidFill>
                    <a:srgbClr val="ffffff"/>
                  </a:solidFill>
                </a:uFill>
                <a:latin typeface="Calibri"/>
              </a:rPr>
              <a:t> method is listed latter.</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if node == goal_node{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return </a:t>
            </a:r>
            <a:r>
              <a:rPr b="1" lang="en-US" sz="3200" spc="-1" strike="noStrike">
                <a:solidFill>
                  <a:srgbClr val="4f81bd"/>
                </a:solidFill>
                <a:uFill>
                  <a:solidFill>
                    <a:srgbClr val="ffffff"/>
                  </a:solidFill>
                </a:uFill>
                <a:latin typeface="Courier New"/>
              </a:rPr>
              <a:t>build_path</a:t>
            </a:r>
            <a:r>
              <a:rPr lang="en-US" sz="3200" spc="-1" strike="noStrike">
                <a:solidFill>
                  <a:srgbClr val="000000"/>
                </a:solidFill>
                <a:uFill>
                  <a:solidFill>
                    <a:srgbClr val="ffffff"/>
                  </a:solidFill>
                </a:uFill>
                <a:latin typeface="Courier New"/>
              </a:rPr>
              <a:t>(goal_node)}</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Remove the current node from the open list and add it to the closed list. This moves the node from the list of reachable nodes and places it in the list of explored nodes. In brief, don't repeat what you have done.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open_list.remove(</a:t>
            </a:r>
            <a:r>
              <a:rPr b="1" lang="en-US" sz="3200" spc="-1" strike="noStrike">
                <a:solidFill>
                  <a:srgbClr val="000000"/>
                </a:solidFill>
                <a:uFill>
                  <a:solidFill>
                    <a:srgbClr val="ffffff"/>
                  </a:solidFill>
                </a:uFill>
                <a:latin typeface="Calibri"/>
              </a:rPr>
              <a:t>current_node</a:t>
            </a:r>
            <a:r>
              <a:rPr lang="en-US" sz="3200" spc="-1" strike="noStrike">
                <a:solidFill>
                  <a:srgbClr val="000000"/>
                </a:solidFill>
                <a:uFill>
                  <a:solidFill>
                    <a:srgbClr val="ffffff"/>
                  </a:solidFill>
                </a:uFill>
                <a:latin typeface="Calibri"/>
              </a:rPr>
              <a: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closed_list.add(</a:t>
            </a:r>
            <a:r>
              <a:rPr b="1" lang="en-US" sz="3200" spc="-1" strike="noStrike">
                <a:solidFill>
                  <a:srgbClr val="000000"/>
                </a:solidFill>
                <a:uFill>
                  <a:solidFill>
                    <a:srgbClr val="ffffff"/>
                  </a:solidFill>
                </a:uFill>
                <a:latin typeface="Calibri"/>
              </a:rPr>
              <a:t>current_node</a:t>
            </a:r>
            <a:r>
              <a:rPr lang="en-US" sz="3200" spc="-1" strike="noStrike">
                <a:solidFill>
                  <a:srgbClr val="000000"/>
                </a:solidFill>
                <a:uFill>
                  <a:solidFill>
                    <a:srgbClr val="ffffff"/>
                  </a:solidFill>
                </a:uFill>
                <a:latin typeface="Calibri"/>
              </a:rPr>
              <a:t>)</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Generalized sketch for path finding</a:t>
            </a:r>
            <a:endParaRPr lang="en-US" sz="1800" spc="-1" strike="noStrike">
              <a:solidFill>
                <a:srgbClr val="000000"/>
              </a:solidFill>
              <a:uFill>
                <a:solidFill>
                  <a:srgbClr val="ffffff"/>
                </a:solidFill>
              </a:uFill>
              <a:latin typeface="Calibri"/>
            </a:endParaRPr>
          </a:p>
        </p:txBody>
      </p:sp>
      <p:sp>
        <p:nvSpPr>
          <p:cNvPr id="88" name="TextShape 2"/>
          <p:cNvSpPr txBox="1"/>
          <p:nvPr/>
        </p:nvSpPr>
        <p:spPr>
          <a:xfrm>
            <a:off x="228600" y="1600200"/>
            <a:ext cx="84578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alibri"/>
              </a:rPr>
              <a:t>Ok now what? Find more reachable nodes. Take the nodes that are adjacent to</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the current node and are not in the closed list and place them in a new open adjacent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ourier New"/>
              </a:rPr>
              <a:t>adjacent_open_list = </a:t>
            </a:r>
            <a:r>
              <a:rPr b="1" lang="en-US" sz="3200" spc="-1" strike="noStrike">
                <a:solidFill>
                  <a:srgbClr val="4f81bd"/>
                </a:solidFill>
                <a:uFill>
                  <a:solidFill>
                    <a:srgbClr val="ffffff"/>
                  </a:solidFill>
                </a:uFill>
                <a:latin typeface="Courier New"/>
              </a:rPr>
              <a:t>get_adjacent_nodes(</a:t>
            </a:r>
            <a:r>
              <a:rPr b="1" lang="en-US" sz="3200" spc="-1" strike="noStrike">
                <a:solidFill>
                  <a:srgbClr val="000000"/>
                </a:solidFill>
                <a:uFill>
                  <a:solidFill>
                    <a:srgbClr val="ffffff"/>
                  </a:solidFill>
                </a:uFill>
                <a:latin typeface="Courier New"/>
              </a:rPr>
              <a:t>current_node</a:t>
            </a:r>
            <a:r>
              <a:rPr b="1" lang="en-US" sz="3200" spc="-1" strike="noStrike">
                <a:solidFill>
                  <a:srgbClr val="4f81bd"/>
                </a:solidFill>
                <a:uFill>
                  <a:solidFill>
                    <a:srgbClr val="ffffff"/>
                  </a:solidFill>
                </a:uFill>
                <a:latin typeface="Courier New"/>
              </a:rPr>
              <a:t>)</a:t>
            </a:r>
            <a:r>
              <a:rPr lang="en-US" sz="3200" spc="-1" strike="noStrike">
                <a:solidFill>
                  <a:srgbClr val="000000"/>
                </a:solidFill>
                <a:uFill>
                  <a:solidFill>
                    <a:srgbClr val="ffffff"/>
                  </a:solidFill>
                </a:uFill>
                <a:latin typeface="Courier New"/>
              </a:rPr>
              <a:t> - closed_list)</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Now loop through the nodes in the adjacent open list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for adjacent_node in adjacent_open_list{</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If the adjacent node is not already in the open list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if adjacent_node not in open_list{</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then for the previous property of the current adjacent node set it to the current node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being examined. That is remember how we got to this node.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adjacent_node.previous = </a:t>
            </a:r>
            <a:r>
              <a:rPr b="1" lang="en-US" sz="3200" spc="-1" strike="noStrike">
                <a:solidFill>
                  <a:srgbClr val="000000"/>
                </a:solidFill>
                <a:uFill>
                  <a:solidFill>
                    <a:srgbClr val="ffffff"/>
                  </a:solidFill>
                </a:uFill>
                <a:latin typeface="Courier New"/>
              </a:rPr>
              <a:t>current_node</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and then add the current adjacent node to the open list.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open_list.add(adjacent_node)}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If there is nothing in the open list, then there is no path</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ourier New"/>
              </a:rPr>
              <a:t>return None}</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Discussion</a:t>
            </a:r>
            <a:endParaRPr lang="en-US" sz="1800" spc="-1" strike="noStrike">
              <a:solidFill>
                <a:srgbClr val="000000"/>
              </a:solidFill>
              <a:uFill>
                <a:solidFill>
                  <a:srgbClr val="ffffff"/>
                </a:solidFill>
              </a:uFill>
              <a:latin typeface="Calibri"/>
            </a:endParaRPr>
          </a:p>
        </p:txBody>
      </p:sp>
      <p:sp>
        <p:nvSpPr>
          <p:cNvPr id="9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Note that are three methods to consider. They are in bold blue: </a:t>
            </a:r>
            <a:r>
              <a:rPr b="1" lang="en-US" sz="3200" spc="-1" strike="noStrike">
                <a:solidFill>
                  <a:srgbClr val="4f81bd"/>
                </a:solidFill>
                <a:uFill>
                  <a:solidFill>
                    <a:srgbClr val="ffffff"/>
                  </a:solidFill>
                </a:uFill>
                <a:latin typeface="Courier New"/>
              </a:rPr>
              <a:t>choose_node, build_path</a:t>
            </a:r>
            <a:r>
              <a:rPr b="1" lang="en-US" sz="3200" spc="-1" strike="noStrike">
                <a:solidFill>
                  <a:srgbClr val="4f81bd"/>
                </a:solidFill>
                <a:uFill>
                  <a:solidFill>
                    <a:srgbClr val="ffffff"/>
                  </a:solidFill>
                </a:uFill>
                <a:latin typeface="Calibri"/>
              </a:rPr>
              <a:t>, </a:t>
            </a:r>
            <a:r>
              <a:rPr lang="en-US" sz="3200" spc="-1" strike="noStrike">
                <a:solidFill>
                  <a:srgbClr val="000000"/>
                </a:solidFill>
                <a:uFill>
                  <a:solidFill>
                    <a:srgbClr val="ffffff"/>
                  </a:solidFill>
                </a:uFill>
                <a:latin typeface="Calibri"/>
              </a:rPr>
              <a:t>and</a:t>
            </a:r>
            <a:r>
              <a:rPr b="1" lang="en-US" sz="3200" spc="-1" strike="noStrike">
                <a:solidFill>
                  <a:srgbClr val="4f81bd"/>
                </a:solidFill>
                <a:uFill>
                  <a:solidFill>
                    <a:srgbClr val="ffffff"/>
                  </a:solidFill>
                </a:uFill>
                <a:latin typeface="Calibri"/>
              </a:rPr>
              <a:t> </a:t>
            </a:r>
            <a:r>
              <a:rPr b="1" lang="en-US" sz="3200" spc="-1" strike="noStrike">
                <a:solidFill>
                  <a:srgbClr val="4f81bd"/>
                </a:solidFill>
                <a:uFill>
                  <a:solidFill>
                    <a:srgbClr val="ffffff"/>
                  </a:solidFill>
                </a:uFill>
                <a:latin typeface="Courier New"/>
              </a:rPr>
              <a:t>get_adjacent_nodes</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Discussion build_path</a:t>
            </a:r>
            <a:endParaRPr lang="en-US" sz="1800" spc="-1" strike="noStrike">
              <a:solidFill>
                <a:srgbClr val="000000"/>
              </a:solidFill>
              <a:uFill>
                <a:solidFill>
                  <a:srgbClr val="ffffff"/>
                </a:solidFill>
              </a:uFill>
              <a:latin typeface="Calibri"/>
            </a:endParaRPr>
          </a:p>
        </p:txBody>
      </p:sp>
      <p:sp>
        <p:nvSpPr>
          <p:cNvPr id="92"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alibri"/>
              </a:rPr>
              <a:t>Build a path from the current path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build_path (to_node){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The path is a list of nodes. Create the path.</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ourier New"/>
              </a:rPr>
              <a:t>path = []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Loop in to the current node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while to_node != None{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Add the current node to the path</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ourier New"/>
              </a:rPr>
              <a:t>path.add(to_node)</a:t>
            </a:r>
            <a:r>
              <a:rPr lang="en-US" sz="3200" spc="-1" strike="noStrike">
                <a:solidFill>
                  <a:srgbClr val="000000"/>
                </a:solidFill>
                <a:uFill>
                  <a:solidFill>
                    <a:srgbClr val="ffffff"/>
                  </a:solidFill>
                </a:uFill>
                <a:latin typeface="Calibri"/>
              </a:rPr>
              <a:t>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Make the node stored in the previous property of the current node the current node.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to_node = to_node.previous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If there is a non-</a:t>
            </a:r>
            <a:r>
              <a:rPr lang="en-US" sz="3200" spc="-1" strike="noStrike">
                <a:solidFill>
                  <a:srgbClr val="000000"/>
                </a:solidFill>
                <a:uFill>
                  <a:solidFill>
                    <a:srgbClr val="ffffff"/>
                  </a:solidFill>
                </a:uFill>
                <a:latin typeface="Courier New"/>
              </a:rPr>
              <a:t>None</a:t>
            </a:r>
            <a:r>
              <a:rPr lang="en-US" sz="3200" spc="-1" strike="noStrike">
                <a:solidFill>
                  <a:srgbClr val="000000"/>
                </a:solidFill>
                <a:uFill>
                  <a:solidFill>
                    <a:srgbClr val="ffffff"/>
                  </a:solidFill>
                </a:uFill>
                <a:latin typeface="Calibri"/>
              </a:rPr>
              <a:t> node in the previous property the loop will continue and add more nodes to the path; otherwise path building is done, so return the path</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return path}</a:t>
            </a:r>
            <a:endParaRPr lang="en-US" sz="32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Discussion of </a:t>
            </a:r>
            <a:r>
              <a:rPr lang="en-US" sz="4000" spc="-1" strike="noStrike">
                <a:solidFill>
                  <a:srgbClr val="000000"/>
                </a:solidFill>
                <a:uFill>
                  <a:solidFill>
                    <a:srgbClr val="ffffff"/>
                  </a:solidFill>
                </a:uFill>
                <a:latin typeface="Courier New"/>
              </a:rPr>
              <a:t>get_adjacent_nodes</a:t>
            </a:r>
            <a:r>
              <a:rPr b="1" lang="en-US" sz="4000" spc="-1" strike="noStrike">
                <a:solidFill>
                  <a:srgbClr val="4f81bd"/>
                </a:solidFill>
                <a:uFill>
                  <a:solidFill>
                    <a:srgbClr val="ffffff"/>
                  </a:solidFill>
                </a:uFill>
                <a:latin typeface="Courier New"/>
              </a:rPr>
              <a:t>
</a:t>
            </a:r>
            <a:r>
              <a:rPr lang="en-US" sz="4000" spc="-1" strike="noStrike">
                <a:solidFill>
                  <a:srgbClr val="000000"/>
                </a:solidFill>
                <a:uFill>
                  <a:solidFill>
                    <a:srgbClr val="ffffff"/>
                  </a:solidFill>
                </a:uFill>
                <a:latin typeface="Calibri"/>
              </a:rPr>
              <a:t>and</a:t>
            </a:r>
            <a:r>
              <a:rPr b="1" lang="en-US" sz="4000" spc="-1" strike="noStrike">
                <a:solidFill>
                  <a:srgbClr val="000000"/>
                </a:solidFill>
                <a:uFill>
                  <a:solidFill>
                    <a:srgbClr val="ffffff"/>
                  </a:solidFill>
                </a:uFill>
                <a:latin typeface="Courier New"/>
              </a:rPr>
              <a:t> </a:t>
            </a:r>
            <a:r>
              <a:rPr lang="en-US" sz="4000" spc="-1" strike="noStrike">
                <a:solidFill>
                  <a:srgbClr val="000000"/>
                </a:solidFill>
                <a:uFill>
                  <a:solidFill>
                    <a:srgbClr val="ffffff"/>
                  </a:solidFill>
                </a:uFill>
                <a:latin typeface="Courier New"/>
              </a:rPr>
              <a:t>choose_node</a:t>
            </a:r>
            <a:endParaRPr lang="en-US" sz="1800" spc="-1" strike="noStrike">
              <a:solidFill>
                <a:srgbClr val="000000"/>
              </a:solidFill>
              <a:uFill>
                <a:solidFill>
                  <a:srgbClr val="ffffff"/>
                </a:solidFill>
              </a:uFill>
              <a:latin typeface="Calibri"/>
            </a:endParaRPr>
          </a:p>
        </p:txBody>
      </p:sp>
      <p:sp>
        <p:nvSpPr>
          <p:cNvPr id="9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OK so far we have a general strategy for path finding. See strategy pattern for other specifics: </a:t>
            </a:r>
            <a:r>
              <a:rPr lang="en-US" sz="3200" spc="-1" strike="noStrike" u="sng">
                <a:solidFill>
                  <a:srgbClr val="0000ff"/>
                </a:solidFill>
                <a:uFill>
                  <a:solidFill>
                    <a:srgbClr val="ffffff"/>
                  </a:solidFill>
                </a:uFill>
                <a:latin typeface="Calibri"/>
                <a:hlinkClick r:id="rId1"/>
              </a:rPr>
              <a:t>https://</a:t>
            </a:r>
            <a:r>
              <a:rPr lang="en-US" sz="3200" spc="-1" strike="noStrike" u="sng">
                <a:solidFill>
                  <a:srgbClr val="0000ff"/>
                </a:solidFill>
                <a:uFill>
                  <a:solidFill>
                    <a:srgbClr val="ffffff"/>
                  </a:solidFill>
                </a:uFill>
                <a:latin typeface="Calibri"/>
                <a:hlinkClick r:id="rId2"/>
              </a:rPr>
              <a:t>sourcemaking.com/design_patterns/strategy</a:t>
            </a:r>
            <a:r>
              <a:rPr lang="en-US" sz="3200" spc="-1" strike="noStrike">
                <a:solidFill>
                  <a:srgbClr val="000000"/>
                </a:solidFill>
                <a:uFill>
                  <a:solidFill>
                    <a:srgbClr val="ffffff"/>
                  </a:solidFill>
                </a:uFill>
                <a:latin typeface="Calibri"/>
              </a:rPr>
              <a:t> or the </a:t>
            </a:r>
            <a:r>
              <a:rPr lang="en-US" sz="3200" spc="-1" strike="noStrike" u="sng">
                <a:solidFill>
                  <a:srgbClr val="0000ff"/>
                </a:solidFill>
                <a:uFill>
                  <a:solidFill>
                    <a:srgbClr val="ffffff"/>
                  </a:solidFill>
                </a:uFill>
                <a:latin typeface="Calibri"/>
                <a:hlinkClick r:id="rId3"/>
              </a:rPr>
              <a:t>https://</a:t>
            </a:r>
            <a:r>
              <a:rPr lang="en-US" sz="3200" spc="-1" strike="noStrike" u="sng">
                <a:solidFill>
                  <a:srgbClr val="0000ff"/>
                </a:solidFill>
                <a:uFill>
                  <a:solidFill>
                    <a:srgbClr val="ffffff"/>
                  </a:solidFill>
                </a:uFill>
                <a:latin typeface="Calibri"/>
                <a:hlinkClick r:id="rId4"/>
              </a:rPr>
              <a:t>sourcemaking.com/design_patterns/template_method</a:t>
            </a:r>
            <a:r>
              <a:rPr lang="en-US" sz="3200" spc="-1" strike="noStrike">
                <a:solidFill>
                  <a:srgbClr val="000000"/>
                </a:solidFill>
                <a:uFill>
                  <a:solidFill>
                    <a:srgbClr val="ffffff"/>
                  </a:solidFill>
                </a:uFill>
                <a:latin typeface="Calibri"/>
              </a:rPr>
              <a:t>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We need to provide ‘plug-ins’ for the two remaining functions or methods.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This approach allows you to customize </a:t>
            </a:r>
            <a:r>
              <a:rPr lang="en-US" sz="3200" spc="-1" strike="noStrike">
                <a:solidFill>
                  <a:srgbClr val="000000"/>
                </a:solidFill>
                <a:uFill>
                  <a:solidFill>
                    <a:srgbClr val="ffffff"/>
                  </a:solidFill>
                </a:uFill>
                <a:latin typeface="Courier New"/>
              </a:rPr>
              <a:t>find_path</a:t>
            </a:r>
            <a:r>
              <a:rPr lang="en-US" sz="3200" spc="-1" strike="noStrike">
                <a:solidFill>
                  <a:srgbClr val="000000"/>
                </a:solidFill>
                <a:uFill>
                  <a:solidFill>
                    <a:srgbClr val="ffffff"/>
                  </a:solidFill>
                </a:uFill>
                <a:latin typeface="Calibri"/>
              </a:rPr>
              <a:t> and tailor it to your needs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You might want to do this a scratch work from your notebook or build it in appropriate code.</a:t>
            </a:r>
            <a:endParaRPr lang="en-US" sz="32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Discussion of </a:t>
            </a:r>
            <a:r>
              <a:rPr lang="en-US" sz="4400" spc="-1" strike="noStrike">
                <a:solidFill>
                  <a:srgbClr val="000000"/>
                </a:solidFill>
                <a:uFill>
                  <a:solidFill>
                    <a:srgbClr val="ffffff"/>
                  </a:solidFill>
                </a:uFill>
                <a:latin typeface="Courier New"/>
              </a:rPr>
              <a:t>get_adjacent_nodes</a:t>
            </a:r>
            <a:endParaRPr lang="en-US" sz="1800" spc="-1" strike="noStrike">
              <a:solidFill>
                <a:srgbClr val="000000"/>
              </a:solidFill>
              <a:uFill>
                <a:solidFill>
                  <a:srgbClr val="ffffff"/>
                </a:solidFill>
              </a:uFill>
              <a:latin typeface="Calibri"/>
            </a:endParaRPr>
          </a:p>
        </p:txBody>
      </p:sp>
      <p:sp>
        <p:nvSpPr>
          <p:cNvPr id="9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There are several considerations in building this.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first and most important is determining what it is to be ‘adjacent’. Consider what happens if movement is restricted to four directions. There are four adjacent cells. For eight-way movement, there are eight adjacent cells.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Note also that this restricts how far out the ‘reach’ is. How to determine whether a node is reachable? We have assumed only one cell at a time. Might this be two cells? Might there be a maximum distance if line-of-sight is used? Might there be an angle distance to consider? </a:t>
            </a:r>
            <a:endParaRPr lang="en-US" sz="32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391</TotalTime>
  <Application>LibreOffice/5.0.4.2$Linux_X86_64 LibreOffice_project/00m0$Build-2</Application>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2016-01-20T17:47:41Z</dcterms:created>
  <dc:creator>Dan Rochowiak</dc:creator>
  <dc:language>en-US</dc:language>
  <cp:lastModifiedBy>Dan Rochowiak</cp:lastModifiedBy>
  <dcterms:modified xsi:type="dcterms:W3CDTF">2016-01-22T16:48:02Z</dcterms:modified>
  <cp:revision>22</cp:revision>
  <dc:title>Path finding (cont)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