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08" r:id="rId2"/>
    <p:sldId id="313" r:id="rId3"/>
    <p:sldId id="330" r:id="rId4"/>
    <p:sldId id="354" r:id="rId5"/>
    <p:sldId id="331" r:id="rId6"/>
    <p:sldId id="324" r:id="rId7"/>
    <p:sldId id="355" r:id="rId8"/>
    <p:sldId id="333" r:id="rId9"/>
    <p:sldId id="332" r:id="rId10"/>
    <p:sldId id="356" r:id="rId11"/>
    <p:sldId id="334" r:id="rId12"/>
    <p:sldId id="357" r:id="rId13"/>
    <p:sldId id="335" r:id="rId14"/>
    <p:sldId id="336" r:id="rId15"/>
    <p:sldId id="337" r:id="rId16"/>
    <p:sldId id="342" r:id="rId17"/>
    <p:sldId id="338" r:id="rId18"/>
    <p:sldId id="339" r:id="rId19"/>
    <p:sldId id="340" r:id="rId20"/>
    <p:sldId id="358" r:id="rId21"/>
    <p:sldId id="343" r:id="rId22"/>
    <p:sldId id="344" r:id="rId23"/>
    <p:sldId id="346" r:id="rId24"/>
    <p:sldId id="347" r:id="rId25"/>
    <p:sldId id="359" r:id="rId26"/>
    <p:sldId id="360" r:id="rId27"/>
    <p:sldId id="361" r:id="rId28"/>
    <p:sldId id="362" r:id="rId29"/>
    <p:sldId id="363" r:id="rId30"/>
    <p:sldId id="364" r:id="rId31"/>
    <p:sldId id="3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 autoAdjust="0"/>
    <p:restoredTop sz="87207" autoAdjust="0"/>
  </p:normalViewPr>
  <p:slideViewPr>
    <p:cSldViewPr snapToGrid="0">
      <p:cViewPr varScale="1">
        <p:scale>
          <a:sx n="81" d="100"/>
          <a:sy n="81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32BA-0E01-4A2E-8C4D-40FC1DCDC0E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B74DF-190E-4733-A503-BB4505C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https://www.w3schools.com/xml/xml_dtd.asp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https://www.w3schools.com/xml/xml_dtd.asp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B74DF-190E-4733-A503-BB4505CB5C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26623" y="3534335"/>
            <a:ext cx="3708399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80882" y="2114825"/>
            <a:ext cx="8736895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XML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6826624" y="3473808"/>
            <a:ext cx="3552600" cy="648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Integrative Programming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Syntax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/>
          </a:bodyPr>
          <a:lstStyle/>
          <a:p>
            <a:pPr marL="355600" indent="-355600"/>
            <a:r>
              <a:rPr lang="en-US" dirty="0" smtClean="0"/>
              <a:t>All elements must have a closing tag</a:t>
            </a:r>
          </a:p>
          <a:p>
            <a:pPr marL="355600" indent="-355600"/>
            <a:r>
              <a:rPr lang="en-US" sz="2600" dirty="0" smtClean="0"/>
              <a:t>XML pre-defined entity references</a:t>
            </a:r>
          </a:p>
          <a:p>
            <a:pPr marL="355600" indent="-355600"/>
            <a:endParaRPr lang="en-US" sz="2600" dirty="0"/>
          </a:p>
          <a:p>
            <a:pPr marL="355600" indent="-355600"/>
            <a:endParaRPr lang="en-US" sz="2600" dirty="0" smtClean="0"/>
          </a:p>
          <a:p>
            <a:pPr marL="355600" indent="-355600"/>
            <a:endParaRPr lang="en-US" sz="2600" dirty="0"/>
          </a:p>
          <a:p>
            <a:pPr marL="355600" indent="-355600"/>
            <a:endParaRPr lang="en-US" sz="2600" dirty="0" smtClean="0"/>
          </a:p>
          <a:p>
            <a:pPr marL="355600" indent="-355600"/>
            <a:endParaRPr lang="en-US" sz="2600" dirty="0"/>
          </a:p>
          <a:p>
            <a:pPr marL="355600" indent="-355600"/>
            <a:r>
              <a:rPr lang="en-US" sz="2600" dirty="0" smtClean="0"/>
              <a:t>Comments in XML similar with HTML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&lt;!-- write your comments here --&gt;</a:t>
            </a:r>
          </a:p>
          <a:p>
            <a:pPr marL="355600" indent="-355600"/>
            <a:endParaRPr lang="en-US" sz="2600" dirty="0" smtClean="0"/>
          </a:p>
          <a:p>
            <a:pPr marL="0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12627"/>
              </p:ext>
            </p:extLst>
          </p:nvPr>
        </p:nvGraphicFramePr>
        <p:xfrm>
          <a:off x="1299418" y="2708586"/>
          <a:ext cx="5184510" cy="2133600"/>
        </p:xfrm>
        <a:graphic>
          <a:graphicData uri="http://schemas.openxmlformats.org/drawingml/2006/table">
            <a:tbl>
              <a:tblPr/>
              <a:tblGrid>
                <a:gridCol w="1728170">
                  <a:extLst>
                    <a:ext uri="{9D8B030D-6E8A-4147-A177-3AD203B41FA5}">
                      <a16:colId xmlns:a16="http://schemas.microsoft.com/office/drawing/2014/main" val="2416000081"/>
                    </a:ext>
                  </a:extLst>
                </a:gridCol>
                <a:gridCol w="1728170">
                  <a:extLst>
                    <a:ext uri="{9D8B030D-6E8A-4147-A177-3AD203B41FA5}">
                      <a16:colId xmlns:a16="http://schemas.microsoft.com/office/drawing/2014/main" val="4189622566"/>
                    </a:ext>
                  </a:extLst>
                </a:gridCol>
                <a:gridCol w="1728170">
                  <a:extLst>
                    <a:ext uri="{9D8B030D-6E8A-4147-A177-3AD203B41FA5}">
                      <a16:colId xmlns:a16="http://schemas.microsoft.com/office/drawing/2014/main" val="807240083"/>
                    </a:ext>
                  </a:extLst>
                </a:gridCol>
              </a:tblGrid>
              <a:tr h="3728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47207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57497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3875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83943"/>
                  </a:ext>
                </a:extLst>
              </a:tr>
              <a:tr h="37996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87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6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Elements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pPr marL="355600" indent="-355600"/>
            <a:r>
              <a:rPr lang="en-US" dirty="0" smtClean="0"/>
              <a:t>Elements is start with start tag until end tag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&lt;name&gt;John doe&lt;/name&gt;</a:t>
            </a:r>
          </a:p>
          <a:p>
            <a:pPr marL="342900" lvl="1" indent="-342900"/>
            <a:r>
              <a:rPr lang="en-US" sz="2800" dirty="0" smtClean="0"/>
              <a:t>An element can contain:</a:t>
            </a:r>
          </a:p>
          <a:p>
            <a:pPr marL="800100" lvl="2" indent="-342900"/>
            <a:r>
              <a:rPr lang="en-US" dirty="0" smtClean="0"/>
              <a:t>Text</a:t>
            </a:r>
          </a:p>
          <a:p>
            <a:pPr marL="800100" lvl="2" indent="-342900"/>
            <a:r>
              <a:rPr lang="en-US" dirty="0" smtClean="0"/>
              <a:t>Attributes</a:t>
            </a:r>
          </a:p>
          <a:p>
            <a:pPr marL="800100" lvl="2" indent="-342900"/>
            <a:r>
              <a:rPr lang="en-US" dirty="0" smtClean="0"/>
              <a:t>Other element</a:t>
            </a:r>
          </a:p>
          <a:p>
            <a:pPr marL="800100" lvl="2" indent="-342900"/>
            <a:r>
              <a:rPr lang="en-US" dirty="0" smtClean="0"/>
              <a:t>Or mix of the above</a:t>
            </a:r>
          </a:p>
          <a:p>
            <a:pPr marL="342900" lvl="2" indent="-342900"/>
            <a:r>
              <a:rPr lang="en-US" sz="2800" dirty="0" smtClean="0"/>
              <a:t>XML empty elements: an element without content</a:t>
            </a:r>
            <a:endParaRPr lang="en-US" sz="2800" dirty="0"/>
          </a:p>
          <a:p>
            <a:pPr marL="457200" lvl="3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&lt;element&gt;&lt;/element&gt;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&lt;element /&gt;</a:t>
            </a:r>
          </a:p>
        </p:txBody>
      </p:sp>
    </p:spTree>
    <p:extLst>
      <p:ext uri="{BB962C8B-B14F-4D97-AF65-F5344CB8AC3E}">
        <p14:creationId xmlns:p14="http://schemas.microsoft.com/office/powerpoint/2010/main" val="34443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Elements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 lnSpcReduction="10000"/>
          </a:bodyPr>
          <a:lstStyle/>
          <a:p>
            <a:pPr marL="355600" indent="-355600"/>
            <a:r>
              <a:rPr lang="en-US" dirty="0" smtClean="0"/>
              <a:t>XML naming rules</a:t>
            </a:r>
          </a:p>
          <a:p>
            <a:pPr marL="812800" lvl="1" indent="-355600"/>
            <a:r>
              <a:rPr lang="en-US" sz="2000" dirty="0" smtClean="0"/>
              <a:t>Case-sensitive</a:t>
            </a:r>
          </a:p>
          <a:p>
            <a:pPr marL="812800" lvl="1" indent="-355600"/>
            <a:r>
              <a:rPr lang="en-US" sz="2000" dirty="0" smtClean="0"/>
              <a:t>Start with a letter or underscore</a:t>
            </a:r>
          </a:p>
          <a:p>
            <a:pPr marL="812800" lvl="1" indent="-355600"/>
            <a:r>
              <a:rPr lang="en-US" sz="2000" dirty="0" smtClean="0"/>
              <a:t>Can contain letters, digits, hyphens, underscores, and periods</a:t>
            </a:r>
          </a:p>
          <a:p>
            <a:pPr marL="812800" lvl="1" indent="-355600"/>
            <a:r>
              <a:rPr lang="en-US" sz="2000" dirty="0" smtClean="0"/>
              <a:t>Can not contain spaces</a:t>
            </a:r>
          </a:p>
          <a:p>
            <a:pPr marL="355600" indent="-355600"/>
            <a:r>
              <a:rPr lang="en-US" sz="2400" dirty="0" smtClean="0"/>
              <a:t>Best naming practices</a:t>
            </a:r>
          </a:p>
          <a:p>
            <a:pPr marL="812800" lvl="1" indent="-355600"/>
            <a:r>
              <a:rPr lang="en-US" sz="2000" dirty="0" smtClean="0"/>
              <a:t>Create descriptive name</a:t>
            </a:r>
          </a:p>
          <a:p>
            <a:pPr marL="812800" lvl="1" indent="-355600"/>
            <a:r>
              <a:rPr lang="en-US" sz="2000" dirty="0" smtClean="0"/>
              <a:t>Create short and simple name</a:t>
            </a:r>
          </a:p>
          <a:p>
            <a:pPr marL="812800" lvl="1" indent="-355600"/>
            <a:r>
              <a:rPr lang="en-US" sz="2000" dirty="0" smtClean="0"/>
              <a:t>Avoid “-” (course-name) </a:t>
            </a:r>
            <a:r>
              <a:rPr lang="en-US" sz="2000" dirty="0" smtClean="0">
                <a:sym typeface="Wingdings" panose="05000000000000000000" pitchFamily="2" charset="2"/>
              </a:rPr>
              <a:t> some software may think we want to subtract “course” with “name”</a:t>
            </a:r>
          </a:p>
          <a:p>
            <a:pPr marL="812800" lvl="1" indent="-355600"/>
            <a:r>
              <a:rPr lang="en-US" sz="2000" dirty="0" smtClean="0">
                <a:sym typeface="Wingdings" panose="05000000000000000000" pitchFamily="2" charset="2"/>
              </a:rPr>
              <a:t>Avoid “.” (course.name)  some software may think “name” is the property of object “course”</a:t>
            </a:r>
          </a:p>
          <a:p>
            <a:pPr marL="812800" lvl="1" indent="-355600"/>
            <a:r>
              <a:rPr lang="en-US" sz="2000" dirty="0" smtClean="0">
                <a:sym typeface="Wingdings" panose="05000000000000000000" pitchFamily="2" charset="2"/>
              </a:rPr>
              <a:t>Avoid “:”  reserved for namespace</a:t>
            </a:r>
          </a:p>
          <a:p>
            <a:pPr marL="812800" lvl="1" indent="-355600"/>
            <a:r>
              <a:rPr lang="en-US" sz="2000" b="1" dirty="0" smtClean="0">
                <a:sym typeface="Wingdings" panose="05000000000000000000" pitchFamily="2" charset="2"/>
              </a:rPr>
              <a:t>Consistent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14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XML elements are extensible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 elements can be extended to carry more information without make the application crash 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&lt;class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category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=“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dti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&lt;name&gt;</a:t>
            </a:r>
            <a:r>
              <a:rPr lang="en-US" sz="2000" dirty="0">
                <a:latin typeface="Consolas" panose="020B0609020204030204" pitchFamily="49" charset="0"/>
              </a:rPr>
              <a:t>Integrative Programming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&lt;day&gt;</a:t>
            </a:r>
            <a:r>
              <a:rPr lang="en-US" sz="2000" dirty="0">
                <a:latin typeface="Consolas" panose="020B0609020204030204" pitchFamily="49" charset="0"/>
              </a:rPr>
              <a:t>Tuesday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&lt;/day&gt;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&lt;date&gt;</a:t>
            </a:r>
            <a:r>
              <a:rPr lang="en-US" sz="2000" dirty="0">
                <a:latin typeface="Consolas" panose="020B0609020204030204" pitchFamily="49" charset="0"/>
              </a:rPr>
              <a:t>22-02-2022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&lt;/date&gt;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&lt;time&gt;</a:t>
            </a:r>
            <a:r>
              <a:rPr lang="en-US" sz="2000" dirty="0">
                <a:latin typeface="Consolas" panose="020B0609020204030204" pitchFamily="49" charset="0"/>
              </a:rPr>
              <a:t>07:00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&lt;/time&gt;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&lt;/class&gt;</a:t>
            </a:r>
          </a:p>
          <a:p>
            <a:r>
              <a:rPr lang="en-US" dirty="0" smtClean="0"/>
              <a:t>If the authors want to add additional information in that XML (such as lecturer) the system still can able to extract the information (name, day, date,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Attributes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The attribute in XML similar to HTML</a:t>
            </a:r>
          </a:p>
          <a:p>
            <a:r>
              <a:rPr lang="en-US" dirty="0" smtClean="0"/>
              <a:t>The value of attribute must be quoted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&lt;person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=“male”&gt;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Or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&lt;person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gender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=‘male’&gt;</a:t>
            </a:r>
          </a:p>
          <a:p>
            <a:pPr marL="342900" lvl="1" indent="-342900"/>
            <a:r>
              <a:rPr lang="en-US" sz="2800" dirty="0" smtClean="0"/>
              <a:t>The attribute is defined by the </a:t>
            </a:r>
            <a:r>
              <a:rPr lang="en-US" sz="2800" dirty="0"/>
              <a:t>a</a:t>
            </a:r>
            <a:r>
              <a:rPr lang="en-US" sz="2800" dirty="0" smtClean="0"/>
              <a:t>uthor of XML</a:t>
            </a:r>
          </a:p>
        </p:txBody>
      </p:sp>
    </p:spTree>
    <p:extLst>
      <p:ext uri="{BB962C8B-B14F-4D97-AF65-F5344CB8AC3E}">
        <p14:creationId xmlns:p14="http://schemas.microsoft.com/office/powerpoint/2010/main" val="8260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Attributes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&lt;class </a:t>
            </a:r>
            <a:r>
              <a:rPr lang="en-US" sz="21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department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</a:t>
            </a:r>
            <a:r>
              <a:rPr lang="en-US" sz="2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dti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100" dirty="0" smtClean="0"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name&gt;</a:t>
            </a:r>
            <a:r>
              <a:rPr lang="en-US" sz="2100" dirty="0">
                <a:latin typeface="Consolas" panose="020B0609020204030204" pitchFamily="49" charset="0"/>
              </a:rPr>
              <a:t>Integrative Programming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day&gt;</a:t>
            </a:r>
            <a:r>
              <a:rPr lang="en-US" sz="2100" dirty="0">
                <a:latin typeface="Consolas" panose="020B0609020204030204" pitchFamily="49" charset="0"/>
              </a:rPr>
              <a:t>Tuesday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&lt;/day&gt;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date&gt;</a:t>
            </a:r>
            <a:r>
              <a:rPr lang="en-US" sz="2100" dirty="0">
                <a:latin typeface="Consolas" panose="020B0609020204030204" pitchFamily="49" charset="0"/>
              </a:rPr>
              <a:t>22-02-2022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&lt;/date&gt;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time&gt;</a:t>
            </a:r>
            <a:r>
              <a:rPr lang="en-US" sz="2100" dirty="0">
                <a:latin typeface="Consolas" panose="020B0609020204030204" pitchFamily="49" charset="0"/>
              </a:rPr>
              <a:t>07:00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&lt;/time&gt;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class&gt;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===============================================================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class&gt;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&lt;department&gt;</a:t>
            </a:r>
            <a:r>
              <a:rPr lang="en-US" sz="2100" dirty="0" smtClean="0">
                <a:latin typeface="Consolas" panose="020B0609020204030204" pitchFamily="49" charset="0"/>
              </a:rPr>
              <a:t>DTI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&lt;/department&gt;</a:t>
            </a:r>
            <a:endParaRPr lang="en-US" sz="21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&lt;name&gt;</a:t>
            </a:r>
            <a:r>
              <a:rPr lang="en-US" sz="2100" dirty="0">
                <a:latin typeface="Consolas" panose="020B0609020204030204" pitchFamily="49" charset="0"/>
              </a:rPr>
              <a:t>Integrative Programming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&lt;day&gt;</a:t>
            </a:r>
            <a:r>
              <a:rPr lang="en-US" sz="2100" dirty="0">
                <a:latin typeface="Consolas" panose="020B0609020204030204" pitchFamily="49" charset="0"/>
              </a:rPr>
              <a:t>Tuesday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&lt;/day&gt;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&lt;date&gt;</a:t>
            </a:r>
            <a:r>
              <a:rPr lang="en-US" sz="2100" dirty="0">
                <a:latin typeface="Consolas" panose="020B0609020204030204" pitchFamily="49" charset="0"/>
              </a:rPr>
              <a:t>22-02-2022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&lt;/date&gt;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&lt;time&gt;</a:t>
            </a:r>
            <a:r>
              <a:rPr lang="en-US" sz="2100" dirty="0">
                <a:latin typeface="Consolas" panose="020B0609020204030204" pitchFamily="49" charset="0"/>
              </a:rPr>
              <a:t>07:00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&lt;/time&gt;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&lt;/class&gt;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Attributes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When using attributes there are several things to be considered</a:t>
            </a:r>
          </a:p>
          <a:p>
            <a:pPr lvl="1"/>
            <a:r>
              <a:rPr lang="en-US" dirty="0" smtClean="0"/>
              <a:t>Attributes cannot contain multiple values</a:t>
            </a:r>
          </a:p>
          <a:p>
            <a:pPr lvl="1"/>
            <a:r>
              <a:rPr lang="en-US" dirty="0" smtClean="0"/>
              <a:t>Attributes cannot contain tree structures</a:t>
            </a:r>
          </a:p>
          <a:p>
            <a:pPr lvl="1"/>
            <a:r>
              <a:rPr lang="en-US" dirty="0" smtClean="0"/>
              <a:t>Attribute are not easily expandable</a:t>
            </a:r>
          </a:p>
          <a:p>
            <a:r>
              <a:rPr lang="en-US" dirty="0" smtClean="0"/>
              <a:t>The attribute is used as metadata</a:t>
            </a:r>
          </a:p>
          <a:p>
            <a:pPr lvl="1"/>
            <a:r>
              <a:rPr lang="en-US" dirty="0" smtClean="0"/>
              <a:t>For example attribute “id” usually used as identifier of the elements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2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Namespace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XML namespace used to prevent element name conflict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&lt;table&gt;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&lt;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&lt;td&gt;</a:t>
            </a:r>
            <a:r>
              <a:rPr lang="en-US" sz="1800" dirty="0">
                <a:latin typeface="Consolas" panose="020B0609020204030204" pitchFamily="49" charset="0"/>
              </a:rPr>
              <a:t>Apples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&lt;/td&gt;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&lt;td&gt;</a:t>
            </a:r>
            <a:r>
              <a:rPr lang="en-US" sz="1800" dirty="0">
                <a:latin typeface="Consolas" panose="020B0609020204030204" pitchFamily="49" charset="0"/>
              </a:rPr>
              <a:t>Bananas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&lt;/td&gt;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&lt;/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&lt;/table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=====================================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&lt;table&gt;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&lt;name&gt;</a:t>
            </a:r>
            <a:r>
              <a:rPr lang="en-US" sz="1800" dirty="0">
                <a:latin typeface="Consolas" panose="020B0609020204030204" pitchFamily="49" charset="0"/>
              </a:rPr>
              <a:t>African Coffee Table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&lt;/name&gt;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&lt;width&gt;</a:t>
            </a:r>
            <a:r>
              <a:rPr lang="en-US" sz="1800" dirty="0"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&lt;/width&gt;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&lt;length&gt;</a:t>
            </a:r>
            <a:r>
              <a:rPr lang="en-US" sz="1800" dirty="0">
                <a:latin typeface="Consolas" panose="020B0609020204030204" pitchFamily="49" charset="0"/>
              </a:rPr>
              <a:t>120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&lt;/length&gt;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&lt;/table&gt;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085754" y="2220686"/>
            <a:ext cx="2986993" cy="1318160"/>
          </a:xfrm>
          <a:prstGeom prst="wedgeRectCallout">
            <a:avLst>
              <a:gd name="adj1" fmla="val -89450"/>
              <a:gd name="adj2" fmla="val -2697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that carried out HTML table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has element &lt;table&gt;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6713167" y="4581896"/>
            <a:ext cx="3167103" cy="1429000"/>
          </a:xfrm>
          <a:prstGeom prst="wedgeRectCallout">
            <a:avLst>
              <a:gd name="adj1" fmla="val -89450"/>
              <a:gd name="adj2" fmla="val -2697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carries information about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has element &lt;table&gt; but different meaning with the first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Namespace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/>
          </a:bodyPr>
          <a:lstStyle/>
          <a:p>
            <a:r>
              <a:rPr lang="en-US" dirty="0" smtClean="0"/>
              <a:t>The naming conflict can be solved by using a prefix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h:table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Apples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Bananas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h:table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=====================================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a:table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a:name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African </a:t>
            </a:r>
            <a:r>
              <a:rPr lang="en-US" sz="1800" dirty="0">
                <a:latin typeface="Consolas" panose="020B0609020204030204" pitchFamily="49" charset="0"/>
              </a:rPr>
              <a:t>Coffee Table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a:name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a:width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80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a:width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a:length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</a:rPr>
              <a:t>120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a:length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a:table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Namespace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The namespace in XML can be defined by an </a:t>
            </a:r>
            <a:r>
              <a:rPr lang="en-US" dirty="0" err="1" smtClean="0"/>
              <a:t>xmlns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mlnx:prefix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=“URI”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xmlns:h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latin typeface="Consolas" panose="020B0609020204030204" pitchFamily="49" charset="0"/>
              </a:rPr>
              <a:t>http://www.w3.org/TR/html4/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  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Apples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Bananas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  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h:table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980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is XML?</a:t>
            </a:r>
          </a:p>
          <a:p>
            <a:r>
              <a:rPr lang="en-US" dirty="0" smtClean="0"/>
              <a:t>XML vs HTML</a:t>
            </a:r>
            <a:endParaRPr lang="en-US" dirty="0" smtClean="0"/>
          </a:p>
          <a:p>
            <a:r>
              <a:rPr lang="en-US" dirty="0" smtClean="0"/>
              <a:t>XML vs JSON</a:t>
            </a:r>
            <a:endParaRPr lang="en-US" dirty="0" smtClean="0"/>
          </a:p>
          <a:p>
            <a:r>
              <a:rPr lang="en-US" dirty="0" smtClean="0"/>
              <a:t>XML structure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Namespace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Namespace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Namespace can also be declared in the XML root element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&lt;root 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xmlns:h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latin typeface="Consolas" panose="020B0609020204030204" pitchFamily="49" charset="0"/>
              </a:rPr>
              <a:t>http://www.w3.org/TR/html4/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xmlns:f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latin typeface="Consolas" panose="020B0609020204030204" pitchFamily="49" charset="0"/>
              </a:rPr>
              <a:t>https://www.w3schools.com/furniture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h:table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	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Apples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	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Bananas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	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h:table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f:table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African Coffee Table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f:width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80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f:width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f:length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120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f:length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f:table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&lt;/root&gt;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Namespace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URI </a:t>
            </a:r>
            <a:r>
              <a:rPr lang="en-US" sz="2400" dirty="0" smtClean="0">
                <a:sym typeface="Wingdings" panose="05000000000000000000" pitchFamily="2" charset="2"/>
              </a:rPr>
              <a:t> Uniform Resource Identifier</a:t>
            </a:r>
          </a:p>
          <a:p>
            <a:r>
              <a:rPr lang="en-US" sz="2400" dirty="0" smtClean="0"/>
              <a:t>Namespace URI is not use to look up information</a:t>
            </a:r>
          </a:p>
          <a:p>
            <a:r>
              <a:rPr lang="en-US" sz="2400" dirty="0" smtClean="0"/>
              <a:t>URI is used to make the namespace unique</a:t>
            </a:r>
          </a:p>
          <a:p>
            <a:r>
              <a:rPr lang="en-US" sz="2400" dirty="0" smtClean="0"/>
              <a:t>Usually URI in namespace is filled with a web page containing namespace information</a:t>
            </a:r>
          </a:p>
          <a:p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4065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Display XML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dirty="0" smtClean="0"/>
              <a:t>XML can be display in all major browser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create XML and open in your web browser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65" y="3837009"/>
            <a:ext cx="761153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XML validator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valid XML must be well formed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Documents must have root element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The element must have a closing tag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Tags are case-sensitive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Elements must be properly nested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Attribute values must be quoted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A valid XML must conform to a document type definition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DTD – The original Document Type Definition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XML Schema – an XML-based alternative to DTD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8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DTD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DTD – Document Type Definition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DTD defines the structure and the legal elements and attributes of an XML document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Information about DTD document shown in DOCTYPE declaration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&lt;?xml version=“1.0” encoding=“UTF-8”?&gt;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&lt;!DOCTYPE class SYSTEM “Class.dtd”&gt;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&lt;class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category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=“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dti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&lt;name&gt;</a:t>
            </a:r>
            <a:r>
              <a:rPr lang="en-US" sz="2000" dirty="0">
                <a:latin typeface="Consolas" panose="020B0609020204030204" pitchFamily="49" charset="0"/>
              </a:rPr>
              <a:t>Integrative Programming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&lt;day&gt;</a:t>
            </a:r>
            <a:r>
              <a:rPr lang="en-US" sz="2000" dirty="0">
                <a:latin typeface="Consolas" panose="020B0609020204030204" pitchFamily="49" charset="0"/>
              </a:rPr>
              <a:t>Tuesday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&lt;/day&gt;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&lt;date&gt;</a:t>
            </a:r>
            <a:r>
              <a:rPr lang="en-US" sz="2000" dirty="0">
                <a:latin typeface="Consolas" panose="020B0609020204030204" pitchFamily="49" charset="0"/>
              </a:rPr>
              <a:t>22-02-2022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&lt;/date&gt;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&lt;time&gt;</a:t>
            </a:r>
            <a:r>
              <a:rPr lang="en-US" sz="2000" dirty="0">
                <a:latin typeface="Consolas" panose="020B0609020204030204" pitchFamily="49" charset="0"/>
              </a:rPr>
              <a:t>07:00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&lt;/time&gt;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class&gt;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74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DTD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5218217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&lt;?xml version=“1.0” encoding=“UTF-8”?&gt;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&lt;!DOCTYPE class SYSTEM “class.dtd”&gt;	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&lt;class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=“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dti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&lt;name&gt;</a:t>
            </a:r>
            <a:r>
              <a:rPr lang="en-US" sz="1600" dirty="0">
                <a:latin typeface="Consolas" panose="020B0609020204030204" pitchFamily="49" charset="0"/>
              </a:rPr>
              <a:t>Integrative Programming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&lt;day&gt;</a:t>
            </a:r>
            <a:r>
              <a:rPr lang="en-US" sz="1600" dirty="0">
                <a:latin typeface="Consolas" panose="020B0609020204030204" pitchFamily="49" charset="0"/>
              </a:rPr>
              <a:t>Tuesday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&lt;/day&gt;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&lt;date&gt;</a:t>
            </a:r>
            <a:r>
              <a:rPr lang="en-US" sz="1600" dirty="0">
                <a:latin typeface="Consolas" panose="020B0609020204030204" pitchFamily="49" charset="0"/>
              </a:rPr>
              <a:t>22-02-2022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&lt;/date&gt;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&lt;time&gt;</a:t>
            </a:r>
            <a:r>
              <a:rPr lang="en-US" sz="1600" dirty="0">
                <a:latin typeface="Consolas" panose="020B0609020204030204" pitchFamily="49" charset="0"/>
              </a:rPr>
              <a:t>07:00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&lt;/time&gt;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class&gt;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6248418" y="1995055"/>
            <a:ext cx="5218217" cy="3788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Class.dtd</a:t>
            </a:r>
          </a:p>
          <a:p>
            <a:pPr marL="0" indent="0">
              <a:buNone/>
            </a:pP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&lt;!DOCTYPE class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&lt;!ELEMENT class 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name,day,date,time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&lt;!ELEMENT name (#PCDATA)&gt;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&lt;!ELEMENT day (#PCDATA)&gt;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&lt;!ELEMENT date (#PCDATA)&gt;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&lt;!ELEMENT time (#PCDATA)&gt;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]&gt;</a:t>
            </a:r>
          </a:p>
          <a:p>
            <a:pPr marL="0" indent="0">
              <a:buNone/>
            </a:pP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nsolas" panose="020B0609020204030204" pitchFamily="49" charset="0"/>
              </a:rPr>
              <a:t>#PCDATA – </a:t>
            </a:r>
            <a:r>
              <a:rPr lang="en-US" sz="1900" b="1" dirty="0" err="1" smtClean="0">
                <a:latin typeface="Consolas" panose="020B0609020204030204" pitchFamily="49" charset="0"/>
              </a:rPr>
              <a:t>Parseable</a:t>
            </a:r>
            <a:r>
              <a:rPr lang="en-US" sz="1900" b="1" dirty="0" smtClean="0">
                <a:latin typeface="Consolas" panose="020B0609020204030204" pitchFamily="49" charset="0"/>
              </a:rPr>
              <a:t> character data </a:t>
            </a:r>
            <a:endParaRPr lang="en-US" sz="19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83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DTD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DTD can also be used to defines special character or string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596" y="2728827"/>
            <a:ext cx="362953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9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DTD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With DTD independent groups can agree to used a standard DTD for interchanging data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We can verify validity of the data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When we work in small XML just for our self, create DTD might be waste of time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If we create an application, wait until the application stable before create the DTD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19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XML schema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An XML schema describe the structure of an XML, alternative to DTD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name</a:t>
            </a:r>
            <a:r>
              <a:rPr lang="en-US" sz="19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=“class"&gt;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 &lt;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xs:sequence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name</a:t>
            </a:r>
            <a:r>
              <a:rPr lang="en-US" sz="19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=“name"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type="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xs:string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"/&gt;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name</a:t>
            </a:r>
            <a:r>
              <a:rPr lang="en-US" sz="19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=“day"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type="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xs:string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"/&gt;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name</a:t>
            </a:r>
            <a:r>
              <a:rPr lang="en-US" sz="19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=“date"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type="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xs:string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"/&gt;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   &lt;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name</a:t>
            </a:r>
            <a:r>
              <a:rPr lang="en-US" sz="19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=“time"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type="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xs:string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"/&gt;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  &lt;/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xs:sequence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endParaRPr lang="en-US" sz="17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74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XML schema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XML schema more powerful than DTD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Support data type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It is easier to describe document content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It is easier to define restriction on data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It is easier to validate the correctness of data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It is easier to convert data between different types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XML syntax</a:t>
            </a:r>
          </a:p>
          <a:p>
            <a:pPr marL="914400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sz="13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1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Introduction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Similar with HTML that use markup language</a:t>
            </a:r>
          </a:p>
          <a:p>
            <a:r>
              <a:rPr lang="en-US" dirty="0" smtClean="0"/>
              <a:t>XML design to </a:t>
            </a:r>
            <a:r>
              <a:rPr lang="en-US" b="1" dirty="0" smtClean="0"/>
              <a:t>store</a:t>
            </a:r>
            <a:r>
              <a:rPr lang="en-US" dirty="0" smtClean="0"/>
              <a:t> and </a:t>
            </a:r>
            <a:r>
              <a:rPr lang="en-US" b="1" dirty="0" smtClean="0"/>
              <a:t>transport data</a:t>
            </a:r>
          </a:p>
          <a:p>
            <a:r>
              <a:rPr lang="en-US" b="1" dirty="0" smtClean="0"/>
              <a:t>Language independent </a:t>
            </a:r>
          </a:p>
          <a:p>
            <a:r>
              <a:rPr lang="en-US" dirty="0" smtClean="0"/>
              <a:t>Self descriptive</a:t>
            </a:r>
          </a:p>
          <a:p>
            <a:r>
              <a:rPr lang="en-US" dirty="0" smtClean="0"/>
              <a:t>Designed to be human readable and machine readable</a:t>
            </a:r>
          </a:p>
          <a:p>
            <a:r>
              <a:rPr lang="en-US" dirty="0" smtClean="0"/>
              <a:t>Store the data in plain text format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Exercise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95055"/>
            <a:ext cx="10739719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990599" y="2147455"/>
            <a:ext cx="10739719" cy="4181908"/>
          </a:xfrm>
        </p:spPr>
        <p:txBody>
          <a:bodyPr>
            <a:normAutofit/>
          </a:bodyPr>
          <a:lstStyle/>
          <a:p>
            <a:endParaRPr lang="en-US" sz="2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64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TERIMA KASIH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Introduction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classOpen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&lt;class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category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dti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&lt;name&gt;</a:t>
            </a:r>
            <a:r>
              <a:rPr lang="en-US" sz="2000" dirty="0" smtClean="0">
                <a:latin typeface="Consolas" panose="020B0609020204030204" pitchFamily="49" charset="0"/>
              </a:rPr>
              <a:t>Integrative Programming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name&gt;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day&gt;</a:t>
            </a:r>
            <a:r>
              <a:rPr lang="en-US" sz="2000" dirty="0">
                <a:latin typeface="Consolas" panose="020B0609020204030204" pitchFamily="49" charset="0"/>
              </a:rPr>
              <a:t>Tuesday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&lt;/day&gt;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date&gt;</a:t>
            </a:r>
            <a:r>
              <a:rPr lang="en-US" sz="2000" dirty="0">
                <a:latin typeface="Consolas" panose="020B0609020204030204" pitchFamily="49" charset="0"/>
              </a:rPr>
              <a:t>22-02-2022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&lt;/date&gt;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time&gt;</a:t>
            </a:r>
            <a:r>
              <a:rPr lang="en-US" sz="2000" dirty="0">
                <a:latin typeface="Consolas" panose="020B0609020204030204" pitchFamily="49" charset="0"/>
              </a:rPr>
              <a:t>07:00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&lt;/time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&lt;/class&gt;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classOpen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223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Why is XML?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/>
          <a:lstStyle/>
          <a:p>
            <a:r>
              <a:rPr lang="en-US" dirty="0" smtClean="0"/>
              <a:t>A lot of IT system use XML</a:t>
            </a:r>
          </a:p>
          <a:p>
            <a:r>
              <a:rPr lang="en-US" dirty="0" smtClean="0"/>
              <a:t>Often used for distributing data over the internet</a:t>
            </a:r>
          </a:p>
          <a:p>
            <a:r>
              <a:rPr lang="en-US" dirty="0" smtClean="0"/>
              <a:t>XML can simplify platform changes</a:t>
            </a:r>
          </a:p>
          <a:p>
            <a:r>
              <a:rPr lang="en-US" dirty="0" smtClean="0"/>
              <a:t>It can be used to separate data from presentation</a:t>
            </a:r>
          </a:p>
        </p:txBody>
      </p:sp>
    </p:spTree>
    <p:extLst>
      <p:ext uri="{BB962C8B-B14F-4D97-AF65-F5344CB8AC3E}">
        <p14:creationId xmlns:p14="http://schemas.microsoft.com/office/powerpoint/2010/main" val="9336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XML vs HTML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043195"/>
            <a:ext cx="5157787" cy="461879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Design to carry data</a:t>
            </a:r>
          </a:p>
          <a:p>
            <a:r>
              <a:rPr lang="en-US" dirty="0" smtClean="0"/>
              <a:t>The tags are NOT predefined</a:t>
            </a:r>
            <a:endParaRPr lang="en-US" dirty="0"/>
          </a:p>
          <a:p>
            <a:r>
              <a:rPr lang="en-US" dirty="0" smtClean="0"/>
              <a:t>Case sensitive	</a:t>
            </a:r>
          </a:p>
          <a:p>
            <a:r>
              <a:rPr lang="en-US" dirty="0" smtClean="0"/>
              <a:t>Tags are extensible</a:t>
            </a:r>
          </a:p>
          <a:p>
            <a:r>
              <a:rPr lang="en-US" dirty="0" smtClean="0"/>
              <a:t>Tags are used for describing the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043194"/>
            <a:ext cx="5183188" cy="461879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Design to display data</a:t>
            </a:r>
          </a:p>
          <a:p>
            <a:r>
              <a:rPr lang="en-US" dirty="0" smtClean="0"/>
              <a:t>Predefined tags</a:t>
            </a:r>
          </a:p>
          <a:p>
            <a:r>
              <a:rPr lang="en-US" dirty="0" smtClean="0"/>
              <a:t>NOT </a:t>
            </a:r>
            <a:r>
              <a:rPr lang="en-US" dirty="0"/>
              <a:t>case </a:t>
            </a:r>
            <a:r>
              <a:rPr lang="en-US" dirty="0" smtClean="0"/>
              <a:t>sensitive</a:t>
            </a:r>
            <a:endParaRPr lang="en-US" dirty="0" smtClean="0"/>
          </a:p>
          <a:p>
            <a:r>
              <a:rPr lang="en-US" dirty="0" smtClean="0"/>
              <a:t>Limited number of tags</a:t>
            </a:r>
          </a:p>
          <a:p>
            <a:r>
              <a:rPr lang="en-US" dirty="0" smtClean="0"/>
              <a:t>Tags are used to display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XML vs JSON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043195"/>
            <a:ext cx="5157787" cy="461879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has start and end tags</a:t>
            </a:r>
          </a:p>
          <a:p>
            <a:r>
              <a:rPr lang="en-US" dirty="0" smtClean="0"/>
              <a:t>More secure than JSON</a:t>
            </a:r>
          </a:p>
          <a:p>
            <a:r>
              <a:rPr lang="en-US" dirty="0" smtClean="0"/>
              <a:t>Supports comments</a:t>
            </a:r>
          </a:p>
          <a:p>
            <a:r>
              <a:rPr lang="en-US" dirty="0" smtClean="0"/>
              <a:t>It does not support array</a:t>
            </a:r>
          </a:p>
          <a:p>
            <a:r>
              <a:rPr lang="en-US" dirty="0" smtClean="0"/>
              <a:t>More difficult to read and interpret compare to JSON</a:t>
            </a:r>
          </a:p>
          <a:p>
            <a:r>
              <a:rPr lang="en-US" dirty="0" smtClean="0"/>
              <a:t>Supports various encoding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043194"/>
            <a:ext cx="5183188" cy="461879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does not use tag</a:t>
            </a:r>
          </a:p>
          <a:p>
            <a:r>
              <a:rPr lang="en-US" dirty="0" smtClean="0"/>
              <a:t>Less secure</a:t>
            </a:r>
          </a:p>
          <a:p>
            <a:r>
              <a:rPr lang="en-US" dirty="0" smtClean="0"/>
              <a:t>It does not support comments</a:t>
            </a:r>
          </a:p>
          <a:p>
            <a:r>
              <a:rPr lang="en-US" dirty="0" smtClean="0"/>
              <a:t>It supports array</a:t>
            </a:r>
          </a:p>
          <a:p>
            <a:r>
              <a:rPr lang="en-US" dirty="0" smtClean="0"/>
              <a:t>Easy to read</a:t>
            </a:r>
          </a:p>
          <a:p>
            <a:r>
              <a:rPr lang="en-US" dirty="0" smtClean="0"/>
              <a:t>Supports only UTF-8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Structure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526" y="1551961"/>
            <a:ext cx="8272232" cy="42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6" y="107584"/>
            <a:ext cx="8529200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Syntax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680882"/>
            <a:ext cx="10739719" cy="4496081"/>
          </a:xfrm>
        </p:spPr>
        <p:txBody>
          <a:bodyPr>
            <a:normAutofit lnSpcReduction="10000"/>
          </a:bodyPr>
          <a:lstStyle/>
          <a:p>
            <a:pPr marL="355600" indent="-355600"/>
            <a:r>
              <a:rPr lang="en-US" dirty="0" smtClean="0"/>
              <a:t>XML starts with prolog: defining the XML versions and the character encoding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&lt;?xml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=“1.0”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encoding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=“UTF-8”?&gt;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lvl="1" indent="-342900"/>
            <a:r>
              <a:rPr lang="en-US" sz="2800" dirty="0" smtClean="0"/>
              <a:t>The next line is root element, a document must have one root element as a parent of all other documents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classOpen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2" indent="-342900"/>
            <a:r>
              <a:rPr lang="en-US" sz="2800" dirty="0" smtClean="0"/>
              <a:t>The child element</a:t>
            </a:r>
          </a:p>
          <a:p>
            <a:pPr marL="457200" lvl="3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&lt;class&gt;</a:t>
            </a:r>
          </a:p>
          <a:p>
            <a:pPr marL="457200" lvl="3" indent="-457200"/>
            <a:r>
              <a:rPr lang="en-US" sz="2600" dirty="0" smtClean="0"/>
              <a:t>Attribute, the attribute value must be quoted</a:t>
            </a:r>
          </a:p>
          <a:p>
            <a:pPr marL="457200" lvl="4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&lt;class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category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=“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dti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</a:p>
          <a:p>
            <a:pPr marL="457200" lvl="4" indent="-457200"/>
            <a:r>
              <a:rPr lang="en-US" sz="2800" dirty="0" smtClean="0"/>
              <a:t>Element</a:t>
            </a:r>
          </a:p>
          <a:p>
            <a:pPr marL="457200" lvl="5" indent="0">
              <a:buNone/>
            </a:pPr>
            <a:r>
              <a:rPr lang="en-US" sz="2600" dirty="0" smtClean="0"/>
              <a:t>The class has four child elements: name, day, date, time</a:t>
            </a:r>
          </a:p>
          <a:p>
            <a:pPr marL="0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5623</TotalTime>
  <Words>1287</Words>
  <Application>Microsoft Office PowerPoint</Application>
  <PresentationFormat>Widescreen</PresentationFormat>
  <Paragraphs>337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Avenir Next LT Pro</vt:lpstr>
      <vt:lpstr>Calibri</vt:lpstr>
      <vt:lpstr>Calibri Light</vt:lpstr>
      <vt:lpstr>Consolas</vt:lpstr>
      <vt:lpstr>Myriad Arabic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209</cp:revision>
  <dcterms:created xsi:type="dcterms:W3CDTF">2020-01-30T06:48:20Z</dcterms:created>
  <dcterms:modified xsi:type="dcterms:W3CDTF">2022-02-21T23:23:26Z</dcterms:modified>
</cp:coreProperties>
</file>