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8" r:id="rId2"/>
    <p:sldId id="313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87207" autoAdjust="0"/>
  </p:normalViewPr>
  <p:slideViewPr>
    <p:cSldViewPr snapToGrid="0">
      <p:cViewPr>
        <p:scale>
          <a:sx n="50" d="100"/>
          <a:sy n="50" d="100"/>
        </p:scale>
        <p:origin x="147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32BA-0E01-4A2E-8C4D-40FC1DCDC0E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74DF-190E-4733-A503-BB4505C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2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3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0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5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4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2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2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2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3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messages used to communicate between client and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hyperlink" Target="https://github.com/vdespa/introduction-to-postman-course/blob/main/simple-books-api.m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6623" y="3534335"/>
            <a:ext cx="3708399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80882" y="2114825"/>
            <a:ext cx="8736895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Postman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6826624" y="3473808"/>
            <a:ext cx="3552600" cy="648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Integrative Programming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Response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18" name="Picture 2" descr="Postman&amp;#39;s 2021 State of API Report Finds APIs Key to Sparking Innovation  During Pandemic, Ushering in API-First World | Business Wir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1" t="-3531" r="29200" b="25780"/>
          <a:stretch/>
        </p:blipFill>
        <p:spPr bwMode="auto">
          <a:xfrm>
            <a:off x="2030293" y="2517267"/>
            <a:ext cx="1814286" cy="17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i - Free computer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55" y="2204130"/>
            <a:ext cx="2239282" cy="223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18" idx="0"/>
            <a:endCxn id="3074" idx="0"/>
          </p:cNvCxnSpPr>
          <p:nvPr/>
        </p:nvCxnSpPr>
        <p:spPr>
          <a:xfrm rot="5400000" flipH="1" flipV="1">
            <a:off x="5618498" y="-476931"/>
            <a:ext cx="313137" cy="5675260"/>
          </a:xfrm>
          <a:prstGeom prst="bentConnector3">
            <a:avLst>
              <a:gd name="adj1" fmla="val 1730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074" idx="2"/>
            <a:endCxn id="18" idx="2"/>
          </p:cNvCxnSpPr>
          <p:nvPr/>
        </p:nvCxnSpPr>
        <p:spPr>
          <a:xfrm rot="5400000" flipH="1">
            <a:off x="5711879" y="1542595"/>
            <a:ext cx="126374" cy="5675260"/>
          </a:xfrm>
          <a:prstGeom prst="bentConnector3">
            <a:avLst>
              <a:gd name="adj1" fmla="val -18089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5351" y="2899114"/>
            <a:ext cx="195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HTTP</a:t>
            </a:r>
            <a:endParaRPr 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5351" y="4698884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Response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785128" y="1262003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170950" y="3016875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9732337" y="2904831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b="28749"/>
          <a:stretch/>
        </p:blipFill>
        <p:spPr>
          <a:xfrm>
            <a:off x="1461909" y="1002926"/>
            <a:ext cx="9670526" cy="503443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83314" y="2452913"/>
            <a:ext cx="6386285" cy="28738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l="30332" t="1" b="65744"/>
          <a:stretch/>
        </p:blipFill>
        <p:spPr>
          <a:xfrm>
            <a:off x="207867" y="1286473"/>
            <a:ext cx="11864774" cy="4262543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1407886" y="3251200"/>
            <a:ext cx="2641600" cy="638629"/>
          </a:xfrm>
          <a:prstGeom prst="wedgeRectCallout">
            <a:avLst>
              <a:gd name="adj1" fmla="val 33195"/>
              <a:gd name="adj2" fmla="val 693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address or 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5886" y="3889829"/>
            <a:ext cx="2808514" cy="47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5129" y="3889828"/>
            <a:ext cx="533632" cy="47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5051946" y="3154630"/>
            <a:ext cx="1895120" cy="638629"/>
          </a:xfrm>
          <a:prstGeom prst="wedgeRectCallout">
            <a:avLst>
              <a:gd name="adj1" fmla="val -46250"/>
              <a:gd name="adj2" fmla="val 916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endpoint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37357" t="21922" r="43095" b="28263"/>
          <a:stretch/>
        </p:blipFill>
        <p:spPr>
          <a:xfrm>
            <a:off x="1271977" y="1081606"/>
            <a:ext cx="8760275" cy="53819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74158" y="997478"/>
            <a:ext cx="2301917" cy="547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3464328" y="1773410"/>
            <a:ext cx="2641600" cy="638629"/>
          </a:xfrm>
          <a:prstGeom prst="wedgeRectCallout">
            <a:avLst>
              <a:gd name="adj1" fmla="val -119690"/>
              <a:gd name="adj2" fmla="val -1126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methods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3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l="30332" t="1" b="65744"/>
          <a:stretch/>
        </p:blipFill>
        <p:spPr>
          <a:xfrm>
            <a:off x="207867" y="1286473"/>
            <a:ext cx="11864774" cy="4262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66" y="4537529"/>
            <a:ext cx="7659783" cy="47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7486440" y="3648288"/>
            <a:ext cx="1895120" cy="638629"/>
          </a:xfrm>
          <a:prstGeom prst="wedgeRectCallout">
            <a:avLst>
              <a:gd name="adj1" fmla="val -46250"/>
              <a:gd name="adj2" fmla="val 916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Response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6100" y="1009037"/>
            <a:ext cx="6487111" cy="53985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26655" y="3761808"/>
            <a:ext cx="6907896" cy="2618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8742117" y="4365768"/>
            <a:ext cx="1895120" cy="638629"/>
          </a:xfrm>
          <a:prstGeom prst="wedgeRectCallout">
            <a:avLst>
              <a:gd name="adj1" fmla="val -46250"/>
              <a:gd name="adj2" fmla="val 916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Response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4769311"/>
            <a:ext cx="10763250" cy="1407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Header consist of meta information of the messages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123495"/>
            <a:ext cx="844032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Response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5266259"/>
            <a:ext cx="9568408" cy="910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consist of messages that we want to get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t="50825"/>
          <a:stretch/>
        </p:blipFill>
        <p:spPr>
          <a:xfrm>
            <a:off x="804880" y="1080740"/>
            <a:ext cx="9601728" cy="39293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42854" y="1196022"/>
            <a:ext cx="6907896" cy="3474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Save the 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b="39511"/>
          <a:stretch/>
        </p:blipFill>
        <p:spPr>
          <a:xfrm>
            <a:off x="449829" y="1294800"/>
            <a:ext cx="10943931" cy="483676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754872" y="2396172"/>
            <a:ext cx="1414546" cy="629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Variable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 smtClean="0"/>
              <a:t>In Postman, variables enable to store and reuse values in request or script</a:t>
            </a:r>
          </a:p>
          <a:p>
            <a:r>
              <a:rPr lang="en-US" dirty="0" smtClean="0"/>
              <a:t>Increase work efficiency and minimize error</a:t>
            </a:r>
          </a:p>
          <a:p>
            <a:r>
              <a:rPr lang="en-US" dirty="0" smtClean="0"/>
              <a:t>It useful if the values is used in multiple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Postman?</a:t>
            </a:r>
          </a:p>
          <a:p>
            <a:r>
              <a:rPr lang="en-US" dirty="0" smtClean="0"/>
              <a:t>Getting started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Set URL as variable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9940" b="56269"/>
          <a:stretch/>
        </p:blipFill>
        <p:spPr>
          <a:xfrm>
            <a:off x="974158" y="1550680"/>
            <a:ext cx="10266645" cy="46821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90032" y="3248567"/>
            <a:ext cx="2295095" cy="629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Set URL as variable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30191" r="2598" b="50508"/>
          <a:stretch/>
        </p:blipFill>
        <p:spPr>
          <a:xfrm>
            <a:off x="1461909" y="1132843"/>
            <a:ext cx="9649843" cy="51920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666811" y="3371691"/>
            <a:ext cx="3976698" cy="2639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Edit variable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77500" cy="7367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the collection </a:t>
            </a:r>
            <a:r>
              <a:rPr lang="en-US" dirty="0" smtClean="0">
                <a:sym typeface="Wingdings" panose="05000000000000000000" pitchFamily="2" charset="2"/>
              </a:rPr>
              <a:t> Edit  Variables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82" y="2655877"/>
            <a:ext cx="11364911" cy="34485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88601" y="3166185"/>
            <a:ext cx="7790292" cy="1424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Variable scopes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Global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Local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Global &gt; Collection &gt; Environment &gt; Data &gt; Local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if a variable with the same name declare in two scopes. The narrowest scope will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Variable scopes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Enable to access data between collections, requests, test scripts, and environments</a:t>
            </a:r>
          </a:p>
          <a:p>
            <a:r>
              <a:rPr lang="en-US" dirty="0" smtClean="0"/>
              <a:t>Collection variables</a:t>
            </a:r>
          </a:p>
          <a:p>
            <a:pPr lvl="1"/>
            <a:r>
              <a:rPr lang="en-US" dirty="0" smtClean="0"/>
              <a:t>Available only inside a collection</a:t>
            </a:r>
          </a:p>
          <a:p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Enable to process to different environment</a:t>
            </a:r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Temporary, only access in the request script</a:t>
            </a:r>
          </a:p>
          <a:p>
            <a:pPr lvl="1"/>
            <a:r>
              <a:rPr lang="en-US" dirty="0" smtClean="0"/>
              <a:t>When the run is complete the variable is discarded </a:t>
            </a:r>
          </a:p>
          <a:p>
            <a:r>
              <a:rPr lang="en-US" dirty="0" smtClean="0"/>
              <a:t>Data variables</a:t>
            </a:r>
          </a:p>
          <a:p>
            <a:pPr lvl="1"/>
            <a:r>
              <a:rPr lang="en-US" dirty="0" smtClean="0"/>
              <a:t>Came from external CSV or JSON to define data sets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Query parameters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 smtClean="0"/>
              <a:t>Some additional data that we can submit when sending a request</a:t>
            </a:r>
          </a:p>
          <a:p>
            <a:pPr lvl="1"/>
            <a:r>
              <a:rPr lang="en-US" dirty="0" smtClean="0"/>
              <a:t>It can be optional or mandatory, depending on the API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114" y="2749825"/>
            <a:ext cx="9962086" cy="34240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66828" y="3828839"/>
            <a:ext cx="9858372" cy="1386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Exercise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Create a collection for Simple Book API 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github.com/vdespa/introduction-to-postman-course/blob/main/simple-books-api.md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Send request based on the documentation (/status and /books)</a:t>
            </a:r>
          </a:p>
          <a:p>
            <a:r>
              <a:rPr lang="en-US" dirty="0" smtClean="0"/>
              <a:t>For each request script save it inside the collection</a:t>
            </a:r>
          </a:p>
          <a:p>
            <a:r>
              <a:rPr lang="en-US" dirty="0" smtClean="0"/>
              <a:t>Do not forget to change the URL into variable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Path Variables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990600" y="1978025"/>
            <a:ext cx="10820400" cy="4351338"/>
          </a:xfrm>
        </p:spPr>
        <p:txBody>
          <a:bodyPr>
            <a:normAutofit/>
          </a:bodyPr>
          <a:lstStyle/>
          <a:p>
            <a:r>
              <a:rPr lang="en-US" dirty="0"/>
              <a:t>Path variables </a:t>
            </a:r>
            <a:r>
              <a:rPr lang="en-US" b="1" dirty="0"/>
              <a:t>allow for defining variables within a URL that are part of the URL path</a:t>
            </a:r>
            <a:endParaRPr lang="en-US" dirty="0" smtClean="0"/>
          </a:p>
          <a:p>
            <a:r>
              <a:rPr lang="en-US" dirty="0" smtClean="0"/>
              <a:t>Retrieve detail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078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Path Variables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990600" y="1978025"/>
            <a:ext cx="10820400" cy="4351338"/>
          </a:xfrm>
        </p:spPr>
        <p:txBody>
          <a:bodyPr>
            <a:normAutofit/>
          </a:bodyPr>
          <a:lstStyle/>
          <a:p>
            <a:r>
              <a:rPr lang="en-US" dirty="0"/>
              <a:t>Path variables </a:t>
            </a:r>
            <a:r>
              <a:rPr lang="en-US" b="1" dirty="0"/>
              <a:t>allow for defining variables within a URL that are part of the URL path</a:t>
            </a:r>
            <a:endParaRPr lang="en-US" dirty="0" smtClean="0"/>
          </a:p>
          <a:p>
            <a:r>
              <a:rPr lang="en-US" dirty="0" smtClean="0"/>
              <a:t>Retrieve detail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158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TERIMA KASIH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Postman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942611" cy="4496081"/>
          </a:xfrm>
        </p:spPr>
        <p:txBody>
          <a:bodyPr/>
          <a:lstStyle/>
          <a:p>
            <a:r>
              <a:rPr lang="en-US" dirty="0" smtClean="0"/>
              <a:t>Postman</a:t>
            </a:r>
            <a:br>
              <a:rPr lang="en-US" dirty="0" smtClean="0"/>
            </a:br>
            <a:r>
              <a:rPr lang="en-US" dirty="0" smtClean="0"/>
              <a:t>an application to interact with web based API</a:t>
            </a:r>
          </a:p>
          <a:p>
            <a:r>
              <a:rPr lang="en-US" dirty="0" smtClean="0"/>
              <a:t>Postman helping to connect to the API for sending request and receiving data in an easy way</a:t>
            </a:r>
          </a:p>
        </p:txBody>
      </p:sp>
      <p:pic>
        <p:nvPicPr>
          <p:cNvPr id="2050" name="Picture 2" descr="Postman&amp;#39;s 2021 State of API Report Finds APIs Key to Sparking Innovation  During Pandemic, Ushering in API-First World | Business Wi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01" y="2325568"/>
            <a:ext cx="4629553" cy="23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Getting started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Postman installation</a:t>
            </a:r>
          </a:p>
          <a:p>
            <a:pPr lvl="1"/>
            <a:r>
              <a:rPr lang="en-US" dirty="0" smtClean="0"/>
              <a:t>Go to postman.com</a:t>
            </a:r>
          </a:p>
          <a:p>
            <a:pPr lvl="1"/>
            <a:r>
              <a:rPr lang="en-US" dirty="0" smtClean="0"/>
              <a:t>You can directly sign up or download the desktop version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2747" y="2977229"/>
            <a:ext cx="7497234" cy="33016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17725" y="2838203"/>
            <a:ext cx="1223158" cy="475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61855" y="5353793"/>
            <a:ext cx="1223158" cy="475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14278" y="5773389"/>
            <a:ext cx="1223158" cy="475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First 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Before we start to send request to the API, we have to look at the API documentation</a:t>
            </a:r>
          </a:p>
          <a:p>
            <a:pPr lvl="1"/>
            <a:r>
              <a:rPr lang="en-US" dirty="0" smtClean="0"/>
              <a:t>The documentation shows how to use the API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909" y="2925577"/>
            <a:ext cx="5396300" cy="33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First 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Select Workspaces </a:t>
            </a:r>
            <a:r>
              <a:rPr lang="en-US" dirty="0" smtClean="0">
                <a:sym typeface="Wingdings" panose="05000000000000000000" pitchFamily="2" charset="2"/>
              </a:rPr>
              <a:t> My Workspace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r="-116" b="51644"/>
          <a:stretch/>
        </p:blipFill>
        <p:spPr>
          <a:xfrm>
            <a:off x="1150665" y="2232490"/>
            <a:ext cx="10706570" cy="37784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44436" y="3598223"/>
            <a:ext cx="1686296" cy="475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First 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Choose new tab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-487" r="13836" b="69977"/>
          <a:stretch/>
        </p:blipFill>
        <p:spPr>
          <a:xfrm>
            <a:off x="343482" y="2303772"/>
            <a:ext cx="11600303" cy="2936738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143633" y="3297128"/>
            <a:ext cx="843148" cy="475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First Request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Copy the </a:t>
            </a:r>
            <a:r>
              <a:rPr lang="en-US" dirty="0" err="1" smtClean="0"/>
              <a:t>URL+endpoint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-1" r="-545" b="54983"/>
          <a:stretch/>
        </p:blipFill>
        <p:spPr>
          <a:xfrm>
            <a:off x="343482" y="2136770"/>
            <a:ext cx="11531133" cy="3772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3714" y="3759200"/>
            <a:ext cx="7692921" cy="5805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Response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341870" y="824592"/>
            <a:ext cx="7644390" cy="55853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54285" y="4036003"/>
            <a:ext cx="5776686" cy="22541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16260</TotalTime>
  <Words>618</Words>
  <Application>Microsoft Office PowerPoint</Application>
  <PresentationFormat>Widescreen</PresentationFormat>
  <Paragraphs>169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Avenir Next LT Pro</vt:lpstr>
      <vt:lpstr>Calibri</vt:lpstr>
      <vt:lpstr>Calibri Light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249</cp:revision>
  <dcterms:created xsi:type="dcterms:W3CDTF">2020-01-30T06:48:20Z</dcterms:created>
  <dcterms:modified xsi:type="dcterms:W3CDTF">2022-03-01T08:40:05Z</dcterms:modified>
</cp:coreProperties>
</file>