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08" r:id="rId2"/>
    <p:sldId id="313" r:id="rId3"/>
    <p:sldId id="330" r:id="rId4"/>
    <p:sldId id="366" r:id="rId5"/>
    <p:sldId id="354" r:id="rId6"/>
    <p:sldId id="331" r:id="rId7"/>
    <p:sldId id="324" r:id="rId8"/>
    <p:sldId id="364" r:id="rId9"/>
    <p:sldId id="373" r:id="rId10"/>
    <p:sldId id="374" r:id="rId11"/>
    <p:sldId id="375" r:id="rId12"/>
    <p:sldId id="376" r:id="rId13"/>
    <p:sldId id="372" r:id="rId14"/>
    <p:sldId id="369" r:id="rId15"/>
    <p:sldId id="370" r:id="rId16"/>
    <p:sldId id="371" r:id="rId17"/>
    <p:sldId id="377" r:id="rId18"/>
    <p:sldId id="378" r:id="rId19"/>
    <p:sldId id="379" r:id="rId20"/>
    <p:sldId id="380" r:id="rId21"/>
    <p:sldId id="382" r:id="rId22"/>
    <p:sldId id="381" r:id="rId23"/>
    <p:sldId id="31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hartono, S.Si. M.Sc" initials="DSSM" lastIdx="18" clrIdx="0">
    <p:extLst>
      <p:ext uri="{19B8F6BF-5375-455C-9EA6-DF929625EA0E}">
        <p15:presenceInfo xmlns:p15="http://schemas.microsoft.com/office/powerpoint/2012/main" userId="Dr. Suhartono, S.Si. M.Sc" providerId="None"/>
      </p:ext>
    </p:extLst>
  </p:cmAuthor>
  <p:cmAuthor id="2" name="340141201@staff.integra.its.ac.id" initials="3" lastIdx="2" clrIdx="1">
    <p:extLst>
      <p:ext uri="{19B8F6BF-5375-455C-9EA6-DF929625EA0E}">
        <p15:presenceInfo xmlns:p15="http://schemas.microsoft.com/office/powerpoint/2012/main" userId="S::340141201@staff.integra.its.ac.id::99a1003c-ab9d-49ba-a83f-5b24df4a10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FFFF"/>
    <a:srgbClr val="FFBD07"/>
    <a:srgbClr val="F9B01C"/>
    <a:srgbClr val="14A9BC"/>
    <a:srgbClr val="D23527"/>
    <a:srgbClr val="F5AA2D"/>
    <a:srgbClr val="FFC411"/>
    <a:srgbClr val="013880"/>
    <a:srgbClr val="21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 autoAdjust="0"/>
    <p:restoredTop sz="87207" autoAdjust="0"/>
  </p:normalViewPr>
  <p:slideViewPr>
    <p:cSldViewPr snapToGrid="0">
      <p:cViewPr>
        <p:scale>
          <a:sx n="50" d="100"/>
          <a:sy n="50" d="100"/>
        </p:scale>
        <p:origin x="1254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2D195-579B-4DD7-BD2C-A2844CD1592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3DE79D-AD18-42B2-AD53-5AA0986786F0}">
      <dgm:prSet phldrT="[Text]"/>
      <dgm:spPr/>
      <dgm:t>
        <a:bodyPr/>
        <a:lstStyle/>
        <a:p>
          <a:r>
            <a:rPr lang="en-US" dirty="0" smtClean="0"/>
            <a:t>Database APIs</a:t>
          </a:r>
          <a:endParaRPr lang="en-US" dirty="0"/>
        </a:p>
      </dgm:t>
    </dgm:pt>
    <dgm:pt modelId="{26C7BABC-4003-4449-A3CB-A557C63CE1FB}" type="parTrans" cxnId="{4A91CADD-1EF4-4DA4-8C63-C6F7E7552DC6}">
      <dgm:prSet/>
      <dgm:spPr/>
      <dgm:t>
        <a:bodyPr/>
        <a:lstStyle/>
        <a:p>
          <a:endParaRPr lang="en-US"/>
        </a:p>
      </dgm:t>
    </dgm:pt>
    <dgm:pt modelId="{2F99A703-E7B4-436C-82F8-082379E1311E}" type="sibTrans" cxnId="{4A91CADD-1EF4-4DA4-8C63-C6F7E7552DC6}">
      <dgm:prSet/>
      <dgm:spPr/>
      <dgm:t>
        <a:bodyPr/>
        <a:lstStyle/>
        <a:p>
          <a:endParaRPr lang="en-US"/>
        </a:p>
      </dgm:t>
    </dgm:pt>
    <dgm:pt modelId="{64D68BEA-8CBD-4A0E-8D45-054F514B3E67}">
      <dgm:prSet phldrT="[Text]"/>
      <dgm:spPr/>
      <dgm:t>
        <a:bodyPr/>
        <a:lstStyle/>
        <a:p>
          <a:r>
            <a:rPr lang="en-US" dirty="0" smtClean="0"/>
            <a:t>It enable communication between an application and a DBMS</a:t>
          </a:r>
          <a:endParaRPr lang="en-US" dirty="0"/>
        </a:p>
      </dgm:t>
    </dgm:pt>
    <dgm:pt modelId="{027866DC-6311-43D2-A3CB-5C06C2B1D864}" type="parTrans" cxnId="{F808D06F-BDA2-497B-B041-AFA975FADC5B}">
      <dgm:prSet/>
      <dgm:spPr/>
      <dgm:t>
        <a:bodyPr/>
        <a:lstStyle/>
        <a:p>
          <a:endParaRPr lang="en-US"/>
        </a:p>
      </dgm:t>
    </dgm:pt>
    <dgm:pt modelId="{2CA1F095-26EB-4064-891E-2663DC70A2F8}" type="sibTrans" cxnId="{F808D06F-BDA2-497B-B041-AFA975FADC5B}">
      <dgm:prSet/>
      <dgm:spPr/>
      <dgm:t>
        <a:bodyPr/>
        <a:lstStyle/>
        <a:p>
          <a:endParaRPr lang="en-US"/>
        </a:p>
      </dgm:t>
    </dgm:pt>
    <dgm:pt modelId="{C039B36B-6446-47CB-A8A7-D53249A38AFC}">
      <dgm:prSet phldrT="[Text]"/>
      <dgm:spPr/>
      <dgm:t>
        <a:bodyPr/>
        <a:lstStyle/>
        <a:p>
          <a:r>
            <a:rPr lang="en-US" dirty="0" smtClean="0"/>
            <a:t>Operating systems APIs</a:t>
          </a:r>
          <a:endParaRPr lang="en-US" dirty="0"/>
        </a:p>
      </dgm:t>
    </dgm:pt>
    <dgm:pt modelId="{7D690A42-609C-430C-A7FA-494694BBFAC1}" type="parTrans" cxnId="{F91710B9-8A45-4AB0-9B3D-6467F813049B}">
      <dgm:prSet/>
      <dgm:spPr/>
      <dgm:t>
        <a:bodyPr/>
        <a:lstStyle/>
        <a:p>
          <a:endParaRPr lang="en-US"/>
        </a:p>
      </dgm:t>
    </dgm:pt>
    <dgm:pt modelId="{830EB31D-4C6F-499F-900B-2BC700329BA9}" type="sibTrans" cxnId="{F91710B9-8A45-4AB0-9B3D-6467F813049B}">
      <dgm:prSet/>
      <dgm:spPr/>
      <dgm:t>
        <a:bodyPr/>
        <a:lstStyle/>
        <a:p>
          <a:endParaRPr lang="en-US"/>
        </a:p>
      </dgm:t>
    </dgm:pt>
    <dgm:pt modelId="{DC923DC1-1375-40D9-9703-4442C96CF9A4}">
      <dgm:prSet phldrT="[Text]"/>
      <dgm:spPr/>
      <dgm:t>
        <a:bodyPr/>
        <a:lstStyle/>
        <a:p>
          <a:r>
            <a:rPr lang="en-US" dirty="0" smtClean="0"/>
            <a:t>It defines how applications use the resources and services of OS</a:t>
          </a:r>
          <a:endParaRPr lang="en-US" dirty="0"/>
        </a:p>
      </dgm:t>
    </dgm:pt>
    <dgm:pt modelId="{0617A063-1254-4FD0-901A-7AECF1F9FA2C}" type="parTrans" cxnId="{26C98C38-7825-48DD-8B25-9C41A0B91A25}">
      <dgm:prSet/>
      <dgm:spPr/>
      <dgm:t>
        <a:bodyPr/>
        <a:lstStyle/>
        <a:p>
          <a:endParaRPr lang="en-US"/>
        </a:p>
      </dgm:t>
    </dgm:pt>
    <dgm:pt modelId="{ACB2B5D7-D371-4E4D-989A-A0E3E175DCA0}" type="sibTrans" cxnId="{26C98C38-7825-48DD-8B25-9C41A0B91A25}">
      <dgm:prSet/>
      <dgm:spPr/>
      <dgm:t>
        <a:bodyPr/>
        <a:lstStyle/>
        <a:p>
          <a:endParaRPr lang="en-US"/>
        </a:p>
      </dgm:t>
    </dgm:pt>
    <dgm:pt modelId="{741FDBE3-D799-4EF9-A347-AF3478B27294}">
      <dgm:prSet phldrT="[Text]"/>
      <dgm:spPr/>
      <dgm:t>
        <a:bodyPr/>
        <a:lstStyle/>
        <a:p>
          <a:r>
            <a:rPr lang="en-US" dirty="0" smtClean="0"/>
            <a:t>Remote APIs</a:t>
          </a:r>
          <a:endParaRPr lang="en-US" dirty="0"/>
        </a:p>
      </dgm:t>
    </dgm:pt>
    <dgm:pt modelId="{B5D3E76E-1414-4A12-BE46-86D859112A1B}" type="parTrans" cxnId="{A615E1D6-9CA6-4406-8A17-4638FD39A7A4}">
      <dgm:prSet/>
      <dgm:spPr/>
      <dgm:t>
        <a:bodyPr/>
        <a:lstStyle/>
        <a:p>
          <a:endParaRPr lang="en-US"/>
        </a:p>
      </dgm:t>
    </dgm:pt>
    <dgm:pt modelId="{2B41EBAA-4461-4A16-85E6-E4F4EF6BA049}" type="sibTrans" cxnId="{A615E1D6-9CA6-4406-8A17-4638FD39A7A4}">
      <dgm:prSet/>
      <dgm:spPr/>
      <dgm:t>
        <a:bodyPr/>
        <a:lstStyle/>
        <a:p>
          <a:endParaRPr lang="en-US"/>
        </a:p>
      </dgm:t>
    </dgm:pt>
    <dgm:pt modelId="{BDA70926-C071-4965-B34D-6B74E96F9FE5}">
      <dgm:prSet phldrT="[Text]"/>
      <dgm:spPr/>
      <dgm:t>
        <a:bodyPr/>
        <a:lstStyle/>
        <a:p>
          <a:r>
            <a:rPr lang="en-US" dirty="0" smtClean="0"/>
            <a:t>Web APIs</a:t>
          </a:r>
          <a:endParaRPr lang="en-US" dirty="0"/>
        </a:p>
      </dgm:t>
    </dgm:pt>
    <dgm:pt modelId="{B3C41FA4-D49F-4B53-B96F-3D3BFDE17E46}" type="parTrans" cxnId="{CEC91AC2-3210-4FCF-B0AD-DCE0A5C7D281}">
      <dgm:prSet/>
      <dgm:spPr/>
      <dgm:t>
        <a:bodyPr/>
        <a:lstStyle/>
        <a:p>
          <a:endParaRPr lang="en-US"/>
        </a:p>
      </dgm:t>
    </dgm:pt>
    <dgm:pt modelId="{C814E6B6-4A91-4785-AF32-1F464680E32B}" type="sibTrans" cxnId="{CEC91AC2-3210-4FCF-B0AD-DCE0A5C7D281}">
      <dgm:prSet/>
      <dgm:spPr/>
      <dgm:t>
        <a:bodyPr/>
        <a:lstStyle/>
        <a:p>
          <a:endParaRPr lang="en-US"/>
        </a:p>
      </dgm:t>
    </dgm:pt>
    <dgm:pt modelId="{2854E4F7-94B7-4250-BD3F-52F8AF0456CE}">
      <dgm:prSet phldrT="[Text]"/>
      <dgm:spPr/>
      <dgm:t>
        <a:bodyPr/>
        <a:lstStyle/>
        <a:p>
          <a:r>
            <a:rPr lang="en-US" dirty="0" smtClean="0"/>
            <a:t>It defines standards of interaction for application running on different machines</a:t>
          </a:r>
          <a:endParaRPr lang="en-US" dirty="0"/>
        </a:p>
      </dgm:t>
    </dgm:pt>
    <dgm:pt modelId="{BB47A6C1-4F6F-4D06-90F6-44085CEF4FF1}" type="parTrans" cxnId="{677376AB-40F7-4A76-B539-D29C90476758}">
      <dgm:prSet/>
      <dgm:spPr/>
      <dgm:t>
        <a:bodyPr/>
        <a:lstStyle/>
        <a:p>
          <a:endParaRPr lang="en-US"/>
        </a:p>
      </dgm:t>
    </dgm:pt>
    <dgm:pt modelId="{2D41D9B7-6602-462D-B8FA-99D143564D9C}" type="sibTrans" cxnId="{677376AB-40F7-4A76-B539-D29C90476758}">
      <dgm:prSet/>
      <dgm:spPr/>
      <dgm:t>
        <a:bodyPr/>
        <a:lstStyle/>
        <a:p>
          <a:endParaRPr lang="en-US"/>
        </a:p>
      </dgm:t>
    </dgm:pt>
    <dgm:pt modelId="{9268790F-42CE-46A3-8A2C-5B5365DAD4C7}">
      <dgm:prSet phldrT="[Text]"/>
      <dgm:spPr/>
      <dgm:t>
        <a:bodyPr/>
        <a:lstStyle/>
        <a:p>
          <a:r>
            <a:rPr lang="en-US" dirty="0" smtClean="0"/>
            <a:t>Every OS has its set of APIs</a:t>
          </a:r>
          <a:endParaRPr lang="en-US" dirty="0"/>
        </a:p>
      </dgm:t>
    </dgm:pt>
    <dgm:pt modelId="{DB50B5C9-D3C9-42EE-AC7D-AD049383D0EE}" type="parTrans" cxnId="{BD91DDB9-C207-45B7-984B-305F6BC8E556}">
      <dgm:prSet/>
      <dgm:spPr/>
      <dgm:t>
        <a:bodyPr/>
        <a:lstStyle/>
        <a:p>
          <a:endParaRPr lang="en-US"/>
        </a:p>
      </dgm:t>
    </dgm:pt>
    <dgm:pt modelId="{FA59EC4D-7C03-4C24-AD0D-A5B1259EBB98}" type="sibTrans" cxnId="{BD91DDB9-C207-45B7-984B-305F6BC8E556}">
      <dgm:prSet/>
      <dgm:spPr/>
      <dgm:t>
        <a:bodyPr/>
        <a:lstStyle/>
        <a:p>
          <a:endParaRPr lang="en-US"/>
        </a:p>
      </dgm:t>
    </dgm:pt>
    <dgm:pt modelId="{7A274F55-0C68-4A46-8D72-DE06C7FC2719}">
      <dgm:prSet phldrT="[Text]"/>
      <dgm:spPr/>
      <dgm:t>
        <a:bodyPr/>
        <a:lstStyle/>
        <a:p>
          <a:r>
            <a:rPr lang="en-US" dirty="0" smtClean="0"/>
            <a:t>Application access resource located outside the device</a:t>
          </a:r>
          <a:endParaRPr lang="en-US" dirty="0"/>
        </a:p>
      </dgm:t>
    </dgm:pt>
    <dgm:pt modelId="{1A593161-D455-4C08-846B-34BA58321FDA}" type="parTrans" cxnId="{F0F6D440-78ED-4048-B405-EDA8A5DA99BD}">
      <dgm:prSet/>
      <dgm:spPr/>
      <dgm:t>
        <a:bodyPr/>
        <a:lstStyle/>
        <a:p>
          <a:endParaRPr lang="en-US"/>
        </a:p>
      </dgm:t>
    </dgm:pt>
    <dgm:pt modelId="{6569E0B0-E929-47C8-8A54-2E6287DD2B47}" type="sibTrans" cxnId="{F0F6D440-78ED-4048-B405-EDA8A5DA99BD}">
      <dgm:prSet/>
      <dgm:spPr/>
      <dgm:t>
        <a:bodyPr/>
        <a:lstStyle/>
        <a:p>
          <a:endParaRPr lang="en-US"/>
        </a:p>
      </dgm:t>
    </dgm:pt>
    <dgm:pt modelId="{C5B86359-D75E-4D13-9CC9-8083C6EAEF07}">
      <dgm:prSet phldrT="[Text]"/>
      <dgm:spPr/>
      <dgm:t>
        <a:bodyPr/>
        <a:lstStyle/>
        <a:p>
          <a:r>
            <a:rPr lang="en-US" dirty="0" smtClean="0"/>
            <a:t>The most common</a:t>
          </a:r>
          <a:endParaRPr lang="en-US" dirty="0"/>
        </a:p>
      </dgm:t>
    </dgm:pt>
    <dgm:pt modelId="{B937D21F-33E7-4BFB-9E00-2085576D94FF}" type="parTrans" cxnId="{3D9A5D72-611B-4C0F-B89B-70AB3D4C0FCF}">
      <dgm:prSet/>
      <dgm:spPr/>
      <dgm:t>
        <a:bodyPr/>
        <a:lstStyle/>
        <a:p>
          <a:endParaRPr lang="en-US"/>
        </a:p>
      </dgm:t>
    </dgm:pt>
    <dgm:pt modelId="{BAD71AED-6BCE-446D-BB86-DD857613E837}" type="sibTrans" cxnId="{3D9A5D72-611B-4C0F-B89B-70AB3D4C0FCF}">
      <dgm:prSet/>
      <dgm:spPr/>
      <dgm:t>
        <a:bodyPr/>
        <a:lstStyle/>
        <a:p>
          <a:endParaRPr lang="en-US"/>
        </a:p>
      </dgm:t>
    </dgm:pt>
    <dgm:pt modelId="{1C66F61B-E5D7-4C3F-870C-E19ACE3CBCB1}">
      <dgm:prSet phldrT="[Text]"/>
      <dgm:spPr/>
      <dgm:t>
        <a:bodyPr/>
        <a:lstStyle/>
        <a:p>
          <a:r>
            <a:rPr lang="en-US" dirty="0" smtClean="0"/>
            <a:t>Represent client-server architecture</a:t>
          </a:r>
          <a:endParaRPr lang="en-US" dirty="0"/>
        </a:p>
      </dgm:t>
    </dgm:pt>
    <dgm:pt modelId="{CF40CE64-9A39-4468-B26B-A64278607C87}" type="parTrans" cxnId="{FC4B048D-D245-446D-A8BE-78F29F779B5C}">
      <dgm:prSet/>
      <dgm:spPr/>
      <dgm:t>
        <a:bodyPr/>
        <a:lstStyle/>
        <a:p>
          <a:endParaRPr lang="en-US"/>
        </a:p>
      </dgm:t>
    </dgm:pt>
    <dgm:pt modelId="{35B78EB8-AC96-4154-B6E2-BF5DC007542C}" type="sibTrans" cxnId="{FC4B048D-D245-446D-A8BE-78F29F779B5C}">
      <dgm:prSet/>
      <dgm:spPr/>
      <dgm:t>
        <a:bodyPr/>
        <a:lstStyle/>
        <a:p>
          <a:endParaRPr lang="en-US"/>
        </a:p>
      </dgm:t>
    </dgm:pt>
    <dgm:pt modelId="{C16BD873-99EB-4B76-95F3-E051D30F3AA0}" type="pres">
      <dgm:prSet presAssocID="{39D2D195-579B-4DD7-BD2C-A2844CD15922}" presName="linear" presStyleCnt="0">
        <dgm:presLayoutVars>
          <dgm:animLvl val="lvl"/>
          <dgm:resizeHandles val="exact"/>
        </dgm:presLayoutVars>
      </dgm:prSet>
      <dgm:spPr/>
    </dgm:pt>
    <dgm:pt modelId="{ACD0CBFA-B506-49F9-9DE0-8EACC2AB7D52}" type="pres">
      <dgm:prSet presAssocID="{FB3DE79D-AD18-42B2-AD53-5AA0986786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BB5153-1C97-4D0A-9D67-F39AA644B473}" type="pres">
      <dgm:prSet presAssocID="{FB3DE79D-AD18-42B2-AD53-5AA0986786F0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009E9-1D1A-4C91-8DF1-99399E8C1377}" type="pres">
      <dgm:prSet presAssocID="{C039B36B-6446-47CB-A8A7-D53249A38AF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3B67A-5779-41ED-B382-0035863DFC64}" type="pres">
      <dgm:prSet presAssocID="{C039B36B-6446-47CB-A8A7-D53249A38AFC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44DD5D-3040-4AB5-96CE-5D34E9ED1957}" type="pres">
      <dgm:prSet presAssocID="{741FDBE3-D799-4EF9-A347-AF3478B2729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89A1CA4-D1C9-4D21-91CA-EAD73C93C126}" type="pres">
      <dgm:prSet presAssocID="{741FDBE3-D799-4EF9-A347-AF3478B27294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1E0A3-4A41-4ECF-951D-BB9655393F66}" type="pres">
      <dgm:prSet presAssocID="{BDA70926-C071-4965-B34D-6B74E96F9FE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E6442-47CB-4A9F-9AF0-4579BAFBEB87}" type="pres">
      <dgm:prSet presAssocID="{BDA70926-C071-4965-B34D-6B74E96F9FE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56FC9D-3BD2-4635-9396-9AC15904F68A}" type="presOf" srcId="{9268790F-42CE-46A3-8A2C-5B5365DAD4C7}" destId="{B9C3B67A-5779-41ED-B382-0035863DFC64}" srcOrd="0" destOrd="1" presId="urn:microsoft.com/office/officeart/2005/8/layout/vList2"/>
    <dgm:cxn modelId="{6C1ED75C-66D6-4A3C-9AB6-5753B0EC2746}" type="presOf" srcId="{2854E4F7-94B7-4250-BD3F-52F8AF0456CE}" destId="{989A1CA4-D1C9-4D21-91CA-EAD73C93C126}" srcOrd="0" destOrd="0" presId="urn:microsoft.com/office/officeart/2005/8/layout/vList2"/>
    <dgm:cxn modelId="{A615E1D6-9CA6-4406-8A17-4638FD39A7A4}" srcId="{39D2D195-579B-4DD7-BD2C-A2844CD15922}" destId="{741FDBE3-D799-4EF9-A347-AF3478B27294}" srcOrd="2" destOrd="0" parTransId="{B5D3E76E-1414-4A12-BE46-86D859112A1B}" sibTransId="{2B41EBAA-4461-4A16-85E6-E4F4EF6BA049}"/>
    <dgm:cxn modelId="{FC4B048D-D245-446D-A8BE-78F29F779B5C}" srcId="{BDA70926-C071-4965-B34D-6B74E96F9FE5}" destId="{1C66F61B-E5D7-4C3F-870C-E19ACE3CBCB1}" srcOrd="1" destOrd="0" parTransId="{CF40CE64-9A39-4468-B26B-A64278607C87}" sibTransId="{35B78EB8-AC96-4154-B6E2-BF5DC007542C}"/>
    <dgm:cxn modelId="{BD91DDB9-C207-45B7-984B-305F6BC8E556}" srcId="{C039B36B-6446-47CB-A8A7-D53249A38AFC}" destId="{9268790F-42CE-46A3-8A2C-5B5365DAD4C7}" srcOrd="1" destOrd="0" parTransId="{DB50B5C9-D3C9-42EE-AC7D-AD049383D0EE}" sibTransId="{FA59EC4D-7C03-4C24-AD0D-A5B1259EBB98}"/>
    <dgm:cxn modelId="{CEE99784-4761-4951-82FD-ADE6C1F6E248}" type="presOf" srcId="{64D68BEA-8CBD-4A0E-8D45-054F514B3E67}" destId="{FBBB5153-1C97-4D0A-9D67-F39AA644B473}" srcOrd="0" destOrd="0" presId="urn:microsoft.com/office/officeart/2005/8/layout/vList2"/>
    <dgm:cxn modelId="{885DCC52-F440-47A8-A6C5-0A9A60661D8D}" type="presOf" srcId="{FB3DE79D-AD18-42B2-AD53-5AA0986786F0}" destId="{ACD0CBFA-B506-49F9-9DE0-8EACC2AB7D52}" srcOrd="0" destOrd="0" presId="urn:microsoft.com/office/officeart/2005/8/layout/vList2"/>
    <dgm:cxn modelId="{AF4DD652-638F-4FBF-8108-9E091CEC6E16}" type="presOf" srcId="{7A274F55-0C68-4A46-8D72-DE06C7FC2719}" destId="{989A1CA4-D1C9-4D21-91CA-EAD73C93C126}" srcOrd="0" destOrd="1" presId="urn:microsoft.com/office/officeart/2005/8/layout/vList2"/>
    <dgm:cxn modelId="{26C98C38-7825-48DD-8B25-9C41A0B91A25}" srcId="{C039B36B-6446-47CB-A8A7-D53249A38AFC}" destId="{DC923DC1-1375-40D9-9703-4442C96CF9A4}" srcOrd="0" destOrd="0" parTransId="{0617A063-1254-4FD0-901A-7AECF1F9FA2C}" sibTransId="{ACB2B5D7-D371-4E4D-989A-A0E3E175DCA0}"/>
    <dgm:cxn modelId="{754897A1-722A-4118-8C03-B085A37FE4EB}" type="presOf" srcId="{741FDBE3-D799-4EF9-A347-AF3478B27294}" destId="{AF44DD5D-3040-4AB5-96CE-5D34E9ED1957}" srcOrd="0" destOrd="0" presId="urn:microsoft.com/office/officeart/2005/8/layout/vList2"/>
    <dgm:cxn modelId="{CEC91AC2-3210-4FCF-B0AD-DCE0A5C7D281}" srcId="{39D2D195-579B-4DD7-BD2C-A2844CD15922}" destId="{BDA70926-C071-4965-B34D-6B74E96F9FE5}" srcOrd="3" destOrd="0" parTransId="{B3C41FA4-D49F-4B53-B96F-3D3BFDE17E46}" sibTransId="{C814E6B6-4A91-4785-AF32-1F464680E32B}"/>
    <dgm:cxn modelId="{F91710B9-8A45-4AB0-9B3D-6467F813049B}" srcId="{39D2D195-579B-4DD7-BD2C-A2844CD15922}" destId="{C039B36B-6446-47CB-A8A7-D53249A38AFC}" srcOrd="1" destOrd="0" parTransId="{7D690A42-609C-430C-A7FA-494694BBFAC1}" sibTransId="{830EB31D-4C6F-499F-900B-2BC700329BA9}"/>
    <dgm:cxn modelId="{F0F6D440-78ED-4048-B405-EDA8A5DA99BD}" srcId="{741FDBE3-D799-4EF9-A347-AF3478B27294}" destId="{7A274F55-0C68-4A46-8D72-DE06C7FC2719}" srcOrd="1" destOrd="0" parTransId="{1A593161-D455-4C08-846B-34BA58321FDA}" sibTransId="{6569E0B0-E929-47C8-8A54-2E6287DD2B47}"/>
    <dgm:cxn modelId="{3D9A5D72-611B-4C0F-B89B-70AB3D4C0FCF}" srcId="{BDA70926-C071-4965-B34D-6B74E96F9FE5}" destId="{C5B86359-D75E-4D13-9CC9-8083C6EAEF07}" srcOrd="0" destOrd="0" parTransId="{B937D21F-33E7-4BFB-9E00-2085576D94FF}" sibTransId="{BAD71AED-6BCE-446D-BB86-DD857613E837}"/>
    <dgm:cxn modelId="{4A91CADD-1EF4-4DA4-8C63-C6F7E7552DC6}" srcId="{39D2D195-579B-4DD7-BD2C-A2844CD15922}" destId="{FB3DE79D-AD18-42B2-AD53-5AA0986786F0}" srcOrd="0" destOrd="0" parTransId="{26C7BABC-4003-4449-A3CB-A557C63CE1FB}" sibTransId="{2F99A703-E7B4-436C-82F8-082379E1311E}"/>
    <dgm:cxn modelId="{67738BF3-7287-426F-8609-F5A930F24E77}" type="presOf" srcId="{DC923DC1-1375-40D9-9703-4442C96CF9A4}" destId="{B9C3B67A-5779-41ED-B382-0035863DFC64}" srcOrd="0" destOrd="0" presId="urn:microsoft.com/office/officeart/2005/8/layout/vList2"/>
    <dgm:cxn modelId="{AC69DCE6-5331-4EE8-82A0-72FAC9A841A3}" type="presOf" srcId="{C5B86359-D75E-4D13-9CC9-8083C6EAEF07}" destId="{10BE6442-47CB-4A9F-9AF0-4579BAFBEB87}" srcOrd="0" destOrd="0" presId="urn:microsoft.com/office/officeart/2005/8/layout/vList2"/>
    <dgm:cxn modelId="{78FF060E-6EA7-4951-809B-06C20C258A9B}" type="presOf" srcId="{BDA70926-C071-4965-B34D-6B74E96F9FE5}" destId="{B511E0A3-4A41-4ECF-951D-BB9655393F66}" srcOrd="0" destOrd="0" presId="urn:microsoft.com/office/officeart/2005/8/layout/vList2"/>
    <dgm:cxn modelId="{677376AB-40F7-4A76-B539-D29C90476758}" srcId="{741FDBE3-D799-4EF9-A347-AF3478B27294}" destId="{2854E4F7-94B7-4250-BD3F-52F8AF0456CE}" srcOrd="0" destOrd="0" parTransId="{BB47A6C1-4F6F-4D06-90F6-44085CEF4FF1}" sibTransId="{2D41D9B7-6602-462D-B8FA-99D143564D9C}"/>
    <dgm:cxn modelId="{DCBE29A1-168F-4C34-B6CF-489AC07A2A35}" type="presOf" srcId="{1C66F61B-E5D7-4C3F-870C-E19ACE3CBCB1}" destId="{10BE6442-47CB-4A9F-9AF0-4579BAFBEB87}" srcOrd="0" destOrd="1" presId="urn:microsoft.com/office/officeart/2005/8/layout/vList2"/>
    <dgm:cxn modelId="{D9ADF20D-2451-4977-BD9F-D71A5C22550C}" type="presOf" srcId="{39D2D195-579B-4DD7-BD2C-A2844CD15922}" destId="{C16BD873-99EB-4B76-95F3-E051D30F3AA0}" srcOrd="0" destOrd="0" presId="urn:microsoft.com/office/officeart/2005/8/layout/vList2"/>
    <dgm:cxn modelId="{F808D06F-BDA2-497B-B041-AFA975FADC5B}" srcId="{FB3DE79D-AD18-42B2-AD53-5AA0986786F0}" destId="{64D68BEA-8CBD-4A0E-8D45-054F514B3E67}" srcOrd="0" destOrd="0" parTransId="{027866DC-6311-43D2-A3CB-5C06C2B1D864}" sibTransId="{2CA1F095-26EB-4064-891E-2663DC70A2F8}"/>
    <dgm:cxn modelId="{673B3192-0268-42E5-95B8-BE859AF171B5}" type="presOf" srcId="{C039B36B-6446-47CB-A8A7-D53249A38AFC}" destId="{3E4009E9-1D1A-4C91-8DF1-99399E8C1377}" srcOrd="0" destOrd="0" presId="urn:microsoft.com/office/officeart/2005/8/layout/vList2"/>
    <dgm:cxn modelId="{92C63A4A-36D1-4822-91F7-1CFF7FC108F9}" type="presParOf" srcId="{C16BD873-99EB-4B76-95F3-E051D30F3AA0}" destId="{ACD0CBFA-B506-49F9-9DE0-8EACC2AB7D52}" srcOrd="0" destOrd="0" presId="urn:microsoft.com/office/officeart/2005/8/layout/vList2"/>
    <dgm:cxn modelId="{9B6B6D8F-4694-4343-8A2C-97256281BA0D}" type="presParOf" srcId="{C16BD873-99EB-4B76-95F3-E051D30F3AA0}" destId="{FBBB5153-1C97-4D0A-9D67-F39AA644B473}" srcOrd="1" destOrd="0" presId="urn:microsoft.com/office/officeart/2005/8/layout/vList2"/>
    <dgm:cxn modelId="{2E77DEAA-3C9F-4019-B1DB-9FEEEE1E8234}" type="presParOf" srcId="{C16BD873-99EB-4B76-95F3-E051D30F3AA0}" destId="{3E4009E9-1D1A-4C91-8DF1-99399E8C1377}" srcOrd="2" destOrd="0" presId="urn:microsoft.com/office/officeart/2005/8/layout/vList2"/>
    <dgm:cxn modelId="{C11DDD55-68B1-43B8-A3C9-71B1B3EBB0CB}" type="presParOf" srcId="{C16BD873-99EB-4B76-95F3-E051D30F3AA0}" destId="{B9C3B67A-5779-41ED-B382-0035863DFC64}" srcOrd="3" destOrd="0" presId="urn:microsoft.com/office/officeart/2005/8/layout/vList2"/>
    <dgm:cxn modelId="{62340272-9F3F-4BAA-920F-313284AC917E}" type="presParOf" srcId="{C16BD873-99EB-4B76-95F3-E051D30F3AA0}" destId="{AF44DD5D-3040-4AB5-96CE-5D34E9ED1957}" srcOrd="4" destOrd="0" presId="urn:microsoft.com/office/officeart/2005/8/layout/vList2"/>
    <dgm:cxn modelId="{16698229-FBB0-4A27-8829-7F6BFFBD4EB0}" type="presParOf" srcId="{C16BD873-99EB-4B76-95F3-E051D30F3AA0}" destId="{989A1CA4-D1C9-4D21-91CA-EAD73C93C126}" srcOrd="5" destOrd="0" presId="urn:microsoft.com/office/officeart/2005/8/layout/vList2"/>
    <dgm:cxn modelId="{4E6C78D8-A31B-43E4-B9F3-68774987D28A}" type="presParOf" srcId="{C16BD873-99EB-4B76-95F3-E051D30F3AA0}" destId="{B511E0A3-4A41-4ECF-951D-BB9655393F66}" srcOrd="6" destOrd="0" presId="urn:microsoft.com/office/officeart/2005/8/layout/vList2"/>
    <dgm:cxn modelId="{39D02B9E-A543-47D4-BC9D-63964873FD91}" type="presParOf" srcId="{C16BD873-99EB-4B76-95F3-E051D30F3AA0}" destId="{10BE6442-47CB-4A9F-9AF0-4579BAFBEB8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0CBFA-B506-49F9-9DE0-8EACC2AB7D52}">
      <dsp:nvSpPr>
        <dsp:cNvPr id="0" name=""/>
        <dsp:cNvSpPr/>
      </dsp:nvSpPr>
      <dsp:spPr>
        <a:xfrm>
          <a:off x="0" y="17402"/>
          <a:ext cx="8731250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Database APIs</a:t>
          </a:r>
          <a:endParaRPr lang="en-US" sz="2400" kern="1200" dirty="0"/>
        </a:p>
      </dsp:txBody>
      <dsp:txXfrm>
        <a:off x="28100" y="45502"/>
        <a:ext cx="8675050" cy="519439"/>
      </dsp:txXfrm>
    </dsp:sp>
    <dsp:sp modelId="{FBBB5153-1C97-4D0A-9D67-F39AA644B473}">
      <dsp:nvSpPr>
        <dsp:cNvPr id="0" name=""/>
        <dsp:cNvSpPr/>
      </dsp:nvSpPr>
      <dsp:spPr>
        <a:xfrm>
          <a:off x="0" y="593042"/>
          <a:ext cx="873125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21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It enable communication between an application and a DBMS</a:t>
          </a:r>
          <a:endParaRPr lang="en-US" sz="1900" kern="1200" dirty="0"/>
        </a:p>
      </dsp:txBody>
      <dsp:txXfrm>
        <a:off x="0" y="593042"/>
        <a:ext cx="8731250" cy="397440"/>
      </dsp:txXfrm>
    </dsp:sp>
    <dsp:sp modelId="{3E4009E9-1D1A-4C91-8DF1-99399E8C1377}">
      <dsp:nvSpPr>
        <dsp:cNvPr id="0" name=""/>
        <dsp:cNvSpPr/>
      </dsp:nvSpPr>
      <dsp:spPr>
        <a:xfrm>
          <a:off x="0" y="990482"/>
          <a:ext cx="8731250" cy="575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Operating systems APIs</a:t>
          </a:r>
          <a:endParaRPr lang="en-US" sz="2400" kern="1200" dirty="0"/>
        </a:p>
      </dsp:txBody>
      <dsp:txXfrm>
        <a:off x="28100" y="1018582"/>
        <a:ext cx="8675050" cy="519439"/>
      </dsp:txXfrm>
    </dsp:sp>
    <dsp:sp modelId="{B9C3B67A-5779-41ED-B382-0035863DFC64}">
      <dsp:nvSpPr>
        <dsp:cNvPr id="0" name=""/>
        <dsp:cNvSpPr/>
      </dsp:nvSpPr>
      <dsp:spPr>
        <a:xfrm>
          <a:off x="0" y="1566121"/>
          <a:ext cx="8731250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21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It defines how applications use the resources and services of 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Every OS has its set of APIs</a:t>
          </a:r>
          <a:endParaRPr lang="en-US" sz="1900" kern="1200" dirty="0"/>
        </a:p>
      </dsp:txBody>
      <dsp:txXfrm>
        <a:off x="0" y="1566121"/>
        <a:ext cx="8731250" cy="658260"/>
      </dsp:txXfrm>
    </dsp:sp>
    <dsp:sp modelId="{AF44DD5D-3040-4AB5-96CE-5D34E9ED1957}">
      <dsp:nvSpPr>
        <dsp:cNvPr id="0" name=""/>
        <dsp:cNvSpPr/>
      </dsp:nvSpPr>
      <dsp:spPr>
        <a:xfrm>
          <a:off x="0" y="2224382"/>
          <a:ext cx="8731250" cy="5756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Remote APIs</a:t>
          </a:r>
          <a:endParaRPr lang="en-US" sz="2400" kern="1200" dirty="0"/>
        </a:p>
      </dsp:txBody>
      <dsp:txXfrm>
        <a:off x="28100" y="2252482"/>
        <a:ext cx="8675050" cy="519439"/>
      </dsp:txXfrm>
    </dsp:sp>
    <dsp:sp modelId="{989A1CA4-D1C9-4D21-91CA-EAD73C93C126}">
      <dsp:nvSpPr>
        <dsp:cNvPr id="0" name=""/>
        <dsp:cNvSpPr/>
      </dsp:nvSpPr>
      <dsp:spPr>
        <a:xfrm>
          <a:off x="0" y="2800022"/>
          <a:ext cx="8731250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21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It defines standards of interaction for application running on different machines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Application access resource located outside the device</a:t>
          </a:r>
          <a:endParaRPr lang="en-US" sz="1900" kern="1200" dirty="0"/>
        </a:p>
      </dsp:txBody>
      <dsp:txXfrm>
        <a:off x="0" y="2800022"/>
        <a:ext cx="8731250" cy="658260"/>
      </dsp:txXfrm>
    </dsp:sp>
    <dsp:sp modelId="{B511E0A3-4A41-4ECF-951D-BB9655393F66}">
      <dsp:nvSpPr>
        <dsp:cNvPr id="0" name=""/>
        <dsp:cNvSpPr/>
      </dsp:nvSpPr>
      <dsp:spPr>
        <a:xfrm>
          <a:off x="0" y="3458282"/>
          <a:ext cx="8731250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Web APIs</a:t>
          </a:r>
          <a:endParaRPr lang="en-US" sz="2400" kern="1200" dirty="0"/>
        </a:p>
      </dsp:txBody>
      <dsp:txXfrm>
        <a:off x="28100" y="3486382"/>
        <a:ext cx="8675050" cy="519439"/>
      </dsp:txXfrm>
    </dsp:sp>
    <dsp:sp modelId="{10BE6442-47CB-4A9F-9AF0-4579BAFBEB87}">
      <dsp:nvSpPr>
        <dsp:cNvPr id="0" name=""/>
        <dsp:cNvSpPr/>
      </dsp:nvSpPr>
      <dsp:spPr>
        <a:xfrm>
          <a:off x="0" y="4033922"/>
          <a:ext cx="8731250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21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The most common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Represent client-server architecture</a:t>
          </a:r>
          <a:endParaRPr lang="en-US" sz="1900" kern="1200" dirty="0"/>
        </a:p>
      </dsp:txBody>
      <dsp:txXfrm>
        <a:off x="0" y="4033922"/>
        <a:ext cx="8731250" cy="658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432BA-0E01-4A2E-8C4D-40FC1DCDC0E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B74DF-190E-4733-A503-BB4505C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2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4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3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99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02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3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2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74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3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1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30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https://idratherbewriting.com/learnapidoc/docapis_more_about_authorization.html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6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DC43-1280-4ED7-B53A-414953A9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5819B-4D99-40C4-87E3-7FDF131F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C92D-9C78-4977-B5A5-58D6583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1E6F-49BB-43F5-9F7C-EDE66FE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001C-AC2E-412E-B5D8-C9959C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9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E121-6C30-40A7-B38F-6414C51E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E2B48-7FD3-4A36-A4AA-E782E9AC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B06B-8875-4BE7-BBBD-3628D4F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63BA-C116-452E-8375-7C4CF636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8C03-55B0-4F03-94F6-6ECA6B1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6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A71D-21B7-4EFF-93E5-E26C64B33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DA5A3-6B45-4D91-8C0D-9568ED2B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0929-C6CB-4C07-991C-28F076BB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9775-C543-41A9-9BC8-A7A4684B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3DD-F52B-4736-8ED0-F694B63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B945-AF89-4AF3-BE75-6C0023E9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5E16-F944-4EE1-973B-81FC1336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A7EC-5630-4379-A18B-36BDA793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FCC2-EF1E-40B3-862D-9890E802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4E4D-32C1-42C6-9D53-A6263D0C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3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9F0A-F393-49AA-AD9E-D58DA83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8068-CFAF-4867-9842-2FCC60A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21A0-31E6-4A37-95C7-D21528B4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BF36-8154-46C9-802C-860583C5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E3BB-08CC-428A-A1B2-8993F89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564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623D-5B61-4ABB-B59C-B98C5FC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25B8-C24A-45FD-ABD3-467DB0A0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8152-6343-44C9-87F4-C563F9D7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F3A2-5B86-4E48-BE22-87077DA7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79D1-73EA-4195-847D-79F8D8C0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E74F-065D-4C2E-BA3B-8B0D0491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23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4AE9-FE3D-4F1F-835B-24397596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CC88-54A1-4C65-BB69-CE9D17FF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A97A3-F9A5-4966-B87F-FC8AB937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2FBF3-8387-4399-BE89-27FC5CAC2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8EE48-2443-4FA0-A1A7-5FF554C7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5C27-DA98-4FFD-9D49-B6825C97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247C0-FF11-47D3-A20C-9516CE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6471D-4CE6-4D7E-9BB2-BC49765B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99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F116-48F3-404E-95BC-4121E180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D55AC-2230-40CC-82B1-FDD237B2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1735A-B265-4668-A40B-2B048C4E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E2B26-529C-4862-843C-9E195E8C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77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D16D-53B2-40BC-B1DD-ECF13633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1ECE5-1906-47BB-B825-82011CDF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89BC3-0549-4107-A6E6-8AD20E1D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0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F6FE-12CE-4625-96B8-7BE5E6D4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813D-6BB9-4F29-AF85-82345039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E8E94-45F0-423B-B75C-D8FF0DD7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6039-5E37-4379-AF3E-7298978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15D8-C900-40CB-B051-4266CD21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05B34-1D32-4310-88EA-3AD52E1B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489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A776-B805-42B3-82C8-43369401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129A-539A-4B8C-A0B7-90152AB27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6FF41-1B0E-4CB8-AE9B-0F70A1A4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99EA3-7278-4E34-BD9E-31B495B5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7DFF-DE0A-4E07-B35F-CE79CDE9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F8BB-BBDB-44CE-8429-1880C677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4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93F4-4716-44B4-A6C6-857EB3ABE7D6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2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AF227-D8D9-4F8F-BD09-B5EC26BDAB12}"/>
              </a:ext>
            </a:extLst>
          </p:cNvPr>
          <p:cNvSpPr/>
          <p:nvPr/>
        </p:nvSpPr>
        <p:spPr>
          <a:xfrm>
            <a:off x="-163212" y="-85725"/>
            <a:ext cx="12526662" cy="694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26623" y="3534335"/>
            <a:ext cx="3708399" cy="993447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1058027">
            <a:off x="-1250307" y="3787843"/>
            <a:ext cx="6690079" cy="37934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1680882" y="2114825"/>
            <a:ext cx="8736895" cy="1271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sz="7200" b="1" dirty="0" smtClean="0">
                <a:solidFill>
                  <a:srgbClr val="F9B01C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API part 1</a:t>
            </a:r>
            <a:endParaRPr lang="en-ID" sz="7200" b="1" dirty="0">
              <a:solidFill>
                <a:srgbClr val="F9B01C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8E5C2F5-8167-4E14-BC01-B4A1076CAEF3}"/>
              </a:ext>
            </a:extLst>
          </p:cNvPr>
          <p:cNvSpPr txBox="1">
            <a:spLocks/>
          </p:cNvSpPr>
          <p:nvPr/>
        </p:nvSpPr>
        <p:spPr>
          <a:xfrm>
            <a:off x="6826624" y="3473808"/>
            <a:ext cx="3552600" cy="6480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Integrative Programming</a:t>
            </a:r>
            <a:endParaRPr lang="en-US" sz="2400" b="1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502E5E5-44F1-4DB6-A42F-4B16FC8BAF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38930" y="6516913"/>
            <a:ext cx="7514141" cy="2743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238091" y="35026"/>
            <a:ext cx="3715818" cy="975453"/>
            <a:chOff x="5061681" y="35026"/>
            <a:chExt cx="3715818" cy="975453"/>
          </a:xfrm>
        </p:grpSpPr>
        <p:grpSp>
          <p:nvGrpSpPr>
            <p:cNvPr id="4" name="Group 3"/>
            <p:cNvGrpSpPr/>
            <p:nvPr/>
          </p:nvGrpSpPr>
          <p:grpSpPr>
            <a:xfrm>
              <a:off x="5061681" y="35026"/>
              <a:ext cx="2068639" cy="975453"/>
              <a:chOff x="4689384" y="35026"/>
              <a:chExt cx="2068639" cy="97545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9384" y="35026"/>
                <a:ext cx="975453" cy="97545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7167" y="72324"/>
                <a:ext cx="900856" cy="900856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320" y="112565"/>
              <a:ext cx="1647179" cy="878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REST API 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r>
              <a:rPr lang="en-US" b="1" dirty="0" smtClean="0"/>
              <a:t>REST APIs </a:t>
            </a:r>
            <a:r>
              <a:rPr lang="en-US" dirty="0" smtClean="0"/>
              <a:t>design principle: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dirty="0" smtClean="0"/>
              <a:t>Cache ability</a:t>
            </a:r>
          </a:p>
          <a:p>
            <a:pPr lvl="2"/>
            <a:r>
              <a:rPr lang="en-US" dirty="0" smtClean="0"/>
              <a:t>Enable response to cache, so that it can be reused for later similar request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dirty="0" smtClean="0"/>
              <a:t>Layered system architecture</a:t>
            </a:r>
          </a:p>
          <a:p>
            <a:pPr lvl="2"/>
            <a:r>
              <a:rPr lang="en-US" dirty="0" smtClean="0"/>
              <a:t>The requests and responses go through different layer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dirty="0" smtClean="0"/>
              <a:t>Code on demand</a:t>
            </a:r>
          </a:p>
          <a:p>
            <a:pPr lvl="2"/>
            <a:r>
              <a:rPr lang="en-US" dirty="0" smtClean="0"/>
              <a:t>In certain cases, response can contain executable code</a:t>
            </a:r>
          </a:p>
          <a:p>
            <a:pPr lvl="2"/>
            <a:r>
              <a:rPr lang="en-US" dirty="0" smtClean="0"/>
              <a:t>The code only run on-demand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934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SOAP API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r>
              <a:rPr lang="en-US" b="1" dirty="0" smtClean="0"/>
              <a:t>SOAP </a:t>
            </a:r>
            <a:r>
              <a:rPr lang="en-US" dirty="0" smtClean="0"/>
              <a:t>stands for Simple Object Access Protocol</a:t>
            </a:r>
          </a:p>
          <a:p>
            <a:r>
              <a:rPr lang="en-US" dirty="0" smtClean="0"/>
              <a:t>Use XML format to declare its request and response messages</a:t>
            </a:r>
            <a:endParaRPr lang="en-US" dirty="0"/>
          </a:p>
          <a:p>
            <a:r>
              <a:rPr lang="en-US" dirty="0" smtClean="0"/>
              <a:t>SOAP API is independent from programming language</a:t>
            </a:r>
          </a:p>
          <a:p>
            <a:pPr lvl="1"/>
            <a:r>
              <a:rPr lang="en-US" dirty="0" smtClean="0"/>
              <a:t>Example: the sender can use C#, while the recipient use Java</a:t>
            </a:r>
          </a:p>
          <a:p>
            <a:r>
              <a:rPr lang="en-US" dirty="0" smtClean="0"/>
              <a:t>Standard SOAP API requests and responses are appear as an envelop message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8729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SOAP API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5467351" cy="4496081"/>
          </a:xfrm>
        </p:spPr>
        <p:txBody>
          <a:bodyPr>
            <a:normAutofit/>
          </a:bodyPr>
          <a:lstStyle/>
          <a:p>
            <a:r>
              <a:rPr lang="en-US" dirty="0" smtClean="0"/>
              <a:t>Envelope </a:t>
            </a:r>
          </a:p>
          <a:p>
            <a:pPr lvl="1"/>
            <a:r>
              <a:rPr lang="en-US" dirty="0" smtClean="0"/>
              <a:t>The root element of a SOAP message</a:t>
            </a:r>
          </a:p>
          <a:p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Provide information about the messages, e.g. Authentication</a:t>
            </a:r>
          </a:p>
          <a:p>
            <a:r>
              <a:rPr lang="en-US" dirty="0" smtClean="0"/>
              <a:t>Body</a:t>
            </a:r>
          </a:p>
          <a:p>
            <a:pPr lvl="1"/>
            <a:r>
              <a:rPr lang="en-US" dirty="0" smtClean="0"/>
              <a:t>The request and response</a:t>
            </a:r>
            <a:endParaRPr lang="en-US" dirty="0" smtClean="0"/>
          </a:p>
          <a:p>
            <a:r>
              <a:rPr lang="en-US" dirty="0" smtClean="0"/>
              <a:t>Fault</a:t>
            </a:r>
          </a:p>
          <a:p>
            <a:pPr lvl="1"/>
            <a:r>
              <a:rPr lang="en-US" dirty="0" smtClean="0"/>
              <a:t>Shows error messages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3943" y="1193096"/>
            <a:ext cx="3524468" cy="51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9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API integration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2147455"/>
            <a:ext cx="10739719" cy="4181908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r>
              <a:rPr lang="en-US" dirty="0" smtClean="0"/>
              <a:t>API integration use to establish a seamless connectivity between various components, e.g. software, application, system,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API integration is important:</a:t>
            </a:r>
          </a:p>
          <a:p>
            <a:pPr lvl="1"/>
            <a:r>
              <a:rPr lang="en-US" dirty="0" smtClean="0"/>
              <a:t>Building something that leverage costumer need</a:t>
            </a:r>
          </a:p>
          <a:p>
            <a:pPr lvl="1"/>
            <a:r>
              <a:rPr lang="en-US" dirty="0" smtClean="0"/>
              <a:t>Migration from product to ecosystems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7957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Authentication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2147455"/>
            <a:ext cx="10739719" cy="4181908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r>
              <a:rPr lang="en-US" dirty="0" smtClean="0"/>
              <a:t>Authentication </a:t>
            </a:r>
          </a:p>
          <a:p>
            <a:pPr lvl="1"/>
            <a:r>
              <a:rPr lang="en-US" dirty="0" smtClean="0"/>
              <a:t>When an entity proves identity, use as identifier</a:t>
            </a:r>
          </a:p>
          <a:p>
            <a:pPr lvl="1"/>
            <a:r>
              <a:rPr lang="en-US" dirty="0" smtClean="0"/>
              <a:t>Can use as an evidence that ensure the user is the right user</a:t>
            </a:r>
          </a:p>
          <a:p>
            <a:pPr lvl="1"/>
            <a:r>
              <a:rPr lang="en-US" dirty="0" smtClean="0"/>
              <a:t>Refers to proving correct identity</a:t>
            </a:r>
          </a:p>
          <a:p>
            <a:pPr lvl="1"/>
            <a:r>
              <a:rPr lang="en-US" dirty="0" smtClean="0"/>
              <a:t>Example in non-technical</a:t>
            </a:r>
          </a:p>
          <a:p>
            <a:pPr lvl="2"/>
            <a:r>
              <a:rPr lang="en-US" dirty="0" smtClean="0"/>
              <a:t>Driver license </a:t>
            </a:r>
            <a:r>
              <a:rPr lang="en-US" dirty="0" smtClean="0">
                <a:sym typeface="Wingdings" panose="05000000000000000000" pitchFamily="2" charset="2"/>
              </a:rPr>
              <a:t> issues by a trusted authority (police officer), use as evidence to allow us driving a vehicle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1401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Authorization 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2147455"/>
            <a:ext cx="10739719" cy="4181908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r>
              <a:rPr lang="en-US" dirty="0" smtClean="0"/>
              <a:t>Authorization</a:t>
            </a:r>
          </a:p>
          <a:p>
            <a:pPr lvl="1"/>
            <a:r>
              <a:rPr lang="en-US" dirty="0" smtClean="0"/>
              <a:t>When an entity proves a right to access something</a:t>
            </a:r>
          </a:p>
          <a:p>
            <a:pPr lvl="1"/>
            <a:r>
              <a:rPr lang="en-US" dirty="0" smtClean="0"/>
              <a:t>Proves that the client has the right to make a request</a:t>
            </a:r>
          </a:p>
          <a:p>
            <a:pPr lvl="1"/>
            <a:r>
              <a:rPr lang="en-US" dirty="0" smtClean="0"/>
              <a:t>Example: certain user only have access to read resource but not modify the resource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524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Authorization vs Authentication 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2147455"/>
            <a:ext cx="10739719" cy="4181908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270" y="1699240"/>
            <a:ext cx="5796330" cy="3658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60058" y="54649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 API might authenticate client but not authorize to make certain request</a:t>
            </a:r>
          </a:p>
        </p:txBody>
      </p:sp>
    </p:spTree>
    <p:extLst>
      <p:ext uri="{BB962C8B-B14F-4D97-AF65-F5344CB8AC3E}">
        <p14:creationId xmlns:p14="http://schemas.microsoft.com/office/powerpoint/2010/main" val="38042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Authentication methods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2147455"/>
            <a:ext cx="10739719" cy="4181908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HTTP authentication Schemes</a:t>
            </a:r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Bearer</a:t>
            </a:r>
          </a:p>
          <a:p>
            <a:pPr lvl="1"/>
            <a:r>
              <a:rPr lang="en-US" dirty="0" smtClean="0"/>
              <a:t>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API Keys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mtClean="0"/>
              <a:t>OAuth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3899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Authentication methods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2147455"/>
            <a:ext cx="10739719" cy="4181908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r>
              <a:rPr lang="en-US" b="1" dirty="0" smtClean="0"/>
              <a:t>Basic authentication</a:t>
            </a:r>
          </a:p>
          <a:p>
            <a:pPr lvl="1"/>
            <a:r>
              <a:rPr lang="en-US" dirty="0" smtClean="0"/>
              <a:t>Security vulnerability</a:t>
            </a:r>
          </a:p>
          <a:p>
            <a:pPr lvl="1"/>
            <a:r>
              <a:rPr lang="en-US" dirty="0" smtClean="0"/>
              <a:t>The most straight forward method and the easiest</a:t>
            </a:r>
          </a:p>
          <a:p>
            <a:pPr lvl="1"/>
            <a:r>
              <a:rPr lang="en-US" dirty="0" smtClean="0"/>
              <a:t>The sender places username and password into the request header</a:t>
            </a:r>
          </a:p>
          <a:p>
            <a:pPr lvl="1"/>
            <a:r>
              <a:rPr lang="en-US" dirty="0" smtClean="0"/>
              <a:t>Username and password encode with base 64</a:t>
            </a:r>
          </a:p>
          <a:p>
            <a:pPr lvl="1"/>
            <a:r>
              <a:rPr lang="en-US" dirty="0" smtClean="0"/>
              <a:t>It does not require cookies, session ID, login pages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06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Authentication methods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2147455"/>
            <a:ext cx="10739719" cy="4181908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r>
              <a:rPr lang="en-US" b="1" dirty="0" smtClean="0"/>
              <a:t>Bearer authentication</a:t>
            </a:r>
          </a:p>
          <a:p>
            <a:pPr lvl="1"/>
            <a:r>
              <a:rPr lang="en-US" dirty="0" smtClean="0"/>
              <a:t>Involve security tokens called bearer tokens</a:t>
            </a:r>
          </a:p>
          <a:p>
            <a:pPr lvl="1"/>
            <a:r>
              <a:rPr lang="en-US" dirty="0"/>
              <a:t>The bearer token allowing access to a certain resource or URL and most likely is a cryptic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Usually generate by server in response to a login request</a:t>
            </a:r>
          </a:p>
          <a:p>
            <a:pPr lvl="1"/>
            <a:r>
              <a:rPr lang="en-US" dirty="0" smtClean="0"/>
              <a:t>The client must send the token in authorization header when making request</a:t>
            </a:r>
          </a:p>
          <a:p>
            <a:pPr lvl="1"/>
            <a:r>
              <a:rPr lang="en-US" dirty="0" smtClean="0"/>
              <a:t>Should only be used over HTTPS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9437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Outline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1980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Types of API </a:t>
            </a:r>
          </a:p>
          <a:p>
            <a:r>
              <a:rPr lang="en-US" dirty="0" smtClean="0"/>
              <a:t>Authentication vs Authorization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3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Authentication methods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2147455"/>
            <a:ext cx="10739719" cy="4181908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5524501" cy="449608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API keys</a:t>
            </a:r>
          </a:p>
          <a:p>
            <a:pPr lvl="1"/>
            <a:r>
              <a:rPr lang="en-US" dirty="0" smtClean="0"/>
              <a:t>A unique generated value is assigned to each first time user</a:t>
            </a:r>
          </a:p>
          <a:p>
            <a:pPr lvl="1"/>
            <a:r>
              <a:rPr lang="en-US" dirty="0" smtClean="0"/>
              <a:t>When the user re-enter the system, the unique key is used to prove that they are the same users as before</a:t>
            </a:r>
          </a:p>
          <a:p>
            <a:pPr lvl="1"/>
            <a:r>
              <a:rPr lang="en-US" dirty="0" smtClean="0"/>
              <a:t>API keys are simple</a:t>
            </a:r>
          </a:p>
          <a:p>
            <a:pPr lvl="1"/>
            <a:r>
              <a:rPr lang="en-US" dirty="0" smtClean="0"/>
              <a:t>It can be placed:</a:t>
            </a:r>
          </a:p>
          <a:p>
            <a:pPr lvl="2"/>
            <a:r>
              <a:rPr lang="en-US" dirty="0" smtClean="0"/>
              <a:t>Authorization header</a:t>
            </a:r>
          </a:p>
          <a:p>
            <a:pPr lvl="2"/>
            <a:r>
              <a:rPr lang="en-US" dirty="0" smtClean="0"/>
              <a:t>Body data</a:t>
            </a:r>
          </a:p>
          <a:p>
            <a:pPr lvl="2"/>
            <a:r>
              <a:rPr lang="en-US" dirty="0" smtClean="0"/>
              <a:t>Custom header</a:t>
            </a:r>
          </a:p>
          <a:p>
            <a:pPr lvl="2"/>
            <a:r>
              <a:rPr lang="en-US" dirty="0" smtClean="0"/>
              <a:t>Query string </a:t>
            </a:r>
            <a:r>
              <a:rPr lang="en-US" dirty="0" smtClean="0">
                <a:sym typeface="Wingdings" panose="05000000000000000000" pitchFamily="2" charset="2"/>
              </a:rPr>
              <a:t> not recommended, show in URL, can easily discover by someone else</a:t>
            </a: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243" y="1842654"/>
            <a:ext cx="5049392" cy="314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3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Authentication methods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2147455"/>
            <a:ext cx="10739719" cy="4181908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5524501" cy="4496081"/>
          </a:xfrm>
        </p:spPr>
        <p:txBody>
          <a:bodyPr>
            <a:normAutofit/>
          </a:bodyPr>
          <a:lstStyle/>
          <a:p>
            <a:r>
              <a:rPr lang="en-US" b="1" dirty="0" smtClean="0"/>
              <a:t>API keys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Security: randomly generated</a:t>
            </a:r>
          </a:p>
          <a:p>
            <a:pPr lvl="2"/>
            <a:r>
              <a:rPr lang="en-US" dirty="0" smtClean="0"/>
              <a:t>Performance: work up to 10x faster than using username and password</a:t>
            </a:r>
          </a:p>
          <a:p>
            <a:pPr lvl="2"/>
            <a:r>
              <a:rPr lang="en-US" dirty="0" smtClean="0"/>
              <a:t>Longevity: do not expire automatically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243" y="1842654"/>
            <a:ext cx="5049392" cy="314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3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Authentication methods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2147455"/>
            <a:ext cx="10739719" cy="4181908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r>
              <a:rPr lang="en-US" b="1" dirty="0" smtClean="0"/>
              <a:t>OAuth (2.0)</a:t>
            </a:r>
          </a:p>
          <a:p>
            <a:pPr lvl="1"/>
            <a:r>
              <a:rPr lang="en-US" dirty="0" smtClean="0"/>
              <a:t>OAuth </a:t>
            </a:r>
            <a:r>
              <a:rPr lang="en-US" dirty="0"/>
              <a:t>2.0 is the industry-standard protocol for </a:t>
            </a:r>
            <a:r>
              <a:rPr lang="en-US" dirty="0" smtClean="0"/>
              <a:t>authorization</a:t>
            </a:r>
          </a:p>
          <a:p>
            <a:pPr lvl="1"/>
            <a:r>
              <a:rPr lang="en-US" dirty="0"/>
              <a:t>OAuth2 works with authentication scenarios called flows, these flows include:</a:t>
            </a:r>
          </a:p>
          <a:p>
            <a:pPr lvl="2"/>
            <a:r>
              <a:rPr lang="en-US" dirty="0"/>
              <a:t>Authorization Code flow</a:t>
            </a:r>
          </a:p>
          <a:p>
            <a:pPr lvl="2"/>
            <a:r>
              <a:rPr lang="en-US" dirty="0"/>
              <a:t>Implicit flow</a:t>
            </a:r>
          </a:p>
          <a:p>
            <a:pPr lvl="2"/>
            <a:r>
              <a:rPr lang="en-US" dirty="0"/>
              <a:t>Resource Owner Password flow</a:t>
            </a:r>
          </a:p>
          <a:p>
            <a:pPr lvl="2"/>
            <a:r>
              <a:rPr lang="en-US" dirty="0"/>
              <a:t>Client Credentials </a:t>
            </a:r>
            <a:r>
              <a:rPr lang="en-US" dirty="0" smtClean="0"/>
              <a:t>flow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6476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62BDA5-A908-4D29-9786-B68BEE580494}"/>
              </a:ext>
            </a:extLst>
          </p:cNvPr>
          <p:cNvSpPr/>
          <p:nvPr/>
        </p:nvSpPr>
        <p:spPr>
          <a:xfrm>
            <a:off x="3138489" y="2965392"/>
            <a:ext cx="6315074" cy="934405"/>
          </a:xfrm>
          <a:prstGeom prst="rect">
            <a:avLst/>
          </a:prstGeom>
          <a:solidFill>
            <a:srgbClr val="FFB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13880"/>
                </a:solidFill>
                <a:latin typeface="Avenir Next LT Pro" panose="020B0504020202020204" pitchFamily="34" charset="0"/>
              </a:rPr>
              <a:t>TERIMA KASIH</a:t>
            </a:r>
            <a:endParaRPr lang="en-ID" sz="3600" b="1" dirty="0">
              <a:solidFill>
                <a:srgbClr val="01388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968FB2-4E7C-4AD1-A093-0DB94453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4463238" y="-820397"/>
            <a:ext cx="8645293" cy="38386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What is API?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439401" cy="449608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API (Application Programming Interface)</a:t>
            </a:r>
          </a:p>
          <a:p>
            <a:pPr lvl="1"/>
            <a:r>
              <a:rPr lang="en-US" dirty="0" smtClean="0"/>
              <a:t>Allows different software to interact with a simple set of commands</a:t>
            </a:r>
          </a:p>
          <a:p>
            <a:pPr lvl="1"/>
            <a:r>
              <a:rPr lang="en-US" dirty="0"/>
              <a:t>One program can call another program’s API to get access to the data or functionality of the other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Can speed up the development process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8" name="Picture 4" descr="How to create your own little Restful Web API without getting get lost in  the process — Part 2 | by Gabry Martinez |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267" y="3695700"/>
            <a:ext cx="8873189" cy="255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What is API?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439401" cy="449608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API </a:t>
            </a:r>
            <a:r>
              <a:rPr lang="en-US" dirty="0" smtClean="0"/>
              <a:t>consist of two components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Technical specification</a:t>
            </a:r>
          </a:p>
          <a:p>
            <a:pPr lvl="2"/>
            <a:endParaRPr lang="en-US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Software interface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83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Type of API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5753101" cy="449608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Open APIs or Public API</a:t>
            </a:r>
          </a:p>
          <a:p>
            <a:pPr lvl="1"/>
            <a:r>
              <a:rPr lang="en-US" dirty="0" smtClean="0"/>
              <a:t>No restriction</a:t>
            </a:r>
          </a:p>
          <a:p>
            <a:pPr lvl="1"/>
            <a:r>
              <a:rPr lang="en-US" dirty="0" smtClean="0"/>
              <a:t>Publicly available</a:t>
            </a:r>
          </a:p>
          <a:p>
            <a:r>
              <a:rPr lang="en-US" b="1" dirty="0" smtClean="0"/>
              <a:t>Partner API</a:t>
            </a:r>
          </a:p>
          <a:p>
            <a:pPr lvl="1"/>
            <a:r>
              <a:rPr lang="en-US" dirty="0" smtClean="0"/>
              <a:t>A developer need specific license to access the API</a:t>
            </a:r>
          </a:p>
          <a:p>
            <a:pPr lvl="1"/>
            <a:r>
              <a:rPr lang="en-US" dirty="0" smtClean="0"/>
              <a:t>Not available to the public</a:t>
            </a:r>
          </a:p>
          <a:p>
            <a:r>
              <a:rPr lang="en-US" b="1" dirty="0" smtClean="0"/>
              <a:t>Internal API or Private API</a:t>
            </a:r>
          </a:p>
          <a:p>
            <a:pPr lvl="1"/>
            <a:r>
              <a:rPr lang="en-US" dirty="0" smtClean="0"/>
              <a:t>Only internal system can use this API</a:t>
            </a:r>
          </a:p>
          <a:p>
            <a:pPr lvl="1"/>
            <a:r>
              <a:rPr lang="en-US" dirty="0" smtClean="0"/>
              <a:t>Usually used inside a company</a:t>
            </a:r>
            <a:endParaRPr lang="en-US" dirty="0" smtClean="0"/>
          </a:p>
          <a:p>
            <a:r>
              <a:rPr lang="en-US" b="1" dirty="0" smtClean="0"/>
              <a:t>Composite API</a:t>
            </a:r>
          </a:p>
          <a:p>
            <a:pPr lvl="1"/>
            <a:r>
              <a:rPr lang="en-US" dirty="0" smtClean="0"/>
              <a:t>Combine different data and service APIs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2050" name="Picture 2" descr="Do any web api integration by Faisa_cra | Fiverr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89" y="1963541"/>
            <a:ext cx="5202429" cy="316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31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Types of API by use case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29232548"/>
              </p:ext>
            </p:extLst>
          </p:nvPr>
        </p:nvGraphicFramePr>
        <p:xfrm>
          <a:off x="2032000" y="1371612"/>
          <a:ext cx="8731250" cy="4709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3363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Types of API by protocol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9788" y="2043195"/>
            <a:ext cx="5157787" cy="461879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 smtClean="0"/>
              <a:t>Representation State Transfer (REST)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Architecture style with loose guidelines and recommendations</a:t>
            </a:r>
          </a:p>
          <a:p>
            <a:r>
              <a:rPr lang="en-US" dirty="0" smtClean="0"/>
              <a:t>Data-driven</a:t>
            </a:r>
          </a:p>
          <a:p>
            <a:r>
              <a:rPr lang="en-US" dirty="0" smtClean="0"/>
              <a:t>Need less bandwidth </a:t>
            </a:r>
          </a:p>
          <a:p>
            <a:r>
              <a:rPr lang="en-US" dirty="0" smtClean="0"/>
              <a:t>Support multiple format e.g. XML, plain text, JSON</a:t>
            </a:r>
          </a:p>
          <a:p>
            <a:r>
              <a:rPr lang="en-US" dirty="0" smtClean="0"/>
              <a:t>Caching is possible</a:t>
            </a:r>
          </a:p>
          <a:p>
            <a:r>
              <a:rPr lang="en-US" dirty="0" smtClean="0"/>
              <a:t>Stateless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172200" y="2043195"/>
            <a:ext cx="5183188" cy="461880"/>
          </a:xfrm>
          <a:solidFill>
            <a:schemeClr val="accent4"/>
          </a:solidFill>
        </p:spPr>
        <p:txBody>
          <a:bodyPr/>
          <a:lstStyle/>
          <a:p>
            <a:pPr algn="ctr"/>
            <a:r>
              <a:rPr lang="en-US" dirty="0" smtClean="0"/>
              <a:t>Simple Object Access Protocol (SOAP)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Protocol of specific structure with predefine rules to follow</a:t>
            </a:r>
          </a:p>
          <a:p>
            <a:r>
              <a:rPr lang="en-US" dirty="0" smtClean="0"/>
              <a:t>Function-driven</a:t>
            </a:r>
          </a:p>
          <a:p>
            <a:r>
              <a:rPr lang="en-US" dirty="0" smtClean="0"/>
              <a:t>Use more bandwidth over the internet</a:t>
            </a:r>
          </a:p>
          <a:p>
            <a:r>
              <a:rPr lang="en-US" dirty="0" smtClean="0"/>
              <a:t>Support only XML</a:t>
            </a:r>
          </a:p>
          <a:p>
            <a:r>
              <a:rPr lang="en-US" dirty="0" smtClean="0"/>
              <a:t>Caching not possible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382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REST API 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r>
              <a:rPr lang="en-US" b="1" dirty="0" smtClean="0"/>
              <a:t>REST APIs </a:t>
            </a:r>
            <a:r>
              <a:rPr lang="en-US" dirty="0" smtClean="0"/>
              <a:t>also known as RESTful API is API that comforts to the constraints of REST architectural style</a:t>
            </a:r>
          </a:p>
          <a:p>
            <a:r>
              <a:rPr lang="en-US" dirty="0" smtClean="0"/>
              <a:t>Provide a flexible, lightweight way to integrate applications</a:t>
            </a:r>
            <a:endParaRPr lang="en-US" dirty="0"/>
          </a:p>
          <a:p>
            <a:r>
              <a:rPr lang="en-US" dirty="0" smtClean="0"/>
              <a:t>Example: Twitter API, Google API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098" name="Picture 2" descr="RESTful Web Services with PHP and Laravel - DevOpsSchool.com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36" y="3638423"/>
            <a:ext cx="5894326" cy="23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45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REST API 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97022"/>
            <a:ext cx="10739719" cy="4679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1581150"/>
            <a:ext cx="10739719" cy="4748213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628436" cy="4496081"/>
          </a:xfrm>
        </p:spPr>
        <p:txBody>
          <a:bodyPr>
            <a:normAutofit/>
          </a:bodyPr>
          <a:lstStyle/>
          <a:p>
            <a:r>
              <a:rPr lang="en-US" b="1" dirty="0" smtClean="0"/>
              <a:t>REST APIs </a:t>
            </a:r>
            <a:r>
              <a:rPr lang="en-US" dirty="0" smtClean="0"/>
              <a:t>design principle: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Uniform interface</a:t>
            </a:r>
          </a:p>
          <a:p>
            <a:pPr lvl="2"/>
            <a:r>
              <a:rPr lang="en-US" dirty="0" smtClean="0"/>
              <a:t>Standard HTTP actions and errors</a:t>
            </a:r>
          </a:p>
          <a:p>
            <a:pPr lvl="2"/>
            <a:r>
              <a:rPr lang="en-US" dirty="0" smtClean="0"/>
              <a:t>Using methods GET, PUT, POST, DELETE with standard meaning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Client-server </a:t>
            </a:r>
          </a:p>
          <a:p>
            <a:pPr lvl="2"/>
            <a:r>
              <a:rPr lang="en-US" dirty="0" smtClean="0"/>
              <a:t>Client-server architecture</a:t>
            </a:r>
          </a:p>
          <a:p>
            <a:pPr lvl="2"/>
            <a:r>
              <a:rPr lang="en-US" dirty="0" smtClean="0"/>
              <a:t>Client and server independent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Stateless</a:t>
            </a:r>
          </a:p>
          <a:p>
            <a:pPr lvl="2"/>
            <a:r>
              <a:rPr lang="en-US" dirty="0" smtClean="0"/>
              <a:t>Each request stand alone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6797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6453</TotalTime>
  <Words>1060</Words>
  <Application>Microsoft Office PowerPoint</Application>
  <PresentationFormat>Widescreen</PresentationFormat>
  <Paragraphs>258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Avenir Next LT Pro</vt:lpstr>
      <vt:lpstr>Calibri</vt:lpstr>
      <vt:lpstr>Calibri Light</vt:lpstr>
      <vt:lpstr>Consolas</vt:lpstr>
      <vt:lpstr>Myriad Arabic</vt:lpstr>
      <vt:lpstr>Myriad Pro</vt:lpstr>
      <vt:lpstr>Raleway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Dwitasari, S.T., M.Ds.(4444)</dc:creator>
  <cp:lastModifiedBy>Rizka Wakhidatus Sholikah</cp:lastModifiedBy>
  <cp:revision>242</cp:revision>
  <dcterms:created xsi:type="dcterms:W3CDTF">2020-01-30T06:48:20Z</dcterms:created>
  <dcterms:modified xsi:type="dcterms:W3CDTF">2022-03-08T00:37:41Z</dcterms:modified>
</cp:coreProperties>
</file>