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353" r:id="rId2"/>
    <p:sldId id="622" r:id="rId3"/>
    <p:sldId id="644" r:id="rId4"/>
    <p:sldId id="646" r:id="rId5"/>
    <p:sldId id="645" r:id="rId6"/>
    <p:sldId id="354" r:id="rId7"/>
    <p:sldId id="642" r:id="rId8"/>
    <p:sldId id="624" r:id="rId9"/>
    <p:sldId id="632" r:id="rId10"/>
    <p:sldId id="626" r:id="rId11"/>
    <p:sldId id="633" r:id="rId12"/>
    <p:sldId id="360" r:id="rId13"/>
    <p:sldId id="361" r:id="rId14"/>
    <p:sldId id="628" r:id="rId15"/>
    <p:sldId id="363" r:id="rId16"/>
    <p:sldId id="364" r:id="rId17"/>
    <p:sldId id="365" r:id="rId18"/>
    <p:sldId id="366" r:id="rId19"/>
    <p:sldId id="367" r:id="rId20"/>
    <p:sldId id="368" r:id="rId21"/>
    <p:sldId id="369" r:id="rId22"/>
    <p:sldId id="370" r:id="rId23"/>
    <p:sldId id="634" r:id="rId24"/>
    <p:sldId id="635" r:id="rId25"/>
    <p:sldId id="378" r:id="rId26"/>
    <p:sldId id="636" r:id="rId27"/>
    <p:sldId id="637" r:id="rId28"/>
    <p:sldId id="638" r:id="rId29"/>
    <p:sldId id="382" r:id="rId30"/>
    <p:sldId id="383" r:id="rId31"/>
    <p:sldId id="386" r:id="rId32"/>
    <p:sldId id="647" r:id="rId33"/>
    <p:sldId id="639"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631"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6600"/>
    <a:srgbClr val="FF33CC"/>
    <a:srgbClr val="008000"/>
    <a:srgbClr val="FFFFCC"/>
    <a:srgbClr val="FFFF00"/>
    <a:srgbClr val="0099FF"/>
    <a:srgbClr val="FD33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3978" autoAdjust="0"/>
  </p:normalViewPr>
  <p:slideViewPr>
    <p:cSldViewPr>
      <p:cViewPr varScale="1">
        <p:scale>
          <a:sx n="74" d="100"/>
          <a:sy n="74" d="100"/>
        </p:scale>
        <p:origin x="-19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165A85F-B6D0-4DC9-830F-D46516215A5A}" type="datetimeFigureOut">
              <a:rPr lang="zh-CN" altLang="en-US"/>
              <a:pPr>
                <a:defRPr/>
              </a:pPr>
              <a:t>2018/3/20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C943C911-EE36-4156-8E3E-65729C7D8BCA}" type="slidenum">
              <a:rPr lang="zh-CN" altLang="en-US"/>
              <a:pPr>
                <a:defRPr/>
              </a:pPr>
              <a:t>‹#›</a:t>
            </a:fld>
            <a:endParaRPr lang="zh-CN" altLang="en-US"/>
          </a:p>
        </p:txBody>
      </p:sp>
    </p:spTree>
    <p:extLst>
      <p:ext uri="{BB962C8B-B14F-4D97-AF65-F5344CB8AC3E}">
        <p14:creationId xmlns:p14="http://schemas.microsoft.com/office/powerpoint/2010/main" val="1574976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F8F36F48-FD37-4804-9112-B86F7DE9E855}" type="datetimeFigureOut">
              <a:rPr lang="zh-CN" altLang="en-US"/>
              <a:pPr>
                <a:defRPr/>
              </a:pPr>
              <a:t>2018/3/20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04A3C7A-D8E6-45EE-A65F-1AB9EC66448A}" type="slidenum">
              <a:rPr lang="zh-CN" altLang="en-US"/>
              <a:pPr>
                <a:defRPr/>
              </a:pPr>
              <a:t>‹#›</a:t>
            </a:fld>
            <a:endParaRPr lang="zh-CN" altLang="en-US"/>
          </a:p>
        </p:txBody>
      </p:sp>
    </p:spTree>
    <p:extLst>
      <p:ext uri="{BB962C8B-B14F-4D97-AF65-F5344CB8AC3E}">
        <p14:creationId xmlns:p14="http://schemas.microsoft.com/office/powerpoint/2010/main" val="37958584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体系结构风格反映了领域中众多系统所共有的结构和语义特性，并指导如何将各个模块和子系统有效地组织成一个完整的系统。按这种方式理解，软件体系结构风格定义了用于描述系统的术语表和一组指导构件系统的规则。</a:t>
            </a:r>
          </a:p>
          <a:p>
            <a:pPr eaLnBrk="1" hangingPunct="1"/>
            <a:r>
              <a:rPr lang="zh-CN" altLang="en-US" smtClean="0"/>
              <a:t>对软件体系结构风格的研究和实践促进对设计的重用，一些经过实践证实的解决方案也可以可靠地解决新的问题。体系结构风格的不变部分使不同的系统可以共享同一个实现代码。</a:t>
            </a:r>
          </a:p>
          <a:p>
            <a:pPr eaLnBrk="1" hangingPunct="1"/>
            <a:r>
              <a:rPr lang="zh-CN" altLang="en-US" smtClean="0"/>
              <a:t>是软件工程成熟的标志</a:t>
            </a:r>
          </a:p>
          <a:p>
            <a:pPr eaLnBrk="1" hangingPunct="1"/>
            <a:r>
              <a:rPr lang="zh-CN" altLang="en-US" smtClean="0"/>
              <a:t>软件体系结构风格</a:t>
            </a:r>
            <a:r>
              <a:rPr lang="en-US" altLang="zh-CN" smtClean="0"/>
              <a:t>style</a:t>
            </a:r>
            <a:r>
              <a:rPr lang="zh-CN" altLang="en-US" smtClean="0"/>
              <a:t>，模式</a:t>
            </a:r>
            <a:r>
              <a:rPr lang="en-US" altLang="zh-CN" smtClean="0"/>
              <a:t>pattern</a:t>
            </a:r>
            <a:r>
              <a:rPr lang="zh-CN" altLang="en-US" smtClean="0"/>
              <a:t>和习语</a:t>
            </a:r>
            <a:r>
              <a:rPr lang="en-US" altLang="zh-CN" smtClean="0"/>
              <a:t>idiom</a:t>
            </a:r>
          </a:p>
        </p:txBody>
      </p:sp>
      <p:sp>
        <p:nvSpPr>
          <p:cNvPr id="198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8494FEFA-9D4E-4242-923C-BF2223182EBC}" type="slidenum">
              <a:rPr lang="zh-CN" altLang="en-US" smtClean="0">
                <a:latin typeface="Arial" pitchFamily="34" charset="0"/>
              </a:rPr>
              <a:pPr eaLnBrk="1" hangingPunct="1">
                <a:spcBef>
                  <a:spcPct val="0"/>
                </a:spcBef>
              </a:pPr>
              <a:t>6</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Awkwardly:</a:t>
            </a:r>
            <a:r>
              <a:rPr lang="zh-CN" altLang="en-US" smtClean="0"/>
              <a:t>笨拙的</a:t>
            </a:r>
          </a:p>
        </p:txBody>
      </p:sp>
      <p:sp>
        <p:nvSpPr>
          <p:cNvPr id="209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B2AD6E69-999A-4D63-9338-72FC37637F4F}" type="slidenum">
              <a:rPr lang="zh-CN" altLang="en-US" smtClean="0">
                <a:latin typeface="Arial" pitchFamily="34" charset="0"/>
              </a:rPr>
              <a:pPr eaLnBrk="1" hangingPunct="1">
                <a:spcBef>
                  <a:spcPct val="0"/>
                </a:spcBef>
              </a:pPr>
              <a:t>31</a:t>
            </a:fld>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smtClean="0"/>
              <a:t>Significant Variants: </a:t>
            </a:r>
            <a:r>
              <a:rPr lang="en-US" altLang="zh-CN" smtClean="0"/>
              <a:t>The model of procedure call as the organizing principle is preserved across processes through the Remote Procedure Call (RPC). Although RPC is typically implemented by communication messages, the abstraction it presents is of single-threaded procedure call.</a:t>
            </a:r>
          </a:p>
        </p:txBody>
      </p:sp>
      <p:sp>
        <p:nvSpPr>
          <p:cNvPr id="212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480DE633-3505-4018-92E9-7BF4B309B8DE}" type="slidenum">
              <a:rPr lang="zh-CN" altLang="en-US" smtClean="0">
                <a:latin typeface="Arial" pitchFamily="34" charset="0"/>
              </a:rPr>
              <a:pPr eaLnBrk="1" hangingPunct="1">
                <a:spcBef>
                  <a:spcPct val="0"/>
                </a:spcBef>
              </a:pPr>
              <a:t>38</a:t>
            </a:fld>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smtClean="0"/>
              <a:t>Significant Variants: </a:t>
            </a:r>
            <a:r>
              <a:rPr lang="en-US" altLang="zh-CN" smtClean="0"/>
              <a:t>The model of procedure call as the organizing principle is preserved across processes through the Remote Procedure Call (RPC). Although RPC is typically implemented by communication messages, the abstraction it presents is of single-threaded procedure call.</a:t>
            </a:r>
          </a:p>
        </p:txBody>
      </p:sp>
      <p:sp>
        <p:nvSpPr>
          <p:cNvPr id="214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D0F715B4-378F-40C6-992D-DC92696E62A1}" type="slidenum">
              <a:rPr lang="zh-CN" altLang="en-US" smtClean="0">
                <a:latin typeface="Arial" pitchFamily="34" charset="0"/>
              </a:rPr>
              <a:pPr eaLnBrk="1" hangingPunct="1">
                <a:spcBef>
                  <a:spcPct val="0"/>
                </a:spcBef>
              </a:pPr>
              <a:t>39</a:t>
            </a:fld>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David L </a:t>
            </a:r>
            <a:r>
              <a:rPr lang="en-US" altLang="zh-CN" dirty="0" err="1" smtClean="0"/>
              <a:t>Parnas</a:t>
            </a:r>
            <a:endParaRPr lang="zh-CN" altLang="en-US" dirty="0" smtClean="0"/>
          </a:p>
        </p:txBody>
      </p:sp>
      <p:sp>
        <p:nvSpPr>
          <p:cNvPr id="215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CC3EC1A1-6BEB-4C3E-845F-F30010D4592A}" type="slidenum">
              <a:rPr lang="zh-CN" altLang="en-US" smtClean="0">
                <a:latin typeface="Arial" pitchFamily="34" charset="0"/>
              </a:rPr>
              <a:pPr eaLnBrk="1" hangingPunct="1">
                <a:spcBef>
                  <a:spcPct val="0"/>
                </a:spcBef>
              </a:pPr>
              <a:t>43</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eaLnBrk="1" hangingPunct="1"/>
            <a:r>
              <a:rPr lang="zh-CN" altLang="en-US" dirty="0" smtClean="0">
                <a:latin typeface="Arial" pitchFamily="34" charset="0"/>
                <a:ea typeface="ＭＳ Ｐゴシック" pitchFamily="34" charset="-128"/>
              </a:rPr>
              <a:t>讨论体系结构风格时要回答的问题是：</a:t>
            </a:r>
          </a:p>
          <a:p>
            <a:pPr eaLnBrk="1" hangingPunct="1"/>
            <a:r>
              <a:rPr lang="zh-CN" altLang="en-US" dirty="0" smtClean="0">
                <a:latin typeface="Arial" pitchFamily="34" charset="0"/>
                <a:ea typeface="ＭＳ Ｐゴシック" pitchFamily="34" charset="-128"/>
              </a:rPr>
              <a:t>（１）设计词汇表是什么？</a:t>
            </a:r>
          </a:p>
          <a:p>
            <a:pPr eaLnBrk="1" hangingPunct="1"/>
            <a:r>
              <a:rPr lang="zh-CN" altLang="en-US" dirty="0" smtClean="0">
                <a:latin typeface="Arial" pitchFamily="34" charset="0"/>
                <a:ea typeface="ＭＳ Ｐゴシック" pitchFamily="34" charset="-128"/>
              </a:rPr>
              <a:t>（２）构件和连接件的类型是什么？</a:t>
            </a:r>
          </a:p>
          <a:p>
            <a:pPr eaLnBrk="1" hangingPunct="1"/>
            <a:r>
              <a:rPr lang="zh-CN" altLang="en-US" dirty="0" smtClean="0">
                <a:latin typeface="Arial" pitchFamily="34" charset="0"/>
                <a:ea typeface="ＭＳ Ｐゴシック" pitchFamily="34" charset="-128"/>
              </a:rPr>
              <a:t>（３）可容许的结构模式是什么？</a:t>
            </a:r>
          </a:p>
          <a:p>
            <a:pPr eaLnBrk="1" hangingPunct="1"/>
            <a:r>
              <a:rPr lang="zh-CN" altLang="en-US" dirty="0" smtClean="0">
                <a:latin typeface="Arial" pitchFamily="34" charset="0"/>
                <a:ea typeface="ＭＳ Ｐゴシック" pitchFamily="34" charset="-128"/>
              </a:rPr>
              <a:t>（４）基本的计算模型是什么？</a:t>
            </a:r>
          </a:p>
          <a:p>
            <a:pPr eaLnBrk="1" hangingPunct="1"/>
            <a:r>
              <a:rPr lang="zh-CN" altLang="en-US" dirty="0" smtClean="0">
                <a:latin typeface="Arial" pitchFamily="34" charset="0"/>
                <a:ea typeface="ＭＳ Ｐゴシック" pitchFamily="34" charset="-128"/>
              </a:rPr>
              <a:t>（５）风格的基本不变性是什么？</a:t>
            </a:r>
          </a:p>
          <a:p>
            <a:pPr eaLnBrk="1" hangingPunct="1"/>
            <a:r>
              <a:rPr lang="zh-CN" altLang="en-US" dirty="0" smtClean="0">
                <a:latin typeface="Arial" pitchFamily="34" charset="0"/>
                <a:ea typeface="ＭＳ Ｐゴシック" pitchFamily="34" charset="-128"/>
              </a:rPr>
              <a:t>（６）其使用的常见例子是什么？</a:t>
            </a:r>
          </a:p>
          <a:p>
            <a:pPr eaLnBrk="1" hangingPunct="1"/>
            <a:r>
              <a:rPr lang="zh-CN" altLang="en-US" dirty="0" smtClean="0">
                <a:latin typeface="Arial" pitchFamily="34" charset="0"/>
                <a:ea typeface="ＭＳ Ｐゴシック" pitchFamily="34" charset="-128"/>
              </a:rPr>
              <a:t>（７）使用此风格的优缺点是什么？</a:t>
            </a:r>
          </a:p>
          <a:p>
            <a:pPr eaLnBrk="1" hangingPunct="1"/>
            <a:r>
              <a:rPr lang="zh-CN" altLang="en-US" dirty="0" smtClean="0">
                <a:latin typeface="Arial" pitchFamily="34" charset="0"/>
                <a:ea typeface="ＭＳ Ｐゴシック" pitchFamily="34" charset="-128"/>
              </a:rPr>
              <a:t>（８）其常见的特例是什么？</a:t>
            </a:r>
          </a:p>
          <a:p>
            <a:pPr eaLnBrk="1" hangingPunct="1"/>
            <a:endParaRPr lang="zh-CN" altLang="en-US" dirty="0" smtClean="0">
              <a:latin typeface="Arial" pitchFamily="34" charset="0"/>
              <a:ea typeface="ＭＳ Ｐゴシック" pitchFamily="34" charset="-128"/>
            </a:endParaRPr>
          </a:p>
          <a:p>
            <a:pPr eaLnBrk="1" hangingPunct="1"/>
            <a:r>
              <a:rPr lang="en-US" altLang="zh-CN" dirty="0" smtClean="0">
                <a:latin typeface="Arial" pitchFamily="34" charset="0"/>
                <a:ea typeface="ＭＳ Ｐゴシック" pitchFamily="34" charset="-128"/>
              </a:rPr>
              <a:t>The description of each pattern includes notes on	(Mary Shaw)</a:t>
            </a:r>
          </a:p>
          <a:p>
            <a:pPr eaLnBrk="1" hangingPunct="1"/>
            <a:r>
              <a:rPr lang="en-US" altLang="zh-CN" dirty="0" smtClean="0">
                <a:latin typeface="Arial" pitchFamily="34" charset="0"/>
                <a:ea typeface="ＭＳ Ｐゴシック" pitchFamily="34" charset="-128"/>
              </a:rPr>
              <a:t>• </a:t>
            </a:r>
            <a:r>
              <a:rPr lang="en-US" altLang="zh-CN" b="1" dirty="0" smtClean="0">
                <a:latin typeface="Arial" pitchFamily="34" charset="0"/>
                <a:ea typeface="ＭＳ Ｐゴシック" pitchFamily="34" charset="-128"/>
              </a:rPr>
              <a:t>Problem: </a:t>
            </a:r>
            <a:r>
              <a:rPr lang="en-US" altLang="zh-CN" dirty="0" smtClean="0">
                <a:latin typeface="Arial" pitchFamily="34" charset="0"/>
                <a:ea typeface="ＭＳ Ｐゴシック" pitchFamily="34" charset="-128"/>
              </a:rPr>
              <a:t>What problem the pattern addresses. That is, what</a:t>
            </a:r>
          </a:p>
          <a:p>
            <a:pPr eaLnBrk="1" hangingPunct="1"/>
            <a:r>
              <a:rPr lang="en-US" altLang="zh-CN" dirty="0" smtClean="0">
                <a:latin typeface="Arial" pitchFamily="34" charset="0"/>
                <a:ea typeface="ＭＳ Ｐゴシック" pitchFamily="34" charset="-128"/>
              </a:rPr>
              <a:t>characteristics of the application requirements lead the designer to select</a:t>
            </a:r>
          </a:p>
          <a:p>
            <a:pPr eaLnBrk="1" hangingPunct="1"/>
            <a:r>
              <a:rPr lang="en-US" altLang="zh-CN" dirty="0" smtClean="0">
                <a:latin typeface="Arial" pitchFamily="34" charset="0"/>
                <a:ea typeface="ＭＳ Ｐゴシック" pitchFamily="34" charset="-128"/>
              </a:rPr>
              <a:t>this pattern?</a:t>
            </a:r>
          </a:p>
          <a:p>
            <a:pPr eaLnBrk="1" hangingPunct="1"/>
            <a:r>
              <a:rPr lang="en-US" altLang="zh-CN" dirty="0" smtClean="0">
                <a:latin typeface="Arial" pitchFamily="34" charset="0"/>
                <a:ea typeface="ＭＳ Ｐゴシック" pitchFamily="34" charset="-128"/>
              </a:rPr>
              <a:t>• </a:t>
            </a:r>
            <a:r>
              <a:rPr lang="en-US" altLang="zh-CN" b="1" dirty="0" smtClean="0">
                <a:latin typeface="Arial" pitchFamily="34" charset="0"/>
                <a:ea typeface="ＭＳ Ｐゴシック" pitchFamily="34" charset="-128"/>
              </a:rPr>
              <a:t>Context: </a:t>
            </a:r>
            <a:r>
              <a:rPr lang="en-US" altLang="zh-CN" dirty="0" smtClean="0">
                <a:latin typeface="Arial" pitchFamily="34" charset="0"/>
                <a:ea typeface="ＭＳ Ｐゴシック" pitchFamily="34" charset="-128"/>
              </a:rPr>
              <a:t>What aspects of the setting (computation environment or</a:t>
            </a:r>
          </a:p>
          <a:p>
            <a:pPr eaLnBrk="1" hangingPunct="1"/>
            <a:r>
              <a:rPr lang="en-US" altLang="zh-CN" dirty="0" smtClean="0">
                <a:latin typeface="Arial" pitchFamily="34" charset="0"/>
                <a:ea typeface="ＭＳ Ｐゴシック" pitchFamily="34" charset="-128"/>
              </a:rPr>
              <a:t>other constraints on the implementation) constrain the designer in the use</a:t>
            </a:r>
          </a:p>
          <a:p>
            <a:pPr eaLnBrk="1" hangingPunct="1"/>
            <a:r>
              <a:rPr lang="en-US" altLang="zh-CN" dirty="0" smtClean="0">
                <a:latin typeface="Arial" pitchFamily="34" charset="0"/>
                <a:ea typeface="ＭＳ Ｐゴシック" pitchFamily="34" charset="-128"/>
              </a:rPr>
              <a:t>of this pattern?</a:t>
            </a:r>
          </a:p>
          <a:p>
            <a:pPr eaLnBrk="1" hangingPunct="1"/>
            <a:r>
              <a:rPr lang="en-US" altLang="zh-CN" dirty="0" smtClean="0">
                <a:latin typeface="Arial" pitchFamily="34" charset="0"/>
                <a:ea typeface="ＭＳ Ｐゴシック" pitchFamily="34" charset="-128"/>
              </a:rPr>
              <a:t>• </a:t>
            </a:r>
            <a:r>
              <a:rPr lang="en-US" altLang="zh-CN" b="1" dirty="0" smtClean="0">
                <a:latin typeface="Arial" pitchFamily="34" charset="0"/>
                <a:ea typeface="ＭＳ Ｐゴシック" pitchFamily="34" charset="-128"/>
              </a:rPr>
              <a:t>Solution: </a:t>
            </a:r>
            <a:r>
              <a:rPr lang="en-US" altLang="zh-CN" dirty="0" smtClean="0">
                <a:latin typeface="Arial" pitchFamily="34" charset="0"/>
                <a:ea typeface="ＭＳ Ｐゴシック" pitchFamily="34" charset="-128"/>
              </a:rPr>
              <a:t>The system model captured by the pattern, together with the</a:t>
            </a:r>
          </a:p>
          <a:p>
            <a:pPr eaLnBrk="1" hangingPunct="1"/>
            <a:r>
              <a:rPr lang="en-US" altLang="zh-CN" dirty="0" smtClean="0">
                <a:latin typeface="Arial" pitchFamily="34" charset="0"/>
                <a:ea typeface="ＭＳ Ｐゴシック" pitchFamily="34" charset="-128"/>
              </a:rPr>
              <a:t>components, connectors, and control structure that make up the pattern.</a:t>
            </a:r>
          </a:p>
          <a:p>
            <a:pPr eaLnBrk="1" hangingPunct="1"/>
            <a:r>
              <a:rPr lang="en-US" altLang="zh-CN" dirty="0" smtClean="0">
                <a:latin typeface="Arial" pitchFamily="34" charset="0"/>
                <a:ea typeface="ＭＳ Ｐゴシック" pitchFamily="34" charset="-128"/>
              </a:rPr>
              <a:t>• </a:t>
            </a:r>
            <a:r>
              <a:rPr lang="en-US" altLang="zh-CN" b="1" dirty="0" smtClean="0">
                <a:latin typeface="Arial" pitchFamily="34" charset="0"/>
                <a:ea typeface="ＭＳ Ｐゴシック" pitchFamily="34" charset="-128"/>
              </a:rPr>
              <a:t>Diagram: </a:t>
            </a:r>
            <a:r>
              <a:rPr lang="en-US" altLang="zh-CN" dirty="0" smtClean="0">
                <a:latin typeface="Arial" pitchFamily="34" charset="0"/>
                <a:ea typeface="ＭＳ Ｐゴシック" pitchFamily="34" charset="-128"/>
              </a:rPr>
              <a:t>A figure showing a typical pattern, annotated to show the</a:t>
            </a:r>
          </a:p>
          <a:p>
            <a:pPr eaLnBrk="1" hangingPunct="1"/>
            <a:r>
              <a:rPr lang="en-US" altLang="zh-CN" dirty="0" smtClean="0">
                <a:latin typeface="Arial" pitchFamily="34" charset="0"/>
                <a:ea typeface="ＭＳ Ｐゴシック" pitchFamily="34" charset="-128"/>
              </a:rPr>
              <a:t>components and connectors.</a:t>
            </a:r>
          </a:p>
          <a:p>
            <a:pPr eaLnBrk="1" hangingPunct="1"/>
            <a:r>
              <a:rPr lang="en-US" altLang="zh-CN" dirty="0" smtClean="0">
                <a:latin typeface="Arial" pitchFamily="34" charset="0"/>
                <a:ea typeface="ＭＳ Ｐゴシック" pitchFamily="34" charset="-128"/>
              </a:rPr>
              <a:t>• </a:t>
            </a:r>
            <a:r>
              <a:rPr lang="en-US" altLang="zh-CN" b="1" dirty="0" smtClean="0">
                <a:latin typeface="Arial" pitchFamily="34" charset="0"/>
                <a:ea typeface="ＭＳ Ｐゴシック" pitchFamily="34" charset="-128"/>
              </a:rPr>
              <a:t>Significant Variants: </a:t>
            </a:r>
            <a:r>
              <a:rPr lang="en-US" altLang="zh-CN" dirty="0" smtClean="0">
                <a:latin typeface="Arial" pitchFamily="34" charset="0"/>
                <a:ea typeface="ＭＳ Ｐゴシック" pitchFamily="34" charset="-128"/>
              </a:rPr>
              <a:t>For some patterns, notes some major variants</a:t>
            </a:r>
          </a:p>
          <a:p>
            <a:pPr eaLnBrk="1" hangingPunct="1"/>
            <a:r>
              <a:rPr lang="en-US" altLang="zh-CN" dirty="0" smtClean="0">
                <a:latin typeface="Arial" pitchFamily="34" charset="0"/>
                <a:ea typeface="ＭＳ Ｐゴシック" pitchFamily="34" charset="-128"/>
              </a:rPr>
              <a:t>of the basic pattern.</a:t>
            </a:r>
          </a:p>
          <a:p>
            <a:pPr eaLnBrk="1" hangingPunct="1"/>
            <a:r>
              <a:rPr lang="en-US" altLang="zh-CN" dirty="0" smtClean="0">
                <a:latin typeface="Arial" pitchFamily="34" charset="0"/>
                <a:ea typeface="ＭＳ Ｐゴシック" pitchFamily="34" charset="-128"/>
              </a:rPr>
              <a:t>• </a:t>
            </a:r>
            <a:r>
              <a:rPr lang="en-US" altLang="zh-CN" b="1" dirty="0" smtClean="0">
                <a:latin typeface="Arial" pitchFamily="34" charset="0"/>
                <a:ea typeface="ＭＳ Ｐゴシック" pitchFamily="34" charset="-128"/>
              </a:rPr>
              <a:t>Examples: </a:t>
            </a:r>
            <a:r>
              <a:rPr lang="en-US" altLang="zh-CN" dirty="0" smtClean="0">
                <a:latin typeface="Arial" pitchFamily="34" charset="0"/>
                <a:ea typeface="ＭＳ Ｐゴシック" pitchFamily="34" charset="-128"/>
              </a:rPr>
              <a:t>References to examples or more extensive overviews of</a:t>
            </a:r>
          </a:p>
          <a:p>
            <a:pPr eaLnBrk="1" hangingPunct="1"/>
            <a:r>
              <a:rPr lang="en-US" altLang="zh-CN" dirty="0" smtClean="0">
                <a:latin typeface="Arial" pitchFamily="34" charset="0"/>
                <a:ea typeface="ＭＳ Ｐゴシック" pitchFamily="34" charset="-128"/>
              </a:rPr>
              <a:t>systems that apply this pattern</a:t>
            </a:r>
          </a:p>
          <a:p>
            <a:endParaRPr lang="zh-CN" altLang="en-US" dirty="0"/>
          </a:p>
        </p:txBody>
      </p:sp>
      <p:sp>
        <p:nvSpPr>
          <p:cNvPr id="4" name="灯片编号占位符 3"/>
          <p:cNvSpPr>
            <a:spLocks noGrp="1"/>
          </p:cNvSpPr>
          <p:nvPr>
            <p:ph type="sldNum" sz="quarter" idx="10"/>
          </p:nvPr>
        </p:nvSpPr>
        <p:spPr/>
        <p:txBody>
          <a:bodyPr/>
          <a:lstStyle/>
          <a:p>
            <a:pPr>
              <a:defRPr/>
            </a:pPr>
            <a:fld id="{004A3C7A-D8E6-45EE-A65F-1AB9EC66448A}" type="slidenum">
              <a:rPr lang="zh-CN" altLang="en-US" smtClean="0"/>
              <a:pPr>
                <a:defRPr/>
              </a:pPr>
              <a:t>10</a:t>
            </a:fld>
            <a:endParaRPr lang="zh-CN" altLang="en-US"/>
          </a:p>
        </p:txBody>
      </p:sp>
    </p:spTree>
    <p:extLst>
      <p:ext uri="{BB962C8B-B14F-4D97-AF65-F5344CB8AC3E}">
        <p14:creationId xmlns:p14="http://schemas.microsoft.com/office/powerpoint/2010/main" val="1684614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heterogeneous</a:t>
            </a:r>
            <a:r>
              <a:rPr lang="zh-CN" altLang="en-US" smtClean="0"/>
              <a:t>：异构的</a:t>
            </a:r>
          </a:p>
        </p:txBody>
      </p:sp>
      <p:sp>
        <p:nvSpPr>
          <p:cNvPr id="202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49783575-6AFC-4446-8844-0660B182758D}" type="slidenum">
              <a:rPr lang="zh-CN" altLang="en-US" smtClean="0">
                <a:latin typeface="Arial" pitchFamily="34" charset="0"/>
              </a:rPr>
              <a:pPr eaLnBrk="1" hangingPunct="1">
                <a:spcBef>
                  <a:spcPct val="0"/>
                </a:spcBef>
              </a:pPr>
              <a:t>13</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数据流样式的目标是实现可重用性和可更改性。数据流样式的特点是把系统看做是对相继输入数据的一系列变换。</a:t>
            </a:r>
          </a:p>
        </p:txBody>
      </p:sp>
      <p:sp>
        <p:nvSpPr>
          <p:cNvPr id="203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1702336E-14C8-455F-92E5-9F5D60ADEB6B}" type="slidenum">
              <a:rPr lang="zh-CN" altLang="en-US" smtClean="0">
                <a:latin typeface="Arial" pitchFamily="34" charset="0"/>
              </a:rPr>
              <a:pPr eaLnBrk="1" hangingPunct="1">
                <a:spcBef>
                  <a:spcPct val="0"/>
                </a:spcBef>
              </a:pPr>
              <a:t>15</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exert: </a:t>
            </a:r>
            <a:r>
              <a:rPr lang="zh-CN" altLang="en-US" dirty="0" smtClean="0"/>
              <a:t>运用，发挥</a:t>
            </a:r>
            <a:endParaRPr lang="zh-CN" altLang="en-US" dirty="0"/>
          </a:p>
        </p:txBody>
      </p:sp>
      <p:sp>
        <p:nvSpPr>
          <p:cNvPr id="4" name="灯片编号占位符 3"/>
          <p:cNvSpPr>
            <a:spLocks noGrp="1"/>
          </p:cNvSpPr>
          <p:nvPr>
            <p:ph type="sldNum" sz="quarter" idx="10"/>
          </p:nvPr>
        </p:nvSpPr>
        <p:spPr/>
        <p:txBody>
          <a:bodyPr/>
          <a:lstStyle/>
          <a:p>
            <a:pPr>
              <a:defRPr/>
            </a:pPr>
            <a:fld id="{004A3C7A-D8E6-45EE-A65F-1AB9EC66448A}" type="slidenum">
              <a:rPr lang="zh-CN" altLang="en-US" smtClean="0"/>
              <a:pPr>
                <a:defRPr/>
              </a:pPr>
              <a:t>16</a:t>
            </a:fld>
            <a:endParaRPr lang="zh-CN" altLang="en-US"/>
          </a:p>
        </p:txBody>
      </p:sp>
    </p:spTree>
    <p:extLst>
      <p:ext uri="{BB962C8B-B14F-4D97-AF65-F5344CB8AC3E}">
        <p14:creationId xmlns:p14="http://schemas.microsoft.com/office/powerpoint/2010/main" val="1379844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第一个体系结构可用吗？</a:t>
            </a:r>
          </a:p>
          <a:p>
            <a:pPr eaLnBrk="1" hangingPunct="1"/>
            <a:r>
              <a:rPr lang="zh-CN" altLang="en-US" smtClean="0"/>
              <a:t>如果数据流如此混乱，说明我们选择的体系结构不对</a:t>
            </a:r>
          </a:p>
          <a:p>
            <a:endParaRPr lang="zh-CN" altLang="en-US" smtClean="0"/>
          </a:p>
        </p:txBody>
      </p:sp>
      <p:sp>
        <p:nvSpPr>
          <p:cNvPr id="204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4C1D387B-B16B-41C5-9D8A-EF1E62EEB14F}" type="slidenum">
              <a:rPr lang="zh-CN" altLang="en-US" smtClean="0">
                <a:latin typeface="Arial" pitchFamily="34" charset="0"/>
              </a:rPr>
              <a:pPr eaLnBrk="1" hangingPunct="1">
                <a:spcBef>
                  <a:spcPct val="0"/>
                </a:spcBef>
              </a:pPr>
              <a:t>18</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处理步骤或组件是独立的程序，并且假定要等到一个步骤全部完成后才能开始下一个步骤。在各个步骤之间，每一批数据都作为一个整体传送。</a:t>
            </a:r>
          </a:p>
        </p:txBody>
      </p:sp>
      <p:sp>
        <p:nvSpPr>
          <p:cNvPr id="205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83B568CF-0E24-4FF8-AFD9-03CC21C31879}" type="slidenum">
              <a:rPr lang="zh-CN" altLang="en-US" smtClean="0">
                <a:latin typeface="Arial" pitchFamily="34" charset="0"/>
              </a:rPr>
              <a:pPr eaLnBrk="1" hangingPunct="1">
                <a:spcBef>
                  <a:spcPct val="0"/>
                </a:spcBef>
              </a:pPr>
              <a:t>21</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管道过滤器样式强调相继组件对数据的渐进转换。在</a:t>
            </a:r>
            <a:r>
              <a:rPr lang="en-US" altLang="zh-CN" smtClean="0"/>
              <a:t>UNIX</a:t>
            </a:r>
            <a:r>
              <a:rPr lang="zh-CN" altLang="en-US" smtClean="0"/>
              <a:t>系列的操作系统中采用了这种样式。</a:t>
            </a:r>
          </a:p>
        </p:txBody>
      </p:sp>
      <p:sp>
        <p:nvSpPr>
          <p:cNvPr id="207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pPr>
            <a:fld id="{CE187C8C-8707-4128-A8D4-FDE2DBBAAED7}" type="slidenum">
              <a:rPr lang="zh-CN" altLang="en-US" smtClean="0">
                <a:latin typeface="Arial" pitchFamily="34" charset="0"/>
              </a:rPr>
              <a:pPr eaLnBrk="1" hangingPunct="1">
                <a:spcBef>
                  <a:spcPct val="0"/>
                </a:spcBef>
              </a:pPr>
              <a:t>25</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dir | more</a:t>
            </a:r>
            <a:r>
              <a:rPr lang="zh-CN" altLang="en-US" dirty="0" smtClean="0"/>
              <a:t>使得当前目录列表在屏幕上逐屏显示。</a:t>
            </a:r>
            <a:r>
              <a:rPr lang="en-US" altLang="zh-CN" dirty="0" smtClean="0"/>
              <a:t>Dir</a:t>
            </a:r>
            <a:r>
              <a:rPr lang="zh-CN" altLang="en-US" dirty="0" smtClean="0"/>
              <a:t>的输出是整个目录列表，它不出现在屏幕上是由于符号“</a:t>
            </a:r>
            <a:r>
              <a:rPr lang="en-US" altLang="zh-CN" dirty="0" smtClean="0"/>
              <a:t>|</a:t>
            </a:r>
            <a:r>
              <a:rPr lang="zh-CN" altLang="en-US" dirty="0" smtClean="0"/>
              <a:t>”的规定，成为下一个命令</a:t>
            </a:r>
            <a:r>
              <a:rPr lang="en-US" altLang="zh-CN" dirty="0" smtClean="0"/>
              <a:t>more</a:t>
            </a:r>
            <a:r>
              <a:rPr lang="zh-CN" altLang="en-US" dirty="0" smtClean="0"/>
              <a:t>的输入，</a:t>
            </a:r>
            <a:r>
              <a:rPr lang="en-US" altLang="zh-CN" dirty="0" smtClean="0"/>
              <a:t>more</a:t>
            </a:r>
            <a:r>
              <a:rPr lang="zh-CN" altLang="en-US" dirty="0" smtClean="0"/>
              <a:t>命令将其输入一屏一屏的显示，成为命令行的输出。</a:t>
            </a:r>
            <a:endParaRPr lang="zh-CN" altLang="en-US" dirty="0"/>
          </a:p>
        </p:txBody>
      </p:sp>
      <p:sp>
        <p:nvSpPr>
          <p:cNvPr id="4" name="灯片编号占位符 3"/>
          <p:cNvSpPr>
            <a:spLocks noGrp="1"/>
          </p:cNvSpPr>
          <p:nvPr>
            <p:ph type="sldNum" sz="quarter" idx="10"/>
          </p:nvPr>
        </p:nvSpPr>
        <p:spPr/>
        <p:txBody>
          <a:bodyPr/>
          <a:lstStyle/>
          <a:p>
            <a:pPr>
              <a:defRPr/>
            </a:pPr>
            <a:fld id="{004A3C7A-D8E6-45EE-A65F-1AB9EC66448A}" type="slidenum">
              <a:rPr lang="zh-CN" altLang="en-US" smtClean="0"/>
              <a:pPr>
                <a:defRPr/>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63050" cy="692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userDrawn="1"/>
        </p:nvSpPr>
        <p:spPr bwMode="auto">
          <a:xfrm>
            <a:off x="5286375" y="6503988"/>
            <a:ext cx="3714750" cy="3571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lnSpc>
                <a:spcPct val="110000"/>
              </a:lnSpc>
            </a:pPr>
            <a:r>
              <a:rPr lang="en-US" altLang="zh-CN" sz="1600" b="1" i="1" dirty="0" err="1">
                <a:solidFill>
                  <a:srgbClr val="009900"/>
                </a:solidFill>
                <a:latin typeface="Calibri" pitchFamily="34" charset="0"/>
              </a:rPr>
              <a:t>Xidian</a:t>
            </a:r>
            <a:r>
              <a:rPr lang="en-US" altLang="zh-CN" sz="1600" b="1" i="1" dirty="0">
                <a:solidFill>
                  <a:srgbClr val="009900"/>
                </a:solidFill>
                <a:latin typeface="Calibri" pitchFamily="34" charset="0"/>
              </a:rPr>
              <a:t> University, Xi’an, China © </a:t>
            </a:r>
            <a:r>
              <a:rPr lang="en-US" altLang="zh-CN" sz="1600" b="1" i="1" dirty="0" smtClean="0">
                <a:solidFill>
                  <a:srgbClr val="009900"/>
                </a:solidFill>
                <a:latin typeface="Calibri" pitchFamily="34" charset="0"/>
              </a:rPr>
              <a:t>2018</a:t>
            </a:r>
            <a:endParaRPr lang="en-US" altLang="ko-KR" sz="1600" b="1" i="1" dirty="0">
              <a:solidFill>
                <a:srgbClr val="009900"/>
              </a:solidFill>
              <a:latin typeface="Calibri" pitchFamily="34" charset="0"/>
              <a:ea typeface="맑은 고딕" pitchFamily="34" charset="-127"/>
            </a:endParaRPr>
          </a:p>
        </p:txBody>
      </p:sp>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页脚占位符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5"/>
          <p:cNvSpPr>
            <a:spLocks noGrp="1"/>
          </p:cNvSpPr>
          <p:nvPr>
            <p:ph type="sldNum" sz="quarter" idx="11"/>
          </p:nvPr>
        </p:nvSpPr>
        <p:spPr>
          <a:xfrm>
            <a:off x="6553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4653C27-2DBF-41F2-A2AE-C9CB6568C4BB}" type="slidenum">
              <a:rPr lang="zh-CN" altLang="en-US"/>
              <a:pPr>
                <a:defRPr/>
              </a:pPr>
              <a:t>‹#›</a:t>
            </a:fld>
            <a:endParaRPr lang="zh-CN" altLang="en-US" dirty="0"/>
          </a:p>
        </p:txBody>
      </p:sp>
    </p:spTree>
    <p:extLst>
      <p:ext uri="{BB962C8B-B14F-4D97-AF65-F5344CB8AC3E}">
        <p14:creationId xmlns:p14="http://schemas.microsoft.com/office/powerpoint/2010/main" val="399806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3734798" y="274638"/>
            <a:ext cx="5194920" cy="1143000"/>
          </a:xfrm>
          <a:prstGeom prst="rect">
            <a:avLst/>
          </a:prstGeom>
        </p:spPr>
        <p:txBody>
          <a:bodyPr/>
          <a:lstStyle>
            <a:lvl1pPr algn="r">
              <a:defRPr sz="3200" b="1">
                <a:solidFill>
                  <a:srgbClr val="C000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5" name="内容占位符 2"/>
          <p:cNvSpPr>
            <a:spLocks noGrp="1"/>
          </p:cNvSpPr>
          <p:nvPr>
            <p:ph idx="1"/>
          </p:nvPr>
        </p:nvSpPr>
        <p:spPr>
          <a:xfrm>
            <a:off x="457200" y="1600200"/>
            <a:ext cx="8229600" cy="4525963"/>
          </a:xfrm>
          <a:prstGeom prst="rect">
            <a:avLst/>
          </a:prstGeom>
        </p:spPr>
        <p:txBody>
          <a:bodyPr/>
          <a:lstStyle>
            <a:lvl1pPr eaLnBrk="1">
              <a:lnSpc>
                <a:spcPct val="110000"/>
              </a:lnSpc>
              <a:buClr>
                <a:srgbClr val="3333CC"/>
              </a:buClr>
              <a:buSzPct val="75000"/>
              <a:buFont typeface="Wingdings" pitchFamily="2" charset="2"/>
              <a:buChar char="n"/>
              <a:defRPr sz="2400" b="1">
                <a:latin typeface="Times New Roman" pitchFamily="18" charset="0"/>
                <a:ea typeface="楷体" pitchFamily="49" charset="-122"/>
                <a:cs typeface="Times New Roman" pitchFamily="18" charset="0"/>
              </a:defRPr>
            </a:lvl1pPr>
            <a:lvl2pPr eaLnBrk="1">
              <a:lnSpc>
                <a:spcPct val="110000"/>
              </a:lnSpc>
              <a:buClr>
                <a:srgbClr val="FF0000"/>
              </a:buClr>
              <a:buSzPct val="60000"/>
              <a:buFont typeface="Wingdings" pitchFamily="2" charset="2"/>
              <a:buChar char="n"/>
              <a:defRPr sz="2200" b="1">
                <a:latin typeface="Times New Roman" pitchFamily="18" charset="0"/>
                <a:ea typeface="楷体" pitchFamily="49" charset="-122"/>
                <a:cs typeface="Times New Roman" pitchFamily="18" charset="0"/>
              </a:defRPr>
            </a:lvl2pPr>
            <a:lvl3pPr eaLnBrk="1">
              <a:lnSpc>
                <a:spcPct val="110000"/>
              </a:lnSpc>
              <a:buClr>
                <a:srgbClr val="0070C0"/>
              </a:buClr>
              <a:buSzPct val="50000"/>
              <a:buFont typeface="Wingdings" pitchFamily="2" charset="2"/>
              <a:buChar char="n"/>
              <a:defRPr sz="2000" b="1">
                <a:latin typeface="Times New Roman" pitchFamily="18" charset="0"/>
                <a:ea typeface="楷体" pitchFamily="49" charset="-122"/>
                <a:cs typeface="Times New Roman" pitchFamily="18" charset="0"/>
              </a:defRPr>
            </a:lvl3pPr>
            <a:lvl4pPr eaLnBrk="1">
              <a:lnSpc>
                <a:spcPct val="110000"/>
              </a:lnSpc>
              <a:buClr>
                <a:srgbClr val="FFC000"/>
              </a:buClr>
              <a:defRPr b="1">
                <a:latin typeface="Times New Roman" pitchFamily="18" charset="0"/>
                <a:ea typeface="楷体" pitchFamily="49" charset="-122"/>
                <a:cs typeface="Times New Roman" pitchFamily="18" charset="0"/>
              </a:defRPr>
            </a:lvl4pPr>
            <a:lvl5pPr eaLnBrk="1">
              <a:lnSpc>
                <a:spcPct val="110000"/>
              </a:lnSpc>
              <a:buClr>
                <a:srgbClr val="FD3311"/>
              </a:buClr>
              <a:defRPr b="1">
                <a:latin typeface="Times New Roman" pitchFamily="18" charset="0"/>
                <a:ea typeface="楷体" pitchFamily="49"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02029811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63050" cy="692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4"/>
          <p:cNvSpPr>
            <a:spLocks noChangeArrowheads="1"/>
          </p:cNvSpPr>
          <p:nvPr/>
        </p:nvSpPr>
        <p:spPr bwMode="auto">
          <a:xfrm>
            <a:off x="5286375" y="6500813"/>
            <a:ext cx="3714750" cy="3571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latinLnBrk="1" hangingPunct="1">
              <a:lnSpc>
                <a:spcPct val="110000"/>
              </a:lnSpc>
            </a:pPr>
            <a:r>
              <a:rPr lang="en-US" altLang="zh-CN" sz="1600" b="1" i="1" dirty="0" err="1">
                <a:solidFill>
                  <a:srgbClr val="009900"/>
                </a:solidFill>
                <a:latin typeface="Calibri" pitchFamily="34" charset="0"/>
              </a:rPr>
              <a:t>Xidian</a:t>
            </a:r>
            <a:r>
              <a:rPr lang="en-US" altLang="zh-CN" sz="1600" b="1" i="1" dirty="0">
                <a:solidFill>
                  <a:srgbClr val="009900"/>
                </a:solidFill>
                <a:latin typeface="Calibri" pitchFamily="34" charset="0"/>
              </a:rPr>
              <a:t> University, Xi’an, China © </a:t>
            </a:r>
            <a:r>
              <a:rPr lang="en-US" altLang="zh-CN" sz="1600" b="1" i="1" dirty="0" smtClean="0">
                <a:solidFill>
                  <a:srgbClr val="009900"/>
                </a:solidFill>
                <a:latin typeface="Calibri" pitchFamily="34" charset="0"/>
              </a:rPr>
              <a:t>2018</a:t>
            </a:r>
            <a:endParaRPr lang="en-US" altLang="ko-KR" sz="1600" b="1" i="1" dirty="0">
              <a:solidFill>
                <a:srgbClr val="009900"/>
              </a:solidFill>
              <a:latin typeface="Calibri" pitchFamily="34" charset="0"/>
              <a:ea typeface="맑은 고딕" pitchFamily="34" charset="-127"/>
            </a:endParaRPr>
          </a:p>
        </p:txBody>
      </p:sp>
      <p:sp>
        <p:nvSpPr>
          <p:cNvPr id="1028" name="TextBox 3"/>
          <p:cNvSpPr txBox="1">
            <a:spLocks noChangeArrowheads="1"/>
          </p:cNvSpPr>
          <p:nvPr userDrawn="1"/>
        </p:nvSpPr>
        <p:spPr bwMode="auto">
          <a:xfrm>
            <a:off x="71438" y="6524625"/>
            <a:ext cx="539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3AA69BF-BBFB-4A50-9C42-BC57B71D7770}" type="slidenum">
              <a:rPr lang="zh-CN" altLang="en-US" sz="1400" b="1">
                <a:cs typeface="Arial" pitchFamily="34" charset="0"/>
              </a:rPr>
              <a:pPr eaLnBrk="1" hangingPunct="1"/>
              <a:t>‹#›</a:t>
            </a:fld>
            <a:endParaRPr lang="zh-CN" altLang="en-US" sz="1400" b="1">
              <a:cs typeface="Arial" pitchFamily="34" charset="0"/>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bwMode="auto">
          <a:xfrm>
            <a:off x="685800" y="2693988"/>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b="1" smtClean="0">
                <a:solidFill>
                  <a:srgbClr val="C00000"/>
                </a:solidFill>
                <a:latin typeface="Times New Roman" pitchFamily="18" charset="0"/>
                <a:cs typeface="Times New Roman" pitchFamily="18" charset="0"/>
              </a:rPr>
              <a:t>2. Software Architecture Style</a:t>
            </a:r>
            <a:br>
              <a:rPr lang="en-US" altLang="zh-CN" b="1" smtClean="0">
                <a:solidFill>
                  <a:srgbClr val="C00000"/>
                </a:solidFill>
                <a:latin typeface="Times New Roman" pitchFamily="18" charset="0"/>
                <a:cs typeface="Times New Roman" pitchFamily="18" charset="0"/>
              </a:rPr>
            </a:br>
            <a:r>
              <a:rPr lang="zh-CN" altLang="en-US" sz="4000" b="1" smtClean="0">
                <a:solidFill>
                  <a:srgbClr val="C00000"/>
                </a:solidFill>
                <a:latin typeface="华文中宋" pitchFamily="2" charset="-122"/>
                <a:ea typeface="华文中宋" pitchFamily="2" charset="-122"/>
                <a:cs typeface="Times New Roman" pitchFamily="18" charset="0"/>
              </a:rPr>
              <a:t>（软件体系结构风格）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02750" y="274638"/>
            <a:ext cx="5626968" cy="1143000"/>
          </a:xfrm>
        </p:spPr>
        <p:txBody>
          <a:bodyPr/>
          <a:lstStyle/>
          <a:p>
            <a:r>
              <a:rPr lang="en-US" altLang="zh-CN" sz="3200" dirty="0">
                <a:ea typeface="ＭＳ Ｐゴシック" pitchFamily="34" charset="-128"/>
              </a:rPr>
              <a:t>Style Analysis Dimensions</a:t>
            </a:r>
            <a:endParaRPr lang="zh-CN" altLang="en-US" sz="3200" dirty="0"/>
          </a:p>
        </p:txBody>
      </p:sp>
      <p:sp>
        <p:nvSpPr>
          <p:cNvPr id="3" name="内容占位符 2"/>
          <p:cNvSpPr>
            <a:spLocks noGrp="1"/>
          </p:cNvSpPr>
          <p:nvPr>
            <p:ph idx="1"/>
          </p:nvPr>
        </p:nvSpPr>
        <p:spPr/>
        <p:txBody>
          <a:bodyPr/>
          <a:lstStyle/>
          <a:p>
            <a:pPr eaLnBrk="1" hangingPunct="1">
              <a:lnSpc>
                <a:spcPct val="110000"/>
              </a:lnSpc>
            </a:pPr>
            <a:r>
              <a:rPr lang="en-US" altLang="zh-CN" dirty="0" smtClean="0">
                <a:ea typeface="宋体" pitchFamily="2" charset="-122"/>
              </a:rPr>
              <a:t>What </a:t>
            </a:r>
            <a:r>
              <a:rPr lang="en-US" altLang="zh-CN" dirty="0">
                <a:ea typeface="宋体" pitchFamily="2" charset="-122"/>
              </a:rPr>
              <a:t>is the design vocabulary</a:t>
            </a:r>
            <a:r>
              <a:rPr lang="zh-CN" altLang="en-US" sz="1800" i="1" dirty="0">
                <a:latin typeface="幼圆" pitchFamily="49" charset="-122"/>
                <a:ea typeface="幼圆" pitchFamily="49" charset="-122"/>
              </a:rPr>
              <a:t>（设计词汇表）</a:t>
            </a:r>
            <a:r>
              <a:rPr lang="en-US" altLang="zh-CN" dirty="0">
                <a:ea typeface="宋体" pitchFamily="2" charset="-122"/>
              </a:rPr>
              <a:t>?</a:t>
            </a:r>
          </a:p>
          <a:p>
            <a:pPr lvl="1" eaLnBrk="1" hangingPunct="1">
              <a:lnSpc>
                <a:spcPct val="110000"/>
              </a:lnSpc>
            </a:pPr>
            <a:r>
              <a:rPr lang="en-US" altLang="zh-CN" sz="2000" dirty="0">
                <a:ea typeface="ＭＳ Ｐゴシック" pitchFamily="34" charset="-128"/>
              </a:rPr>
              <a:t>Component and connector types</a:t>
            </a:r>
            <a:endParaRPr lang="en-US" altLang="zh-CN" dirty="0">
              <a:ea typeface="宋体" pitchFamily="2" charset="-122"/>
            </a:endParaRPr>
          </a:p>
          <a:p>
            <a:pPr eaLnBrk="1" hangingPunct="1">
              <a:lnSpc>
                <a:spcPct val="110000"/>
              </a:lnSpc>
            </a:pPr>
            <a:r>
              <a:rPr lang="en-US" altLang="zh-CN" dirty="0">
                <a:ea typeface="宋体" pitchFamily="2" charset="-122"/>
              </a:rPr>
              <a:t>What are the allowable structural pattern?</a:t>
            </a:r>
          </a:p>
          <a:p>
            <a:pPr eaLnBrk="1" hangingPunct="1">
              <a:lnSpc>
                <a:spcPct val="110000"/>
              </a:lnSpc>
            </a:pPr>
            <a:r>
              <a:rPr lang="en-US" altLang="zh-CN" dirty="0">
                <a:ea typeface="宋体" pitchFamily="2" charset="-122"/>
              </a:rPr>
              <a:t>What is the underlying computational model?</a:t>
            </a:r>
          </a:p>
          <a:p>
            <a:pPr eaLnBrk="1" hangingPunct="1">
              <a:lnSpc>
                <a:spcPct val="110000"/>
              </a:lnSpc>
            </a:pPr>
            <a:r>
              <a:rPr lang="en-US" altLang="zh-CN" dirty="0">
                <a:ea typeface="宋体" pitchFamily="2" charset="-122"/>
              </a:rPr>
              <a:t>What are the essential invariants</a:t>
            </a:r>
            <a:r>
              <a:rPr lang="zh-CN" altLang="en-US" sz="1800" i="1" dirty="0">
                <a:latin typeface="幼圆" pitchFamily="49" charset="-122"/>
                <a:ea typeface="幼圆" pitchFamily="49" charset="-122"/>
              </a:rPr>
              <a:t>（基本不变性）</a:t>
            </a:r>
            <a:r>
              <a:rPr lang="en-US" altLang="zh-CN" sz="2000" dirty="0">
                <a:latin typeface="幼圆" pitchFamily="49" charset="-122"/>
                <a:ea typeface="幼圆" pitchFamily="49" charset="-122"/>
              </a:rPr>
              <a:t> </a:t>
            </a:r>
            <a:r>
              <a:rPr lang="en-US" altLang="zh-CN" dirty="0">
                <a:ea typeface="宋体" pitchFamily="2" charset="-122"/>
              </a:rPr>
              <a:t>of the style?</a:t>
            </a:r>
          </a:p>
          <a:p>
            <a:pPr eaLnBrk="1" hangingPunct="1">
              <a:lnSpc>
                <a:spcPct val="110000"/>
              </a:lnSpc>
            </a:pPr>
            <a:r>
              <a:rPr lang="en-US" altLang="zh-CN" dirty="0">
                <a:ea typeface="宋体" pitchFamily="2" charset="-122"/>
              </a:rPr>
              <a:t>What are some common examples of its use?</a:t>
            </a:r>
          </a:p>
          <a:p>
            <a:pPr eaLnBrk="1" hangingPunct="1">
              <a:lnSpc>
                <a:spcPct val="110000"/>
              </a:lnSpc>
            </a:pPr>
            <a:r>
              <a:rPr lang="en-US" altLang="zh-CN" dirty="0">
                <a:ea typeface="宋体" pitchFamily="2" charset="-122"/>
              </a:rPr>
              <a:t>What are the advantages and disadvantages of </a:t>
            </a:r>
            <a:r>
              <a:rPr lang="en-US" altLang="zh-CN" dirty="0" smtClean="0">
                <a:ea typeface="宋体" pitchFamily="2" charset="-122"/>
              </a:rPr>
              <a:t>using </a:t>
            </a:r>
            <a:r>
              <a:rPr lang="en-US" altLang="zh-CN" dirty="0">
                <a:ea typeface="宋体" pitchFamily="2" charset="-122"/>
              </a:rPr>
              <a:t>that style?</a:t>
            </a:r>
          </a:p>
          <a:p>
            <a:pPr eaLnBrk="1" hangingPunct="1">
              <a:lnSpc>
                <a:spcPct val="110000"/>
              </a:lnSpc>
            </a:pPr>
            <a:r>
              <a:rPr lang="en-US" altLang="zh-CN" dirty="0">
                <a:ea typeface="宋体" pitchFamily="2" charset="-122"/>
              </a:rPr>
              <a:t>What are some of the common specializations</a:t>
            </a:r>
            <a:r>
              <a:rPr lang="en-US" altLang="zh-CN" dirty="0" smtClean="0">
                <a:ea typeface="宋体" pitchFamily="2" charset="-122"/>
              </a:rPr>
              <a:t>?</a:t>
            </a:r>
            <a:endParaRPr lang="en-US" altLang="zh-CN" dirty="0">
              <a:ea typeface="宋体" pitchFamily="2" charset="-122"/>
            </a:endParaRPr>
          </a:p>
        </p:txBody>
      </p:sp>
    </p:spTree>
    <p:extLst>
      <p:ext uri="{BB962C8B-B14F-4D97-AF65-F5344CB8AC3E}">
        <p14:creationId xmlns:p14="http://schemas.microsoft.com/office/powerpoint/2010/main" val="3381709664"/>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Taxonomy of Styles</a:t>
            </a:r>
            <a:endParaRPr lang="zh-CN" altLang="en-US" dirty="0"/>
          </a:p>
        </p:txBody>
      </p:sp>
      <p:sp>
        <p:nvSpPr>
          <p:cNvPr id="3" name="内容占位符 2"/>
          <p:cNvSpPr>
            <a:spLocks noGrp="1"/>
          </p:cNvSpPr>
          <p:nvPr>
            <p:ph idx="1"/>
          </p:nvPr>
        </p:nvSpPr>
        <p:spPr/>
        <p:txBody>
          <a:bodyPr/>
          <a:lstStyle/>
          <a:p>
            <a:r>
              <a:rPr lang="en-US" altLang="zh-CN" dirty="0" err="1" smtClean="0"/>
              <a:t>Garlan</a:t>
            </a:r>
            <a:r>
              <a:rPr lang="zh-CN" altLang="en-US" dirty="0" smtClean="0"/>
              <a:t>和</a:t>
            </a:r>
            <a:r>
              <a:rPr lang="en-US" altLang="zh-CN" dirty="0" smtClean="0"/>
              <a:t>Shaw</a:t>
            </a:r>
            <a:r>
              <a:rPr lang="zh-CN" altLang="en-US" dirty="0" smtClean="0"/>
              <a:t>给出了通用体系结构风格的分类（</a:t>
            </a:r>
            <a:r>
              <a:rPr lang="en-US" altLang="zh-CN" dirty="0" smtClean="0"/>
              <a:t>a list of common architectural styles</a:t>
            </a:r>
            <a:r>
              <a:rPr lang="zh-CN" altLang="en-US" dirty="0" smtClean="0"/>
              <a:t>）</a:t>
            </a:r>
            <a:endParaRPr lang="en-US" altLang="zh-CN"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794" y="2428868"/>
            <a:ext cx="5951686" cy="400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3203575" y="274638"/>
            <a:ext cx="568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Notes about Architecture Styles</a:t>
            </a:r>
            <a:endParaRPr lang="zh-CN" altLang="en-US" sz="3200" smtClean="0"/>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特别注意：体系结构风格不是堆软件进行分类的标准，它仅仅是描述软件的不同角度而已</a:t>
            </a:r>
            <a:endParaRPr lang="en-US" altLang="zh-CN" dirty="0" smtClean="0"/>
          </a:p>
          <a:p>
            <a:pPr lvl="1"/>
            <a:r>
              <a:rPr lang="zh-CN" altLang="en-US" dirty="0" smtClean="0"/>
              <a:t>例如，一个系统采用了分层风格，但这并不妨碍它用面向对象的方法来实现。</a:t>
            </a:r>
            <a:endParaRPr lang="en-US" altLang="zh-CN" dirty="0" smtClean="0"/>
          </a:p>
          <a:p>
            <a:r>
              <a:rPr lang="en-US" altLang="zh-CN" dirty="0" smtClean="0"/>
              <a:t>There is no complete list</a:t>
            </a:r>
            <a:r>
              <a:rPr lang="zh-CN" altLang="en-US" sz="2200" i="1" dirty="0" smtClean="0"/>
              <a:t>（没有完备的列表）</a:t>
            </a:r>
            <a:endParaRPr lang="en-US" altLang="zh-CN" sz="2200" i="1" dirty="0" smtClean="0"/>
          </a:p>
          <a:p>
            <a:r>
              <a:rPr lang="en-US" altLang="zh-CN" dirty="0" smtClean="0"/>
              <a:t>Styles overlap</a:t>
            </a:r>
            <a:r>
              <a:rPr lang="zh-CN" altLang="en-US" sz="2200" i="1" dirty="0" smtClean="0"/>
              <a:t>（风格是彼此重叠的）</a:t>
            </a:r>
          </a:p>
          <a:p>
            <a:r>
              <a:rPr lang="en-US" altLang="zh-CN" dirty="0" smtClean="0"/>
              <a:t>Systems exhibit multiple styles at once</a:t>
            </a:r>
            <a:r>
              <a:rPr lang="zh-CN" altLang="en-US" sz="2200" i="1" dirty="0" smtClean="0"/>
              <a:t>（一个系统通常表现出多种风格）</a:t>
            </a:r>
            <a:endParaRPr lang="en-US" altLang="zh-CN" sz="2200" i="1" dirty="0" smtClean="0"/>
          </a:p>
          <a:p>
            <a:pPr lvl="1"/>
            <a:r>
              <a:rPr lang="zh-CN" altLang="en-US" sz="2000" i="1" dirty="0"/>
              <a:t>同一</a:t>
            </a:r>
            <a:r>
              <a:rPr lang="zh-CN" altLang="en-US" sz="2000" i="1" dirty="0" smtClean="0"/>
              <a:t>个系统采用多种风格形成了所谓体系结构风格的异构组合。</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Heterogeneous</a:t>
            </a:r>
            <a:r>
              <a:rPr lang="en-US" altLang="zh-CN" sz="2400" i="1" dirty="0" smtClean="0"/>
              <a:t>(</a:t>
            </a:r>
            <a:r>
              <a:rPr lang="zh-CN" altLang="en-US" sz="2400" i="1" dirty="0" smtClean="0"/>
              <a:t>异构</a:t>
            </a:r>
            <a:r>
              <a:rPr lang="en-US" altLang="zh-CN" sz="2400" i="1" dirty="0" smtClean="0"/>
              <a:t>)  </a:t>
            </a:r>
            <a:r>
              <a:rPr lang="en-US" altLang="zh-CN" dirty="0" smtClean="0"/>
              <a:t>Styles</a:t>
            </a: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A system need not be comprised of only one style</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 single (part of a) system may be viewed as several style </a:t>
            </a:r>
            <a:r>
              <a:rPr lang="en-US" altLang="zh-CN" i="1" dirty="0" smtClean="0"/>
              <a:t>concurrently.</a:t>
            </a:r>
            <a:endParaRPr lang="zh-CN" altLang="en-US" dirty="0" smtClean="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1989138"/>
            <a:ext cx="55054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Agenda</a:t>
            </a:r>
            <a:endParaRPr lang="zh-CN" altLang="en-US" smtClean="0"/>
          </a:p>
        </p:txBody>
      </p:sp>
      <p:sp>
        <p:nvSpPr>
          <p:cNvPr id="614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Taxonomy of style</a:t>
            </a:r>
          </a:p>
          <a:p>
            <a:pPr lvl="1"/>
            <a:r>
              <a:rPr lang="en-US" altLang="zh-CN" dirty="0" smtClean="0">
                <a:solidFill>
                  <a:srgbClr val="FF0000"/>
                </a:solidFill>
              </a:rPr>
              <a:t>Data Flow</a:t>
            </a:r>
          </a:p>
          <a:p>
            <a:pPr lvl="1"/>
            <a:r>
              <a:rPr lang="en-US" altLang="zh-CN" dirty="0" smtClean="0"/>
              <a:t>Call/Return</a:t>
            </a:r>
          </a:p>
          <a:p>
            <a:pPr lvl="1"/>
            <a:r>
              <a:rPr lang="en-US" altLang="zh-CN" dirty="0" smtClean="0"/>
              <a:t>Data-centered</a:t>
            </a:r>
          </a:p>
          <a:p>
            <a:pPr lvl="1"/>
            <a:r>
              <a:rPr lang="en-US" altLang="zh-CN" dirty="0" smtClean="0"/>
              <a:t>Virtual Machine</a:t>
            </a:r>
          </a:p>
          <a:p>
            <a:pPr lvl="1"/>
            <a:r>
              <a:rPr lang="en-US" altLang="zh-CN" dirty="0" smtClean="0"/>
              <a:t>Independent Component</a:t>
            </a:r>
          </a:p>
          <a:p>
            <a:r>
              <a:rPr lang="en-US" altLang="zh-CN" dirty="0" smtClean="0"/>
              <a:t>Other styles</a:t>
            </a:r>
            <a:endParaRPr lang="zh-CN" altLang="en-US" dirty="0" smtClean="0"/>
          </a:p>
        </p:txBody>
      </p:sp>
    </p:spTree>
    <p:extLst>
      <p:ext uri="{BB962C8B-B14F-4D97-AF65-F5344CB8AC3E}">
        <p14:creationId xmlns:p14="http://schemas.microsoft.com/office/powerpoint/2010/main" val="4050999330"/>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Data Flow Style</a:t>
            </a:r>
            <a:endParaRPr lang="zh-CN" altLang="en-US" smtClean="0"/>
          </a:p>
        </p:txBody>
      </p:sp>
      <p:sp>
        <p:nvSpPr>
          <p:cNvPr id="1638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spcBef>
                <a:spcPts val="600"/>
              </a:spcBef>
            </a:pPr>
            <a:r>
              <a:rPr lang="en-US" altLang="zh-CN" smtClean="0"/>
              <a:t>A data flow system is one in which</a:t>
            </a:r>
          </a:p>
          <a:p>
            <a:pPr lvl="1" eaLnBrk="1">
              <a:spcBef>
                <a:spcPts val="600"/>
              </a:spcBef>
            </a:pPr>
            <a:r>
              <a:rPr lang="en-US" altLang="zh-CN" smtClean="0"/>
              <a:t>the availability of data controls the computation</a:t>
            </a:r>
            <a:r>
              <a:rPr lang="zh-CN" altLang="en-US" i="1" smtClean="0"/>
              <a:t>（</a:t>
            </a:r>
            <a:r>
              <a:rPr lang="zh-CN" altLang="en-US" sz="2000" i="1" smtClean="0"/>
              <a:t>由数据控制计算）</a:t>
            </a:r>
            <a:endParaRPr lang="zh-CN" altLang="en-US" sz="2400" i="1" smtClean="0"/>
          </a:p>
          <a:p>
            <a:pPr lvl="1" eaLnBrk="1">
              <a:spcBef>
                <a:spcPts val="600"/>
              </a:spcBef>
            </a:pPr>
            <a:r>
              <a:rPr lang="en-US" altLang="zh-CN" smtClean="0"/>
              <a:t>the structure of the design is dominated by orderly motion of data from process to process</a:t>
            </a:r>
            <a:r>
              <a:rPr lang="zh-CN" altLang="en-US" sz="2000" i="1" smtClean="0"/>
              <a:t>（系统结构由数据在处理之间的有序移动决定）</a:t>
            </a:r>
            <a:endParaRPr lang="zh-CN" altLang="en-US" sz="2400" i="1" smtClean="0"/>
          </a:p>
          <a:p>
            <a:pPr lvl="1" eaLnBrk="1">
              <a:spcBef>
                <a:spcPts val="600"/>
              </a:spcBef>
            </a:pPr>
            <a:r>
              <a:rPr lang="en-US" altLang="zh-CN" smtClean="0"/>
              <a:t>the pattern of data flow is explicit</a:t>
            </a:r>
            <a:r>
              <a:rPr lang="zh-CN" altLang="en-US" sz="2000" i="1" smtClean="0"/>
              <a:t>（数据流系统的结构是显而易见的）</a:t>
            </a:r>
            <a:endParaRPr lang="zh-CN" altLang="en-US" sz="2400" i="1" smtClean="0"/>
          </a:p>
          <a:p>
            <a:pPr eaLnBrk="1">
              <a:spcBef>
                <a:spcPts val="600"/>
              </a:spcBef>
            </a:pPr>
            <a:r>
              <a:rPr lang="en-US" altLang="zh-CN" smtClean="0"/>
              <a:t>In a pure data flow system, there is no other interaction between processes</a:t>
            </a:r>
            <a:r>
              <a:rPr lang="zh-CN" altLang="en-US" sz="2000" i="1" smtClean="0"/>
              <a:t>（在纯数据流系统中，处理之间除了数据交换，没有任何其他的交互）</a:t>
            </a:r>
          </a:p>
          <a:p>
            <a:pPr eaLnBrk="1">
              <a:spcBef>
                <a:spcPts val="600"/>
              </a:spcBef>
            </a:pPr>
            <a:endParaRPr lang="zh-CN" altLang="en-US" smtClean="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Data Flow Style</a:t>
            </a:r>
            <a:endParaRPr lang="zh-CN" altLang="en-US"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There are variety of variations on this genera theme:</a:t>
            </a:r>
          </a:p>
          <a:p>
            <a:pPr lvl="1"/>
            <a:r>
              <a:rPr lang="en-US" altLang="zh-CN" dirty="0" smtClean="0"/>
              <a:t>how control is exerted (e.g., </a:t>
            </a:r>
            <a:r>
              <a:rPr lang="en-US" altLang="zh-CN" i="1" dirty="0" smtClean="0"/>
              <a:t>push </a:t>
            </a:r>
            <a:r>
              <a:rPr lang="en-US" altLang="zh-CN" dirty="0" smtClean="0"/>
              <a:t>versus </a:t>
            </a:r>
            <a:r>
              <a:rPr lang="en-US" altLang="zh-CN" i="1" dirty="0" smtClean="0"/>
              <a:t>pull</a:t>
            </a:r>
            <a:r>
              <a:rPr lang="en-US" altLang="zh-CN" dirty="0" smtClean="0"/>
              <a:t>)</a:t>
            </a:r>
            <a:r>
              <a:rPr lang="zh-CN" altLang="en-US" sz="2000" i="1" dirty="0" smtClean="0"/>
              <a:t>（如何施加控制（比如：推还是拉））</a:t>
            </a:r>
            <a:endParaRPr lang="zh-CN" altLang="en-US" sz="2400" i="1" dirty="0" smtClean="0"/>
          </a:p>
          <a:p>
            <a:pPr lvl="1"/>
            <a:r>
              <a:rPr lang="en-US" altLang="zh-CN" dirty="0" smtClean="0"/>
              <a:t>degree of concurrency between processes</a:t>
            </a:r>
            <a:r>
              <a:rPr lang="zh-CN" altLang="en-US" sz="2000" i="1" dirty="0" smtClean="0"/>
              <a:t>（处理之间并行的程度）</a:t>
            </a:r>
            <a:endParaRPr lang="zh-CN" altLang="en-US" sz="2400" i="1" dirty="0" smtClean="0"/>
          </a:p>
          <a:p>
            <a:pPr lvl="1"/>
            <a:r>
              <a:rPr lang="en-US" altLang="zh-CN" dirty="0" smtClean="0"/>
              <a:t>topology</a:t>
            </a:r>
            <a:r>
              <a:rPr lang="zh-CN" altLang="en-US" sz="2000" i="1" dirty="0" smtClean="0"/>
              <a:t>（拓扑结构）</a:t>
            </a:r>
            <a:endParaRPr lang="en-US" altLang="zh-CN" i="1" dirty="0" smtClean="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Data Flow Styles</a:t>
            </a:r>
            <a:endParaRPr lang="zh-CN" altLang="en-US" smtClean="0"/>
          </a:p>
        </p:txBody>
      </p:sp>
      <p:sp>
        <p:nvSpPr>
          <p:cNvPr id="18435" name="内容占位符 2"/>
          <p:cNvSpPr>
            <a:spLocks noGrp="1"/>
          </p:cNvSpPr>
          <p:nvPr>
            <p:ph idx="1"/>
          </p:nvPr>
        </p:nvSpPr>
        <p:spPr bwMode="auto">
          <a:xfrm>
            <a:off x="457200" y="1600200"/>
            <a:ext cx="8229600" cy="4852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lnSpc>
                <a:spcPct val="100000"/>
              </a:lnSpc>
              <a:spcBef>
                <a:spcPts val="300"/>
              </a:spcBef>
            </a:pPr>
            <a:r>
              <a:rPr lang="en-US" altLang="zh-CN" dirty="0" smtClean="0"/>
              <a:t>Components: Data Flow Components</a:t>
            </a:r>
          </a:p>
          <a:p>
            <a:pPr lvl="1" eaLnBrk="1">
              <a:lnSpc>
                <a:spcPct val="100000"/>
              </a:lnSpc>
              <a:spcBef>
                <a:spcPts val="300"/>
              </a:spcBef>
            </a:pPr>
            <a:r>
              <a:rPr lang="en-US" altLang="zh-CN" dirty="0" smtClean="0"/>
              <a:t>Interfaces are input ports and output ports</a:t>
            </a:r>
            <a:r>
              <a:rPr lang="zh-CN" altLang="en-US" sz="2000" i="1" dirty="0" smtClean="0"/>
              <a:t>（组件接口是输入端口和输出端口）</a:t>
            </a:r>
            <a:endParaRPr lang="zh-CN" altLang="en-US" sz="2400" i="1" dirty="0" smtClean="0"/>
          </a:p>
          <a:p>
            <a:pPr lvl="1" eaLnBrk="1">
              <a:lnSpc>
                <a:spcPct val="100000"/>
              </a:lnSpc>
              <a:spcBef>
                <a:spcPts val="300"/>
              </a:spcBef>
            </a:pPr>
            <a:r>
              <a:rPr lang="en-US" altLang="zh-CN" dirty="0" smtClean="0"/>
              <a:t>Computational model: read data from input ports, compute, write data to output ports</a:t>
            </a:r>
            <a:r>
              <a:rPr lang="zh-CN" altLang="en-US" sz="2000" i="1" dirty="0" smtClean="0"/>
              <a:t>（计算模型：从输入端读数据，计算，将计算结果写到输出端）</a:t>
            </a:r>
            <a:endParaRPr lang="zh-CN" altLang="en-US" sz="2400" i="1" dirty="0" smtClean="0"/>
          </a:p>
          <a:p>
            <a:pPr eaLnBrk="1">
              <a:lnSpc>
                <a:spcPct val="100000"/>
              </a:lnSpc>
              <a:spcBef>
                <a:spcPts val="300"/>
              </a:spcBef>
            </a:pPr>
            <a:r>
              <a:rPr lang="en-US" altLang="zh-CN" dirty="0" smtClean="0"/>
              <a:t>Connectors: Data Streams</a:t>
            </a:r>
          </a:p>
          <a:p>
            <a:pPr lvl="1" eaLnBrk="1">
              <a:lnSpc>
                <a:spcPct val="100000"/>
              </a:lnSpc>
              <a:spcBef>
                <a:spcPts val="300"/>
              </a:spcBef>
            </a:pPr>
            <a:r>
              <a:rPr lang="en-US" altLang="zh-CN" dirty="0" err="1" smtClean="0"/>
              <a:t>Uni</a:t>
            </a:r>
            <a:r>
              <a:rPr lang="en-US" altLang="zh-CN" dirty="0" smtClean="0"/>
              <a:t>-directional</a:t>
            </a:r>
            <a:r>
              <a:rPr lang="zh-CN" altLang="en-US" sz="2000" i="1" dirty="0" smtClean="0"/>
              <a:t>（单向）</a:t>
            </a:r>
            <a:endParaRPr lang="zh-CN" altLang="en-US" sz="2400" i="1" dirty="0" smtClean="0"/>
          </a:p>
          <a:p>
            <a:pPr lvl="2" eaLnBrk="1">
              <a:lnSpc>
                <a:spcPct val="100000"/>
              </a:lnSpc>
              <a:spcBef>
                <a:spcPts val="300"/>
              </a:spcBef>
            </a:pPr>
            <a:r>
              <a:rPr lang="en-US" altLang="zh-CN" dirty="0" smtClean="0"/>
              <a:t>usually asynchronous, buffered </a:t>
            </a:r>
            <a:r>
              <a:rPr lang="zh-CN" altLang="en-US" sz="1800" i="1" dirty="0" smtClean="0"/>
              <a:t>（通常是异步的，有缓冲）</a:t>
            </a:r>
            <a:endParaRPr lang="zh-CN" altLang="en-US" i="1" dirty="0" smtClean="0"/>
          </a:p>
          <a:p>
            <a:pPr lvl="1" eaLnBrk="1">
              <a:lnSpc>
                <a:spcPct val="100000"/>
              </a:lnSpc>
              <a:spcBef>
                <a:spcPts val="300"/>
              </a:spcBef>
            </a:pPr>
            <a:r>
              <a:rPr lang="en-US" altLang="zh-CN" dirty="0" smtClean="0"/>
              <a:t>Interfaces are reader and writer roles</a:t>
            </a:r>
          </a:p>
          <a:p>
            <a:pPr eaLnBrk="1">
              <a:lnSpc>
                <a:spcPct val="100000"/>
              </a:lnSpc>
              <a:spcBef>
                <a:spcPts val="300"/>
              </a:spcBef>
            </a:pPr>
            <a:r>
              <a:rPr lang="en-US" altLang="zh-CN" dirty="0" smtClean="0"/>
              <a:t>Systems</a:t>
            </a:r>
          </a:p>
          <a:p>
            <a:pPr lvl="1" eaLnBrk="1">
              <a:lnSpc>
                <a:spcPct val="100000"/>
              </a:lnSpc>
              <a:spcBef>
                <a:spcPts val="300"/>
              </a:spcBef>
            </a:pPr>
            <a:r>
              <a:rPr lang="en-US" altLang="zh-CN" dirty="0" smtClean="0"/>
              <a:t>Arbitrary graphs</a:t>
            </a:r>
            <a:r>
              <a:rPr lang="zh-CN" altLang="en-US" sz="2000" i="1" dirty="0" smtClean="0"/>
              <a:t>（任意拓扑结构）</a:t>
            </a:r>
            <a:endParaRPr lang="zh-CN" altLang="en-US" sz="2400" i="1" dirty="0" smtClean="0"/>
          </a:p>
          <a:p>
            <a:pPr lvl="1" eaLnBrk="1">
              <a:lnSpc>
                <a:spcPct val="100000"/>
              </a:lnSpc>
              <a:spcBef>
                <a:spcPts val="300"/>
              </a:spcBef>
            </a:pPr>
            <a:r>
              <a:rPr lang="en-US" altLang="zh-CN" dirty="0" smtClean="0"/>
              <a:t>Computational model: functional composition</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3203575" y="274638"/>
            <a:ext cx="568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smtClean="0"/>
              <a:t>Patterns of Data Flow in Systems</a:t>
            </a:r>
            <a:endParaRPr lang="zh-CN" altLang="en-US" sz="3200" dirty="0" smtClean="0"/>
          </a:p>
        </p:txBody>
      </p:sp>
      <p:sp>
        <p:nvSpPr>
          <p:cNvPr id="19459" name="内容占位符 2"/>
          <p:cNvSpPr>
            <a:spLocks noGrp="1"/>
          </p:cNvSpPr>
          <p:nvPr>
            <p:ph idx="1"/>
          </p:nvPr>
        </p:nvSpPr>
        <p:spPr bwMode="auto">
          <a:xfrm>
            <a:off x="4787900" y="1600200"/>
            <a:ext cx="38989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In general, data can flow in arbitrary patterns</a:t>
            </a:r>
            <a:r>
              <a:rPr lang="zh-CN" altLang="en-US" sz="2000" i="1" dirty="0" smtClean="0"/>
              <a:t>（一般情况，数据的流向无序）</a:t>
            </a:r>
            <a:endParaRPr lang="zh-CN" altLang="en-US" sz="2200" i="1" dirty="0" smtClean="0"/>
          </a:p>
          <a:p>
            <a:r>
              <a:rPr lang="en-US" altLang="zh-CN" dirty="0" smtClean="0"/>
              <a:t>Often we are primarily</a:t>
            </a:r>
            <a:r>
              <a:rPr lang="zh-CN" altLang="en-US" dirty="0" smtClean="0"/>
              <a:t> </a:t>
            </a:r>
            <a:r>
              <a:rPr lang="en-US" altLang="zh-CN" dirty="0" smtClean="0"/>
              <a:t>interested in nearly linear data flow systems</a:t>
            </a:r>
            <a:r>
              <a:rPr lang="zh-CN" altLang="en-US" sz="2000" i="1" dirty="0" smtClean="0"/>
              <a:t>（我们主要研究近似线性数据流）</a:t>
            </a:r>
            <a:endParaRPr lang="zh-CN" altLang="en-US" sz="2200" i="1" dirty="0" smtClean="0"/>
          </a:p>
          <a:p>
            <a:r>
              <a:rPr lang="en-US" altLang="zh-CN" dirty="0" smtClean="0"/>
              <a:t>or in very simple, highly constrained cyclic structures</a:t>
            </a:r>
            <a:r>
              <a:rPr lang="zh-CN" altLang="en-US" sz="2000" i="1" dirty="0" smtClean="0"/>
              <a:t>（或者是在限度内的循环数据流）</a:t>
            </a:r>
            <a:endParaRPr lang="zh-CN" altLang="en-US" sz="2200" i="1" dirty="0" smtClean="0"/>
          </a:p>
          <a:p>
            <a:endParaRPr lang="zh-CN" altLang="en-US" dirty="0" smtClean="0"/>
          </a:p>
        </p:txBody>
      </p:sp>
      <p:pic>
        <p:nvPicPr>
          <p:cNvPr id="19460"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628775"/>
            <a:ext cx="3430588"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750" y="3276600"/>
            <a:ext cx="3463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46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613" y="4635500"/>
            <a:ext cx="2943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3276600" y="346075"/>
            <a:ext cx="5688013"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Control Flow vs. Data Flow</a:t>
            </a:r>
            <a:endParaRPr lang="zh-CN" altLang="en-US" sz="3200" smtClean="0"/>
          </a:p>
        </p:txBody>
      </p:sp>
      <p:sp>
        <p:nvSpPr>
          <p:cNvPr id="20483" name="内容占位符 2"/>
          <p:cNvSpPr>
            <a:spLocks noGrp="1"/>
          </p:cNvSpPr>
          <p:nvPr>
            <p:ph idx="1"/>
          </p:nvPr>
        </p:nvSpPr>
        <p:spPr bwMode="auto">
          <a:xfrm>
            <a:off x="457200" y="1557338"/>
            <a:ext cx="8229600" cy="4852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lnSpc>
                <a:spcPct val="100000"/>
              </a:lnSpc>
              <a:spcBef>
                <a:spcPct val="0"/>
              </a:spcBef>
            </a:pPr>
            <a:r>
              <a:rPr lang="en-US" altLang="zh-CN" dirty="0" smtClean="0"/>
              <a:t>Control Flow (typical case in procedural systems)</a:t>
            </a:r>
          </a:p>
          <a:p>
            <a:pPr lvl="1" eaLnBrk="1">
              <a:lnSpc>
                <a:spcPct val="100000"/>
              </a:lnSpc>
              <a:spcBef>
                <a:spcPct val="0"/>
              </a:spcBef>
            </a:pPr>
            <a:r>
              <a:rPr lang="en-US" altLang="zh-CN" dirty="0" smtClean="0"/>
              <a:t>Dominant question is how </a:t>
            </a:r>
            <a:r>
              <a:rPr lang="en-US" altLang="zh-CN" dirty="0" smtClean="0">
                <a:solidFill>
                  <a:srgbClr val="C00000"/>
                </a:solidFill>
              </a:rPr>
              <a:t>locus of control </a:t>
            </a:r>
            <a:r>
              <a:rPr lang="en-US" altLang="zh-CN" dirty="0" smtClean="0"/>
              <a:t>moves through the program</a:t>
            </a:r>
            <a:r>
              <a:rPr lang="zh-CN" altLang="en-US" sz="2000" i="1" dirty="0" smtClean="0">
                <a:latin typeface="楷体" pitchFamily="49" charset="-122"/>
              </a:rPr>
              <a:t>（主要问题是控制点怎样在程序或系统之间移动）</a:t>
            </a:r>
            <a:endParaRPr lang="zh-CN" altLang="en-US" i="1" dirty="0" smtClean="0">
              <a:latin typeface="楷体" pitchFamily="49" charset="-122"/>
            </a:endParaRPr>
          </a:p>
          <a:p>
            <a:pPr lvl="1" eaLnBrk="1">
              <a:lnSpc>
                <a:spcPct val="100000"/>
              </a:lnSpc>
              <a:spcBef>
                <a:spcPct val="0"/>
              </a:spcBef>
            </a:pPr>
            <a:r>
              <a:rPr lang="en-US" altLang="zh-CN" dirty="0" smtClean="0"/>
              <a:t>Data may accompany the control but is not the driving force</a:t>
            </a:r>
            <a:r>
              <a:rPr lang="zh-CN" altLang="en-US" sz="2000" i="1" dirty="0" smtClean="0">
                <a:latin typeface="楷体" pitchFamily="49" charset="-122"/>
              </a:rPr>
              <a:t>（数据可能跟着控制走，但是</a:t>
            </a:r>
            <a:r>
              <a:rPr lang="zh-CN" altLang="en-US" sz="2000" i="1" dirty="0" smtClean="0">
                <a:solidFill>
                  <a:srgbClr val="FF0000"/>
                </a:solidFill>
                <a:latin typeface="楷体" pitchFamily="49" charset="-122"/>
              </a:rPr>
              <a:t>并不起推动系统运转的作用</a:t>
            </a:r>
            <a:r>
              <a:rPr lang="zh-CN" altLang="en-US" sz="2000" i="1" dirty="0" smtClean="0">
                <a:latin typeface="楷体" pitchFamily="49" charset="-122"/>
              </a:rPr>
              <a:t>）</a:t>
            </a:r>
            <a:endParaRPr lang="zh-CN" altLang="en-US" i="1" dirty="0" smtClean="0">
              <a:latin typeface="楷体" pitchFamily="49" charset="-122"/>
            </a:endParaRPr>
          </a:p>
          <a:p>
            <a:pPr lvl="1" eaLnBrk="1">
              <a:lnSpc>
                <a:spcPct val="100000"/>
              </a:lnSpc>
              <a:spcBef>
                <a:spcPct val="0"/>
              </a:spcBef>
            </a:pPr>
            <a:r>
              <a:rPr lang="en-US" altLang="zh-CN" dirty="0" smtClean="0"/>
              <a:t>Primary reasoning is about order of computation</a:t>
            </a:r>
            <a:r>
              <a:rPr lang="zh-CN" altLang="en-US" sz="2000" i="1" dirty="0" smtClean="0">
                <a:latin typeface="楷体" pitchFamily="49" charset="-122"/>
              </a:rPr>
              <a:t>（关注的核心是</a:t>
            </a:r>
            <a:r>
              <a:rPr lang="zh-CN" altLang="en-US" sz="2000" i="1" dirty="0" smtClean="0">
                <a:solidFill>
                  <a:srgbClr val="FF0000"/>
                </a:solidFill>
                <a:latin typeface="楷体" pitchFamily="49" charset="-122"/>
              </a:rPr>
              <a:t>计算顺序</a:t>
            </a:r>
            <a:r>
              <a:rPr lang="zh-CN" altLang="en-US" sz="2000" i="1" dirty="0" smtClean="0">
                <a:latin typeface="楷体" pitchFamily="49" charset="-122"/>
              </a:rPr>
              <a:t>）</a:t>
            </a:r>
            <a:endParaRPr lang="en-US" altLang="zh-CN" sz="2000" i="1" dirty="0" smtClean="0">
              <a:latin typeface="楷体" pitchFamily="49" charset="-122"/>
            </a:endParaRPr>
          </a:p>
          <a:p>
            <a:pPr eaLnBrk="1">
              <a:lnSpc>
                <a:spcPct val="100000"/>
              </a:lnSpc>
              <a:spcBef>
                <a:spcPct val="0"/>
              </a:spcBef>
            </a:pPr>
            <a:r>
              <a:rPr lang="en-US" altLang="zh-CN" dirty="0" smtClean="0"/>
              <a:t>Data Flow</a:t>
            </a:r>
          </a:p>
          <a:p>
            <a:pPr lvl="1" eaLnBrk="1">
              <a:lnSpc>
                <a:spcPct val="100000"/>
              </a:lnSpc>
              <a:spcBef>
                <a:spcPct val="0"/>
              </a:spcBef>
            </a:pPr>
            <a:r>
              <a:rPr lang="en-US" altLang="zh-CN" dirty="0" smtClean="0"/>
              <a:t>Dominant question is how </a:t>
            </a:r>
            <a:r>
              <a:rPr lang="en-US" altLang="zh-CN" dirty="0" smtClean="0">
                <a:solidFill>
                  <a:srgbClr val="C00000"/>
                </a:solidFill>
              </a:rPr>
              <a:t>data</a:t>
            </a:r>
            <a:r>
              <a:rPr lang="en-US" altLang="zh-CN" dirty="0" smtClean="0"/>
              <a:t> moves through a collection of (atomic) computations</a:t>
            </a:r>
            <a:r>
              <a:rPr lang="zh-CN" altLang="en-US" sz="1800" i="1" dirty="0" smtClean="0"/>
              <a:t>（主要问题是数据怎样在运算单元之间流动）</a:t>
            </a:r>
            <a:endParaRPr lang="zh-CN" altLang="en-US" sz="2400" i="1" dirty="0" smtClean="0"/>
          </a:p>
          <a:p>
            <a:pPr lvl="1" eaLnBrk="1">
              <a:lnSpc>
                <a:spcPct val="100000"/>
              </a:lnSpc>
              <a:spcBef>
                <a:spcPct val="0"/>
              </a:spcBef>
            </a:pPr>
            <a:r>
              <a:rPr lang="en-US" altLang="zh-CN" dirty="0" smtClean="0"/>
              <a:t>As data moves, control is “activated”</a:t>
            </a:r>
            <a:r>
              <a:rPr lang="zh-CN" altLang="en-US" sz="1800" i="1" dirty="0" smtClean="0"/>
              <a:t>（数据到了，控制（计算）单元便开始工作）</a:t>
            </a:r>
            <a:endParaRPr lang="zh-CN" altLang="en-US" sz="2400" i="1" dirty="0" smtClean="0"/>
          </a:p>
          <a:p>
            <a:pPr lvl="1" eaLnBrk="1">
              <a:lnSpc>
                <a:spcPct val="100000"/>
              </a:lnSpc>
              <a:spcBef>
                <a:spcPct val="0"/>
              </a:spcBef>
            </a:pPr>
            <a:r>
              <a:rPr lang="en-US" altLang="zh-CN" dirty="0" smtClean="0"/>
              <a:t>We reason about data availability, transformations, latency, …</a:t>
            </a:r>
            <a:r>
              <a:rPr lang="zh-CN" altLang="en-US" sz="1800" i="1" dirty="0" smtClean="0"/>
              <a:t>（我们关心数据是否可用，转换，延时</a:t>
            </a:r>
            <a:r>
              <a:rPr lang="en-US" altLang="zh-CN" sz="1800" i="1" dirty="0" smtClean="0"/>
              <a:t>……</a:t>
            </a:r>
            <a:r>
              <a:rPr lang="zh-CN" altLang="en-US" sz="1800" i="1" dirty="0" smtClean="0"/>
              <a:t>）</a:t>
            </a:r>
            <a:endParaRPr lang="en-US" altLang="zh-CN" sz="2400" i="1" dirty="0" smtClean="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Agenda</a:t>
            </a:r>
            <a:endParaRPr lang="zh-CN" altLang="en-US" smtClean="0"/>
          </a:p>
        </p:txBody>
      </p:sp>
      <p:sp>
        <p:nvSpPr>
          <p:cNvPr id="614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Taxonomy of styles</a:t>
            </a:r>
          </a:p>
          <a:p>
            <a:pPr lvl="1"/>
            <a:r>
              <a:rPr lang="en-US" altLang="zh-CN" dirty="0" smtClean="0"/>
              <a:t>Data Flow</a:t>
            </a:r>
          </a:p>
          <a:p>
            <a:pPr lvl="1"/>
            <a:r>
              <a:rPr lang="en-US" altLang="zh-CN" dirty="0" smtClean="0"/>
              <a:t>Call/Return</a:t>
            </a:r>
          </a:p>
          <a:p>
            <a:pPr lvl="1"/>
            <a:r>
              <a:rPr lang="en-US" altLang="zh-CN" dirty="0" smtClean="0"/>
              <a:t>Data-centered</a:t>
            </a:r>
          </a:p>
          <a:p>
            <a:pPr lvl="1"/>
            <a:r>
              <a:rPr lang="en-US" altLang="zh-CN" dirty="0" smtClean="0"/>
              <a:t>Virtual Machine</a:t>
            </a:r>
          </a:p>
          <a:p>
            <a:pPr lvl="1"/>
            <a:r>
              <a:rPr lang="en-US" altLang="zh-CN" dirty="0" smtClean="0"/>
              <a:t>Independent Component</a:t>
            </a:r>
          </a:p>
          <a:p>
            <a:r>
              <a:rPr lang="en-US" altLang="zh-CN" dirty="0" smtClean="0"/>
              <a:t>Other styles</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3203575" y="274638"/>
            <a:ext cx="568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Three Examples </a:t>
            </a:r>
            <a:br>
              <a:rPr lang="en-US" altLang="zh-CN" sz="3200" smtClean="0"/>
            </a:br>
            <a:r>
              <a:rPr lang="en-US" altLang="zh-CN" sz="3200" smtClean="0"/>
              <a:t>of Data Flow</a:t>
            </a:r>
            <a:endParaRPr lang="zh-CN" altLang="en-US" sz="3200" smtClean="0"/>
          </a:p>
        </p:txBody>
      </p:sp>
      <p:sp>
        <p:nvSpPr>
          <p:cNvPr id="2150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Batch Sequential</a:t>
            </a:r>
            <a:r>
              <a:rPr lang="zh-CN" altLang="en-US" sz="2000" i="1" dirty="0" smtClean="0">
                <a:latin typeface="楷体" pitchFamily="49" charset="-122"/>
              </a:rPr>
              <a:t>（批处理）</a:t>
            </a:r>
            <a:endParaRPr lang="zh-CN" altLang="en-US" i="1" dirty="0" smtClean="0">
              <a:latin typeface="楷体" pitchFamily="49" charset="-122"/>
            </a:endParaRPr>
          </a:p>
          <a:p>
            <a:r>
              <a:rPr lang="en-US" altLang="zh-CN" dirty="0" smtClean="0"/>
              <a:t>Pipe-and-Filter</a:t>
            </a:r>
            <a:r>
              <a:rPr lang="zh-CN" altLang="en-US" sz="2000" i="1" dirty="0" smtClean="0">
                <a:latin typeface="楷体" pitchFamily="49" charset="-122"/>
              </a:rPr>
              <a:t>（管道</a:t>
            </a:r>
            <a:r>
              <a:rPr lang="en-US" altLang="zh-CN" sz="2000" i="1" dirty="0" smtClean="0">
                <a:latin typeface="楷体" pitchFamily="49" charset="-122"/>
              </a:rPr>
              <a:t>-</a:t>
            </a:r>
            <a:r>
              <a:rPr lang="zh-CN" altLang="en-US" sz="2000" i="1" dirty="0" smtClean="0">
                <a:latin typeface="楷体" pitchFamily="49" charset="-122"/>
              </a:rPr>
              <a:t>过滤器）</a:t>
            </a:r>
            <a:endParaRPr lang="zh-CN" altLang="en-US" i="1" dirty="0" smtClean="0">
              <a:latin typeface="楷体" pitchFamily="49" charset="-122"/>
            </a:endParaRPr>
          </a:p>
          <a:p>
            <a:r>
              <a:rPr lang="en-US" altLang="zh-CN" dirty="0" smtClean="0"/>
              <a:t>Process Control</a:t>
            </a:r>
            <a:r>
              <a:rPr lang="zh-CN" altLang="en-US" sz="2000" i="1" dirty="0" smtClean="0">
                <a:latin typeface="楷体" pitchFamily="49" charset="-122"/>
              </a:rPr>
              <a:t>（过程控制）</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Batch Sequential</a:t>
            </a:r>
            <a:endParaRPr lang="zh-CN" altLang="en-US" smtClean="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600200"/>
            <a:ext cx="7867650" cy="403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Batch Sequential: Model</a:t>
            </a:r>
            <a:endParaRPr lang="zh-CN" altLang="en-US" sz="320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Processing steps are independent programs</a:t>
            </a:r>
            <a:r>
              <a:rPr lang="zh-CN" altLang="en-US" sz="2200" i="1" smtClean="0">
                <a:latin typeface="楷体" pitchFamily="49" charset="-122"/>
              </a:rPr>
              <a:t>（每个处理步骤是一个独立的程序）</a:t>
            </a:r>
          </a:p>
          <a:p>
            <a:r>
              <a:rPr lang="en-US" altLang="zh-CN" smtClean="0"/>
              <a:t>Each step runs to completion before next step starts</a:t>
            </a:r>
            <a:r>
              <a:rPr lang="zh-CN" altLang="en-US" sz="2200" i="1" smtClean="0">
                <a:latin typeface="楷体" pitchFamily="49" charset="-122"/>
              </a:rPr>
              <a:t>（每一步必须在前一步结束后才能开始）</a:t>
            </a:r>
          </a:p>
          <a:p>
            <a:r>
              <a:rPr lang="en-US" altLang="zh-CN" smtClean="0"/>
              <a:t>Data transmitted as a whole between steps</a:t>
            </a:r>
            <a:r>
              <a:rPr lang="zh-CN" altLang="en-US" sz="2200" i="1" smtClean="0">
                <a:latin typeface="楷体" pitchFamily="49" charset="-122"/>
              </a:rPr>
              <a:t>（数据必须是完整的，以整体的方式传递）</a:t>
            </a:r>
          </a:p>
          <a:p>
            <a:r>
              <a:rPr lang="en-US" altLang="zh-CN" smtClean="0"/>
              <a:t>Typical applications:</a:t>
            </a:r>
          </a:p>
          <a:p>
            <a:pPr lvl="1"/>
            <a:r>
              <a:rPr lang="en-US" altLang="zh-CN" smtClean="0"/>
              <a:t>classical data processing</a:t>
            </a:r>
            <a:r>
              <a:rPr lang="zh-CN" altLang="en-US" sz="2000" i="1" smtClean="0"/>
              <a:t>（传统的数据处理）</a:t>
            </a:r>
            <a:endParaRPr lang="en-US" altLang="zh-CN" i="1" smtClean="0"/>
          </a:p>
          <a:p>
            <a:pPr lvl="1"/>
            <a:r>
              <a:rPr lang="en-US" altLang="zh-CN" smtClean="0"/>
              <a:t>program compilation</a:t>
            </a:r>
            <a:r>
              <a:rPr lang="zh-CN" altLang="en-US" sz="2000" i="1" smtClean="0"/>
              <a:t>（程序编译）</a:t>
            </a:r>
            <a:r>
              <a:rPr lang="en-US" altLang="zh-CN" smtClean="0"/>
              <a:t>/computer aided software engineering</a:t>
            </a:r>
            <a:endParaRPr lang="zh-CN" altLang="en-US" smtClean="0"/>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Pipe-and-Filter</a:t>
            </a:r>
            <a:endParaRPr lang="zh-CN" altLang="en-US" dirty="0"/>
          </a:p>
        </p:txBody>
      </p:sp>
      <p:sp>
        <p:nvSpPr>
          <p:cNvPr id="3" name="内容占位符 2"/>
          <p:cNvSpPr>
            <a:spLocks noGrp="1"/>
          </p:cNvSpPr>
          <p:nvPr>
            <p:ph idx="1"/>
          </p:nvPr>
        </p:nvSpPr>
        <p:spPr/>
        <p:txBody>
          <a:bodyPr/>
          <a:lstStyle/>
          <a:p>
            <a:r>
              <a:rPr lang="zh-CN" altLang="en-US" dirty="0" smtClean="0"/>
              <a:t>在管道</a:t>
            </a:r>
            <a:r>
              <a:rPr lang="en-US" altLang="zh-CN" dirty="0" smtClean="0"/>
              <a:t>-</a:t>
            </a:r>
            <a:r>
              <a:rPr lang="zh-CN" altLang="en-US" dirty="0" smtClean="0"/>
              <a:t>过滤器风格下，每个功能模块都有一组输入和输出。功能模块称作过滤器（</a:t>
            </a:r>
            <a:r>
              <a:rPr lang="en-US" altLang="zh-CN" dirty="0" smtClean="0"/>
              <a:t>filter</a:t>
            </a:r>
            <a:r>
              <a:rPr lang="zh-CN" altLang="en-US" dirty="0" smtClean="0"/>
              <a:t>）；功能模块间的连接可以看作输入、输出数据流之间的通路，称作管道（</a:t>
            </a:r>
            <a:r>
              <a:rPr lang="en-US" altLang="zh-CN" dirty="0" smtClean="0"/>
              <a:t>pipe</a:t>
            </a:r>
            <a:r>
              <a:rPr lang="zh-CN" altLang="en-US" dirty="0" smtClean="0"/>
              <a:t>）。</a:t>
            </a:r>
            <a:endParaRPr lang="en-US" altLang="zh-CN" dirty="0" smtClean="0"/>
          </a:p>
          <a:p>
            <a:r>
              <a:rPr lang="zh-CN" altLang="en-US" dirty="0" smtClean="0"/>
              <a:t>管道</a:t>
            </a:r>
            <a:r>
              <a:rPr lang="en-US" altLang="zh-CN" dirty="0" smtClean="0"/>
              <a:t>-</a:t>
            </a:r>
            <a:r>
              <a:rPr lang="zh-CN" altLang="en-US" dirty="0" smtClean="0"/>
              <a:t>过滤器风格的特性之一在于过滤器的相对独立性，即过滤器独立完成自身功能，相互之间无需进行状态交互。</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Pipe-and-Filter</a:t>
            </a:r>
            <a:endParaRPr lang="zh-CN" altLang="en-US" dirty="0"/>
          </a:p>
        </p:txBody>
      </p:sp>
      <p:sp>
        <p:nvSpPr>
          <p:cNvPr id="3" name="内容占位符 2"/>
          <p:cNvSpPr>
            <a:spLocks noGrp="1"/>
          </p:cNvSpPr>
          <p:nvPr>
            <p:ph idx="1"/>
          </p:nvPr>
        </p:nvSpPr>
        <p:spPr/>
        <p:txBody>
          <a:bodyPr/>
          <a:lstStyle/>
          <a:p>
            <a:r>
              <a:rPr lang="zh-CN" altLang="en-US" dirty="0" smtClean="0"/>
              <a:t>过滤器是独立运行的构件</a:t>
            </a:r>
            <a:endParaRPr lang="en-US" altLang="zh-CN" dirty="0" smtClean="0"/>
          </a:p>
          <a:p>
            <a:pPr lvl="1"/>
            <a:r>
              <a:rPr lang="zh-CN" altLang="en-US" dirty="0" smtClean="0"/>
              <a:t>非邻近的过滤器之间不共享状态</a:t>
            </a:r>
            <a:endParaRPr lang="en-US" altLang="zh-CN" dirty="0" smtClean="0"/>
          </a:p>
          <a:p>
            <a:pPr lvl="1"/>
            <a:r>
              <a:rPr lang="zh-CN" altLang="en-US" dirty="0" smtClean="0"/>
              <a:t>过滤器自身无状态</a:t>
            </a:r>
            <a:endParaRPr lang="en-US" altLang="zh-CN" dirty="0" smtClean="0"/>
          </a:p>
          <a:p>
            <a:r>
              <a:rPr lang="zh-CN" altLang="en-US" dirty="0" smtClean="0"/>
              <a:t>过滤器对其处理上下连接的过滤器“无知”</a:t>
            </a:r>
            <a:endParaRPr lang="en-US" altLang="zh-CN" dirty="0" smtClean="0"/>
          </a:p>
          <a:p>
            <a:pPr lvl="1"/>
            <a:r>
              <a:rPr lang="zh-CN" altLang="en-US" dirty="0" smtClean="0"/>
              <a:t>对相邻的过滤器不施加任何限制</a:t>
            </a:r>
            <a:endParaRPr lang="en-US" altLang="zh-CN" dirty="0" smtClean="0"/>
          </a:p>
          <a:p>
            <a:r>
              <a:rPr lang="zh-CN" altLang="en-US" dirty="0" smtClean="0"/>
              <a:t>结果的正确性不依赖于各个过滤器运行的先后次序</a:t>
            </a:r>
            <a:endParaRPr lang="en-US" altLang="zh-CN" dirty="0" smtClean="0"/>
          </a:p>
          <a:p>
            <a:pPr lvl="1"/>
            <a:r>
              <a:rPr lang="zh-CN" altLang="en-US" dirty="0" smtClean="0"/>
              <a:t>各过滤器在输入具备后完成自己的计算。</a:t>
            </a:r>
            <a:endParaRPr lang="en-US" altLang="zh-CN" dirty="0" smtClean="0"/>
          </a:p>
          <a:p>
            <a:pPr lvl="1"/>
            <a:r>
              <a:rPr lang="zh-CN" altLang="en-US" dirty="0" smtClean="0"/>
              <a:t>完整的计算过程包含在过滤器之间的拓扑结构中。</a:t>
            </a:r>
            <a:endParaRPr lang="en-US" altLang="zh-CN" dirty="0" smtClean="0"/>
          </a:p>
          <a:p>
            <a:endParaRPr lang="zh-CN" altLang="en-US" dirty="0"/>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3348038" y="333375"/>
            <a:ext cx="5616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dirty="0">
                <a:solidFill>
                  <a:srgbClr val="C00000"/>
                </a:solidFill>
                <a:latin typeface="微软雅黑" pitchFamily="34" charset="-122"/>
                <a:ea typeface="微软雅黑" pitchFamily="34" charset="-122"/>
              </a:rPr>
              <a:t>Pipe-and-Filter</a:t>
            </a:r>
          </a:p>
        </p:txBody>
      </p:sp>
      <p:pic>
        <p:nvPicPr>
          <p:cNvPr id="768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247900"/>
            <a:ext cx="8932661" cy="2549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Pipe-and-Filter</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一个采用了嵌套的管道过滤器的系统示例：</a:t>
            </a:r>
            <a:endParaRPr lang="zh-CN" altLang="en-US" dirty="0"/>
          </a:p>
        </p:txBody>
      </p:sp>
      <p:pic>
        <p:nvPicPr>
          <p:cNvPr id="177154" name="Picture 2"/>
          <p:cNvPicPr>
            <a:picLocks noChangeAspect="1" noChangeArrowheads="1"/>
          </p:cNvPicPr>
          <p:nvPr/>
        </p:nvPicPr>
        <p:blipFill>
          <a:blip r:embed="rId2"/>
          <a:srcRect/>
          <a:stretch>
            <a:fillRect/>
          </a:stretch>
        </p:blipFill>
        <p:spPr bwMode="auto">
          <a:xfrm>
            <a:off x="1431134" y="2071678"/>
            <a:ext cx="5998386" cy="4214842"/>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992" y="274638"/>
            <a:ext cx="5500726" cy="1143000"/>
          </a:xfrm>
        </p:spPr>
        <p:txBody>
          <a:bodyPr/>
          <a:lstStyle/>
          <a:p>
            <a:r>
              <a:rPr lang="en-US" altLang="zh-CN" dirty="0" smtClean="0"/>
              <a:t>Pipe-and-Filter: Examples</a:t>
            </a:r>
            <a:endParaRPr lang="zh-CN" altLang="en-US" dirty="0"/>
          </a:p>
        </p:txBody>
      </p:sp>
      <p:sp>
        <p:nvSpPr>
          <p:cNvPr id="3" name="内容占位符 2"/>
          <p:cNvSpPr>
            <a:spLocks noGrp="1"/>
          </p:cNvSpPr>
          <p:nvPr>
            <p:ph idx="1"/>
          </p:nvPr>
        </p:nvSpPr>
        <p:spPr/>
        <p:txBody>
          <a:bodyPr/>
          <a:lstStyle/>
          <a:p>
            <a:r>
              <a:rPr lang="en-US" altLang="zh-CN" dirty="0" smtClean="0"/>
              <a:t>Unix</a:t>
            </a:r>
            <a:r>
              <a:rPr lang="zh-CN" altLang="en-US" dirty="0" smtClean="0"/>
              <a:t>系统中的管道过滤器结构</a:t>
            </a:r>
            <a:endParaRPr lang="en-US" altLang="zh-CN" dirty="0" smtClean="0"/>
          </a:p>
          <a:p>
            <a:pPr lvl="1"/>
            <a:r>
              <a:rPr lang="en-US" altLang="zh-CN" dirty="0" err="1"/>
              <a:t>l</a:t>
            </a:r>
            <a:r>
              <a:rPr lang="en-US" altLang="zh-CN" dirty="0" err="1" smtClean="0"/>
              <a:t>s</a:t>
            </a:r>
            <a:r>
              <a:rPr lang="en-US" altLang="zh-CN" dirty="0" smtClean="0"/>
              <a:t> -al | </a:t>
            </a:r>
            <a:r>
              <a:rPr lang="en-US" altLang="zh-CN" dirty="0" err="1" smtClean="0"/>
              <a:t>grep</a:t>
            </a:r>
            <a:r>
              <a:rPr lang="en-US" altLang="zh-CN" dirty="0" smtClean="0"/>
              <a:t> my</a:t>
            </a:r>
          </a:p>
          <a:p>
            <a:r>
              <a:rPr lang="en-US" altLang="zh-CN" dirty="0" smtClean="0"/>
              <a:t>DOS</a:t>
            </a:r>
            <a:r>
              <a:rPr lang="zh-CN" altLang="en-US" dirty="0" smtClean="0"/>
              <a:t>中的管道命令</a:t>
            </a:r>
            <a:endParaRPr lang="en-US" altLang="zh-CN" dirty="0" smtClean="0"/>
          </a:p>
          <a:p>
            <a:pPr lvl="1"/>
            <a:r>
              <a:rPr lang="en-US" altLang="zh-CN" dirty="0" smtClean="0"/>
              <a:t>DOS</a:t>
            </a:r>
            <a:r>
              <a:rPr lang="zh-CN" altLang="en-US" dirty="0" smtClean="0"/>
              <a:t>允许在命令中出现用“</a:t>
            </a:r>
            <a:r>
              <a:rPr lang="en-US" altLang="zh-CN" dirty="0" smtClean="0"/>
              <a:t>|</a:t>
            </a:r>
            <a:r>
              <a:rPr lang="zh-CN" altLang="en-US" dirty="0" smtClean="0"/>
              <a:t>”分开的多个命令，将“</a:t>
            </a:r>
            <a:r>
              <a:rPr lang="en-US" altLang="zh-CN" dirty="0" smtClean="0"/>
              <a:t>|</a:t>
            </a:r>
            <a:r>
              <a:rPr lang="zh-CN" altLang="en-US" dirty="0" smtClean="0"/>
              <a:t>”之前的命令的输出，作为“</a:t>
            </a:r>
            <a:r>
              <a:rPr lang="en-US" altLang="zh-CN" dirty="0" smtClean="0"/>
              <a:t>|</a:t>
            </a:r>
            <a:r>
              <a:rPr lang="zh-CN" altLang="en-US" dirty="0" smtClean="0"/>
              <a:t>”之后命令的输入，这就是“管道功能”，“</a:t>
            </a:r>
            <a:r>
              <a:rPr lang="en-US" altLang="zh-CN" dirty="0" smtClean="0"/>
              <a:t>|</a:t>
            </a:r>
            <a:r>
              <a:rPr lang="zh-CN" altLang="en-US" dirty="0" smtClean="0"/>
              <a:t>”是管道操作符。</a:t>
            </a:r>
            <a:endParaRPr lang="zh-CN" altLang="en-US" dirty="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7554" y="274638"/>
            <a:ext cx="5572164" cy="1143000"/>
          </a:xfrm>
        </p:spPr>
        <p:txBody>
          <a:bodyPr/>
          <a:lstStyle/>
          <a:p>
            <a:r>
              <a:rPr lang="en-US" altLang="zh-CN" dirty="0" smtClean="0"/>
              <a:t>Pipe-and-Filter: Examples</a:t>
            </a:r>
            <a:endParaRPr lang="zh-CN" altLang="en-US" dirty="0"/>
          </a:p>
        </p:txBody>
      </p:sp>
      <p:sp>
        <p:nvSpPr>
          <p:cNvPr id="3" name="内容占位符 2"/>
          <p:cNvSpPr>
            <a:spLocks noGrp="1"/>
          </p:cNvSpPr>
          <p:nvPr>
            <p:ph idx="1"/>
          </p:nvPr>
        </p:nvSpPr>
        <p:spPr/>
        <p:txBody>
          <a:bodyPr/>
          <a:lstStyle/>
          <a:p>
            <a:r>
              <a:rPr lang="en-US" altLang="zh-CN" dirty="0" smtClean="0"/>
              <a:t>dir | more</a:t>
            </a:r>
            <a:endParaRPr lang="zh-CN" altLang="en-US" dirty="0"/>
          </a:p>
        </p:txBody>
      </p:sp>
      <p:pic>
        <p:nvPicPr>
          <p:cNvPr id="178179" name="Picture 3"/>
          <p:cNvPicPr>
            <a:picLocks noChangeAspect="1" noChangeArrowheads="1"/>
          </p:cNvPicPr>
          <p:nvPr/>
        </p:nvPicPr>
        <p:blipFill>
          <a:blip r:embed="rId3"/>
          <a:srcRect/>
          <a:stretch>
            <a:fillRect/>
          </a:stretch>
        </p:blipFill>
        <p:spPr bwMode="auto">
          <a:xfrm>
            <a:off x="2786050" y="1571612"/>
            <a:ext cx="5143536" cy="4815707"/>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3276600" y="346075"/>
            <a:ext cx="5688013" cy="779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Pipe-and-Filter: </a:t>
            </a:r>
            <a:r>
              <a:rPr lang="en-US" altLang="zh-CN" sz="2800" smtClean="0"/>
              <a:t>Advantages</a:t>
            </a:r>
            <a:endParaRPr lang="zh-CN" altLang="en-US" sz="3200" smtClean="0"/>
          </a:p>
        </p:txBody>
      </p:sp>
      <p:sp>
        <p:nvSpPr>
          <p:cNvPr id="3584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楷体" pitchFamily="49" charset="-122"/>
              </a:rPr>
              <a:t>使得软件构件具有良好的隐蔽性和高内聚、低耦合的特点</a:t>
            </a:r>
          </a:p>
          <a:p>
            <a:pPr>
              <a:lnSpc>
                <a:spcPct val="110000"/>
              </a:lnSpc>
            </a:pPr>
            <a:r>
              <a:rPr lang="zh-CN" altLang="en-US" dirty="0" smtClean="0">
                <a:latin typeface="楷体" pitchFamily="49" charset="-122"/>
              </a:rPr>
              <a:t>设计者可以将整个系统的输入输出特性理解为各个过滤器功能的简单合成</a:t>
            </a:r>
          </a:p>
          <a:p>
            <a:pPr>
              <a:lnSpc>
                <a:spcPct val="110000"/>
              </a:lnSpc>
            </a:pPr>
            <a:r>
              <a:rPr lang="zh-CN" altLang="en-US" dirty="0" smtClean="0">
                <a:latin typeface="楷体" pitchFamily="49" charset="-122"/>
              </a:rPr>
              <a:t>支持功能模块的重用：任意两个过滤器只要相互间所传输的</a:t>
            </a:r>
            <a:r>
              <a:rPr lang="zh-CN" altLang="en-US" dirty="0" smtClean="0">
                <a:solidFill>
                  <a:srgbClr val="FF0000"/>
                </a:solidFill>
                <a:latin typeface="楷体" pitchFamily="49" charset="-122"/>
              </a:rPr>
              <a:t>数据格式</a:t>
            </a:r>
            <a:r>
              <a:rPr lang="zh-CN" altLang="en-US" dirty="0" smtClean="0">
                <a:latin typeface="楷体" pitchFamily="49" charset="-122"/>
              </a:rPr>
              <a:t>上达成一致，就可以连接在一起</a:t>
            </a:r>
          </a:p>
          <a:p>
            <a:pPr>
              <a:lnSpc>
                <a:spcPct val="110000"/>
              </a:lnSpc>
            </a:pPr>
            <a:r>
              <a:rPr lang="zh-CN" altLang="en-US" dirty="0" smtClean="0">
                <a:latin typeface="楷体" pitchFamily="49" charset="-122"/>
              </a:rPr>
              <a:t>系统容易维护和扩展：新的过滤器容易加入到系统中，旧的过滤器也可被改进的过滤器替换</a:t>
            </a:r>
          </a:p>
          <a:p>
            <a:pPr>
              <a:lnSpc>
                <a:spcPct val="110000"/>
              </a:lnSpc>
            </a:pPr>
            <a:r>
              <a:rPr lang="zh-CN" altLang="en-US" dirty="0" smtClean="0">
                <a:latin typeface="楷体" pitchFamily="49" charset="-122"/>
              </a:rPr>
              <a:t>支持某些特定属性的分析，如吞吐量和死锁检测</a:t>
            </a:r>
          </a:p>
          <a:p>
            <a:pPr>
              <a:lnSpc>
                <a:spcPct val="110000"/>
              </a:lnSpc>
            </a:pPr>
            <a:r>
              <a:rPr lang="zh-CN" altLang="en-US" dirty="0" smtClean="0">
                <a:latin typeface="楷体" pitchFamily="49" charset="-122"/>
              </a:rPr>
              <a:t>支持并发执行，每个过滤器既可以独立运行，也可以与其他过滤器并发执行（并行？并发？）</a:t>
            </a:r>
            <a:endParaRPr lang="en-US" altLang="zh-CN" dirty="0" smtClean="0">
              <a:latin typeface="楷体" pitchFamily="49" charset="-122"/>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软件体系结构的定义</a:t>
            </a:r>
            <a:endParaRPr lang="zh-CN" altLang="en-US" dirty="0"/>
          </a:p>
        </p:txBody>
      </p:sp>
      <p:sp>
        <p:nvSpPr>
          <p:cNvPr id="3" name="内容占位符 2"/>
          <p:cNvSpPr>
            <a:spLocks noGrp="1"/>
          </p:cNvSpPr>
          <p:nvPr>
            <p:ph idx="1"/>
          </p:nvPr>
        </p:nvSpPr>
        <p:spPr/>
        <p:txBody>
          <a:bodyPr/>
          <a:lstStyle/>
          <a:p>
            <a:pPr algn="ctr">
              <a:buNone/>
            </a:pPr>
            <a:r>
              <a:rPr lang="en-US" altLang="zh-CN" sz="2800" dirty="0"/>
              <a:t>SA = {Components, Connectors, Constraints}</a:t>
            </a:r>
          </a:p>
          <a:p>
            <a:pPr lvl="1"/>
            <a:endParaRPr lang="en-US" altLang="zh-CN" sz="2400" dirty="0"/>
          </a:p>
          <a:p>
            <a:pPr lvl="1"/>
            <a:r>
              <a:rPr lang="zh-CN" altLang="en-US" sz="2400" dirty="0"/>
              <a:t>构件（</a:t>
            </a:r>
            <a:r>
              <a:rPr lang="en-US" altLang="zh-CN" sz="2400" dirty="0"/>
              <a:t>Components</a:t>
            </a:r>
            <a:r>
              <a:rPr lang="zh-CN" altLang="en-US" sz="2400" dirty="0"/>
              <a:t>）是功能单元，执行预定义的服务并且与其他构件交互。</a:t>
            </a:r>
          </a:p>
          <a:p>
            <a:pPr lvl="1"/>
            <a:r>
              <a:rPr lang="zh-CN" altLang="en-US" sz="2400" dirty="0"/>
              <a:t>连接器（ </a:t>
            </a:r>
            <a:r>
              <a:rPr lang="en-US" altLang="zh-CN" sz="2400" dirty="0"/>
              <a:t>Connectors</a:t>
            </a:r>
            <a:r>
              <a:rPr lang="zh-CN" altLang="en-US" sz="2400" dirty="0"/>
              <a:t> ）定义交互协议与策略。</a:t>
            </a:r>
          </a:p>
          <a:p>
            <a:pPr lvl="1"/>
            <a:r>
              <a:rPr lang="zh-CN" altLang="en-US" sz="2400" dirty="0"/>
              <a:t>约束（</a:t>
            </a:r>
            <a:r>
              <a:rPr lang="en-US" altLang="zh-CN" sz="2400" dirty="0"/>
              <a:t>Constraints</a:t>
            </a:r>
            <a:r>
              <a:rPr lang="zh-CN" altLang="en-US" sz="2400" dirty="0"/>
              <a:t>） 定义了系统必须服从的规则。</a:t>
            </a:r>
          </a:p>
          <a:p>
            <a:pPr marL="0" indent="0">
              <a:buNone/>
            </a:pPr>
            <a:r>
              <a:rPr lang="en-US" altLang="zh-CN" dirty="0" smtClean="0"/>
              <a:t>                                           -------------  </a:t>
            </a:r>
            <a:r>
              <a:rPr lang="en-US" altLang="zh-CN" dirty="0" err="1" smtClean="0"/>
              <a:t>Garlan</a:t>
            </a:r>
            <a:r>
              <a:rPr lang="en-US" altLang="zh-CN" dirty="0" smtClean="0"/>
              <a:t> and Shaw</a:t>
            </a:r>
            <a:endParaRPr lang="zh-CN" altLang="en-US" dirty="0"/>
          </a:p>
        </p:txBody>
      </p:sp>
    </p:spTree>
    <p:extLst>
      <p:ext uri="{BB962C8B-B14F-4D97-AF65-F5344CB8AC3E}">
        <p14:creationId xmlns:p14="http://schemas.microsoft.com/office/powerpoint/2010/main" val="2973472945"/>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3203575" y="274638"/>
            <a:ext cx="568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Pipe-and-Filter: </a:t>
            </a:r>
            <a:r>
              <a:rPr lang="en-US" altLang="zh-CN" sz="2800" smtClean="0"/>
              <a:t>Disadvantages</a:t>
            </a:r>
            <a:endParaRPr lang="zh-CN" altLang="en-US" sz="2800" smtClean="0"/>
          </a:p>
        </p:txBody>
      </p:sp>
      <p:sp>
        <p:nvSpPr>
          <p:cNvPr id="368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楷体" pitchFamily="49" charset="-122"/>
              </a:rPr>
              <a:t>由于过滤器的传输特性，这种模式通常</a:t>
            </a:r>
            <a:r>
              <a:rPr lang="zh-CN" altLang="en-US" dirty="0" smtClean="0">
                <a:solidFill>
                  <a:srgbClr val="FF0000"/>
                </a:solidFill>
                <a:latin typeface="楷体" pitchFamily="49" charset="-122"/>
              </a:rPr>
              <a:t>不适合于</a:t>
            </a:r>
            <a:r>
              <a:rPr lang="zh-CN" altLang="en-US" dirty="0" smtClean="0">
                <a:latin typeface="楷体" pitchFamily="49" charset="-122"/>
              </a:rPr>
              <a:t>交互性很强的应用。</a:t>
            </a:r>
          </a:p>
          <a:p>
            <a:r>
              <a:rPr lang="zh-CN" altLang="en-US" dirty="0" smtClean="0">
                <a:latin typeface="楷体" pitchFamily="49" charset="-122"/>
              </a:rPr>
              <a:t>因为在数据传输上没有通用的标准，每个过滤器都增加了解析和合成数据的工作，这会导致系统性能的下降，也会增加编写过滤器的复杂性（</a:t>
            </a:r>
            <a:r>
              <a:rPr lang="zh-CN" altLang="en-US" dirty="0" smtClean="0">
                <a:solidFill>
                  <a:srgbClr val="C00000"/>
                </a:solidFill>
                <a:latin typeface="楷体" pitchFamily="49" charset="-122"/>
              </a:rPr>
              <a:t>数据格式转换与映射</a:t>
            </a:r>
            <a:r>
              <a:rPr lang="zh-CN" altLang="en-US" dirty="0" smtClean="0">
                <a:latin typeface="楷体" pitchFamily="49" charset="-122"/>
              </a:rPr>
              <a:t>）。</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203575" y="274638"/>
            <a:ext cx="568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Batch Sequential vs Pipe &amp; Filter</a:t>
            </a:r>
            <a:endParaRPr lang="zh-CN" altLang="en-US" sz="3200" smtClean="0"/>
          </a:p>
        </p:txBody>
      </p:sp>
      <p:sp>
        <p:nvSpPr>
          <p:cNvPr id="399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Both decompose task into fixed sequence of computations, interact only through data passed from one to another.</a:t>
            </a:r>
            <a:r>
              <a:rPr lang="zh-CN" altLang="en-US" sz="2200" i="1" dirty="0" smtClean="0"/>
              <a:t>（</a:t>
            </a:r>
            <a:r>
              <a:rPr lang="zh-CN" altLang="en-US" sz="2200" i="1" dirty="0" smtClean="0">
                <a:latin typeface="楷体" pitchFamily="49" charset="-122"/>
              </a:rPr>
              <a:t>把任务分解成为一系列固定顺序的计算单元</a:t>
            </a:r>
            <a:r>
              <a:rPr lang="en-US" altLang="zh-CN" sz="2200" i="1" dirty="0" smtClean="0">
                <a:latin typeface="楷体" pitchFamily="49" charset="-122"/>
              </a:rPr>
              <a:t>(</a:t>
            </a:r>
            <a:r>
              <a:rPr lang="zh-CN" altLang="en-US" sz="2200" i="1" dirty="0" smtClean="0">
                <a:latin typeface="楷体" pitchFamily="49" charset="-122"/>
              </a:rPr>
              <a:t>组件</a:t>
            </a:r>
            <a:r>
              <a:rPr lang="en-US" altLang="zh-CN" sz="2200" i="1" dirty="0" smtClean="0">
                <a:latin typeface="楷体" pitchFamily="49" charset="-122"/>
              </a:rPr>
              <a:t>)</a:t>
            </a:r>
            <a:r>
              <a:rPr lang="zh-CN" altLang="en-US" sz="2200" i="1" dirty="0" smtClean="0">
                <a:latin typeface="楷体" pitchFamily="49" charset="-122"/>
              </a:rPr>
              <a:t>，组件间只通过</a:t>
            </a:r>
            <a:r>
              <a:rPr lang="zh-CN" altLang="en-US" sz="2200" i="1" dirty="0" smtClean="0">
                <a:solidFill>
                  <a:srgbClr val="FF0000"/>
                </a:solidFill>
                <a:latin typeface="楷体" pitchFamily="49" charset="-122"/>
              </a:rPr>
              <a:t>数据</a:t>
            </a:r>
            <a:r>
              <a:rPr lang="zh-CN" altLang="en-US" sz="2200" i="1" dirty="0" smtClean="0">
                <a:latin typeface="楷体" pitchFamily="49" charset="-122"/>
              </a:rPr>
              <a:t>传递交互。）</a:t>
            </a:r>
          </a:p>
        </p:txBody>
      </p:sp>
      <p:graphicFrame>
        <p:nvGraphicFramePr>
          <p:cNvPr id="4" name="Group 2"/>
          <p:cNvGraphicFramePr>
            <a:graphicFrameLocks/>
          </p:cNvGraphicFramePr>
          <p:nvPr>
            <p:extLst>
              <p:ext uri="{D42A27DB-BD31-4B8C-83A1-F6EECF244321}">
                <p14:modId xmlns:p14="http://schemas.microsoft.com/office/powerpoint/2010/main" val="1538662765"/>
              </p:ext>
            </p:extLst>
          </p:nvPr>
        </p:nvGraphicFramePr>
        <p:xfrm>
          <a:off x="663575" y="3257550"/>
          <a:ext cx="8229600" cy="2976306"/>
        </p:xfrm>
        <a:graphic>
          <a:graphicData uri="http://schemas.openxmlformats.org/drawingml/2006/table">
            <a:tbl>
              <a:tblPr/>
              <a:tblGrid>
                <a:gridCol w="4114800"/>
                <a:gridCol w="4114800"/>
              </a:tblGrid>
              <a:tr h="54866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600" b="1" i="0" u="sng"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Batch Sequential</a:t>
                      </a:r>
                    </a:p>
                  </a:txBody>
                  <a:tcPr marT="43056" marB="43056"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600" b="1" i="0" u="sng"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Pipe/Filter</a:t>
                      </a:r>
                    </a:p>
                  </a:txBody>
                  <a:tcPr marT="43056" marB="43056" horzOverflow="overflow">
                    <a:lnL>
                      <a:noFill/>
                    </a:lnL>
                    <a:lnR>
                      <a:noFill/>
                    </a:lnR>
                    <a:lnT>
                      <a:noFill/>
                    </a:lnT>
                    <a:lnB>
                      <a:noFill/>
                    </a:lnB>
                    <a:lnTlToBr>
                      <a:noFill/>
                    </a:lnTlToBr>
                    <a:lnBlToTr>
                      <a:noFill/>
                    </a:lnBlToTr>
                    <a:noFill/>
                  </a:tcPr>
                </a:tc>
              </a:tr>
              <a:tr h="47840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total</a:t>
                      </a:r>
                    </a:p>
                  </a:txBody>
                  <a:tcPr marT="43056" marB="43056"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incremental</a:t>
                      </a:r>
                    </a:p>
                  </a:txBody>
                  <a:tcPr marT="43056" marB="43056" horzOverflow="overflow">
                    <a:lnL>
                      <a:noFill/>
                    </a:lnL>
                    <a:lnR>
                      <a:noFill/>
                    </a:lnR>
                    <a:lnT>
                      <a:noFill/>
                    </a:lnT>
                    <a:lnB>
                      <a:noFill/>
                    </a:lnB>
                    <a:lnTlToBr>
                      <a:noFill/>
                    </a:lnTlToBr>
                    <a:lnBlToTr>
                      <a:noFill/>
                    </a:lnBlToTr>
                    <a:noFill/>
                  </a:tcPr>
                </a:tc>
              </a:tr>
              <a:tr h="51253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High latency (real-time is hard)</a:t>
                      </a:r>
                    </a:p>
                  </a:txBody>
                  <a:tcPr marT="43056" marB="43056"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Results start immediately</a:t>
                      </a:r>
                    </a:p>
                  </a:txBody>
                  <a:tcPr marT="43056" marB="43056" horzOverflow="overflow">
                    <a:lnL>
                      <a:noFill/>
                    </a:lnL>
                    <a:lnR>
                      <a:noFill/>
                    </a:lnR>
                    <a:lnT>
                      <a:noFill/>
                    </a:lnT>
                    <a:lnB>
                      <a:noFill/>
                    </a:lnB>
                    <a:lnTlToBr>
                      <a:noFill/>
                    </a:lnTlToBr>
                    <a:lnBlToTr>
                      <a:noFill/>
                    </a:lnBlToTr>
                    <a:noFill/>
                  </a:tcPr>
                </a:tc>
              </a:tr>
              <a:tr h="47989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Random access to input ok</a:t>
                      </a:r>
                    </a:p>
                  </a:txBody>
                  <a:tcPr marT="43056" marB="43056"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Processing localized in input</a:t>
                      </a:r>
                    </a:p>
                  </a:txBody>
                  <a:tcPr marT="43056" marB="43056" horzOverflow="overflow">
                    <a:lnL>
                      <a:noFill/>
                    </a:lnL>
                    <a:lnR>
                      <a:noFill/>
                    </a:lnR>
                    <a:lnT>
                      <a:noFill/>
                    </a:lnT>
                    <a:lnB>
                      <a:noFill/>
                    </a:lnB>
                    <a:lnTlToBr>
                      <a:noFill/>
                    </a:lnTlToBr>
                    <a:lnBlToTr>
                      <a:noFill/>
                    </a:lnBlToTr>
                    <a:noFill/>
                  </a:tcPr>
                </a:tc>
              </a:tr>
              <a:tr h="47840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No concurrency</a:t>
                      </a:r>
                    </a:p>
                  </a:txBody>
                  <a:tcPr marT="43056" marB="43056"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Feedback loops possible</a:t>
                      </a:r>
                    </a:p>
                  </a:txBody>
                  <a:tcPr marT="43056" marB="43056" horzOverflow="overflow">
                    <a:lnL>
                      <a:noFill/>
                    </a:lnL>
                    <a:lnR>
                      <a:noFill/>
                    </a:lnR>
                    <a:lnT>
                      <a:noFill/>
                    </a:lnT>
                    <a:lnB>
                      <a:noFill/>
                    </a:lnB>
                    <a:lnTlToBr>
                      <a:noFill/>
                    </a:lnTlToBr>
                    <a:lnBlToTr>
                      <a:noFill/>
                    </a:lnBlToTr>
                    <a:noFill/>
                  </a:tcPr>
                </a:tc>
              </a:tr>
              <a:tr h="47840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Non-interactive</a:t>
                      </a:r>
                    </a:p>
                  </a:txBody>
                  <a:tcPr marT="43056" marB="43056"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Char char="•"/>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Often interactive, awkwardly</a:t>
                      </a:r>
                    </a:p>
                  </a:txBody>
                  <a:tcPr marT="43056" marB="43056"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Process Control</a:t>
            </a:r>
            <a:endParaRPr lang="zh-CN" altLang="en-US" dirty="0"/>
          </a:p>
        </p:txBody>
      </p:sp>
      <p:sp>
        <p:nvSpPr>
          <p:cNvPr id="3" name="内容占位符 2"/>
          <p:cNvSpPr>
            <a:spLocks noGrp="1"/>
          </p:cNvSpPr>
          <p:nvPr>
            <p:ph idx="1"/>
          </p:nvPr>
        </p:nvSpPr>
        <p:spPr/>
        <p:txBody>
          <a:bodyPr/>
          <a:lstStyle/>
          <a:p>
            <a:pPr>
              <a:spcBef>
                <a:spcPts val="0"/>
              </a:spcBef>
            </a:pPr>
            <a:endParaRPr lang="en-US" altLang="zh-CN" dirty="0" smtClean="0"/>
          </a:p>
          <a:p>
            <a:pPr>
              <a:spcBef>
                <a:spcPts val="0"/>
              </a:spcBef>
            </a:pPr>
            <a:endParaRPr lang="en-US" altLang="zh-CN" dirty="0"/>
          </a:p>
          <a:p>
            <a:pPr>
              <a:spcBef>
                <a:spcPts val="0"/>
              </a:spcBef>
            </a:pPr>
            <a:r>
              <a:rPr lang="en-US" altLang="zh-CN" dirty="0" smtClean="0"/>
              <a:t>Examples</a:t>
            </a:r>
          </a:p>
          <a:p>
            <a:pPr lvl="1">
              <a:spcBef>
                <a:spcPts val="0"/>
              </a:spcBef>
            </a:pPr>
            <a:r>
              <a:rPr lang="en-US" altLang="zh-CN" dirty="0" smtClean="0"/>
              <a:t>Aircraft/spacecraft flight control systems</a:t>
            </a:r>
          </a:p>
          <a:p>
            <a:pPr lvl="1">
              <a:spcBef>
                <a:spcPts val="0"/>
              </a:spcBef>
            </a:pPr>
            <a:r>
              <a:rPr lang="en-US" altLang="zh-CN" dirty="0" smtClean="0"/>
              <a:t>Controllers for industrial production lines, power stations</a:t>
            </a:r>
          </a:p>
          <a:p>
            <a:pPr lvl="1">
              <a:spcBef>
                <a:spcPts val="0"/>
              </a:spcBef>
            </a:pPr>
            <a:r>
              <a:rPr lang="en-US" altLang="zh-CN" dirty="0" smtClean="0"/>
              <a:t>Chemical engineering</a:t>
            </a:r>
          </a:p>
          <a:p>
            <a:pPr>
              <a:spcBef>
                <a:spcPts val="0"/>
              </a:spcBef>
            </a:pPr>
            <a:r>
              <a:rPr lang="en-US" altLang="zh-CN" dirty="0" smtClean="0"/>
              <a:t>Interesting properties</a:t>
            </a:r>
          </a:p>
          <a:p>
            <a:pPr lvl="1">
              <a:spcBef>
                <a:spcPts val="0"/>
              </a:spcBef>
            </a:pPr>
            <a:r>
              <a:rPr lang="en-US" altLang="zh-CN" dirty="0" smtClean="0"/>
              <a:t>Separates control policy from the controlled process</a:t>
            </a:r>
          </a:p>
          <a:p>
            <a:pPr lvl="1">
              <a:spcBef>
                <a:spcPts val="0"/>
              </a:spcBef>
            </a:pPr>
            <a:r>
              <a:rPr lang="en-US" altLang="zh-CN" dirty="0" smtClean="0"/>
              <a:t>Handles real-time, reactive computations</a:t>
            </a:r>
          </a:p>
          <a:p>
            <a:pPr>
              <a:spcBef>
                <a:spcPts val="0"/>
              </a:spcBef>
            </a:pPr>
            <a:r>
              <a:rPr lang="en-US" altLang="zh-CN" dirty="0" smtClean="0"/>
              <a:t>Disadvantages</a:t>
            </a:r>
          </a:p>
          <a:p>
            <a:pPr lvl="1">
              <a:spcBef>
                <a:spcPts val="0"/>
              </a:spcBef>
            </a:pPr>
            <a:r>
              <a:rPr lang="en-US" altLang="zh-CN" dirty="0" smtClean="0"/>
              <a:t>Difficult to specify the timing characteristics and response to disturbances</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949" y="764704"/>
            <a:ext cx="7229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394111"/>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3492500" y="274638"/>
            <a:ext cx="5194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Agenda</a:t>
            </a:r>
            <a:endParaRPr lang="zh-CN" altLang="en-US" smtClean="0"/>
          </a:p>
        </p:txBody>
      </p:sp>
      <p:sp>
        <p:nvSpPr>
          <p:cNvPr id="614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Taxonomy of styles</a:t>
            </a:r>
          </a:p>
          <a:p>
            <a:pPr lvl="1"/>
            <a:r>
              <a:rPr lang="en-US" altLang="zh-CN" dirty="0" smtClean="0"/>
              <a:t>Data Flow</a:t>
            </a:r>
          </a:p>
          <a:p>
            <a:pPr lvl="1"/>
            <a:r>
              <a:rPr lang="en-US" altLang="zh-CN" dirty="0" smtClean="0">
                <a:solidFill>
                  <a:srgbClr val="FF0000"/>
                </a:solidFill>
              </a:rPr>
              <a:t>Call/Return</a:t>
            </a:r>
          </a:p>
          <a:p>
            <a:pPr lvl="1"/>
            <a:r>
              <a:rPr lang="en-US" altLang="zh-CN" dirty="0" smtClean="0"/>
              <a:t>Data-centered</a:t>
            </a:r>
          </a:p>
          <a:p>
            <a:pPr lvl="1"/>
            <a:r>
              <a:rPr lang="en-US" altLang="zh-CN" dirty="0" smtClean="0"/>
              <a:t>Virtual Machine</a:t>
            </a:r>
          </a:p>
          <a:p>
            <a:pPr lvl="1"/>
            <a:r>
              <a:rPr lang="en-US" altLang="zh-CN" dirty="0" smtClean="0"/>
              <a:t>Independent Component</a:t>
            </a:r>
          </a:p>
          <a:p>
            <a:r>
              <a:rPr lang="en-US" altLang="zh-CN" dirty="0" smtClean="0"/>
              <a:t>Other styles</a:t>
            </a:r>
            <a:endParaRPr lang="zh-CN" altLang="en-US" dirty="0" smtClean="0"/>
          </a:p>
        </p:txBody>
      </p:sp>
    </p:spTree>
    <p:extLst>
      <p:ext uri="{BB962C8B-B14F-4D97-AF65-F5344CB8AC3E}">
        <p14:creationId xmlns:p14="http://schemas.microsoft.com/office/powerpoint/2010/main" val="1466736110"/>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Call/Return</a:t>
            </a:r>
            <a:endParaRPr lang="zh-CN" altLang="en-US" smtClean="0"/>
          </a:p>
        </p:txBody>
      </p:sp>
      <p:sp>
        <p:nvSpPr>
          <p:cNvPr id="5017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Main program and subroutines</a:t>
            </a:r>
          </a:p>
          <a:p>
            <a:pPr lvl="1"/>
            <a:r>
              <a:rPr lang="en-US" altLang="zh-CN" smtClean="0"/>
              <a:t>Classical programming paradigm-functional decomposition</a:t>
            </a:r>
          </a:p>
          <a:p>
            <a:r>
              <a:rPr lang="en-US" altLang="zh-CN" smtClean="0"/>
              <a:t>Object-Oriented/Abstract Data Types</a:t>
            </a:r>
          </a:p>
          <a:p>
            <a:pPr lvl="1"/>
            <a:r>
              <a:rPr lang="en-US" altLang="zh-CN" smtClean="0"/>
              <a:t>Information (representation, access method) hiding</a:t>
            </a:r>
          </a:p>
          <a:p>
            <a:r>
              <a:rPr lang="en-US" altLang="zh-CN" smtClean="0"/>
              <a:t>Layered hierarchies</a:t>
            </a:r>
          </a:p>
          <a:p>
            <a:pPr lvl="1"/>
            <a:r>
              <a:rPr lang="en-US" altLang="zh-CN" smtClean="0"/>
              <a:t>Each level only communicates with its immediate neighbors</a:t>
            </a:r>
          </a:p>
          <a:p>
            <a:r>
              <a:rPr lang="en-US" altLang="zh-CN" smtClean="0"/>
              <a:t>Other</a:t>
            </a:r>
          </a:p>
          <a:p>
            <a:pPr lvl="1"/>
            <a:r>
              <a:rPr lang="en-US" altLang="zh-CN" smtClean="0"/>
              <a:t>Client-server</a:t>
            </a:r>
          </a:p>
          <a:p>
            <a:pPr lvl="1"/>
            <a:r>
              <a:rPr lang="en-US" altLang="zh-CN" smtClean="0"/>
              <a:t>……</a:t>
            </a:r>
            <a:endParaRPr lang="zh-CN" altLang="en-US" smtClean="0"/>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History</a:t>
            </a:r>
            <a:endParaRPr lang="zh-CN" altLang="en-US" smtClean="0"/>
          </a:p>
        </p:txBody>
      </p:sp>
      <p:sp>
        <p:nvSpPr>
          <p:cNvPr id="5120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pPr>
            <a:r>
              <a:rPr lang="en-US" altLang="zh-CN" smtClean="0"/>
              <a:t>Main program and subroutines</a:t>
            </a:r>
          </a:p>
          <a:p>
            <a:pPr lvl="1">
              <a:spcBef>
                <a:spcPts val="600"/>
              </a:spcBef>
            </a:pPr>
            <a:r>
              <a:rPr lang="en-US" altLang="zh-CN" smtClean="0"/>
              <a:t>Decomposition into processing steps with single-threaded control</a:t>
            </a:r>
            <a:r>
              <a:rPr lang="zh-CN" altLang="en-US" sz="2000" i="1" smtClean="0"/>
              <a:t>（单线程控制，划分为若干处理步骤）</a:t>
            </a:r>
          </a:p>
          <a:p>
            <a:pPr>
              <a:spcBef>
                <a:spcPts val="600"/>
              </a:spcBef>
            </a:pPr>
            <a:r>
              <a:rPr lang="en-US" altLang="zh-CN" smtClean="0"/>
              <a:t>Functional modules</a:t>
            </a:r>
          </a:p>
          <a:p>
            <a:pPr lvl="1">
              <a:spcBef>
                <a:spcPts val="600"/>
              </a:spcBef>
            </a:pPr>
            <a:r>
              <a:rPr lang="en-US" altLang="zh-CN" smtClean="0"/>
              <a:t>Aggregation of processing steps into modules</a:t>
            </a:r>
            <a:r>
              <a:rPr lang="zh-CN" altLang="en-US" sz="2000" i="1" smtClean="0"/>
              <a:t>（把处理步骤集成到模块内）</a:t>
            </a:r>
          </a:p>
          <a:p>
            <a:pPr>
              <a:spcBef>
                <a:spcPts val="600"/>
              </a:spcBef>
            </a:pPr>
            <a:r>
              <a:rPr lang="en-US" altLang="zh-CN" smtClean="0"/>
              <a:t>Abstract Data Types</a:t>
            </a:r>
          </a:p>
          <a:p>
            <a:pPr lvl="1">
              <a:spcBef>
                <a:spcPts val="600"/>
              </a:spcBef>
            </a:pPr>
            <a:r>
              <a:rPr lang="en-US" altLang="zh-CN" smtClean="0"/>
              <a:t>Bundle operations and data, hide representations and other secrets</a:t>
            </a:r>
            <a:r>
              <a:rPr lang="zh-CN" altLang="en-US" sz="2000" i="1" smtClean="0"/>
              <a:t>（操作和数据捆绑在一起，隐藏实现和其他秘密）</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History</a:t>
            </a:r>
            <a:endParaRPr lang="zh-CN" altLang="en-US" smtClean="0"/>
          </a:p>
        </p:txBody>
      </p:sp>
      <p:sp>
        <p:nvSpPr>
          <p:cNvPr id="522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spcBef>
                <a:spcPts val="600"/>
              </a:spcBef>
            </a:pPr>
            <a:r>
              <a:rPr lang="en-US" altLang="zh-CN" dirty="0" smtClean="0"/>
              <a:t>Objects</a:t>
            </a:r>
          </a:p>
          <a:p>
            <a:pPr lvl="1" eaLnBrk="1">
              <a:spcBef>
                <a:spcPts val="600"/>
              </a:spcBef>
            </a:pPr>
            <a:r>
              <a:rPr lang="en-US" altLang="zh-CN" dirty="0" smtClean="0"/>
              <a:t>Methods (bound dynamically), polymorphism (subtypes), reuse (through inheritance)</a:t>
            </a:r>
            <a:r>
              <a:rPr lang="zh-CN" altLang="en-US" sz="2000" i="1" dirty="0" smtClean="0"/>
              <a:t>（方法（动态绑定），多态（子类），重用（继承））</a:t>
            </a:r>
          </a:p>
          <a:p>
            <a:pPr eaLnBrk="1">
              <a:spcBef>
                <a:spcPts val="600"/>
              </a:spcBef>
            </a:pPr>
            <a:r>
              <a:rPr lang="en-US" altLang="zh-CN" dirty="0" smtClean="0"/>
              <a:t>OO Architectures</a:t>
            </a:r>
          </a:p>
          <a:p>
            <a:pPr lvl="1" eaLnBrk="1">
              <a:spcBef>
                <a:spcPts val="600"/>
              </a:spcBef>
            </a:pPr>
            <a:r>
              <a:rPr lang="en-US" altLang="zh-CN" dirty="0" smtClean="0"/>
              <a:t>Objects as separate processes/threads</a:t>
            </a:r>
            <a:r>
              <a:rPr lang="zh-CN" altLang="en-US" sz="2000" i="1" dirty="0" smtClean="0"/>
              <a:t>（对象作为不同的进程</a:t>
            </a:r>
            <a:r>
              <a:rPr lang="en-US" altLang="zh-CN" sz="2000" i="1" dirty="0" smtClean="0"/>
              <a:t>/</a:t>
            </a:r>
            <a:r>
              <a:rPr lang="zh-CN" altLang="en-US" sz="2000" i="1" dirty="0" smtClean="0"/>
              <a:t>线程）</a:t>
            </a:r>
          </a:p>
          <a:p>
            <a:pPr lvl="1" eaLnBrk="1">
              <a:spcBef>
                <a:spcPts val="600"/>
              </a:spcBef>
            </a:pPr>
            <a:r>
              <a:rPr lang="en-US" altLang="zh-CN" dirty="0" smtClean="0"/>
              <a:t>Client-server, tiered styles</a:t>
            </a:r>
          </a:p>
          <a:p>
            <a:pPr eaLnBrk="1">
              <a:spcBef>
                <a:spcPts val="600"/>
              </a:spcBef>
            </a:pPr>
            <a:r>
              <a:rPr lang="en-US" altLang="zh-CN" dirty="0" smtClean="0"/>
              <a:t>Components</a:t>
            </a:r>
          </a:p>
          <a:p>
            <a:pPr lvl="1" eaLnBrk="1">
              <a:spcBef>
                <a:spcPts val="600"/>
              </a:spcBef>
            </a:pPr>
            <a:r>
              <a:rPr lang="en-US" altLang="zh-CN" dirty="0" smtClean="0"/>
              <a:t>Multiple interfaces, binary compatibility, advanced middleware </a:t>
            </a:r>
            <a:r>
              <a:rPr lang="zh-CN" altLang="en-US" sz="2000" i="1" dirty="0" smtClean="0"/>
              <a:t>（多个接口，二进制兼容，高级中间件）</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1303338"/>
            <a:ext cx="74771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3251" name="Rectangle 2"/>
          <p:cNvSpPr>
            <a:spLocks noChangeArrowheads="1"/>
          </p:cNvSpPr>
          <p:nvPr/>
        </p:nvSpPr>
        <p:spPr bwMode="auto">
          <a:xfrm>
            <a:off x="3132138" y="188913"/>
            <a:ext cx="5867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a:solidFill>
                  <a:srgbClr val="C00000"/>
                </a:solidFill>
                <a:latin typeface="微软雅黑" pitchFamily="34" charset="-122"/>
                <a:ea typeface="微软雅黑" pitchFamily="34" charset="-122"/>
              </a:rPr>
              <a:t>Main Program and Subroutine</a:t>
            </a: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bwMode="auto">
          <a:xfrm>
            <a:off x="3203575" y="274638"/>
            <a:ext cx="568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Main Program and Subroutine</a:t>
            </a:r>
            <a:endParaRPr lang="zh-CN" altLang="en-US" sz="3200" smtClean="0"/>
          </a:p>
        </p:txBody>
      </p:sp>
      <p:sp>
        <p:nvSpPr>
          <p:cNvPr id="542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Problem:</a:t>
            </a:r>
            <a:r>
              <a:rPr lang="en-US" altLang="zh-CN" sz="2800" dirty="0" smtClean="0"/>
              <a:t> </a:t>
            </a:r>
          </a:p>
          <a:p>
            <a:pPr lvl="1"/>
            <a:r>
              <a:rPr lang="en-US" altLang="zh-CN" dirty="0" smtClean="0"/>
              <a:t>This pattern is suitable for applications in which the computation can appropriately be defined via a </a:t>
            </a:r>
            <a:r>
              <a:rPr lang="en-US" altLang="zh-CN" dirty="0" smtClean="0">
                <a:solidFill>
                  <a:srgbClr val="FF0000"/>
                </a:solidFill>
              </a:rPr>
              <a:t>hierarchy of procedure definitions</a:t>
            </a:r>
            <a:r>
              <a:rPr lang="en-US" altLang="zh-CN" dirty="0" smtClean="0"/>
              <a:t>. </a:t>
            </a:r>
          </a:p>
          <a:p>
            <a:r>
              <a:rPr lang="en-US" altLang="zh-CN" dirty="0" smtClean="0"/>
              <a:t>Context: </a:t>
            </a:r>
          </a:p>
          <a:p>
            <a:pPr lvl="1"/>
            <a:r>
              <a:rPr lang="en-US" altLang="zh-CN" dirty="0" smtClean="0"/>
              <a:t>Many programming languages provide natural support for defining </a:t>
            </a:r>
            <a:r>
              <a:rPr lang="en-US" altLang="zh-CN" dirty="0" smtClean="0">
                <a:solidFill>
                  <a:srgbClr val="FF0000"/>
                </a:solidFill>
              </a:rPr>
              <a:t>nested collections of procedures</a:t>
            </a:r>
            <a:r>
              <a:rPr lang="en-US" altLang="zh-CN" dirty="0" smtClean="0"/>
              <a:t> and for calling them hierarchically. These languages often allow collections of procedures to be grouped into modules, thereby introducing </a:t>
            </a:r>
            <a:r>
              <a:rPr lang="en-US" altLang="zh-CN" i="1" dirty="0" smtClean="0"/>
              <a:t>name-space</a:t>
            </a:r>
            <a:r>
              <a:rPr lang="en-US" altLang="zh-CN" dirty="0" smtClean="0"/>
              <a:t> locality. The execution environment usually provides a single thread of control in a single name space.</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bwMode="auto">
          <a:xfrm>
            <a:off x="3203575" y="274638"/>
            <a:ext cx="568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Main Program and Subroutine</a:t>
            </a:r>
            <a:endParaRPr lang="zh-CN" altLang="en-US" sz="3200" smtClean="0"/>
          </a:p>
        </p:txBody>
      </p:sp>
      <p:sp>
        <p:nvSpPr>
          <p:cNvPr id="552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Solution: </a:t>
            </a:r>
          </a:p>
          <a:p>
            <a:pPr lvl="1"/>
            <a:r>
              <a:rPr lang="en-US" altLang="zh-CN" i="1" smtClean="0"/>
              <a:t>System model: </a:t>
            </a:r>
            <a:r>
              <a:rPr lang="en-US" altLang="zh-CN" smtClean="0"/>
              <a:t>call and definition hierarchy, subsystems often defined via modularity</a:t>
            </a:r>
          </a:p>
          <a:p>
            <a:pPr lvl="1"/>
            <a:r>
              <a:rPr lang="en-US" altLang="zh-CN" i="1" smtClean="0"/>
              <a:t>Components: </a:t>
            </a:r>
            <a:r>
              <a:rPr lang="en-US" altLang="zh-CN" smtClean="0"/>
              <a:t>procedures and explicitly visible data </a:t>
            </a:r>
          </a:p>
          <a:p>
            <a:pPr lvl="1"/>
            <a:r>
              <a:rPr lang="en-US" altLang="zh-CN" i="1" smtClean="0"/>
              <a:t>Connectors: </a:t>
            </a:r>
            <a:r>
              <a:rPr lang="en-US" altLang="zh-CN" smtClean="0"/>
              <a:t>procedure calls and explicit data sharing</a:t>
            </a:r>
          </a:p>
          <a:p>
            <a:pPr lvl="1"/>
            <a:r>
              <a:rPr lang="en-US" altLang="zh-CN" i="1" smtClean="0"/>
              <a:t>Control structure: </a:t>
            </a:r>
            <a:r>
              <a:rPr lang="en-US" altLang="zh-CN" smtClean="0"/>
              <a:t>single thread</a:t>
            </a:r>
            <a:endParaRPr lang="zh-CN" altLang="en-US" smtClean="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Coupling</a:t>
            </a:r>
            <a:r>
              <a:rPr lang="zh-CN" altLang="en-US" sz="2400" i="1" dirty="0" smtClean="0"/>
              <a:t>（耦合）</a:t>
            </a:r>
            <a:r>
              <a:rPr lang="en-US" altLang="zh-CN" sz="2400" i="1" dirty="0" smtClean="0"/>
              <a:t> </a:t>
            </a:r>
            <a:r>
              <a:rPr lang="en-US" altLang="zh-CN" dirty="0" smtClean="0"/>
              <a:t>and Cohesion</a:t>
            </a:r>
            <a:r>
              <a:rPr lang="zh-CN" altLang="en-US" sz="2400" i="1" dirty="0" smtClean="0"/>
              <a:t>（内聚）</a:t>
            </a:r>
            <a:endParaRPr lang="zh-CN" altLang="en-US" i="1" dirty="0"/>
          </a:p>
        </p:txBody>
      </p:sp>
      <p:sp>
        <p:nvSpPr>
          <p:cNvPr id="3" name="内容占位符 2"/>
          <p:cNvSpPr>
            <a:spLocks noGrp="1"/>
          </p:cNvSpPr>
          <p:nvPr>
            <p:ph idx="1"/>
          </p:nvPr>
        </p:nvSpPr>
        <p:spPr/>
        <p:txBody>
          <a:bodyPr/>
          <a:lstStyle/>
          <a:p>
            <a:r>
              <a:rPr lang="en-US" altLang="zh-CN" dirty="0" smtClean="0"/>
              <a:t>Architectural Building blocks:</a:t>
            </a:r>
          </a:p>
          <a:p>
            <a:endParaRPr lang="en-US" altLang="zh-CN" dirty="0"/>
          </a:p>
          <a:p>
            <a:endParaRPr lang="en-US" altLang="zh-CN" dirty="0" smtClean="0"/>
          </a:p>
          <a:p>
            <a:pPr marL="0" indent="0">
              <a:buNone/>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75831"/>
            <a:ext cx="6022709" cy="143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551355"/>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bwMode="auto">
          <a:xfrm>
            <a:off x="3203575" y="274638"/>
            <a:ext cx="568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Main Program and Subroutine: Model</a:t>
            </a:r>
            <a:endParaRPr lang="zh-CN" altLang="en-US" sz="3200" smtClean="0"/>
          </a:p>
        </p:txBody>
      </p:sp>
      <p:sp>
        <p:nvSpPr>
          <p:cNvPr id="563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Hierarchical decomposition:</a:t>
            </a:r>
            <a:endParaRPr lang="zh-CN" altLang="en-US" smtClean="0"/>
          </a:p>
          <a:p>
            <a:pPr lvl="1"/>
            <a:r>
              <a:rPr lang="en-US" altLang="zh-CN" smtClean="0"/>
              <a:t>Based on definition-use relationship</a:t>
            </a:r>
            <a:endParaRPr lang="zh-CN" altLang="en-US" smtClean="0"/>
          </a:p>
          <a:p>
            <a:pPr lvl="1"/>
            <a:r>
              <a:rPr lang="en-US" altLang="zh-CN" smtClean="0"/>
              <a:t>Uses </a:t>
            </a:r>
            <a:r>
              <a:rPr lang="en-US" altLang="zh-CN" smtClean="0">
                <a:solidFill>
                  <a:srgbClr val="FF0000"/>
                </a:solidFill>
              </a:rPr>
              <a:t>procedure call</a:t>
            </a:r>
            <a:r>
              <a:rPr lang="en-US" altLang="zh-CN" smtClean="0"/>
              <a:t> as interaction mechanism</a:t>
            </a:r>
            <a:endParaRPr lang="zh-CN" altLang="en-US" smtClean="0"/>
          </a:p>
          <a:p>
            <a:r>
              <a:rPr lang="en-US" altLang="zh-CN" smtClean="0"/>
              <a:t>Single thread of control:</a:t>
            </a:r>
            <a:endParaRPr lang="zh-CN" altLang="en-US" smtClean="0"/>
          </a:p>
          <a:p>
            <a:pPr lvl="1"/>
            <a:r>
              <a:rPr lang="en-US" altLang="zh-CN" smtClean="0"/>
              <a:t>Supported directly by programming languages</a:t>
            </a:r>
            <a:endParaRPr lang="zh-CN" altLang="en-US" smtClean="0"/>
          </a:p>
          <a:p>
            <a:r>
              <a:rPr lang="en-US" altLang="zh-CN" smtClean="0"/>
              <a:t>Hierarchical reasoning:</a:t>
            </a:r>
            <a:endParaRPr lang="zh-CN" altLang="en-US" smtClean="0"/>
          </a:p>
          <a:p>
            <a:pPr lvl="1"/>
            <a:r>
              <a:rPr lang="en-US" altLang="zh-CN" smtClean="0"/>
              <a:t>Correctness of a subroutine depends on the correctness of the subroutines it calls</a:t>
            </a:r>
            <a:endParaRPr lang="zh-CN" altLang="en-US" smtClean="0"/>
          </a:p>
          <a:p>
            <a:r>
              <a:rPr lang="en-US" altLang="zh-CN" smtClean="0"/>
              <a:t>Subsystem structure implicit:</a:t>
            </a:r>
          </a:p>
          <a:p>
            <a:pPr lvl="1"/>
            <a:r>
              <a:rPr lang="en-US" altLang="zh-CN" smtClean="0"/>
              <a:t>Subroutines typically aggregated into modules</a:t>
            </a:r>
            <a:endParaRPr lang="zh-CN" altLang="en-US" smtClean="0"/>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341438"/>
            <a:ext cx="751522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7347" name="Rectangle 2"/>
          <p:cNvSpPr>
            <a:spLocks noChangeArrowheads="1"/>
          </p:cNvSpPr>
          <p:nvPr/>
        </p:nvSpPr>
        <p:spPr bwMode="auto">
          <a:xfrm>
            <a:off x="3132138" y="188913"/>
            <a:ext cx="5867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a:solidFill>
                  <a:srgbClr val="C00000"/>
                </a:solidFill>
                <a:latin typeface="微软雅黑" pitchFamily="34" charset="-122"/>
                <a:ea typeface="微软雅黑" pitchFamily="34" charset="-122"/>
              </a:rPr>
              <a:t>Main Program and Subroutine</a:t>
            </a: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8691" name="Group 3"/>
          <p:cNvGraphicFramePr>
            <a:graphicFrameLocks noGrp="1"/>
          </p:cNvGraphicFramePr>
          <p:nvPr>
            <p:ph idx="4294967295"/>
            <p:extLst>
              <p:ext uri="{D42A27DB-BD31-4B8C-83A1-F6EECF244321}">
                <p14:modId xmlns:p14="http://schemas.microsoft.com/office/powerpoint/2010/main" val="1915898954"/>
              </p:ext>
            </p:extLst>
          </p:nvPr>
        </p:nvGraphicFramePr>
        <p:xfrm>
          <a:off x="446856" y="1402779"/>
          <a:ext cx="8229600" cy="4762525"/>
        </p:xfrm>
        <a:graphic>
          <a:graphicData uri="http://schemas.openxmlformats.org/drawingml/2006/table">
            <a:tbl>
              <a:tblPr/>
              <a:tblGrid>
                <a:gridCol w="2743200"/>
                <a:gridCol w="2743200"/>
                <a:gridCol w="2743200"/>
              </a:tblGrid>
              <a:tr h="74450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800" b="0" i="0" u="none" strike="noStrike" cap="none" normalizeH="0" baseline="0" dirty="0" smtClean="0">
                        <a:ln>
                          <a:noFill/>
                        </a:ln>
                        <a:solidFill>
                          <a:schemeClr val="tx1"/>
                        </a:solidFill>
                        <a:effectLst/>
                        <a:latin typeface="Montara Std Gothic"/>
                        <a:ea typeface="宋体" pitchFamily="2" charset="-122"/>
                      </a:endParaRPr>
                    </a:p>
                  </a:txBody>
                  <a:tcPr marT="45718" marB="4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Pipes</a:t>
                      </a:r>
                    </a:p>
                  </a:txBody>
                  <a:tcPr marT="45718" marB="4571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Procedures</a:t>
                      </a:r>
                    </a:p>
                  </a:txBody>
                  <a:tcPr marT="45718" marB="4571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89609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Control</a:t>
                      </a:r>
                    </a:p>
                  </a:txBody>
                  <a:tcPr marT="45718" marB="45718"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Asynchronous</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data-driven</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Synchronous</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blocking</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0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Semantics</a:t>
                      </a:r>
                    </a:p>
                  </a:txBody>
                  <a:tcPr marT="45718" marB="45718"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Functional</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Hierarchical</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Data</a:t>
                      </a:r>
                    </a:p>
                  </a:txBody>
                  <a:tcPr marT="45718" marB="45718"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Streamed</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Parameter / return value</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4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Variations</a:t>
                      </a:r>
                    </a:p>
                  </a:txBody>
                  <a:tcPr marT="45718" marB="45718"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2400" b="1" i="0" u="none" strike="noStrike" cap="none" normalizeH="0" baseline="0" smtClean="0">
                          <a:ln>
                            <a:noFill/>
                          </a:ln>
                          <a:solidFill>
                            <a:srgbClr val="FF0000"/>
                          </a:solidFill>
                          <a:effectLst/>
                          <a:latin typeface="Times New Roman" panose="02020603050405020304" pitchFamily="18" charset="0"/>
                          <a:ea typeface="宋体" pitchFamily="2" charset="-122"/>
                          <a:cs typeface="Times New Roman" panose="02020603050405020304" pitchFamily="18" charset="0"/>
                        </a:rPr>
                        <a:t>Buffering</a:t>
                      </a: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end</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of</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file behavior</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Binding time, exception handling, polymorphism</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94" name="Rectangle 2"/>
          <p:cNvSpPr>
            <a:spLocks noChangeArrowheads="1"/>
          </p:cNvSpPr>
          <p:nvPr/>
        </p:nvSpPr>
        <p:spPr bwMode="auto">
          <a:xfrm>
            <a:off x="3132138" y="331788"/>
            <a:ext cx="5867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600" b="1">
                <a:solidFill>
                  <a:srgbClr val="C00000"/>
                </a:solidFill>
                <a:latin typeface="微软雅黑" pitchFamily="34" charset="-122"/>
                <a:ea typeface="微软雅黑" pitchFamily="34" charset="-122"/>
              </a:rPr>
              <a:t>Pipes vs Procedures</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bwMode="auto">
          <a:xfrm>
            <a:off x="3203575" y="346075"/>
            <a:ext cx="5689600" cy="779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Criteria for Modularization</a:t>
            </a:r>
            <a:endParaRPr lang="zh-CN" altLang="en-US" sz="3200" smtClean="0"/>
          </a:p>
        </p:txBody>
      </p:sp>
      <p:sp>
        <p:nvSpPr>
          <p:cNvPr id="59395" name="内容占位符 2"/>
          <p:cNvSpPr>
            <a:spLocks noGrp="1"/>
          </p:cNvSpPr>
          <p:nvPr>
            <p:ph idx="1"/>
          </p:nvPr>
        </p:nvSpPr>
        <p:spPr bwMode="auto">
          <a:xfrm>
            <a:off x="457200" y="1557338"/>
            <a:ext cx="8229600" cy="4852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Bef>
                <a:spcPts val="300"/>
              </a:spcBef>
            </a:pPr>
            <a:r>
              <a:rPr lang="en-US" altLang="zh-CN" dirty="0" smtClean="0"/>
              <a:t>What is a module?</a:t>
            </a:r>
          </a:p>
          <a:p>
            <a:pPr lvl="1">
              <a:lnSpc>
                <a:spcPct val="100000"/>
              </a:lnSpc>
              <a:spcBef>
                <a:spcPts val="300"/>
              </a:spcBef>
            </a:pPr>
            <a:r>
              <a:rPr lang="en-US" altLang="zh-CN" dirty="0" smtClean="0"/>
              <a:t>Common view: a piece of code. But too limited.</a:t>
            </a:r>
          </a:p>
          <a:p>
            <a:pPr lvl="1">
              <a:lnSpc>
                <a:spcPct val="100000"/>
              </a:lnSpc>
              <a:spcBef>
                <a:spcPts val="300"/>
              </a:spcBef>
            </a:pPr>
            <a:r>
              <a:rPr lang="en-US" altLang="zh-CN" dirty="0" smtClean="0"/>
              <a:t>Compilation unit, including related declarations and interface </a:t>
            </a:r>
          </a:p>
          <a:p>
            <a:pPr lvl="1">
              <a:lnSpc>
                <a:spcPct val="100000"/>
              </a:lnSpc>
              <a:spcBef>
                <a:spcPts val="300"/>
              </a:spcBef>
            </a:pPr>
            <a:r>
              <a:rPr lang="en-US" altLang="zh-CN" dirty="0" err="1" smtClean="0"/>
              <a:t>Parnas</a:t>
            </a:r>
            <a:r>
              <a:rPr lang="en-US" altLang="zh-CN" dirty="0" smtClean="0"/>
              <a:t>: a unit of work.</a:t>
            </a:r>
          </a:p>
          <a:p>
            <a:pPr>
              <a:lnSpc>
                <a:spcPct val="100000"/>
              </a:lnSpc>
              <a:spcBef>
                <a:spcPts val="300"/>
              </a:spcBef>
            </a:pPr>
            <a:r>
              <a:rPr lang="en-US" altLang="zh-CN" dirty="0" smtClean="0"/>
              <a:t>Why modularize a system, anyway?</a:t>
            </a:r>
          </a:p>
          <a:p>
            <a:pPr lvl="1">
              <a:lnSpc>
                <a:spcPct val="100000"/>
              </a:lnSpc>
              <a:spcBef>
                <a:spcPts val="300"/>
              </a:spcBef>
            </a:pPr>
            <a:r>
              <a:rPr lang="en-US" altLang="zh-CN" dirty="0" smtClean="0"/>
              <a:t>Management: Partition the overall development effort</a:t>
            </a:r>
          </a:p>
          <a:p>
            <a:pPr lvl="2">
              <a:lnSpc>
                <a:spcPct val="100000"/>
              </a:lnSpc>
              <a:spcBef>
                <a:spcPts val="300"/>
              </a:spcBef>
            </a:pPr>
            <a:r>
              <a:rPr lang="en-US" altLang="zh-CN" dirty="0" smtClean="0"/>
              <a:t>divide and conquer </a:t>
            </a:r>
            <a:r>
              <a:rPr lang="zh-CN" altLang="en-US" sz="1800" i="1" dirty="0" smtClean="0"/>
              <a:t>（分而治之）</a:t>
            </a:r>
            <a:endParaRPr lang="en-US" altLang="zh-CN" i="1" dirty="0" smtClean="0"/>
          </a:p>
          <a:p>
            <a:pPr lvl="1">
              <a:lnSpc>
                <a:spcPct val="100000"/>
              </a:lnSpc>
              <a:spcBef>
                <a:spcPts val="300"/>
              </a:spcBef>
            </a:pPr>
            <a:r>
              <a:rPr lang="en-US" altLang="zh-CN" dirty="0" smtClean="0"/>
              <a:t>Evolution: Decouple parts of a system so that changes to one part are isolated from changes to other parts</a:t>
            </a:r>
            <a:endParaRPr lang="zh-CN" altLang="en-US" dirty="0" smtClean="0"/>
          </a:p>
          <a:p>
            <a:pPr lvl="1">
              <a:lnSpc>
                <a:spcPct val="100000"/>
              </a:lnSpc>
              <a:spcBef>
                <a:spcPts val="300"/>
              </a:spcBef>
            </a:pPr>
            <a:r>
              <a:rPr lang="en-US" altLang="zh-CN" dirty="0" smtClean="0"/>
              <a:t>Understanding: Permit system to be understood as composition of mind-sized chunks</a:t>
            </a:r>
            <a:endParaRPr lang="zh-CN" altLang="en-US" dirty="0" smtClean="0"/>
          </a:p>
          <a:p>
            <a:pPr>
              <a:lnSpc>
                <a:spcPct val="100000"/>
              </a:lnSpc>
              <a:spcBef>
                <a:spcPts val="300"/>
              </a:spcBef>
            </a:pPr>
            <a:r>
              <a:rPr lang="en-US" altLang="zh-CN" dirty="0" smtClean="0"/>
              <a:t>Key issue: what criteria to use for modularization</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Module Decomposition</a:t>
            </a:r>
            <a:endParaRPr lang="zh-CN" altLang="en-US" sz="3200" smtClean="0"/>
          </a:p>
        </p:txBody>
      </p:sp>
      <p:sp>
        <p:nvSpPr>
          <p:cNvPr id="604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Parnas</a:t>
            </a:r>
          </a:p>
          <a:p>
            <a:pPr lvl="1"/>
            <a:r>
              <a:rPr lang="en-US" altLang="zh-CN" smtClean="0"/>
              <a:t>Hide secrets. OK, what’s a “secret”?</a:t>
            </a:r>
          </a:p>
          <a:p>
            <a:pPr lvl="2"/>
            <a:r>
              <a:rPr lang="en-US" altLang="zh-CN" smtClean="0"/>
              <a:t>Representation of data</a:t>
            </a:r>
          </a:p>
          <a:p>
            <a:pPr lvl="2"/>
            <a:r>
              <a:rPr lang="en-US" altLang="zh-CN" smtClean="0"/>
              <a:t>Properties of a device, other than required properties</a:t>
            </a:r>
          </a:p>
          <a:p>
            <a:pPr lvl="2"/>
            <a:r>
              <a:rPr lang="en-US" altLang="zh-CN" smtClean="0"/>
              <a:t>Mechanisms that support policies</a:t>
            </a:r>
          </a:p>
          <a:p>
            <a:pPr lvl="1"/>
            <a:r>
              <a:rPr lang="en-US" altLang="zh-CN" smtClean="0"/>
              <a:t>Try to localize future change</a:t>
            </a:r>
          </a:p>
          <a:p>
            <a:pPr lvl="2"/>
            <a:r>
              <a:rPr lang="en-US" altLang="zh-CN" smtClean="0"/>
              <a:t>Hide system details likely to change independently</a:t>
            </a:r>
            <a:endParaRPr lang="zh-CN" altLang="en-US" smtClean="0"/>
          </a:p>
          <a:p>
            <a:pPr lvl="2"/>
            <a:r>
              <a:rPr lang="en-US" altLang="zh-CN" smtClean="0"/>
              <a:t>Expose in interfaces assumptions unlikely to change</a:t>
            </a:r>
            <a:endParaRPr lang="zh-CN" altLang="en-US" smtClean="0"/>
          </a:p>
          <a:p>
            <a:pPr lvl="1"/>
            <a:r>
              <a:rPr lang="en-US" altLang="zh-CN" smtClean="0"/>
              <a:t>Use functions to allow for change</a:t>
            </a:r>
          </a:p>
          <a:p>
            <a:pPr lvl="2"/>
            <a:r>
              <a:rPr lang="en-US" altLang="zh-CN" smtClean="0"/>
              <a:t>They’re easier to change than visible representation</a:t>
            </a: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bwMode="auto">
          <a:xfrm>
            <a:off x="3203575" y="274638"/>
            <a:ext cx="568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smtClean="0"/>
              <a:t>Encapsulation/Information Hiding</a:t>
            </a:r>
            <a:endParaRPr lang="zh-CN" altLang="en-US" sz="3200" dirty="0" smtClean="0"/>
          </a:p>
        </p:txBody>
      </p:sp>
      <p:sp>
        <p:nvSpPr>
          <p:cNvPr id="6144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err="1" smtClean="0"/>
              <a:t>Parnas</a:t>
            </a:r>
            <a:r>
              <a:rPr lang="en-US" altLang="zh-CN" dirty="0" smtClean="0"/>
              <a:t>: Hide secrets (not just representations)</a:t>
            </a:r>
          </a:p>
          <a:p>
            <a:r>
              <a:rPr lang="en-US" altLang="en-US" dirty="0" err="1" smtClean="0"/>
              <a:t>Booch</a:t>
            </a:r>
            <a:r>
              <a:rPr lang="en-US" altLang="en-US" dirty="0" smtClean="0"/>
              <a:t>: Object’s behavior is characterized by actions that</a:t>
            </a:r>
            <a:r>
              <a:rPr lang="en-US" altLang="zh-CN" dirty="0" smtClean="0"/>
              <a:t> </a:t>
            </a:r>
            <a:r>
              <a:rPr lang="en-US" altLang="en-US" dirty="0" smtClean="0"/>
              <a:t>it suffers and that it requires</a:t>
            </a:r>
            <a:endParaRPr lang="zh-CN" altLang="en-US" dirty="0" smtClean="0"/>
          </a:p>
          <a:p>
            <a:r>
              <a:rPr lang="en-US" altLang="zh-CN" dirty="0" smtClean="0"/>
              <a:t>Practically speaking:</a:t>
            </a:r>
          </a:p>
          <a:p>
            <a:pPr lvl="1"/>
            <a:r>
              <a:rPr lang="en-US" altLang="zh-CN" dirty="0" smtClean="0"/>
              <a:t>Object has state and operations, but also has responsibility for the </a:t>
            </a:r>
            <a:r>
              <a:rPr lang="en-US" altLang="zh-CN" dirty="0" smtClean="0">
                <a:solidFill>
                  <a:srgbClr val="FF0000"/>
                </a:solidFill>
              </a:rPr>
              <a:t>integrity</a:t>
            </a:r>
            <a:r>
              <a:rPr lang="en-US" altLang="zh-CN" dirty="0" smtClean="0"/>
              <a:t> of its state</a:t>
            </a:r>
            <a:endParaRPr lang="zh-CN" altLang="en-US" dirty="0" smtClean="0"/>
          </a:p>
          <a:p>
            <a:pPr lvl="1"/>
            <a:r>
              <a:rPr lang="en-US" altLang="zh-CN" dirty="0" smtClean="0"/>
              <a:t>Object is known by its </a:t>
            </a:r>
            <a:r>
              <a:rPr lang="en-US" altLang="zh-CN" dirty="0" smtClean="0">
                <a:solidFill>
                  <a:srgbClr val="FF0000"/>
                </a:solidFill>
              </a:rPr>
              <a:t>interface</a:t>
            </a:r>
            <a:endParaRPr lang="zh-CN" altLang="en-US" dirty="0" smtClean="0">
              <a:solidFill>
                <a:srgbClr val="FF0000"/>
              </a:solidFill>
            </a:endParaRPr>
          </a:p>
          <a:p>
            <a:pPr lvl="1"/>
            <a:r>
              <a:rPr lang="en-US" altLang="zh-CN" dirty="0" smtClean="0"/>
              <a:t>Object is probably instantiated from a </a:t>
            </a:r>
            <a:r>
              <a:rPr lang="en-US" altLang="zh-CN" dirty="0" smtClean="0">
                <a:solidFill>
                  <a:srgbClr val="FF0000"/>
                </a:solidFill>
              </a:rPr>
              <a:t>template</a:t>
            </a:r>
            <a:endParaRPr lang="zh-CN" altLang="en-US" dirty="0" smtClean="0">
              <a:solidFill>
                <a:srgbClr val="FF0000"/>
              </a:solidFill>
            </a:endParaRPr>
          </a:p>
          <a:p>
            <a:pPr lvl="1"/>
            <a:r>
              <a:rPr lang="en-US" altLang="zh-CN" dirty="0" smtClean="0"/>
              <a:t>Object has operations to access and alter state and perhaps generator</a:t>
            </a:r>
            <a:endParaRPr lang="zh-CN" altLang="en-US" dirty="0" smtClean="0"/>
          </a:p>
          <a:p>
            <a:pPr lvl="1"/>
            <a:r>
              <a:rPr lang="en-US" altLang="zh-CN" dirty="0" smtClean="0"/>
              <a:t>There are different kinds of objects (e.g., actor, agent, server)</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8353425" cy="4889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2"/>
          <p:cNvSpPr>
            <a:spLocks noChangeArrowheads="1"/>
          </p:cNvSpPr>
          <p:nvPr/>
        </p:nvSpPr>
        <p:spPr bwMode="auto">
          <a:xfrm>
            <a:off x="3132138" y="260350"/>
            <a:ext cx="5867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3200" b="1">
                <a:solidFill>
                  <a:srgbClr val="C00000"/>
                </a:solidFill>
                <a:latin typeface="微软雅黑" pitchFamily="34" charset="-122"/>
                <a:ea typeface="微软雅黑" pitchFamily="34" charset="-122"/>
              </a:rPr>
              <a:t>Data Abstraction or Object-Oriented</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bwMode="auto">
          <a:xfrm>
            <a:off x="3059113" y="274638"/>
            <a:ext cx="5834062"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Data Abstraction or Object-Oriented</a:t>
            </a:r>
            <a:endParaRPr lang="zh-CN" altLang="en-US" sz="3200" smtClean="0"/>
          </a:p>
        </p:txBody>
      </p:sp>
      <p:sp>
        <p:nvSpPr>
          <p:cNvPr id="634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Bef>
                <a:spcPct val="0"/>
              </a:spcBef>
            </a:pPr>
            <a:r>
              <a:rPr lang="en-US" altLang="zh-CN" dirty="0" smtClean="0">
                <a:solidFill>
                  <a:srgbClr val="FF0000"/>
                </a:solidFill>
              </a:rPr>
              <a:t>Problem</a:t>
            </a:r>
            <a:r>
              <a:rPr lang="en-US" altLang="zh-CN" dirty="0" smtClean="0"/>
              <a:t>: This pattern is suitable for applications in which a central issue is identifying and protecting related bodies of information, especially representation information.</a:t>
            </a:r>
          </a:p>
          <a:p>
            <a:pPr>
              <a:lnSpc>
                <a:spcPct val="100000"/>
              </a:lnSpc>
              <a:spcBef>
                <a:spcPct val="0"/>
              </a:spcBef>
            </a:pPr>
            <a:r>
              <a:rPr lang="en-US" altLang="zh-CN" dirty="0" smtClean="0">
                <a:solidFill>
                  <a:srgbClr val="FF0000"/>
                </a:solidFill>
              </a:rPr>
              <a:t>Context</a:t>
            </a:r>
            <a:r>
              <a:rPr lang="en-US" altLang="zh-CN" dirty="0" smtClean="0"/>
              <a:t>: Numerous design methods provide strategies for identifying natural objects. Newer programming languages support various variations on the theme, so if the language choice or the methodology is fixed, that will strongly influence the flavor of the decomposition.</a:t>
            </a:r>
          </a:p>
          <a:p>
            <a:pPr>
              <a:lnSpc>
                <a:spcPct val="100000"/>
              </a:lnSpc>
              <a:spcBef>
                <a:spcPct val="0"/>
              </a:spcBef>
            </a:pPr>
            <a:r>
              <a:rPr lang="en-US" altLang="zh-CN" dirty="0" smtClean="0">
                <a:solidFill>
                  <a:srgbClr val="FF0000"/>
                </a:solidFill>
              </a:rPr>
              <a:t>Solution</a:t>
            </a:r>
            <a:r>
              <a:rPr lang="en-US" altLang="zh-CN" dirty="0" smtClean="0"/>
              <a:t>:</a:t>
            </a:r>
          </a:p>
          <a:p>
            <a:pPr lvl="1">
              <a:lnSpc>
                <a:spcPct val="100000"/>
              </a:lnSpc>
              <a:spcBef>
                <a:spcPct val="0"/>
              </a:spcBef>
            </a:pPr>
            <a:r>
              <a:rPr lang="en-US" altLang="zh-CN" sz="2000" i="1" dirty="0" smtClean="0"/>
              <a:t>System model: </a:t>
            </a:r>
            <a:r>
              <a:rPr lang="en-US" altLang="zh-CN" sz="2000" dirty="0" smtClean="0"/>
              <a:t>localized state maintenance</a:t>
            </a:r>
          </a:p>
          <a:p>
            <a:pPr lvl="1">
              <a:lnSpc>
                <a:spcPct val="100000"/>
              </a:lnSpc>
              <a:spcBef>
                <a:spcPct val="0"/>
              </a:spcBef>
            </a:pPr>
            <a:r>
              <a:rPr lang="en-US" altLang="zh-CN" sz="2000" i="1" dirty="0" smtClean="0"/>
              <a:t>Components: </a:t>
            </a:r>
            <a:r>
              <a:rPr lang="en-US" altLang="zh-CN" sz="2000" dirty="0" smtClean="0"/>
              <a:t>managers (e.g., servers, objects, abstract data types)</a:t>
            </a:r>
          </a:p>
          <a:p>
            <a:pPr lvl="1">
              <a:lnSpc>
                <a:spcPct val="100000"/>
              </a:lnSpc>
              <a:spcBef>
                <a:spcPct val="0"/>
              </a:spcBef>
            </a:pPr>
            <a:r>
              <a:rPr lang="en-US" altLang="zh-CN" sz="2000" i="1" dirty="0" smtClean="0"/>
              <a:t>Connectors: </a:t>
            </a:r>
            <a:r>
              <a:rPr lang="en-US" altLang="zh-CN" sz="2000" dirty="0" smtClean="0"/>
              <a:t>procedure call</a:t>
            </a:r>
          </a:p>
          <a:p>
            <a:pPr lvl="1">
              <a:lnSpc>
                <a:spcPct val="100000"/>
              </a:lnSpc>
              <a:spcBef>
                <a:spcPct val="0"/>
              </a:spcBef>
            </a:pPr>
            <a:r>
              <a:rPr lang="en-US" altLang="zh-CN" sz="2000" i="1" dirty="0" smtClean="0"/>
              <a:t>Control structure: </a:t>
            </a:r>
            <a:r>
              <a:rPr lang="en-US" altLang="zh-CN" sz="2000" dirty="0" smtClean="0"/>
              <a:t>decentralized, usually single thread</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bwMode="auto">
          <a:xfrm>
            <a:off x="3203575" y="274638"/>
            <a:ext cx="568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Elements of Object Architectures</a:t>
            </a:r>
            <a:endParaRPr lang="zh-CN" altLang="en-US" sz="3200" smtClean="0"/>
          </a:p>
        </p:txBody>
      </p:sp>
      <p:sp>
        <p:nvSpPr>
          <p:cNvPr id="645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r>
              <a:rPr lang="en-US" altLang="zh-CN" i="1" dirty="0" smtClean="0"/>
              <a:t>Encapsulation</a:t>
            </a:r>
            <a:r>
              <a:rPr lang="en-US" altLang="zh-CN" dirty="0" smtClean="0"/>
              <a:t>: Restrict access to certain information</a:t>
            </a:r>
            <a:r>
              <a:rPr lang="zh-CN" altLang="en-US" sz="2000" i="1" dirty="0" smtClean="0">
                <a:latin typeface="楷体" pitchFamily="49" charset="-122"/>
              </a:rPr>
              <a:t>（封装：限制对某些信息的访问）</a:t>
            </a:r>
            <a:endParaRPr lang="zh-CN" altLang="en-US" i="1" dirty="0" smtClean="0">
              <a:latin typeface="楷体" pitchFamily="49" charset="-122"/>
            </a:endParaRPr>
          </a:p>
          <a:p>
            <a:pPr eaLnBrk="1"/>
            <a:r>
              <a:rPr lang="en-US" altLang="zh-CN" i="1" dirty="0" smtClean="0"/>
              <a:t>Interaction</a:t>
            </a:r>
            <a:r>
              <a:rPr lang="en-US" altLang="zh-CN" dirty="0" smtClean="0"/>
              <a:t>: Via procedure calls or similar protocol</a:t>
            </a:r>
            <a:r>
              <a:rPr lang="zh-CN" altLang="en-US" sz="2000" i="1" dirty="0" smtClean="0">
                <a:latin typeface="楷体" pitchFamily="49" charset="-122"/>
              </a:rPr>
              <a:t>（交互：通过过程调用或类似的协议）</a:t>
            </a:r>
            <a:endParaRPr lang="zh-CN" altLang="en-US" i="1" dirty="0" smtClean="0">
              <a:latin typeface="楷体" pitchFamily="49" charset="-122"/>
            </a:endParaRPr>
          </a:p>
          <a:p>
            <a:pPr eaLnBrk="1"/>
            <a:r>
              <a:rPr lang="en-US" altLang="zh-CN" i="1" dirty="0" smtClean="0"/>
              <a:t>Polymorphism</a:t>
            </a:r>
            <a:r>
              <a:rPr lang="en-US" altLang="zh-CN" dirty="0" smtClean="0"/>
              <a:t>: Choose the method at run-time</a:t>
            </a:r>
            <a:r>
              <a:rPr lang="zh-CN" altLang="en-US" sz="2000" i="1" dirty="0" smtClean="0">
                <a:latin typeface="楷体" pitchFamily="49" charset="-122"/>
              </a:rPr>
              <a:t>（多态：在运行时选择具体的操作）</a:t>
            </a:r>
            <a:endParaRPr lang="zh-CN" altLang="en-US" i="1" dirty="0" smtClean="0">
              <a:latin typeface="楷体" pitchFamily="49" charset="-122"/>
            </a:endParaRPr>
          </a:p>
          <a:p>
            <a:pPr eaLnBrk="1"/>
            <a:r>
              <a:rPr lang="en-US" altLang="zh-CN" i="1" dirty="0" smtClean="0"/>
              <a:t>Inheritance</a:t>
            </a:r>
            <a:r>
              <a:rPr lang="en-US" altLang="zh-CN" dirty="0" smtClean="0"/>
              <a:t>: Shared definitions of functionality </a:t>
            </a:r>
            <a:r>
              <a:rPr lang="zh-CN" altLang="en-US" sz="2000" i="1" dirty="0" smtClean="0">
                <a:latin typeface="楷体" pitchFamily="49" charset="-122"/>
              </a:rPr>
              <a:t>（继承：对共享的功能保持唯一的接口）</a:t>
            </a:r>
            <a:endParaRPr lang="zh-CN" altLang="en-US" i="1" dirty="0" smtClean="0">
              <a:latin typeface="楷体" pitchFamily="49" charset="-122"/>
            </a:endParaRPr>
          </a:p>
          <a:p>
            <a:pPr eaLnBrk="1"/>
            <a:r>
              <a:rPr lang="en-US" altLang="zh-CN" i="1" dirty="0" smtClean="0"/>
              <a:t>Reuse and maintenance</a:t>
            </a:r>
            <a:r>
              <a:rPr lang="en-US" altLang="zh-CN" dirty="0" smtClean="0"/>
              <a:t>: Exploit encapsulation and locality to increase productivity</a:t>
            </a:r>
            <a:r>
              <a:rPr lang="zh-CN" altLang="en-US" sz="2000" i="1" dirty="0" smtClean="0">
                <a:latin typeface="楷体" pitchFamily="49" charset="-122"/>
              </a:rPr>
              <a:t>（重用和维护：利用封装和聚合提高生产力）</a:t>
            </a:r>
            <a:endParaRPr lang="zh-CN" altLang="en-US" i="1" dirty="0" smtClean="0">
              <a:latin typeface="楷体" pitchFamily="49" charset="-122"/>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bwMode="auto">
          <a:xfrm>
            <a:off x="3203575" y="274638"/>
            <a:ext cx="568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Problems with Object Approaches</a:t>
            </a:r>
            <a:endParaRPr lang="zh-CN" altLang="en-US" sz="3200" smtClean="0"/>
          </a:p>
        </p:txBody>
      </p:sp>
      <p:sp>
        <p:nvSpPr>
          <p:cNvPr id="65539" name="内容占位符 2"/>
          <p:cNvSpPr>
            <a:spLocks noGrp="1"/>
          </p:cNvSpPr>
          <p:nvPr>
            <p:ph idx="1"/>
          </p:nvPr>
        </p:nvSpPr>
        <p:spPr bwMode="auto">
          <a:xfrm>
            <a:off x="457200" y="1557338"/>
            <a:ext cx="8229600" cy="4852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Bef>
                <a:spcPct val="0"/>
              </a:spcBef>
            </a:pPr>
            <a:r>
              <a:rPr lang="en-US" altLang="zh-CN" dirty="0" smtClean="0"/>
              <a:t>Managing many objects</a:t>
            </a:r>
          </a:p>
          <a:p>
            <a:pPr lvl="1">
              <a:lnSpc>
                <a:spcPct val="100000"/>
              </a:lnSpc>
              <a:spcBef>
                <a:spcPct val="0"/>
              </a:spcBef>
            </a:pPr>
            <a:r>
              <a:rPr lang="en-US" altLang="zh-CN" sz="2000" dirty="0" smtClean="0"/>
              <a:t>vast sea of objects requires additional structuring</a:t>
            </a:r>
            <a:r>
              <a:rPr lang="zh-CN" altLang="en-US" sz="1800" i="1" dirty="0" smtClean="0"/>
              <a:t>（对象的海洋需要额外的结构来容纳）</a:t>
            </a:r>
            <a:endParaRPr lang="zh-CN" altLang="en-US" sz="2000" i="1" dirty="0" smtClean="0"/>
          </a:p>
          <a:p>
            <a:pPr lvl="1">
              <a:lnSpc>
                <a:spcPct val="100000"/>
              </a:lnSpc>
              <a:spcBef>
                <a:spcPct val="0"/>
              </a:spcBef>
            </a:pPr>
            <a:r>
              <a:rPr lang="en-US" altLang="zh-CN" sz="2000" dirty="0" smtClean="0"/>
              <a:t>hierarchical design suggested by </a:t>
            </a:r>
            <a:r>
              <a:rPr lang="en-US" altLang="zh-CN" sz="2000" dirty="0" err="1" smtClean="0"/>
              <a:t>Booch</a:t>
            </a:r>
            <a:r>
              <a:rPr lang="en-US" altLang="zh-CN" sz="2000" dirty="0" smtClean="0"/>
              <a:t> and </a:t>
            </a:r>
            <a:r>
              <a:rPr lang="en-US" altLang="zh-CN" sz="2000" dirty="0" err="1" smtClean="0"/>
              <a:t>Parnas</a:t>
            </a:r>
            <a:endParaRPr lang="en-US" altLang="zh-CN" sz="2000" dirty="0" smtClean="0"/>
          </a:p>
          <a:p>
            <a:pPr>
              <a:lnSpc>
                <a:spcPct val="100000"/>
              </a:lnSpc>
              <a:spcBef>
                <a:spcPct val="0"/>
              </a:spcBef>
            </a:pPr>
            <a:r>
              <a:rPr lang="en-US" altLang="zh-CN" dirty="0" smtClean="0"/>
              <a:t>Managing many interactions</a:t>
            </a:r>
          </a:p>
          <a:p>
            <a:pPr lvl="1">
              <a:lnSpc>
                <a:spcPct val="100000"/>
              </a:lnSpc>
              <a:spcBef>
                <a:spcPct val="0"/>
              </a:spcBef>
            </a:pPr>
            <a:r>
              <a:rPr lang="en-US" altLang="zh-CN" sz="2000" dirty="0" smtClean="0"/>
              <a:t>single interface can be limiting &amp; unwieldy (hence, “friends”)</a:t>
            </a:r>
            <a:r>
              <a:rPr lang="zh-CN" altLang="en-US" sz="1800" i="1" dirty="0" smtClean="0"/>
              <a:t>（单一的接口能力有限并且笨拙（于是，“友元”））</a:t>
            </a:r>
            <a:endParaRPr lang="zh-CN" altLang="en-US" sz="2000" i="1" dirty="0" smtClean="0"/>
          </a:p>
          <a:p>
            <a:pPr lvl="1">
              <a:lnSpc>
                <a:spcPct val="100000"/>
              </a:lnSpc>
              <a:spcBef>
                <a:spcPct val="0"/>
              </a:spcBef>
            </a:pPr>
            <a:r>
              <a:rPr lang="en-US" altLang="zh-CN" sz="2000" dirty="0" smtClean="0"/>
              <a:t>some languages/systems permit multiple interfaces (inner class, interface, multiple inheritance)</a:t>
            </a:r>
          </a:p>
          <a:p>
            <a:pPr>
              <a:lnSpc>
                <a:spcPct val="100000"/>
              </a:lnSpc>
              <a:spcBef>
                <a:spcPct val="0"/>
              </a:spcBef>
            </a:pPr>
            <a:r>
              <a:rPr lang="en-US" altLang="zh-CN" dirty="0" smtClean="0"/>
              <a:t>Distributed responsibility for behavior</a:t>
            </a:r>
          </a:p>
          <a:p>
            <a:pPr lvl="1">
              <a:lnSpc>
                <a:spcPct val="100000"/>
              </a:lnSpc>
              <a:spcBef>
                <a:spcPct val="0"/>
              </a:spcBef>
            </a:pPr>
            <a:r>
              <a:rPr lang="en-US" altLang="zh-CN" sz="2000" dirty="0" smtClean="0"/>
              <a:t>makes system hard to understand</a:t>
            </a:r>
          </a:p>
          <a:p>
            <a:pPr lvl="1">
              <a:lnSpc>
                <a:spcPct val="100000"/>
              </a:lnSpc>
              <a:spcBef>
                <a:spcPct val="0"/>
              </a:spcBef>
            </a:pPr>
            <a:r>
              <a:rPr lang="en-US" altLang="zh-CN" sz="2000" dirty="0" smtClean="0"/>
              <a:t>interaction diagrams now used in design</a:t>
            </a:r>
          </a:p>
          <a:p>
            <a:pPr>
              <a:lnSpc>
                <a:spcPct val="100000"/>
              </a:lnSpc>
              <a:spcBef>
                <a:spcPct val="0"/>
              </a:spcBef>
            </a:pPr>
            <a:r>
              <a:rPr lang="en-US" altLang="zh-CN" dirty="0" smtClean="0"/>
              <a:t>Capturing families of related designs</a:t>
            </a:r>
          </a:p>
          <a:p>
            <a:pPr lvl="1">
              <a:lnSpc>
                <a:spcPct val="100000"/>
              </a:lnSpc>
              <a:spcBef>
                <a:spcPct val="0"/>
              </a:spcBef>
            </a:pPr>
            <a:r>
              <a:rPr lang="en-US" altLang="zh-CN" sz="2000" dirty="0" smtClean="0"/>
              <a:t>types/classes are often not enough</a:t>
            </a:r>
          </a:p>
          <a:p>
            <a:pPr lvl="1">
              <a:lnSpc>
                <a:spcPct val="100000"/>
              </a:lnSpc>
              <a:spcBef>
                <a:spcPct val="0"/>
              </a:spcBef>
            </a:pPr>
            <a:r>
              <a:rPr lang="en-US" altLang="zh-CN" sz="2000" dirty="0" smtClean="0"/>
              <a:t>design patterns as an emerging off-shoot</a:t>
            </a:r>
            <a:endParaRPr lang="zh-CN" altLang="en-US" dirty="0" smtClean="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Coupling</a:t>
            </a:r>
            <a:r>
              <a:rPr lang="zh-CN" altLang="en-US" sz="2400" i="1" dirty="0" smtClean="0"/>
              <a:t>（耦合）</a:t>
            </a:r>
            <a:r>
              <a:rPr lang="en-US" altLang="zh-CN" sz="2400" i="1" dirty="0" smtClean="0"/>
              <a:t> </a:t>
            </a:r>
            <a:r>
              <a:rPr lang="en-US" altLang="zh-CN" dirty="0" smtClean="0"/>
              <a:t>and Cohesion</a:t>
            </a:r>
            <a:r>
              <a:rPr lang="zh-CN" altLang="en-US" sz="2400" i="1" dirty="0" smtClean="0"/>
              <a:t>（内聚）</a:t>
            </a:r>
            <a:endParaRPr lang="zh-CN" altLang="en-US" i="1" dirty="0"/>
          </a:p>
        </p:txBody>
      </p:sp>
      <p:sp>
        <p:nvSpPr>
          <p:cNvPr id="3" name="内容占位符 2"/>
          <p:cNvSpPr>
            <a:spLocks noGrp="1"/>
          </p:cNvSpPr>
          <p:nvPr>
            <p:ph idx="1"/>
          </p:nvPr>
        </p:nvSpPr>
        <p:spPr/>
        <p:txBody>
          <a:bodyPr/>
          <a:lstStyle/>
          <a:p>
            <a:r>
              <a:rPr lang="en-US" altLang="zh-CN" dirty="0" smtClean="0"/>
              <a:t>A good architecture:</a:t>
            </a:r>
          </a:p>
          <a:p>
            <a:pPr lvl="1"/>
            <a:r>
              <a:rPr lang="en-US" altLang="zh-CN" dirty="0" smtClean="0">
                <a:solidFill>
                  <a:srgbClr val="FF0000"/>
                </a:solidFill>
              </a:rPr>
              <a:t>Minimizes coupling </a:t>
            </a:r>
            <a:r>
              <a:rPr lang="en-US" altLang="zh-CN" dirty="0" smtClean="0"/>
              <a:t>between modules</a:t>
            </a:r>
          </a:p>
          <a:p>
            <a:pPr lvl="2"/>
            <a:r>
              <a:rPr lang="en-US" altLang="zh-CN" dirty="0" smtClean="0"/>
              <a:t>Goal: modules don’t to know much about one another to interact</a:t>
            </a:r>
          </a:p>
          <a:p>
            <a:pPr lvl="2"/>
            <a:r>
              <a:rPr lang="en-US" altLang="zh-CN" dirty="0" smtClean="0"/>
              <a:t>Low coupling makes future change easier</a:t>
            </a:r>
          </a:p>
          <a:p>
            <a:pPr lvl="1"/>
            <a:r>
              <a:rPr lang="en-US" altLang="zh-CN" dirty="0" smtClean="0">
                <a:solidFill>
                  <a:srgbClr val="FF0000"/>
                </a:solidFill>
              </a:rPr>
              <a:t>Maximizes the cohesion </a:t>
            </a:r>
            <a:r>
              <a:rPr lang="en-US" altLang="zh-CN" dirty="0" smtClean="0"/>
              <a:t>of each module</a:t>
            </a:r>
          </a:p>
          <a:p>
            <a:pPr lvl="2"/>
            <a:r>
              <a:rPr lang="en-US" altLang="zh-CN" dirty="0" smtClean="0"/>
              <a:t>Goal: the contents of each module are strongly inter-related</a:t>
            </a:r>
          </a:p>
          <a:p>
            <a:pPr lvl="2"/>
            <a:r>
              <a:rPr lang="en-US" altLang="zh-CN" dirty="0" smtClean="0"/>
              <a:t>High cohesion makes a module easier to understand</a:t>
            </a:r>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427" y="4941168"/>
            <a:ext cx="30575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218" y="4941168"/>
            <a:ext cx="31051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3793"/>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bwMode="auto">
          <a:xfrm>
            <a:off x="3203575" y="274638"/>
            <a:ext cx="568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smtClean="0"/>
              <a:t>Managing Large Object Sets</a:t>
            </a:r>
            <a:endParaRPr lang="zh-CN" altLang="en-US" sz="3200" smtClean="0"/>
          </a:p>
        </p:txBody>
      </p:sp>
      <p:sp>
        <p:nvSpPr>
          <p:cNvPr id="6656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Pure O-O design leads to large flat systems with many objects</a:t>
            </a:r>
          </a:p>
          <a:p>
            <a:pPr lvl="1"/>
            <a:r>
              <a:rPr lang="en-US" altLang="zh-CN" smtClean="0"/>
              <a:t>Same old problems can reappear</a:t>
            </a:r>
          </a:p>
          <a:p>
            <a:pPr lvl="1"/>
            <a:r>
              <a:rPr lang="en-US" altLang="zh-CN" smtClean="0"/>
              <a:t>Hundreds of modules =&gt; hard to find things</a:t>
            </a:r>
          </a:p>
          <a:p>
            <a:pPr lvl="1"/>
            <a:r>
              <a:rPr lang="en-US" altLang="zh-CN" smtClean="0"/>
              <a:t>Need a way to impose structure</a:t>
            </a:r>
          </a:p>
          <a:p>
            <a:r>
              <a:rPr lang="en-US" altLang="zh-CN" smtClean="0"/>
              <a:t>Need additional structure and discipline</a:t>
            </a:r>
          </a:p>
          <a:p>
            <a:r>
              <a:rPr lang="en-US" altLang="zh-CN" smtClean="0"/>
              <a:t>Structuring options</a:t>
            </a:r>
          </a:p>
          <a:p>
            <a:pPr lvl="1"/>
            <a:r>
              <a:rPr lang="en-US" altLang="zh-CN" smtClean="0"/>
              <a:t>Layers (which are not necessarily objects)</a:t>
            </a:r>
          </a:p>
          <a:p>
            <a:pPr lvl="1"/>
            <a:r>
              <a:rPr lang="en-US" altLang="zh-CN" smtClean="0"/>
              <a:t>Supplemental index</a:t>
            </a:r>
          </a:p>
          <a:p>
            <a:pPr lvl="1"/>
            <a:r>
              <a:rPr lang="en-US" altLang="zh-CN" smtClean="0"/>
              <a:t>Hierarchical decomposition: big objects and little objects</a:t>
            </a:r>
            <a:endParaRPr lang="zh-CN" altLang="en-US" smtClean="0"/>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Next Class</a:t>
            </a:r>
            <a:endParaRPr lang="zh-CN" altLang="en-US"/>
          </a:p>
        </p:txBody>
      </p:sp>
      <p:sp>
        <p:nvSpPr>
          <p:cNvPr id="3" name="内容占位符 2"/>
          <p:cNvSpPr>
            <a:spLocks noGrp="1"/>
          </p:cNvSpPr>
          <p:nvPr>
            <p:ph idx="1"/>
          </p:nvPr>
        </p:nvSpPr>
        <p:spPr/>
        <p:txBody>
          <a:bodyPr/>
          <a:lstStyle/>
          <a:p>
            <a:r>
              <a:rPr lang="en-US" altLang="zh-CN" dirty="0" smtClean="0">
                <a:ea typeface="宋体" pitchFamily="2" charset="-122"/>
              </a:rPr>
              <a:t>Architecture </a:t>
            </a:r>
            <a:r>
              <a:rPr lang="en-US" altLang="zh-CN" dirty="0">
                <a:ea typeface="宋体" pitchFamily="2" charset="-122"/>
              </a:rPr>
              <a:t>Style</a:t>
            </a:r>
          </a:p>
          <a:p>
            <a:pPr lvl="1"/>
            <a:r>
              <a:rPr lang="en-US" altLang="zh-CN" smtClean="0">
                <a:ea typeface="宋体" pitchFamily="2" charset="-122"/>
              </a:rPr>
              <a:t>Call/Return</a:t>
            </a:r>
          </a:p>
          <a:p>
            <a:pPr lvl="1"/>
            <a:r>
              <a:rPr lang="en-US" altLang="zh-CN" dirty="0" smtClean="0">
                <a:ea typeface="宋体" pitchFamily="2" charset="-122"/>
              </a:rPr>
              <a:t>Data </a:t>
            </a:r>
            <a:r>
              <a:rPr lang="en-US" altLang="zh-CN" dirty="0">
                <a:ea typeface="宋体" pitchFamily="2" charset="-122"/>
              </a:rPr>
              <a:t>centered</a:t>
            </a:r>
          </a:p>
          <a:p>
            <a:pPr lvl="1"/>
            <a:r>
              <a:rPr lang="en-US" altLang="zh-CN" dirty="0">
                <a:ea typeface="宋体" pitchFamily="2" charset="-122"/>
              </a:rPr>
              <a:t>Virtual machine</a:t>
            </a:r>
          </a:p>
          <a:p>
            <a:pPr lvl="1"/>
            <a:r>
              <a:rPr lang="en-US" altLang="zh-CN" dirty="0">
                <a:ea typeface="宋体" pitchFamily="2" charset="-122"/>
              </a:rPr>
              <a:t>Independent </a:t>
            </a:r>
            <a:r>
              <a:rPr lang="en-US" altLang="zh-CN" dirty="0" smtClean="0">
                <a:ea typeface="宋体" pitchFamily="2" charset="-122"/>
              </a:rPr>
              <a:t>component</a:t>
            </a:r>
            <a:endParaRPr lang="zh-CN" altLang="en-US" dirty="0">
              <a:ea typeface="宋体" pitchFamily="2" charset="-122"/>
            </a:endParaRPr>
          </a:p>
        </p:txBody>
      </p:sp>
    </p:spTree>
    <p:extLst>
      <p:ext uri="{BB962C8B-B14F-4D97-AF65-F5344CB8AC3E}">
        <p14:creationId xmlns:p14="http://schemas.microsoft.com/office/powerpoint/2010/main" val="234212554"/>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3203575" y="274638"/>
            <a:ext cx="568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Architectural Styles</a:t>
            </a:r>
            <a:endParaRPr lang="zh-CN" altLang="en-US"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en-US" altLang="zh-CN" dirty="0" smtClean="0"/>
              <a:t>A style</a:t>
            </a:r>
          </a:p>
          <a:p>
            <a:pPr lvl="1">
              <a:lnSpc>
                <a:spcPct val="110000"/>
              </a:lnSpc>
            </a:pPr>
            <a:r>
              <a:rPr lang="en-US" altLang="zh-CN" dirty="0" smtClean="0"/>
              <a:t>describes a class of architectures</a:t>
            </a:r>
            <a:r>
              <a:rPr lang="zh-CN" altLang="en-US" sz="2000" i="1" dirty="0" smtClean="0"/>
              <a:t>（描述一类体系结构）</a:t>
            </a:r>
            <a:endParaRPr lang="zh-CN" altLang="en-US" i="1" dirty="0" smtClean="0"/>
          </a:p>
          <a:p>
            <a:pPr lvl="1">
              <a:lnSpc>
                <a:spcPct val="110000"/>
              </a:lnSpc>
            </a:pPr>
            <a:r>
              <a:rPr lang="en-US" altLang="zh-CN" dirty="0" smtClean="0"/>
              <a:t>is independent on the problems</a:t>
            </a:r>
            <a:r>
              <a:rPr lang="zh-CN" altLang="en-US" sz="2000" i="1" dirty="0" smtClean="0"/>
              <a:t>（独立于实际问题，强调了软件系统中通用的组织结构）</a:t>
            </a:r>
            <a:endParaRPr lang="zh-CN" altLang="en-US" i="1" dirty="0" smtClean="0"/>
          </a:p>
          <a:p>
            <a:pPr lvl="1">
              <a:lnSpc>
                <a:spcPct val="110000"/>
              </a:lnSpc>
            </a:pPr>
            <a:r>
              <a:rPr lang="en-US" altLang="zh-CN" dirty="0" smtClean="0"/>
              <a:t>is found repeatedly in practice</a:t>
            </a:r>
            <a:r>
              <a:rPr lang="zh-CN" altLang="en-US" sz="2000" i="1" dirty="0" smtClean="0"/>
              <a:t>（在实践中被多次设计、应用）</a:t>
            </a:r>
            <a:endParaRPr lang="zh-CN" altLang="en-US" sz="2400" i="1" dirty="0" smtClean="0"/>
          </a:p>
          <a:p>
            <a:pPr lvl="1">
              <a:lnSpc>
                <a:spcPct val="110000"/>
              </a:lnSpc>
            </a:pPr>
            <a:r>
              <a:rPr lang="en-US" altLang="zh-CN" dirty="0" smtClean="0"/>
              <a:t>is a package of design decisions</a:t>
            </a:r>
            <a:r>
              <a:rPr lang="zh-CN" altLang="en-US" sz="2000" i="1" dirty="0" smtClean="0"/>
              <a:t>（是若干设计思想的综合）</a:t>
            </a:r>
            <a:endParaRPr lang="zh-CN" altLang="en-US" sz="2400" i="1" dirty="0" smtClean="0"/>
          </a:p>
          <a:p>
            <a:pPr lvl="1">
              <a:lnSpc>
                <a:spcPct val="110000"/>
              </a:lnSpc>
            </a:pPr>
            <a:r>
              <a:rPr lang="en-US" altLang="zh-CN" dirty="0" smtClean="0"/>
              <a:t>has known properties that permit reuse</a:t>
            </a:r>
            <a:r>
              <a:rPr lang="zh-CN" altLang="en-US" sz="2000" i="1" dirty="0" smtClean="0"/>
              <a:t>（具有已经被熟知的特性，并且可以复用）</a:t>
            </a:r>
            <a:endParaRPr lang="zh-CN" altLang="en-US" sz="2400" i="1" dirty="0" smtClean="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软件体系结构风格的概念</a:t>
            </a:r>
            <a:endParaRPr lang="zh-CN" altLang="en-US" dirty="0"/>
          </a:p>
        </p:txBody>
      </p:sp>
      <p:sp>
        <p:nvSpPr>
          <p:cNvPr id="3" name="内容占位符 2"/>
          <p:cNvSpPr>
            <a:spLocks noGrp="1"/>
          </p:cNvSpPr>
          <p:nvPr>
            <p:ph idx="1"/>
          </p:nvPr>
        </p:nvSpPr>
        <p:spPr/>
        <p:txBody>
          <a:bodyPr/>
          <a:lstStyle/>
          <a:p>
            <a:r>
              <a:rPr lang="zh-CN" altLang="en-US" dirty="0" smtClean="0"/>
              <a:t>软件体系结构风格（</a:t>
            </a:r>
            <a:r>
              <a:rPr lang="en-US" altLang="zh-CN" dirty="0" smtClean="0"/>
              <a:t>Architectural Style</a:t>
            </a:r>
            <a:r>
              <a:rPr lang="zh-CN" altLang="en-US" dirty="0" smtClean="0"/>
              <a:t>）</a:t>
            </a:r>
            <a:endParaRPr lang="en-US" altLang="zh-CN" dirty="0" smtClean="0"/>
          </a:p>
          <a:p>
            <a:pPr lvl="1"/>
            <a:r>
              <a:rPr lang="zh-CN" altLang="en-US" dirty="0" smtClean="0"/>
              <a:t>一种体系结构风格以结构组织模式定义了一个系统家族</a:t>
            </a:r>
            <a:endParaRPr lang="en-US" altLang="zh-CN" dirty="0" smtClean="0"/>
          </a:p>
          <a:p>
            <a:pPr lvl="1"/>
            <a:r>
              <a:rPr lang="zh-CN" altLang="en-US" dirty="0" smtClean="0"/>
              <a:t>关于构件和连接件类型的术语；一组约束对它们组合方式的规定；一个或多个语义模型，规定了如何从各成分的特性决定系统整体特性</a:t>
            </a:r>
            <a:endParaRPr lang="en-US" altLang="zh-CN" dirty="0" smtClean="0"/>
          </a:p>
          <a:p>
            <a:pPr lvl="1"/>
            <a:r>
              <a:rPr lang="zh-CN" altLang="en-US" dirty="0" smtClean="0"/>
              <a:t>概括地说，一种软件体系结构风格刻画一个具有共享结构和语义的系统家族</a:t>
            </a:r>
            <a:endParaRPr lang="zh-CN" altLang="en-US" dirty="0"/>
          </a:p>
        </p:txBody>
      </p:sp>
    </p:spTree>
    <p:extLst>
      <p:ext uri="{BB962C8B-B14F-4D97-AF65-F5344CB8AC3E}">
        <p14:creationId xmlns:p14="http://schemas.microsoft.com/office/powerpoint/2010/main" val="4229111533"/>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Benefits of Using Styles</a:t>
            </a:r>
            <a:endParaRPr lang="zh-CN" altLang="en-US" sz="3200" dirty="0"/>
          </a:p>
        </p:txBody>
      </p:sp>
      <p:sp>
        <p:nvSpPr>
          <p:cNvPr id="3" name="内容占位符 2"/>
          <p:cNvSpPr>
            <a:spLocks noGrp="1"/>
          </p:cNvSpPr>
          <p:nvPr>
            <p:ph idx="1"/>
          </p:nvPr>
        </p:nvSpPr>
        <p:spPr/>
        <p:txBody>
          <a:bodyPr/>
          <a:lstStyle/>
          <a:p>
            <a:pPr eaLnBrk="1" hangingPunct="1">
              <a:lnSpc>
                <a:spcPct val="100000"/>
              </a:lnSpc>
            </a:pPr>
            <a:r>
              <a:rPr lang="en-US" altLang="zh-CN" sz="2200" dirty="0" smtClean="0">
                <a:ea typeface="ＭＳ Ｐゴシック" pitchFamily="34" charset="-128"/>
              </a:rPr>
              <a:t>Design </a:t>
            </a:r>
            <a:r>
              <a:rPr lang="en-US" altLang="zh-CN" sz="2200" dirty="0">
                <a:ea typeface="ＭＳ Ｐゴシック" pitchFamily="34" charset="-128"/>
              </a:rPr>
              <a:t>reuse </a:t>
            </a:r>
          </a:p>
          <a:p>
            <a:pPr lvl="1" eaLnBrk="1" hangingPunct="1">
              <a:lnSpc>
                <a:spcPct val="100000"/>
              </a:lnSpc>
            </a:pPr>
            <a:r>
              <a:rPr lang="en-US" altLang="zh-CN" sz="1800" dirty="0">
                <a:ea typeface="ＭＳ Ｐゴシック" pitchFamily="34" charset="-128"/>
              </a:rPr>
              <a:t>Well-understood solutions applied to new problems</a:t>
            </a:r>
          </a:p>
          <a:p>
            <a:pPr eaLnBrk="1" hangingPunct="1">
              <a:lnSpc>
                <a:spcPct val="100000"/>
              </a:lnSpc>
            </a:pPr>
            <a:r>
              <a:rPr lang="en-US" altLang="zh-CN" sz="2200" dirty="0">
                <a:ea typeface="ＭＳ Ｐゴシック" pitchFamily="34" charset="-128"/>
              </a:rPr>
              <a:t>Code reuse</a:t>
            </a:r>
          </a:p>
          <a:p>
            <a:pPr lvl="1" eaLnBrk="1" hangingPunct="1">
              <a:lnSpc>
                <a:spcPct val="100000"/>
              </a:lnSpc>
            </a:pPr>
            <a:r>
              <a:rPr lang="en-US" altLang="zh-CN" sz="1800" dirty="0">
                <a:ea typeface="ＭＳ Ｐゴシック" pitchFamily="34" charset="-128"/>
              </a:rPr>
              <a:t>Shared implementations of invariant aspects of a style</a:t>
            </a:r>
          </a:p>
          <a:p>
            <a:pPr eaLnBrk="1" hangingPunct="1">
              <a:lnSpc>
                <a:spcPct val="100000"/>
              </a:lnSpc>
            </a:pPr>
            <a:r>
              <a:rPr lang="en-US" altLang="zh-CN" sz="2200" dirty="0" smtClean="0">
                <a:ea typeface="ＭＳ Ｐゴシック" pitchFamily="34" charset="-128"/>
              </a:rPr>
              <a:t>Understandability of </a:t>
            </a:r>
            <a:r>
              <a:rPr lang="en-US" altLang="zh-CN" sz="2200" dirty="0">
                <a:ea typeface="ＭＳ Ｐゴシック" pitchFamily="34" charset="-128"/>
              </a:rPr>
              <a:t>system organization </a:t>
            </a:r>
          </a:p>
          <a:p>
            <a:pPr lvl="1" eaLnBrk="1" hangingPunct="1">
              <a:lnSpc>
                <a:spcPct val="100000"/>
              </a:lnSpc>
            </a:pPr>
            <a:r>
              <a:rPr lang="en-US" altLang="zh-CN" sz="1800" dirty="0">
                <a:ea typeface="ＭＳ Ｐゴシック" pitchFamily="34" charset="-128"/>
              </a:rPr>
              <a:t>A phrase such as “client-server” conveys a lot of information</a:t>
            </a:r>
          </a:p>
          <a:p>
            <a:pPr eaLnBrk="1" hangingPunct="1">
              <a:lnSpc>
                <a:spcPct val="100000"/>
              </a:lnSpc>
            </a:pPr>
            <a:r>
              <a:rPr lang="en-US" altLang="zh-CN" sz="2200" dirty="0" smtClean="0">
                <a:ea typeface="ＭＳ Ｐゴシック" pitchFamily="34" charset="-128"/>
              </a:rPr>
              <a:t>Interoperability</a:t>
            </a:r>
            <a:r>
              <a:rPr lang="zh-CN" altLang="en-US" sz="2000" i="1" dirty="0" smtClean="0">
                <a:ea typeface="ＭＳ Ｐゴシック" pitchFamily="34" charset="-128"/>
              </a:rPr>
              <a:t>（互操作）</a:t>
            </a:r>
            <a:endParaRPr lang="en-US" altLang="zh-CN" sz="2200" i="1" dirty="0">
              <a:ea typeface="ＭＳ Ｐゴシック" pitchFamily="34" charset="-128"/>
            </a:endParaRPr>
          </a:p>
          <a:p>
            <a:pPr lvl="1" eaLnBrk="1" hangingPunct="1">
              <a:lnSpc>
                <a:spcPct val="100000"/>
              </a:lnSpc>
            </a:pPr>
            <a:r>
              <a:rPr lang="en-US" altLang="zh-CN" sz="1800" dirty="0">
                <a:ea typeface="ＭＳ Ｐゴシック" pitchFamily="34" charset="-128"/>
              </a:rPr>
              <a:t>Supported by style standardization</a:t>
            </a:r>
          </a:p>
          <a:p>
            <a:pPr eaLnBrk="1" hangingPunct="1">
              <a:lnSpc>
                <a:spcPct val="100000"/>
              </a:lnSpc>
            </a:pPr>
            <a:r>
              <a:rPr lang="en-US" altLang="zh-CN" sz="2200" dirty="0">
                <a:ea typeface="ＭＳ Ｐゴシック" pitchFamily="34" charset="-128"/>
              </a:rPr>
              <a:t>Style-specific analyses</a:t>
            </a:r>
          </a:p>
          <a:p>
            <a:pPr lvl="1" eaLnBrk="1" hangingPunct="1">
              <a:lnSpc>
                <a:spcPct val="100000"/>
              </a:lnSpc>
            </a:pPr>
            <a:r>
              <a:rPr lang="en-US" altLang="zh-CN" sz="1800" dirty="0">
                <a:ea typeface="ＭＳ Ｐゴシック" pitchFamily="34" charset="-128"/>
              </a:rPr>
              <a:t>Enabled by the constrained design space</a:t>
            </a:r>
          </a:p>
          <a:p>
            <a:pPr eaLnBrk="1" hangingPunct="1">
              <a:lnSpc>
                <a:spcPct val="100000"/>
              </a:lnSpc>
            </a:pPr>
            <a:r>
              <a:rPr lang="en-US" altLang="zh-CN" sz="2200" dirty="0">
                <a:ea typeface="ＭＳ Ｐゴシック" pitchFamily="34" charset="-128"/>
              </a:rPr>
              <a:t>Visualizations</a:t>
            </a:r>
          </a:p>
          <a:p>
            <a:pPr lvl="1" eaLnBrk="1" hangingPunct="1">
              <a:lnSpc>
                <a:spcPct val="100000"/>
              </a:lnSpc>
            </a:pPr>
            <a:r>
              <a:rPr lang="en-US" altLang="zh-CN" sz="1800" dirty="0">
                <a:ea typeface="ＭＳ Ｐゴシック" pitchFamily="34" charset="-128"/>
              </a:rPr>
              <a:t>Style-specific depictions matching engineers’ mental models</a:t>
            </a:r>
          </a:p>
          <a:p>
            <a:pPr>
              <a:lnSpc>
                <a:spcPct val="100000"/>
              </a:lnSpc>
            </a:pPr>
            <a:endParaRPr lang="zh-CN" altLang="en-US" dirty="0"/>
          </a:p>
        </p:txBody>
      </p:sp>
    </p:spTree>
    <p:extLst>
      <p:ext uri="{BB962C8B-B14F-4D97-AF65-F5344CB8AC3E}">
        <p14:creationId xmlns:p14="http://schemas.microsoft.com/office/powerpoint/2010/main" val="33397439"/>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Architectural Style</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软件体系结构风格（</a:t>
            </a:r>
            <a:r>
              <a:rPr lang="en-US" altLang="zh-CN" dirty="0" smtClean="0"/>
              <a:t>Software architecture style</a:t>
            </a:r>
            <a:r>
              <a:rPr lang="zh-CN" altLang="en-US" dirty="0" smtClean="0"/>
              <a:t>）是描述某一特定应用领域中系统组织方式的惯用模式（</a:t>
            </a:r>
            <a:r>
              <a:rPr lang="en-US" altLang="zh-CN" dirty="0" smtClean="0"/>
              <a:t>idiomatic paradigm</a:t>
            </a:r>
            <a:r>
              <a:rPr lang="zh-CN" altLang="en-US" dirty="0" smtClean="0"/>
              <a:t>）。</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软件体系结构风格定义了用于描述系统的术语表和一组指导</a:t>
            </a:r>
            <a:r>
              <a:rPr lang="zh-CN" altLang="en-US" dirty="0"/>
              <a:t>构建</a:t>
            </a:r>
            <a:r>
              <a:rPr lang="zh-CN" altLang="en-US" dirty="0" smtClean="0"/>
              <a:t>系统的规则。</a:t>
            </a:r>
            <a:endParaRPr lang="en-US" altLang="zh-CN" dirty="0" smtClean="0"/>
          </a:p>
        </p:txBody>
      </p:sp>
      <p:pic>
        <p:nvPicPr>
          <p:cNvPr id="176130" name="Picture 2"/>
          <p:cNvPicPr>
            <a:picLocks noChangeAspect="1" noChangeArrowheads="1"/>
          </p:cNvPicPr>
          <p:nvPr/>
        </p:nvPicPr>
        <p:blipFill>
          <a:blip r:embed="rId2"/>
          <a:srcRect/>
          <a:stretch>
            <a:fillRect/>
          </a:stretch>
        </p:blipFill>
        <p:spPr bwMode="auto">
          <a:xfrm>
            <a:off x="2857488" y="2549412"/>
            <a:ext cx="4929222" cy="2808414"/>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5229</TotalTime>
  <Words>3333</Words>
  <Application>Microsoft Office PowerPoint</Application>
  <PresentationFormat>全屏显示(4:3)</PresentationFormat>
  <Paragraphs>404</Paragraphs>
  <Slides>51</Slides>
  <Notes>13</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2. Software Architecture Style （软件体系结构风格）</vt:lpstr>
      <vt:lpstr>Agenda</vt:lpstr>
      <vt:lpstr>软件体系结构的定义</vt:lpstr>
      <vt:lpstr>Coupling（耦合） and Cohesion（内聚）</vt:lpstr>
      <vt:lpstr>Coupling（耦合） and Cohesion（内聚）</vt:lpstr>
      <vt:lpstr>Architectural Styles</vt:lpstr>
      <vt:lpstr>软件体系结构风格的概念</vt:lpstr>
      <vt:lpstr>Benefits of Using Styles</vt:lpstr>
      <vt:lpstr>Software Architectural Style</vt:lpstr>
      <vt:lpstr>Style Analysis Dimensions</vt:lpstr>
      <vt:lpstr>Taxonomy of Styles</vt:lpstr>
      <vt:lpstr>Notes about Architecture Styles</vt:lpstr>
      <vt:lpstr>Heterogeneous(异构)  Styles</vt:lpstr>
      <vt:lpstr>Agenda</vt:lpstr>
      <vt:lpstr>Data Flow Style</vt:lpstr>
      <vt:lpstr>Data Flow Style</vt:lpstr>
      <vt:lpstr>Data Flow Styles</vt:lpstr>
      <vt:lpstr>Patterns of Data Flow in Systems</vt:lpstr>
      <vt:lpstr>Control Flow vs. Data Flow</vt:lpstr>
      <vt:lpstr>Three Examples  of Data Flow</vt:lpstr>
      <vt:lpstr>Batch Sequential</vt:lpstr>
      <vt:lpstr>Batch Sequential: Model</vt:lpstr>
      <vt:lpstr>Pipe-and-Filter</vt:lpstr>
      <vt:lpstr>Pipe-and-Filter</vt:lpstr>
      <vt:lpstr>PowerPoint 演示文稿</vt:lpstr>
      <vt:lpstr>Pipe-and-Filter </vt:lpstr>
      <vt:lpstr>Pipe-and-Filter: Examples</vt:lpstr>
      <vt:lpstr>Pipe-and-Filter: Examples</vt:lpstr>
      <vt:lpstr>Pipe-and-Filter: Advantages</vt:lpstr>
      <vt:lpstr>Pipe-and-Filter: Disadvantages</vt:lpstr>
      <vt:lpstr>Batch Sequential vs Pipe &amp; Filter</vt:lpstr>
      <vt:lpstr>Process Control</vt:lpstr>
      <vt:lpstr>Agenda</vt:lpstr>
      <vt:lpstr>Call/Return</vt:lpstr>
      <vt:lpstr>History</vt:lpstr>
      <vt:lpstr>History</vt:lpstr>
      <vt:lpstr>PowerPoint 演示文稿</vt:lpstr>
      <vt:lpstr>Main Program and Subroutine</vt:lpstr>
      <vt:lpstr>Main Program and Subroutine</vt:lpstr>
      <vt:lpstr>Main Program and Subroutine: Model</vt:lpstr>
      <vt:lpstr>PowerPoint 演示文稿</vt:lpstr>
      <vt:lpstr>PowerPoint 演示文稿</vt:lpstr>
      <vt:lpstr>Criteria for Modularization</vt:lpstr>
      <vt:lpstr>Module Decomposition</vt:lpstr>
      <vt:lpstr>Encapsulation/Information Hiding</vt:lpstr>
      <vt:lpstr>PowerPoint 演示文稿</vt:lpstr>
      <vt:lpstr>Data Abstraction or Object-Oriented</vt:lpstr>
      <vt:lpstr>Elements of Object Architectures</vt:lpstr>
      <vt:lpstr>Problems with Object Approaches</vt:lpstr>
      <vt:lpstr>Managing Large Object Sets</vt:lpstr>
      <vt:lpstr>Next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ChuHua</dc:creator>
  <cp:lastModifiedBy>AutoBVT</cp:lastModifiedBy>
  <cp:revision>599</cp:revision>
  <dcterms:modified xsi:type="dcterms:W3CDTF">2018-03-20T06:38:31Z</dcterms:modified>
</cp:coreProperties>
</file>