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630" r:id="rId2"/>
    <p:sldId id="652" r:id="rId3"/>
    <p:sldId id="674" r:id="rId4"/>
    <p:sldId id="667" r:id="rId5"/>
    <p:sldId id="669" r:id="rId6"/>
    <p:sldId id="670" r:id="rId7"/>
    <p:sldId id="671" r:id="rId8"/>
    <p:sldId id="672" r:id="rId9"/>
    <p:sldId id="675" r:id="rId10"/>
    <p:sldId id="638" r:id="rId11"/>
    <p:sldId id="639" r:id="rId12"/>
    <p:sldId id="640" r:id="rId13"/>
    <p:sldId id="641" r:id="rId14"/>
    <p:sldId id="643" r:id="rId15"/>
    <p:sldId id="661" r:id="rId16"/>
    <p:sldId id="662" r:id="rId17"/>
    <p:sldId id="663" r:id="rId18"/>
    <p:sldId id="676" r:id="rId19"/>
    <p:sldId id="677" r:id="rId20"/>
    <p:sldId id="654" r:id="rId21"/>
    <p:sldId id="678" r:id="rId22"/>
    <p:sldId id="543" r:id="rId23"/>
    <p:sldId id="544" r:id="rId24"/>
    <p:sldId id="545" r:id="rId25"/>
    <p:sldId id="546" r:id="rId26"/>
    <p:sldId id="547" r:id="rId27"/>
    <p:sldId id="548" r:id="rId28"/>
    <p:sldId id="435" r:id="rId29"/>
    <p:sldId id="549" r:id="rId30"/>
    <p:sldId id="437" r:id="rId31"/>
    <p:sldId id="550" r:id="rId32"/>
    <p:sldId id="551" r:id="rId33"/>
    <p:sldId id="552" r:id="rId34"/>
    <p:sldId id="441" r:id="rId35"/>
    <p:sldId id="442" r:id="rId36"/>
    <p:sldId id="443" r:id="rId37"/>
    <p:sldId id="444" r:id="rId38"/>
    <p:sldId id="553" r:id="rId39"/>
    <p:sldId id="554" r:id="rId40"/>
    <p:sldId id="555" r:id="rId41"/>
    <p:sldId id="556" r:id="rId42"/>
    <p:sldId id="679" r:id="rId43"/>
    <p:sldId id="680" r:id="rId44"/>
    <p:sldId id="681" r:id="rId45"/>
    <p:sldId id="658" r:id="rId46"/>
    <p:sldId id="448" r:id="rId47"/>
    <p:sldId id="659" r:id="rId48"/>
    <p:sldId id="558" r:id="rId49"/>
    <p:sldId id="450" r:id="rId50"/>
    <p:sldId id="451" r:id="rId51"/>
    <p:sldId id="559" r:id="rId52"/>
    <p:sldId id="560" r:id="rId53"/>
    <p:sldId id="561" r:id="rId54"/>
    <p:sldId id="562" r:id="rId55"/>
    <p:sldId id="656" r:id="rId56"/>
    <p:sldId id="657" r:id="rId57"/>
    <p:sldId id="664" r:id="rId58"/>
    <p:sldId id="666" r:id="rId59"/>
    <p:sldId id="655" r:id="rId6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006600"/>
    <a:srgbClr val="FF33CC"/>
    <a:srgbClr val="008000"/>
    <a:srgbClr val="FFFFCC"/>
    <a:srgbClr val="FFFF00"/>
    <a:srgbClr val="0099FF"/>
    <a:srgbClr val="FD33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22" autoAdjust="0"/>
    <p:restoredTop sz="83888" autoAdjust="0"/>
  </p:normalViewPr>
  <p:slideViewPr>
    <p:cSldViewPr>
      <p:cViewPr varScale="1">
        <p:scale>
          <a:sx n="74" d="100"/>
          <a:sy n="74" d="100"/>
        </p:scale>
        <p:origin x="-19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165A85F-B6D0-4DC9-830F-D46516215A5A}" type="datetimeFigureOut">
              <a:rPr lang="zh-CN" altLang="en-US"/>
              <a:pPr>
                <a:defRPr/>
              </a:pPr>
              <a:t>2018/3/26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C943C911-EE36-4156-8E3E-65729C7D8BCA}" type="slidenum">
              <a:rPr lang="zh-CN" altLang="en-US"/>
              <a:pPr>
                <a:defRPr/>
              </a:pPr>
              <a:t>‹#›</a:t>
            </a:fld>
            <a:endParaRPr lang="zh-CN" altLang="en-US"/>
          </a:p>
        </p:txBody>
      </p:sp>
    </p:spTree>
    <p:extLst>
      <p:ext uri="{BB962C8B-B14F-4D97-AF65-F5344CB8AC3E}">
        <p14:creationId xmlns:p14="http://schemas.microsoft.com/office/powerpoint/2010/main" val="1574976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F8F36F48-FD37-4804-9112-B86F7DE9E855}" type="datetimeFigureOut">
              <a:rPr lang="zh-CN" altLang="en-US"/>
              <a:pPr>
                <a:defRPr/>
              </a:pPr>
              <a:t>2018/3/26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04A3C7A-D8E6-45EE-A65F-1AB9EC66448A}" type="slidenum">
              <a:rPr lang="zh-CN" altLang="en-US"/>
              <a:pPr>
                <a:defRPr/>
              </a:pPr>
              <a:t>‹#›</a:t>
            </a:fld>
            <a:endParaRPr lang="zh-CN" altLang="en-US"/>
          </a:p>
        </p:txBody>
      </p:sp>
    </p:spTree>
    <p:extLst>
      <p:ext uri="{BB962C8B-B14F-4D97-AF65-F5344CB8AC3E}">
        <p14:creationId xmlns:p14="http://schemas.microsoft.com/office/powerpoint/2010/main" val="37958584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loopback</a:t>
            </a:r>
            <a:r>
              <a:rPr lang="zh-CN" altLang="en-US" smtClean="0"/>
              <a:t>：回送</a:t>
            </a:r>
          </a:p>
        </p:txBody>
      </p:sp>
      <p:sp>
        <p:nvSpPr>
          <p:cNvPr id="220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D7C426E0-61C2-4E82-9673-4E10E833E2F0}" type="slidenum">
              <a:rPr lang="zh-CN" altLang="en-US" smtClean="0">
                <a:latin typeface="Arial" pitchFamily="34" charset="0"/>
              </a:rPr>
              <a:pPr eaLnBrk="1" hangingPunct="1">
                <a:spcBef>
                  <a:spcPct val="0"/>
                </a:spcBef>
              </a:pPr>
              <a:t>4</a:t>
            </a:fld>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smtClean="0"/>
              <a:t>Significant Variants:</a:t>
            </a:r>
            <a:r>
              <a:rPr lang="en-US" altLang="zh-CN" sz="2000" b="1" smtClean="0"/>
              <a:t> </a:t>
            </a:r>
            <a:r>
              <a:rPr lang="en-US" altLang="zh-CN" smtClean="0"/>
              <a:t>The repository pattern covers large centralized transaction-oriented databases, the blackboard systems used for some AI applications, and systems with predetermined execution patterns in which different phases add information to a single complex data structures (e.g., compilers). These variants differ chiefly in their control structure.</a:t>
            </a:r>
          </a:p>
        </p:txBody>
      </p:sp>
      <p:sp>
        <p:nvSpPr>
          <p:cNvPr id="227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F350AA07-0941-48F7-B20F-87DD1D8514DA}" type="slidenum">
              <a:rPr lang="zh-CN" altLang="en-US" smtClean="0">
                <a:latin typeface="Arial" pitchFamily="34" charset="0"/>
              </a:rPr>
              <a:pPr eaLnBrk="1" hangingPunct="1">
                <a:spcBef>
                  <a:spcPct val="0"/>
                </a:spcBef>
              </a:pPr>
              <a:t>40</a:t>
            </a:fld>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txBox="1">
            <a:spLocks noGrp="1" noChangeArrowheads="1"/>
          </p:cNvSpPr>
          <p:nvPr/>
        </p:nvSpPr>
        <p:spPr bwMode="auto">
          <a:xfrm>
            <a:off x="3887788" y="8686800"/>
            <a:ext cx="2970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205" tIns="44602" rIns="89205" bIns="44602" anchor="b"/>
          <a:lstStyle>
            <a:lvl1pPr defTabSz="889000" eaLnBrk="0" hangingPunct="0">
              <a:spcBef>
                <a:spcPct val="30000"/>
              </a:spcBef>
              <a:defRPr sz="1200">
                <a:solidFill>
                  <a:schemeClr val="tx1"/>
                </a:solidFill>
                <a:latin typeface="Calibri" pitchFamily="34" charset="0"/>
                <a:ea typeface="宋体" pitchFamily="2" charset="-122"/>
              </a:defRPr>
            </a:lvl1pPr>
            <a:lvl2pPr marL="742950" indent="-285750" defTabSz="889000" eaLnBrk="0" hangingPunct="0">
              <a:spcBef>
                <a:spcPct val="30000"/>
              </a:spcBef>
              <a:defRPr sz="1200">
                <a:solidFill>
                  <a:schemeClr val="tx1"/>
                </a:solidFill>
                <a:latin typeface="Calibri" pitchFamily="34" charset="0"/>
                <a:ea typeface="宋体" pitchFamily="2" charset="-122"/>
              </a:defRPr>
            </a:lvl2pPr>
            <a:lvl3pPr marL="1143000" indent="-228600" defTabSz="889000" eaLnBrk="0" hangingPunct="0">
              <a:spcBef>
                <a:spcPct val="30000"/>
              </a:spcBef>
              <a:defRPr sz="1200">
                <a:solidFill>
                  <a:schemeClr val="tx1"/>
                </a:solidFill>
                <a:latin typeface="Calibri" pitchFamily="34" charset="0"/>
                <a:ea typeface="宋体" pitchFamily="2" charset="-122"/>
              </a:defRPr>
            </a:lvl3pPr>
            <a:lvl4pPr marL="1600200" indent="-228600" defTabSz="889000" eaLnBrk="0" hangingPunct="0">
              <a:spcBef>
                <a:spcPct val="30000"/>
              </a:spcBef>
              <a:defRPr sz="1200">
                <a:solidFill>
                  <a:schemeClr val="tx1"/>
                </a:solidFill>
                <a:latin typeface="Calibri" pitchFamily="34" charset="0"/>
                <a:ea typeface="宋体" pitchFamily="2" charset="-122"/>
              </a:defRPr>
            </a:lvl4pPr>
            <a:lvl5pPr marL="2057400" indent="-228600" defTabSz="889000" eaLnBrk="0" hangingPunct="0">
              <a:spcBef>
                <a:spcPct val="30000"/>
              </a:spcBef>
              <a:defRPr sz="1200">
                <a:solidFill>
                  <a:schemeClr val="tx1"/>
                </a:solidFill>
                <a:latin typeface="Calibri" pitchFamily="34" charset="0"/>
                <a:ea typeface="宋体" pitchFamily="2" charset="-122"/>
              </a:defRPr>
            </a:lvl5pPr>
            <a:lvl6pPr marL="2514600" indent="-228600" defTabSz="8890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8890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8890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8890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algn="r">
              <a:spcBef>
                <a:spcPct val="0"/>
              </a:spcBef>
            </a:pPr>
            <a:fld id="{86253825-B51E-43AE-8CF4-5F866CE44353}" type="slidenum">
              <a:rPr lang="zh-CN" altLang="en-US" sz="1100">
                <a:latin typeface="Times New Roman" pitchFamily="18" charset="0"/>
              </a:rPr>
              <a:pPr algn="r">
                <a:spcBef>
                  <a:spcPct val="0"/>
                </a:spcBef>
              </a:pPr>
              <a:t>46</a:t>
            </a:fld>
            <a:endParaRPr lang="en-US" altLang="zh-CN" sz="1100">
              <a:latin typeface="Times New Roman" pitchFamily="18" charset="0"/>
            </a:endParaRPr>
          </a:p>
        </p:txBody>
      </p:sp>
      <p:sp>
        <p:nvSpPr>
          <p:cNvPr id="228355" name="Rectangle 2"/>
          <p:cNvSpPr>
            <a:spLocks noGrp="1" noRot="1" noChangeAspect="1" noChangeArrowheads="1" noTextEdit="1"/>
          </p:cNvSpPr>
          <p:nvPr>
            <p:ph type="sldImg"/>
          </p:nvPr>
        </p:nvSpPr>
        <p:spPr bwMode="auto">
          <a:xfrm>
            <a:off x="1152525" y="692150"/>
            <a:ext cx="4552950" cy="34147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6" name="Rectangle 3"/>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205" tIns="44602" rIns="89205" bIns="44602" numCol="1" anchor="t" anchorCtr="0" compatLnSpc="1">
            <a:prstTxWarp prst="textNoShape">
              <a:avLst/>
            </a:prstTxWarp>
          </a:bodyPr>
          <a:lstStyle/>
          <a:p>
            <a:pPr eaLnBrk="1" hangingPunct="1"/>
            <a:r>
              <a:rPr lang="zh-CN" altLang="en-US" smtClean="0"/>
              <a:t>要有一个模块来控制哪个</a:t>
            </a:r>
            <a:r>
              <a:rPr lang="en-US" altLang="zh-CN" smtClean="0"/>
              <a:t>ks</a:t>
            </a:r>
            <a:r>
              <a:rPr lang="zh-CN" altLang="en-US" smtClean="0"/>
              <a:t>工作</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diagnostic</a:t>
            </a:r>
            <a:r>
              <a:rPr lang="zh-CN" altLang="en-US" smtClean="0"/>
              <a:t>：诊断的</a:t>
            </a:r>
            <a:endParaRPr lang="en-US" altLang="zh-CN" smtClean="0"/>
          </a:p>
          <a:p>
            <a:r>
              <a:rPr lang="en-US" altLang="zh-CN" smtClean="0"/>
              <a:t>logistics</a:t>
            </a:r>
            <a:r>
              <a:rPr lang="zh-CN" altLang="en-US" smtClean="0"/>
              <a:t>：后勤管理</a:t>
            </a:r>
          </a:p>
        </p:txBody>
      </p:sp>
      <p:sp>
        <p:nvSpPr>
          <p:cNvPr id="230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69D6C1AB-4793-4643-98D9-995333ACA826}" type="slidenum">
              <a:rPr lang="zh-CN" altLang="en-US" smtClean="0">
                <a:latin typeface="Arial" pitchFamily="34" charset="0"/>
              </a:rPr>
              <a:pPr eaLnBrk="1" hangingPunct="1">
                <a:spcBef>
                  <a:spcPct val="0"/>
                </a:spcBef>
              </a:pPr>
              <a:t>48</a:t>
            </a:fld>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distinct</a:t>
            </a:r>
            <a:r>
              <a:rPr lang="zh-CN" altLang="en-US" dirty="0" smtClean="0"/>
              <a:t>：清楚的，明显的，有区别的</a:t>
            </a:r>
          </a:p>
        </p:txBody>
      </p:sp>
      <p:sp>
        <p:nvSpPr>
          <p:cNvPr id="217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7CEB289C-72DE-4F74-8EED-C7F1D02D773B}" type="slidenum">
              <a:rPr lang="zh-CN" altLang="en-US" smtClean="0">
                <a:latin typeface="Arial" pitchFamily="34" charset="0"/>
              </a:rPr>
              <a:pPr eaLnBrk="1" hangingPunct="1">
                <a:spcBef>
                  <a:spcPct val="0"/>
                </a:spcBef>
              </a:pPr>
              <a:t>12</a:t>
            </a:fld>
            <a:endParaRPr lang="zh-CN"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18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07E06C8E-B8F1-4F9F-8611-1E95CDC6C7B4}" type="slidenum">
              <a:rPr lang="zh-CN" altLang="en-US" smtClean="0">
                <a:latin typeface="Arial" pitchFamily="34" charset="0"/>
              </a:rPr>
              <a:pPr eaLnBrk="1" hangingPunct="1">
                <a:spcBef>
                  <a:spcPct val="0"/>
                </a:spcBef>
              </a:pPr>
              <a:t>13</a:t>
            </a:fld>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messy</a:t>
            </a:r>
            <a:r>
              <a:rPr lang="zh-CN" altLang="en-US" smtClean="0"/>
              <a:t>：乱七八糟、麻烦的</a:t>
            </a:r>
          </a:p>
        </p:txBody>
      </p:sp>
      <p:sp>
        <p:nvSpPr>
          <p:cNvPr id="221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3A6E5066-3585-44F6-BC97-0C2930836733}" type="slidenum">
              <a:rPr lang="zh-CN" altLang="en-US" smtClean="0">
                <a:latin typeface="Arial" pitchFamily="34" charset="0"/>
              </a:rPr>
              <a:pPr eaLnBrk="1" hangingPunct="1">
                <a:spcBef>
                  <a:spcPct val="0"/>
                </a:spcBef>
              </a:pPr>
              <a:t>27</a:t>
            </a:fld>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txBox="1">
            <a:spLocks noGrp="1" noChangeArrowheads="1"/>
          </p:cNvSpPr>
          <p:nvPr/>
        </p:nvSpPr>
        <p:spPr bwMode="auto">
          <a:xfrm>
            <a:off x="3887788" y="8686800"/>
            <a:ext cx="2970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205" tIns="44602" rIns="89205" bIns="44602" anchor="b"/>
          <a:lstStyle>
            <a:lvl1pPr defTabSz="889000" eaLnBrk="0" hangingPunct="0">
              <a:spcBef>
                <a:spcPct val="30000"/>
              </a:spcBef>
              <a:defRPr sz="1200">
                <a:solidFill>
                  <a:schemeClr val="tx1"/>
                </a:solidFill>
                <a:latin typeface="Calibri" pitchFamily="34" charset="0"/>
                <a:ea typeface="宋体" pitchFamily="2" charset="-122"/>
              </a:defRPr>
            </a:lvl1pPr>
            <a:lvl2pPr marL="742950" indent="-285750" defTabSz="889000" eaLnBrk="0" hangingPunct="0">
              <a:spcBef>
                <a:spcPct val="30000"/>
              </a:spcBef>
              <a:defRPr sz="1200">
                <a:solidFill>
                  <a:schemeClr val="tx1"/>
                </a:solidFill>
                <a:latin typeface="Calibri" pitchFamily="34" charset="0"/>
                <a:ea typeface="宋体" pitchFamily="2" charset="-122"/>
              </a:defRPr>
            </a:lvl2pPr>
            <a:lvl3pPr marL="1143000" indent="-228600" defTabSz="889000" eaLnBrk="0" hangingPunct="0">
              <a:spcBef>
                <a:spcPct val="30000"/>
              </a:spcBef>
              <a:defRPr sz="1200">
                <a:solidFill>
                  <a:schemeClr val="tx1"/>
                </a:solidFill>
                <a:latin typeface="Calibri" pitchFamily="34" charset="0"/>
                <a:ea typeface="宋体" pitchFamily="2" charset="-122"/>
              </a:defRPr>
            </a:lvl3pPr>
            <a:lvl4pPr marL="1600200" indent="-228600" defTabSz="889000" eaLnBrk="0" hangingPunct="0">
              <a:spcBef>
                <a:spcPct val="30000"/>
              </a:spcBef>
              <a:defRPr sz="1200">
                <a:solidFill>
                  <a:schemeClr val="tx1"/>
                </a:solidFill>
                <a:latin typeface="Calibri" pitchFamily="34" charset="0"/>
                <a:ea typeface="宋体" pitchFamily="2" charset="-122"/>
              </a:defRPr>
            </a:lvl4pPr>
            <a:lvl5pPr marL="2057400" indent="-228600" defTabSz="889000" eaLnBrk="0" hangingPunct="0">
              <a:spcBef>
                <a:spcPct val="30000"/>
              </a:spcBef>
              <a:defRPr sz="1200">
                <a:solidFill>
                  <a:schemeClr val="tx1"/>
                </a:solidFill>
                <a:latin typeface="Calibri" pitchFamily="34" charset="0"/>
                <a:ea typeface="宋体" pitchFamily="2" charset="-122"/>
              </a:defRPr>
            </a:lvl5pPr>
            <a:lvl6pPr marL="2514600" indent="-228600" defTabSz="8890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8890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8890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8890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algn="r">
              <a:spcBef>
                <a:spcPct val="0"/>
              </a:spcBef>
            </a:pPr>
            <a:fld id="{85E2F2D9-C47B-4E98-911B-178EB3F80919}" type="slidenum">
              <a:rPr lang="zh-CN" altLang="en-US" sz="1100">
                <a:latin typeface="Times New Roman" pitchFamily="18" charset="0"/>
              </a:rPr>
              <a:pPr algn="r">
                <a:spcBef>
                  <a:spcPct val="0"/>
                </a:spcBef>
              </a:pPr>
              <a:t>28</a:t>
            </a:fld>
            <a:endParaRPr lang="en-US" altLang="zh-CN" sz="1100">
              <a:latin typeface="Times New Roman" pitchFamily="18" charset="0"/>
            </a:endParaRPr>
          </a:p>
        </p:txBody>
      </p:sp>
      <p:sp>
        <p:nvSpPr>
          <p:cNvPr id="222211" name="Rectangle 2"/>
          <p:cNvSpPr>
            <a:spLocks noGrp="1" noRot="1" noChangeAspect="1" noChangeArrowheads="1" noTextEdit="1"/>
          </p:cNvSpPr>
          <p:nvPr>
            <p:ph type="sldImg"/>
          </p:nvPr>
        </p:nvSpPr>
        <p:spPr bwMode="auto">
          <a:xfrm>
            <a:off x="1152525" y="692150"/>
            <a:ext cx="4552950" cy="34147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2" name="Rectangle 3"/>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205" tIns="44602" rIns="89205" bIns="44602" numCol="1" anchor="t" anchorCtr="0" compatLnSpc="1">
            <a:prstTxWarp prst="textNoShape">
              <a:avLst/>
            </a:prstTxWarp>
          </a:bodyPr>
          <a:lstStyle/>
          <a:p>
            <a:pPr eaLnBrk="1" hangingPunct="1"/>
            <a:r>
              <a:rPr lang="en-US" altLang="zh-CN" smtClean="0"/>
              <a:t>Database</a:t>
            </a:r>
            <a:r>
              <a:rPr lang="zh-CN" altLang="en-US" smtClean="0"/>
              <a:t>开始爆炸，版本众多</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multiplex</a:t>
            </a:r>
            <a:r>
              <a:rPr lang="zh-CN" altLang="en-US" smtClean="0"/>
              <a:t>：多工</a:t>
            </a:r>
          </a:p>
        </p:txBody>
      </p:sp>
      <p:sp>
        <p:nvSpPr>
          <p:cNvPr id="223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04BE5786-566D-498A-9CCE-0FEAD794C9D5}" type="slidenum">
              <a:rPr lang="zh-CN" altLang="en-US" smtClean="0">
                <a:latin typeface="Arial" pitchFamily="34" charset="0"/>
              </a:rPr>
              <a:pPr eaLnBrk="1" hangingPunct="1">
                <a:spcBef>
                  <a:spcPct val="0"/>
                </a:spcBef>
              </a:pPr>
              <a:t>29</a:t>
            </a:fld>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mediator</a:t>
            </a:r>
            <a:r>
              <a:rPr lang="zh-CN" altLang="en-US" smtClean="0"/>
              <a:t>：中介者</a:t>
            </a:r>
          </a:p>
        </p:txBody>
      </p:sp>
      <p:sp>
        <p:nvSpPr>
          <p:cNvPr id="224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84C431BC-C2C4-49BC-B470-2E859B784106}" type="slidenum">
              <a:rPr lang="zh-CN" altLang="en-US" smtClean="0">
                <a:latin typeface="Arial" pitchFamily="34" charset="0"/>
              </a:rPr>
              <a:pPr eaLnBrk="1" hangingPunct="1">
                <a:spcBef>
                  <a:spcPct val="0"/>
                </a:spcBef>
              </a:pPr>
              <a:t>30</a:t>
            </a:fld>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canonical</a:t>
            </a:r>
            <a:r>
              <a:rPr lang="zh-CN" altLang="en-US" smtClean="0"/>
              <a:t>：权威的，典型的</a:t>
            </a:r>
            <a:endParaRPr lang="en-US" altLang="zh-CN" smtClean="0"/>
          </a:p>
          <a:p>
            <a:r>
              <a:rPr lang="en-US" altLang="zh-CN" smtClean="0"/>
              <a:t>vestigial</a:t>
            </a:r>
            <a:r>
              <a:rPr lang="zh-CN" altLang="en-US" smtClean="0"/>
              <a:t>：退化的</a:t>
            </a:r>
            <a:endParaRPr lang="en-US" altLang="zh-CN" smtClean="0"/>
          </a:p>
          <a:p>
            <a:r>
              <a:rPr lang="en-US" altLang="zh-CN" smtClean="0"/>
              <a:t>transducer</a:t>
            </a:r>
            <a:r>
              <a:rPr lang="zh-CN" altLang="en-US" smtClean="0"/>
              <a:t>：变换器</a:t>
            </a:r>
          </a:p>
        </p:txBody>
      </p:sp>
      <p:sp>
        <p:nvSpPr>
          <p:cNvPr id="225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332378A7-2E17-4E88-A3FF-9434289C958B}" type="slidenum">
              <a:rPr lang="zh-CN" altLang="en-US" smtClean="0">
                <a:latin typeface="Arial" pitchFamily="34" charset="0"/>
              </a:rPr>
              <a:pPr eaLnBrk="1" hangingPunct="1">
                <a:spcBef>
                  <a:spcPct val="0"/>
                </a:spcBef>
              </a:pPr>
              <a:t>35</a:t>
            </a:fld>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smtClean="0"/>
              <a:t>Significant Variants:</a:t>
            </a:r>
            <a:r>
              <a:rPr lang="en-US" altLang="zh-CN" sz="2000" b="1" smtClean="0"/>
              <a:t> </a:t>
            </a:r>
            <a:r>
              <a:rPr lang="en-US" altLang="zh-CN" smtClean="0"/>
              <a:t>The repository pattern covers large centralized transaction-oriented databases, the blackboard systems used for some AI applications, and systems with predetermined execution patterns in which different phases add information to a single complex data structures (e.g., compilers). These variants differ chiefly in their control structure.</a:t>
            </a:r>
          </a:p>
        </p:txBody>
      </p:sp>
      <p:sp>
        <p:nvSpPr>
          <p:cNvPr id="226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18A0F528-BBA5-407D-A9AD-EC531A58CE1E}" type="slidenum">
              <a:rPr lang="zh-CN" altLang="en-US" smtClean="0">
                <a:latin typeface="Arial" pitchFamily="34" charset="0"/>
              </a:rPr>
              <a:pPr eaLnBrk="1" hangingPunct="1">
                <a:spcBef>
                  <a:spcPct val="0"/>
                </a:spcBef>
              </a:pPr>
              <a:t>39</a:t>
            </a:fld>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63050" cy="692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5286375" y="6503988"/>
            <a:ext cx="3714750" cy="3571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latinLnBrk="1" hangingPunct="1">
              <a:lnSpc>
                <a:spcPct val="110000"/>
              </a:lnSpc>
            </a:pPr>
            <a:r>
              <a:rPr lang="en-US" altLang="zh-CN" sz="1600" b="1" i="1" dirty="0" err="1">
                <a:solidFill>
                  <a:srgbClr val="009900"/>
                </a:solidFill>
                <a:latin typeface="Calibri" pitchFamily="34" charset="0"/>
              </a:rPr>
              <a:t>Xidian</a:t>
            </a:r>
            <a:r>
              <a:rPr lang="en-US" altLang="zh-CN" sz="1600" b="1" i="1" dirty="0">
                <a:solidFill>
                  <a:srgbClr val="009900"/>
                </a:solidFill>
                <a:latin typeface="Calibri" pitchFamily="34" charset="0"/>
              </a:rPr>
              <a:t> University, Xi’an, China © </a:t>
            </a:r>
            <a:r>
              <a:rPr lang="en-US" altLang="zh-CN" sz="1600" b="1" i="1" dirty="0" smtClean="0">
                <a:solidFill>
                  <a:srgbClr val="009900"/>
                </a:solidFill>
                <a:latin typeface="Calibri" pitchFamily="34" charset="0"/>
              </a:rPr>
              <a:t>2018</a:t>
            </a:r>
            <a:endParaRPr lang="en-US" altLang="ko-KR" sz="1600" b="1" i="1" dirty="0">
              <a:solidFill>
                <a:srgbClr val="009900"/>
              </a:solidFill>
              <a:latin typeface="Calibri" pitchFamily="34" charset="0"/>
              <a:ea typeface="맑은 고딕" pitchFamily="34" charset="-127"/>
            </a:endParaRPr>
          </a:p>
        </p:txBody>
      </p:sp>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页脚占位符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5"/>
          <p:cNvSpPr>
            <a:spLocks noGrp="1"/>
          </p:cNvSpPr>
          <p:nvPr>
            <p:ph type="sldNum" sz="quarter" idx="11"/>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24653C27-2DBF-41F2-A2AE-C9CB6568C4BB}" type="slidenum">
              <a:rPr lang="zh-CN" altLang="en-US"/>
              <a:pPr>
                <a:defRPr/>
              </a:pPr>
              <a:t>‹#›</a:t>
            </a:fld>
            <a:endParaRPr lang="zh-CN" altLang="en-US" dirty="0"/>
          </a:p>
        </p:txBody>
      </p:sp>
    </p:spTree>
    <p:extLst>
      <p:ext uri="{BB962C8B-B14F-4D97-AF65-F5344CB8AC3E}">
        <p14:creationId xmlns:p14="http://schemas.microsoft.com/office/powerpoint/2010/main" val="399806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3491880" y="274638"/>
            <a:ext cx="5194920" cy="1143000"/>
          </a:xfrm>
          <a:prstGeom prst="rect">
            <a:avLst/>
          </a:prstGeom>
        </p:spPr>
        <p:txBody>
          <a:bodyPr/>
          <a:lstStyle>
            <a:lvl1pPr algn="r">
              <a:defRPr sz="3600" b="1">
                <a:solidFill>
                  <a:srgbClr val="C0000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5" name="内容占位符 2"/>
          <p:cNvSpPr>
            <a:spLocks noGrp="1"/>
          </p:cNvSpPr>
          <p:nvPr>
            <p:ph idx="1"/>
          </p:nvPr>
        </p:nvSpPr>
        <p:spPr>
          <a:xfrm>
            <a:off x="457200" y="1600200"/>
            <a:ext cx="8229600" cy="4525963"/>
          </a:xfrm>
          <a:prstGeom prst="rect">
            <a:avLst/>
          </a:prstGeom>
        </p:spPr>
        <p:txBody>
          <a:bodyPr/>
          <a:lstStyle>
            <a:lvl1pPr>
              <a:buClr>
                <a:srgbClr val="3333CC"/>
              </a:buClr>
              <a:buSzPct val="75000"/>
              <a:buFont typeface="Wingdings" pitchFamily="2" charset="2"/>
              <a:buChar char="n"/>
              <a:defRPr sz="2400" b="1">
                <a:latin typeface="Times New Roman" pitchFamily="18" charset="0"/>
                <a:ea typeface="楷体" pitchFamily="49" charset="-122"/>
                <a:cs typeface="Times New Roman" pitchFamily="18" charset="0"/>
              </a:defRPr>
            </a:lvl1pPr>
            <a:lvl2pPr>
              <a:buClr>
                <a:srgbClr val="FF0000"/>
              </a:buClr>
              <a:buSzPct val="60000"/>
              <a:buFont typeface="Wingdings" pitchFamily="2" charset="2"/>
              <a:buChar char="n"/>
              <a:defRPr sz="2200" b="1">
                <a:latin typeface="Times New Roman" pitchFamily="18" charset="0"/>
                <a:ea typeface="楷体" pitchFamily="49" charset="-122"/>
                <a:cs typeface="Times New Roman" pitchFamily="18" charset="0"/>
              </a:defRPr>
            </a:lvl2pPr>
            <a:lvl3pPr>
              <a:buClr>
                <a:srgbClr val="0070C0"/>
              </a:buClr>
              <a:buSzPct val="50000"/>
              <a:buFont typeface="Wingdings" pitchFamily="2" charset="2"/>
              <a:buChar char="n"/>
              <a:defRPr sz="2000" b="1">
                <a:latin typeface="Times New Roman" pitchFamily="18" charset="0"/>
                <a:ea typeface="楷体" pitchFamily="49" charset="-122"/>
                <a:cs typeface="Times New Roman" pitchFamily="18" charset="0"/>
              </a:defRPr>
            </a:lvl3pPr>
            <a:lvl4pPr>
              <a:buClr>
                <a:srgbClr val="FFC000"/>
              </a:buClr>
              <a:defRPr b="1">
                <a:latin typeface="Times New Roman" pitchFamily="18" charset="0"/>
                <a:ea typeface="楷体" pitchFamily="49" charset="-122"/>
                <a:cs typeface="Times New Roman" pitchFamily="18" charset="0"/>
              </a:defRPr>
            </a:lvl4pPr>
            <a:lvl5pPr>
              <a:buClr>
                <a:srgbClr val="FD3311"/>
              </a:buClr>
              <a:defRPr b="1">
                <a:latin typeface="Times New Roman" pitchFamily="18" charset="0"/>
                <a:ea typeface="楷体" pitchFamily="49" charset="-122"/>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02029811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63050" cy="692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4"/>
          <p:cNvSpPr>
            <a:spLocks noChangeArrowheads="1"/>
          </p:cNvSpPr>
          <p:nvPr/>
        </p:nvSpPr>
        <p:spPr bwMode="auto">
          <a:xfrm>
            <a:off x="5286375" y="6500813"/>
            <a:ext cx="3714750" cy="3571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latinLnBrk="1" hangingPunct="1">
              <a:lnSpc>
                <a:spcPct val="110000"/>
              </a:lnSpc>
            </a:pPr>
            <a:r>
              <a:rPr lang="en-US" altLang="zh-CN" sz="1600" b="1" i="1" dirty="0" err="1">
                <a:solidFill>
                  <a:srgbClr val="009900"/>
                </a:solidFill>
                <a:latin typeface="Calibri" pitchFamily="34" charset="0"/>
              </a:rPr>
              <a:t>Xidian</a:t>
            </a:r>
            <a:r>
              <a:rPr lang="en-US" altLang="zh-CN" sz="1600" b="1" i="1" dirty="0">
                <a:solidFill>
                  <a:srgbClr val="009900"/>
                </a:solidFill>
                <a:latin typeface="Calibri" pitchFamily="34" charset="0"/>
              </a:rPr>
              <a:t> University, Xi’an, China © </a:t>
            </a:r>
            <a:r>
              <a:rPr lang="en-US" altLang="zh-CN" sz="1600" b="1" i="1" dirty="0" smtClean="0">
                <a:solidFill>
                  <a:srgbClr val="009900"/>
                </a:solidFill>
                <a:latin typeface="Calibri" pitchFamily="34" charset="0"/>
              </a:rPr>
              <a:t>2018</a:t>
            </a:r>
            <a:endParaRPr lang="en-US" altLang="ko-KR" sz="1600" b="1" i="1" dirty="0">
              <a:solidFill>
                <a:srgbClr val="009900"/>
              </a:solidFill>
              <a:latin typeface="Calibri" pitchFamily="34" charset="0"/>
              <a:ea typeface="맑은 고딕" pitchFamily="34" charset="-127"/>
            </a:endParaRPr>
          </a:p>
        </p:txBody>
      </p:sp>
      <p:sp>
        <p:nvSpPr>
          <p:cNvPr id="1028" name="TextBox 3"/>
          <p:cNvSpPr txBox="1">
            <a:spLocks noChangeArrowheads="1"/>
          </p:cNvSpPr>
          <p:nvPr userDrawn="1"/>
        </p:nvSpPr>
        <p:spPr bwMode="auto">
          <a:xfrm>
            <a:off x="71438" y="6524625"/>
            <a:ext cx="539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3AA69BF-BBFB-4A50-9C42-BC57B71D7770}" type="slidenum">
              <a:rPr lang="zh-CN" altLang="en-US" sz="1400" b="1">
                <a:cs typeface="Arial" pitchFamily="34" charset="0"/>
              </a:rPr>
              <a:pPr eaLnBrk="1" hangingPunct="1"/>
              <a:t>‹#›</a:t>
            </a:fld>
            <a:endParaRPr lang="zh-CN" altLang="en-US" sz="1400" b="1">
              <a:cs typeface="Arial" pitchFamily="34" charset="0"/>
            </a:endParaRP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1.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bwMode="auto">
          <a:xfrm>
            <a:off x="685800" y="2967038"/>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b="1" smtClean="0">
                <a:solidFill>
                  <a:srgbClr val="C00000"/>
                </a:solidFill>
                <a:latin typeface="Times New Roman" pitchFamily="18" charset="0"/>
                <a:cs typeface="Times New Roman" pitchFamily="18" charset="0"/>
              </a:rPr>
              <a:t>2. Software Architecture Style</a:t>
            </a:r>
            <a:br>
              <a:rPr lang="en-US" altLang="zh-CN" b="1" smtClean="0">
                <a:solidFill>
                  <a:srgbClr val="C00000"/>
                </a:solidFill>
                <a:latin typeface="Times New Roman" pitchFamily="18" charset="0"/>
                <a:cs typeface="Times New Roman" pitchFamily="18" charset="0"/>
              </a:rPr>
            </a:br>
            <a:r>
              <a:rPr lang="zh-CN" altLang="en-US" sz="4000" b="1" smtClean="0">
                <a:solidFill>
                  <a:srgbClr val="C00000"/>
                </a:solidFill>
                <a:latin typeface="华文中宋" pitchFamily="2" charset="-122"/>
                <a:ea typeface="华文中宋" pitchFamily="2" charset="-122"/>
                <a:cs typeface="Times New Roman" pitchFamily="18" charset="0"/>
              </a:rPr>
              <a:t>（软件体系结构风格）</a:t>
            </a:r>
          </a:p>
        </p:txBody>
      </p:sp>
    </p:spTree>
    <p:extLst>
      <p:ext uri="{BB962C8B-B14F-4D97-AF65-F5344CB8AC3E}">
        <p14:creationId xmlns:p14="http://schemas.microsoft.com/office/powerpoint/2010/main" val="2807535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Layered System</a:t>
            </a:r>
            <a:endParaRPr lang="zh-CN" altLang="en-US" smtClean="0"/>
          </a:p>
        </p:txBody>
      </p:sp>
      <p:sp>
        <p:nvSpPr>
          <p:cNvPr id="686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无处不在的层次结构</a:t>
            </a:r>
          </a:p>
        </p:txBody>
      </p:sp>
      <p:sp>
        <p:nvSpPr>
          <p:cNvPr id="68612" name="AutoShape 4"/>
          <p:cNvSpPr>
            <a:spLocks noChangeArrowheads="1"/>
          </p:cNvSpPr>
          <p:nvPr/>
        </p:nvSpPr>
        <p:spPr bwMode="auto">
          <a:xfrm>
            <a:off x="3705225" y="2222500"/>
            <a:ext cx="4035425" cy="40354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174" y="10800"/>
                </a:moveTo>
                <a:cubicBezTo>
                  <a:pt x="8174" y="12250"/>
                  <a:pt x="9350" y="13426"/>
                  <a:pt x="10800" y="13426"/>
                </a:cubicBezTo>
                <a:cubicBezTo>
                  <a:pt x="12250" y="13426"/>
                  <a:pt x="13426" y="12250"/>
                  <a:pt x="13426" y="10800"/>
                </a:cubicBezTo>
                <a:cubicBezTo>
                  <a:pt x="13426" y="9350"/>
                  <a:pt x="12250" y="8174"/>
                  <a:pt x="10800" y="8174"/>
                </a:cubicBezTo>
                <a:cubicBezTo>
                  <a:pt x="9350" y="8174"/>
                  <a:pt x="8174" y="9350"/>
                  <a:pt x="8174" y="10800"/>
                </a:cubicBezTo>
                <a:close/>
              </a:path>
            </a:pathLst>
          </a:custGeom>
          <a:solidFill>
            <a:srgbClr val="3366FF"/>
          </a:solidFill>
          <a:ln w="127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b="1" dirty="0">
                <a:latin typeface="楷体" pitchFamily="49" charset="-122"/>
                <a:ea typeface="楷体" pitchFamily="49" charset="-122"/>
              </a:rPr>
              <a:t>硬件</a:t>
            </a:r>
            <a:endParaRPr lang="zh-CN" altLang="en-US" sz="2800" b="1" dirty="0">
              <a:latin typeface="楷体" pitchFamily="49" charset="-122"/>
              <a:ea typeface="楷体" pitchFamily="49" charset="-122"/>
            </a:endParaRPr>
          </a:p>
        </p:txBody>
      </p:sp>
      <p:sp>
        <p:nvSpPr>
          <p:cNvPr id="68613" name="AutoShape 5"/>
          <p:cNvSpPr>
            <a:spLocks noChangeArrowheads="1"/>
          </p:cNvSpPr>
          <p:nvPr/>
        </p:nvSpPr>
        <p:spPr bwMode="auto">
          <a:xfrm>
            <a:off x="4429125" y="2940050"/>
            <a:ext cx="2590800" cy="2590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671" y="10800"/>
                </a:moveTo>
                <a:cubicBezTo>
                  <a:pt x="6671" y="13080"/>
                  <a:pt x="8520" y="14929"/>
                  <a:pt x="10800" y="14929"/>
                </a:cubicBezTo>
                <a:cubicBezTo>
                  <a:pt x="13080" y="14929"/>
                  <a:pt x="14929" y="13080"/>
                  <a:pt x="14929" y="10800"/>
                </a:cubicBezTo>
                <a:cubicBezTo>
                  <a:pt x="14929" y="8520"/>
                  <a:pt x="13080" y="6671"/>
                  <a:pt x="10800" y="6671"/>
                </a:cubicBezTo>
                <a:cubicBezTo>
                  <a:pt x="8520" y="6671"/>
                  <a:pt x="6671" y="8520"/>
                  <a:pt x="6671" y="10800"/>
                </a:cubicBezTo>
                <a:close/>
              </a:path>
            </a:pathLst>
          </a:custGeom>
          <a:solidFill>
            <a:schemeClr val="accent1"/>
          </a:solidFill>
          <a:ln w="12700">
            <a:solidFill>
              <a:schemeClr val="tx1"/>
            </a:solidFill>
            <a:round/>
            <a:headEnd/>
            <a:tailEnd/>
          </a:ln>
        </p:spPr>
        <p:txBody>
          <a:bodyPr wrap="none" anchor="ctr"/>
          <a:lstStyle/>
          <a:p>
            <a:endParaRPr lang="zh-CN" altLang="en-US"/>
          </a:p>
        </p:txBody>
      </p:sp>
      <p:sp>
        <p:nvSpPr>
          <p:cNvPr id="68614" name="Text Box 6"/>
          <p:cNvSpPr txBox="1">
            <a:spLocks noChangeArrowheads="1"/>
          </p:cNvSpPr>
          <p:nvPr/>
        </p:nvSpPr>
        <p:spPr bwMode="auto">
          <a:xfrm>
            <a:off x="4930775" y="3052763"/>
            <a:ext cx="1587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b="1"/>
              <a:t>OS</a:t>
            </a:r>
          </a:p>
        </p:txBody>
      </p:sp>
      <p:sp>
        <p:nvSpPr>
          <p:cNvPr id="68615" name="Text Box 7"/>
          <p:cNvSpPr txBox="1">
            <a:spLocks noChangeArrowheads="1"/>
          </p:cNvSpPr>
          <p:nvPr/>
        </p:nvSpPr>
        <p:spPr bwMode="auto">
          <a:xfrm>
            <a:off x="4930775" y="2332038"/>
            <a:ext cx="1587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t>应用</a:t>
            </a:r>
          </a:p>
        </p:txBody>
      </p:sp>
      <p:sp>
        <p:nvSpPr>
          <p:cNvPr id="68616" name="AutoShape 8"/>
          <p:cNvSpPr>
            <a:spLocks noChangeArrowheads="1"/>
          </p:cNvSpPr>
          <p:nvPr/>
        </p:nvSpPr>
        <p:spPr bwMode="auto">
          <a:xfrm>
            <a:off x="3708400" y="2205038"/>
            <a:ext cx="4032250" cy="40322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6 w 21600"/>
              <a:gd name="T13" fmla="*/ 0 h 21600"/>
              <a:gd name="T14" fmla="*/ 21584 w 21600"/>
              <a:gd name="T15" fmla="*/ 11172 h 21600"/>
            </a:gdLst>
            <a:ahLst/>
            <a:cxnLst>
              <a:cxn ang="T8">
                <a:pos x="T0" y="T1"/>
              </a:cxn>
              <a:cxn ang="T9">
                <a:pos x="T2" y="T3"/>
              </a:cxn>
              <a:cxn ang="T10">
                <a:pos x="T4" y="T5"/>
              </a:cxn>
              <a:cxn ang="T11">
                <a:pos x="T6" y="T7"/>
              </a:cxn>
            </a:cxnLst>
            <a:rect l="T12" t="T13" r="T14" b="T15"/>
            <a:pathLst>
              <a:path w="21600" h="21600">
                <a:moveTo>
                  <a:pt x="4090" y="9329"/>
                </a:moveTo>
                <a:cubicBezTo>
                  <a:pt x="4781" y="6177"/>
                  <a:pt x="7573" y="3930"/>
                  <a:pt x="10800" y="3931"/>
                </a:cubicBezTo>
                <a:cubicBezTo>
                  <a:pt x="14026" y="3931"/>
                  <a:pt x="16818" y="6177"/>
                  <a:pt x="17509" y="9329"/>
                </a:cubicBezTo>
                <a:lnTo>
                  <a:pt x="21349" y="8487"/>
                </a:lnTo>
                <a:cubicBezTo>
                  <a:pt x="20263" y="3531"/>
                  <a:pt x="15873" y="-1"/>
                  <a:pt x="10799" y="0"/>
                </a:cubicBezTo>
                <a:cubicBezTo>
                  <a:pt x="5726" y="0"/>
                  <a:pt x="1336" y="3531"/>
                  <a:pt x="250" y="8487"/>
                </a:cubicBezTo>
                <a:lnTo>
                  <a:pt x="4090" y="9329"/>
                </a:lnTo>
                <a:close/>
              </a:path>
            </a:pathLst>
          </a:custGeom>
          <a:solidFill>
            <a:srgbClr val="FF3399"/>
          </a:solidFill>
          <a:ln w="12700">
            <a:solidFill>
              <a:schemeClr val="tx1"/>
            </a:solidFill>
            <a:miter lim="800000"/>
            <a:headEnd/>
            <a:tailEnd/>
          </a:ln>
        </p:spPr>
        <p:txBody>
          <a:bodyPr wrap="none" anchor="ctr"/>
          <a:lstStyle/>
          <a:p>
            <a:endParaRPr lang="zh-CN" altLang="en-US"/>
          </a:p>
        </p:txBody>
      </p:sp>
      <p:sp>
        <p:nvSpPr>
          <p:cNvPr id="68617" name="Text Box 9"/>
          <p:cNvSpPr txBox="1">
            <a:spLocks noChangeArrowheads="1"/>
          </p:cNvSpPr>
          <p:nvPr/>
        </p:nvSpPr>
        <p:spPr bwMode="auto">
          <a:xfrm>
            <a:off x="4930775" y="5573713"/>
            <a:ext cx="1587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t>应用</a:t>
            </a:r>
          </a:p>
        </p:txBody>
      </p:sp>
      <p:sp>
        <p:nvSpPr>
          <p:cNvPr id="68618" name="AutoShape 10"/>
          <p:cNvSpPr>
            <a:spLocks noChangeArrowheads="1"/>
          </p:cNvSpPr>
          <p:nvPr/>
        </p:nvSpPr>
        <p:spPr bwMode="auto">
          <a:xfrm>
            <a:off x="3708400" y="2205038"/>
            <a:ext cx="4032250" cy="40322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3 w 21600"/>
              <a:gd name="T13" fmla="*/ 0 h 21600"/>
              <a:gd name="T14" fmla="*/ 21577 w 21600"/>
              <a:gd name="T15" fmla="*/ 11370 h 21600"/>
            </a:gdLst>
            <a:ahLst/>
            <a:cxnLst>
              <a:cxn ang="T8">
                <a:pos x="T0" y="T1"/>
              </a:cxn>
              <a:cxn ang="T9">
                <a:pos x="T2" y="T3"/>
              </a:cxn>
              <a:cxn ang="T10">
                <a:pos x="T4" y="T5"/>
              </a:cxn>
              <a:cxn ang="T11">
                <a:pos x="T6" y="T7"/>
              </a:cxn>
            </a:cxnLst>
            <a:rect l="T12" t="T13" r="T14" b="T15"/>
            <a:pathLst>
              <a:path w="21600" h="21600">
                <a:moveTo>
                  <a:pt x="2211" y="9006"/>
                </a:moveTo>
                <a:cubicBezTo>
                  <a:pt x="3060" y="4939"/>
                  <a:pt x="6645" y="2025"/>
                  <a:pt x="10800" y="2026"/>
                </a:cubicBezTo>
                <a:cubicBezTo>
                  <a:pt x="14954" y="2026"/>
                  <a:pt x="18539" y="4939"/>
                  <a:pt x="19388" y="9006"/>
                </a:cubicBezTo>
                <a:lnTo>
                  <a:pt x="21371" y="8591"/>
                </a:lnTo>
                <a:cubicBezTo>
                  <a:pt x="20326" y="3586"/>
                  <a:pt x="15913" y="-1"/>
                  <a:pt x="10799" y="0"/>
                </a:cubicBezTo>
                <a:cubicBezTo>
                  <a:pt x="5686" y="0"/>
                  <a:pt x="1273" y="3586"/>
                  <a:pt x="228" y="8591"/>
                </a:cubicBezTo>
                <a:lnTo>
                  <a:pt x="2211" y="9006"/>
                </a:lnTo>
                <a:close/>
              </a:path>
            </a:pathLst>
          </a:custGeom>
          <a:solidFill>
            <a:srgbClr val="3366FF"/>
          </a:solidFill>
          <a:ln w="12700">
            <a:solidFill>
              <a:schemeClr val="tx1"/>
            </a:solidFill>
            <a:miter lim="800000"/>
            <a:headEnd/>
            <a:tailEnd/>
          </a:ln>
        </p:spPr>
        <p:txBody>
          <a:bodyPr wrap="none" anchor="ctr"/>
          <a:lstStyle/>
          <a:p>
            <a:endParaRPr lang="zh-CN" altLang="en-US"/>
          </a:p>
        </p:txBody>
      </p:sp>
      <p:sp>
        <p:nvSpPr>
          <p:cNvPr id="68619" name="AutoShape 11"/>
          <p:cNvSpPr>
            <a:spLocks/>
          </p:cNvSpPr>
          <p:nvPr/>
        </p:nvSpPr>
        <p:spPr bwMode="auto">
          <a:xfrm>
            <a:off x="1871663" y="3217863"/>
            <a:ext cx="1220787" cy="833437"/>
          </a:xfrm>
          <a:prstGeom prst="callout1">
            <a:avLst>
              <a:gd name="adj1" fmla="val 13713"/>
              <a:gd name="adj2" fmla="val 106241"/>
              <a:gd name="adj3" fmla="val -37144"/>
              <a:gd name="adj4" fmla="val 280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b="1" dirty="0" smtClean="0">
                <a:latin typeface="楷体" pitchFamily="49" charset="-122"/>
                <a:ea typeface="楷体" pitchFamily="49" charset="-122"/>
              </a:rPr>
              <a:t>应用</a:t>
            </a:r>
            <a:endParaRPr lang="en-US" altLang="zh-CN" sz="2400" b="1" dirty="0" smtClean="0">
              <a:latin typeface="楷体" pitchFamily="49" charset="-122"/>
              <a:ea typeface="楷体" pitchFamily="49" charset="-122"/>
            </a:endParaRPr>
          </a:p>
          <a:p>
            <a:pPr algn="ctr" eaLnBrk="1" hangingPunct="1"/>
            <a:r>
              <a:rPr lang="zh-CN" altLang="en-US" sz="2400" b="1" dirty="0" smtClean="0">
                <a:latin typeface="楷体" pitchFamily="49" charset="-122"/>
                <a:ea typeface="楷体" pitchFamily="49" charset="-122"/>
              </a:rPr>
              <a:t>平台</a:t>
            </a:r>
            <a:endParaRPr lang="zh-CN" altLang="en-US" sz="2400" b="1" dirty="0">
              <a:latin typeface="楷体" pitchFamily="49" charset="-122"/>
              <a:ea typeface="楷体" pitchFamily="49" charset="-122"/>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3" descr="o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41475"/>
            <a:ext cx="67691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2"/>
          <p:cNvSpPr>
            <a:spLocks noChangeArrowheads="1"/>
          </p:cNvSpPr>
          <p:nvPr/>
        </p:nvSpPr>
        <p:spPr bwMode="auto">
          <a:xfrm>
            <a:off x="3059113" y="333375"/>
            <a:ext cx="5867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600" b="1">
                <a:solidFill>
                  <a:srgbClr val="C00000"/>
                </a:solidFill>
                <a:latin typeface="微软雅黑" pitchFamily="34" charset="-122"/>
                <a:ea typeface="微软雅黑" pitchFamily="34" charset="-122"/>
              </a:rPr>
              <a:t>OSI </a:t>
            </a:r>
            <a:r>
              <a:rPr lang="zh-CN" altLang="en-US" sz="3600" b="1">
                <a:solidFill>
                  <a:srgbClr val="C00000"/>
                </a:solidFill>
                <a:latin typeface="微软雅黑" pitchFamily="34" charset="-122"/>
                <a:ea typeface="微软雅黑" pitchFamily="34" charset="-122"/>
              </a:rPr>
              <a:t>参考模型</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Layered Architectural Pattern</a:t>
            </a:r>
            <a:endParaRPr lang="zh-CN" altLang="en-US" sz="3200" smtClean="0"/>
          </a:p>
        </p:txBody>
      </p:sp>
      <p:sp>
        <p:nvSpPr>
          <p:cNvPr id="7065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Problem: This pattern is suitable for applications that </a:t>
            </a:r>
            <a:r>
              <a:rPr lang="en-US" altLang="zh-CN" smtClean="0">
                <a:solidFill>
                  <a:srgbClr val="C00000"/>
                </a:solidFill>
              </a:rPr>
              <a:t>involve distinct classes of services that can be arranged hierarchically</a:t>
            </a:r>
            <a:r>
              <a:rPr lang="en-US" altLang="zh-CN" smtClean="0"/>
              <a:t>. Often there are layers for basic </a:t>
            </a:r>
            <a:r>
              <a:rPr lang="en-US" altLang="zh-CN" i="1" smtClean="0"/>
              <a:t>system-level services</a:t>
            </a:r>
            <a:r>
              <a:rPr lang="en-US" altLang="zh-CN" smtClean="0"/>
              <a:t>, for </a:t>
            </a:r>
            <a:r>
              <a:rPr lang="en-US" altLang="zh-CN" i="1" smtClean="0"/>
              <a:t>utilities</a:t>
            </a:r>
            <a:r>
              <a:rPr lang="en-US" altLang="zh-CN" smtClean="0"/>
              <a:t> appropriate to many applications, and for specific </a:t>
            </a:r>
            <a:r>
              <a:rPr lang="en-US" altLang="zh-CN" i="1" smtClean="0"/>
              <a:t>tasks</a:t>
            </a:r>
            <a:r>
              <a:rPr lang="en-US" altLang="zh-CN" smtClean="0"/>
              <a:t> of the application.</a:t>
            </a:r>
          </a:p>
          <a:p>
            <a:r>
              <a:rPr lang="en-US" altLang="zh-CN" smtClean="0"/>
              <a:t>Context: Frequently, each class of service is assigned to a layer and several different patterns are used to refine the various layers. Layers are most often used at the higher levels of design, using different patterns to refine the layers.</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Layered Architectural Pattern</a:t>
            </a:r>
            <a:endParaRPr lang="zh-CN" altLang="en-US" sz="3200" smtClean="0"/>
          </a:p>
        </p:txBody>
      </p:sp>
      <p:sp>
        <p:nvSpPr>
          <p:cNvPr id="7168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Solution:</a:t>
            </a:r>
          </a:p>
          <a:p>
            <a:pPr lvl="1"/>
            <a:r>
              <a:rPr lang="en-US" altLang="zh-CN" i="1" smtClean="0"/>
              <a:t>System model: </a:t>
            </a:r>
            <a:r>
              <a:rPr lang="en-US" altLang="zh-CN" smtClean="0"/>
              <a:t>hierarchy of opaque</a:t>
            </a:r>
            <a:r>
              <a:rPr lang="zh-CN" altLang="en-US" sz="1800" i="1" smtClean="0"/>
              <a:t>（不透明的）</a:t>
            </a:r>
            <a:r>
              <a:rPr lang="en-US" altLang="zh-CN" sz="1800" i="1" smtClean="0"/>
              <a:t> </a:t>
            </a:r>
            <a:r>
              <a:rPr lang="en-US" altLang="zh-CN" smtClean="0"/>
              <a:t>layers</a:t>
            </a:r>
          </a:p>
          <a:p>
            <a:pPr lvl="1"/>
            <a:r>
              <a:rPr lang="en-US" altLang="zh-CN" i="1" smtClean="0"/>
              <a:t>Components: </a:t>
            </a:r>
            <a:r>
              <a:rPr lang="en-US" altLang="zh-CN" smtClean="0"/>
              <a:t>usually composites; composites are most often collections of procedures</a:t>
            </a:r>
          </a:p>
          <a:p>
            <a:pPr lvl="1"/>
            <a:r>
              <a:rPr lang="en-US" altLang="zh-CN" i="1" smtClean="0"/>
              <a:t>Connectors: </a:t>
            </a:r>
            <a:r>
              <a:rPr lang="en-US" altLang="zh-CN" smtClean="0"/>
              <a:t>depends on structure of components; often procedure calls under restricted visibility, might also be client/server</a:t>
            </a:r>
          </a:p>
          <a:p>
            <a:pPr lvl="1"/>
            <a:r>
              <a:rPr lang="en-US" altLang="zh-CN" i="1" smtClean="0"/>
              <a:t>Control structure: </a:t>
            </a:r>
            <a:r>
              <a:rPr lang="en-US" altLang="zh-CN" smtClean="0"/>
              <a:t>single thread</a:t>
            </a:r>
            <a:endParaRPr lang="zh-CN" altLang="en-US" smtClean="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层次风格特点</a:t>
            </a:r>
          </a:p>
        </p:txBody>
      </p:sp>
      <p:sp>
        <p:nvSpPr>
          <p:cNvPr id="737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r>
              <a:rPr lang="zh-CN" altLang="en-US" dirty="0" smtClean="0"/>
              <a:t>优点：</a:t>
            </a:r>
            <a:endParaRPr lang="en-US" altLang="zh-CN" dirty="0" smtClean="0"/>
          </a:p>
          <a:p>
            <a:pPr lvl="1">
              <a:lnSpc>
                <a:spcPct val="120000"/>
              </a:lnSpc>
            </a:pPr>
            <a:r>
              <a:rPr lang="zh-CN" altLang="en-US" dirty="0" smtClean="0"/>
              <a:t>分层风格支持系统设计过程中的逐级抽象 </a:t>
            </a:r>
          </a:p>
          <a:p>
            <a:pPr lvl="1"/>
            <a:r>
              <a:rPr lang="zh-CN" altLang="en-US" dirty="0" smtClean="0"/>
              <a:t>基于分层风格的系统具有较好的可扩展性 </a:t>
            </a:r>
          </a:p>
          <a:p>
            <a:pPr lvl="1"/>
            <a:r>
              <a:rPr lang="zh-CN" altLang="en-US" dirty="0" smtClean="0"/>
              <a:t>分层风格支持软件复用 </a:t>
            </a:r>
            <a:endParaRPr lang="en-US" altLang="zh-CN" dirty="0" smtClean="0"/>
          </a:p>
          <a:p>
            <a:pPr>
              <a:lnSpc>
                <a:spcPct val="120000"/>
              </a:lnSpc>
            </a:pPr>
            <a:r>
              <a:rPr lang="zh-CN" altLang="en-US" dirty="0" smtClean="0"/>
              <a:t>不足：</a:t>
            </a:r>
            <a:endParaRPr lang="en-US" altLang="zh-CN" dirty="0" smtClean="0"/>
          </a:p>
          <a:p>
            <a:pPr lvl="1">
              <a:lnSpc>
                <a:spcPct val="120000"/>
              </a:lnSpc>
            </a:pPr>
            <a:r>
              <a:rPr lang="zh-CN" altLang="en-US" dirty="0" smtClean="0">
                <a:latin typeface="Arial" charset="0"/>
              </a:rPr>
              <a:t>并不是所有的系统都适合用分层风格来描述的 </a:t>
            </a:r>
            <a:endParaRPr lang="en-US" altLang="zh-CN" dirty="0" smtClean="0">
              <a:latin typeface="Arial" charset="0"/>
            </a:endParaRPr>
          </a:p>
          <a:p>
            <a:pPr lvl="1">
              <a:lnSpc>
                <a:spcPct val="120000"/>
              </a:lnSpc>
            </a:pPr>
            <a:r>
              <a:rPr lang="zh-CN" altLang="en-US" dirty="0" smtClean="0">
                <a:latin typeface="Arial" charset="0"/>
              </a:rPr>
              <a:t>对于抽象出来的功能具体应该放在哪个层次上也是设计者头疼的一个问题 </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err="1" smtClean="0">
                <a:latin typeface="Arial" charset="0"/>
              </a:rPr>
              <a:t>.Net</a:t>
            </a:r>
            <a:r>
              <a:rPr lang="zh-CN" altLang="en-US" dirty="0" smtClean="0">
                <a:latin typeface="Arial" charset="0"/>
              </a:rPr>
              <a:t>平台也是一个明显的分层系统：</a:t>
            </a:r>
            <a:endParaRPr lang="zh-CN" altLang="en-US" dirty="0"/>
          </a:p>
        </p:txBody>
      </p:sp>
      <p:pic>
        <p:nvPicPr>
          <p:cNvPr id="4" name="Picture 5"/>
          <p:cNvPicPr>
            <a:picLocks noChangeAspect="1" noChangeArrowheads="1"/>
          </p:cNvPicPr>
          <p:nvPr/>
        </p:nvPicPr>
        <p:blipFill>
          <a:blip r:embed="rId2"/>
          <a:srcRect/>
          <a:stretch>
            <a:fillRect/>
          </a:stretch>
        </p:blipFill>
        <p:spPr bwMode="auto">
          <a:xfrm>
            <a:off x="2339975" y="2143116"/>
            <a:ext cx="4535488" cy="40417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err="1" smtClean="0">
                <a:latin typeface="Arial" charset="0"/>
              </a:rPr>
              <a:t>.Net</a:t>
            </a:r>
            <a:r>
              <a:rPr lang="en-US" altLang="zh-CN" dirty="0" smtClean="0">
                <a:latin typeface="Arial" charset="0"/>
              </a:rPr>
              <a:t> </a:t>
            </a:r>
            <a:r>
              <a:rPr lang="zh-CN" altLang="en-US" dirty="0" smtClean="0">
                <a:latin typeface="Arial" charset="0"/>
              </a:rPr>
              <a:t>框架分层模图</a:t>
            </a:r>
          </a:p>
        </p:txBody>
      </p:sp>
      <p:pic>
        <p:nvPicPr>
          <p:cNvPr id="4" name="内容占位符 5" descr="162829_02_284.jpg"/>
          <p:cNvPicPr>
            <a:picLocks noChangeAspect="1"/>
          </p:cNvPicPr>
          <p:nvPr/>
        </p:nvPicPr>
        <p:blipFill>
          <a:blip r:embed="rId2"/>
          <a:srcRect/>
          <a:stretch>
            <a:fillRect/>
          </a:stretch>
        </p:blipFill>
        <p:spPr bwMode="gray">
          <a:xfrm>
            <a:off x="1357313" y="2000250"/>
            <a:ext cx="6143625" cy="43815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smtClean="0"/>
              <a:t>Android</a:t>
            </a:r>
            <a:r>
              <a:rPr lang="zh-CN" altLang="en-US" dirty="0" smtClean="0"/>
              <a:t>的内核架构</a:t>
            </a:r>
            <a:endParaRPr lang="zh-CN" altLang="en-US" dirty="0"/>
          </a:p>
        </p:txBody>
      </p:sp>
      <p:pic>
        <p:nvPicPr>
          <p:cNvPr id="4" name="图片 3"/>
          <p:cNvPicPr/>
          <p:nvPr/>
        </p:nvPicPr>
        <p:blipFill>
          <a:blip r:embed="rId2"/>
          <a:stretch>
            <a:fillRect/>
          </a:stretch>
        </p:blipFill>
        <p:spPr>
          <a:xfrm>
            <a:off x="1928794" y="2071678"/>
            <a:ext cx="5715040" cy="4357718"/>
          </a:xfrm>
          <a:prstGeom prst="rect">
            <a:avLst/>
          </a:prstGeom>
        </p:spPr>
      </p:pic>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Open vs. Closed Layered Architecture</a:t>
            </a:r>
            <a:endParaRPr lang="zh-CN" altLang="en-US" sz="3200"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432520"/>
            <a:ext cx="81248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340363"/>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many layers?</a:t>
            </a:r>
            <a:endParaRPr lang="zh-CN" alt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472" y="1100286"/>
            <a:ext cx="83820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853178"/>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Call/Return </a:t>
            </a:r>
            <a:endParaRPr lang="zh-CN" altLang="en-US" dirty="0"/>
          </a:p>
        </p:txBody>
      </p:sp>
      <p:sp>
        <p:nvSpPr>
          <p:cNvPr id="3" name="内容占位符 2"/>
          <p:cNvSpPr>
            <a:spLocks noGrp="1"/>
          </p:cNvSpPr>
          <p:nvPr>
            <p:ph idx="1"/>
          </p:nvPr>
        </p:nvSpPr>
        <p:spPr/>
        <p:txBody>
          <a:bodyPr/>
          <a:lstStyle/>
          <a:p>
            <a:r>
              <a:rPr lang="en-US" altLang="zh-CN" dirty="0" smtClean="0"/>
              <a:t>Main program and subroutines</a:t>
            </a:r>
          </a:p>
          <a:p>
            <a:pPr lvl="1"/>
            <a:r>
              <a:rPr lang="en-US" altLang="zh-CN" dirty="0" smtClean="0"/>
              <a:t>Classical programming paradigm-functional decomposition</a:t>
            </a:r>
          </a:p>
          <a:p>
            <a:r>
              <a:rPr lang="en-US" altLang="zh-CN" dirty="0" smtClean="0"/>
              <a:t>Object-Oriented/Abstract Data Types</a:t>
            </a:r>
          </a:p>
          <a:p>
            <a:pPr lvl="1"/>
            <a:r>
              <a:rPr lang="en-US" altLang="zh-CN" dirty="0" smtClean="0"/>
              <a:t>Information (representation, access method) hiding</a:t>
            </a:r>
          </a:p>
          <a:p>
            <a:r>
              <a:rPr lang="en-US" altLang="zh-CN" dirty="0" smtClean="0"/>
              <a:t>Layered hierarchies</a:t>
            </a:r>
          </a:p>
          <a:p>
            <a:pPr lvl="1"/>
            <a:r>
              <a:rPr lang="en-US" altLang="zh-CN" dirty="0" smtClean="0"/>
              <a:t>Each level only communicates with its immediate neighbors</a:t>
            </a:r>
          </a:p>
          <a:p>
            <a:r>
              <a:rPr lang="en-US" altLang="zh-CN" dirty="0" smtClean="0"/>
              <a:t>Other</a:t>
            </a:r>
          </a:p>
          <a:p>
            <a:pPr lvl="1"/>
            <a:r>
              <a:rPr lang="en-US" altLang="zh-CN" dirty="0" smtClean="0"/>
              <a:t>Client-server</a:t>
            </a:r>
          </a:p>
          <a:p>
            <a:pPr lvl="1"/>
            <a:r>
              <a:rPr lang="en-US" altLang="zh-CN" dirty="0" smtClean="0"/>
              <a:t>……</a:t>
            </a:r>
            <a:endParaRPr lang="zh-CN" altLang="en-US" dirty="0" smtClean="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Data Centered/Shared Data </a:t>
            </a:r>
            <a:endParaRPr lang="zh-CN" altLang="en-US" sz="32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68183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矩形 5"/>
          <p:cNvSpPr/>
          <p:nvPr/>
        </p:nvSpPr>
        <p:spPr>
          <a:xfrm>
            <a:off x="1071538" y="4143380"/>
            <a:ext cx="2714644" cy="857256"/>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Repository</a:t>
            </a:r>
            <a:endParaRPr lang="zh-CN" alt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299170"/>
            <a:ext cx="77343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9999130"/>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Shared Information Systems</a:t>
            </a:r>
            <a:endParaRPr lang="zh-CN" altLang="en-US" sz="3200" smtClean="0"/>
          </a:p>
        </p:txBody>
      </p:sp>
      <p:sp>
        <p:nvSpPr>
          <p:cNvPr id="8499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Style represents a large variety of systems</a:t>
            </a:r>
            <a:endParaRPr lang="zh-CN" altLang="en-US" smtClean="0"/>
          </a:p>
          <a:p>
            <a:pPr lvl="1"/>
            <a:r>
              <a:rPr lang="en-US" altLang="zh-CN" smtClean="0"/>
              <a:t>many variants depending on nature of </a:t>
            </a:r>
            <a:r>
              <a:rPr lang="en-US" altLang="zh-CN" smtClean="0">
                <a:solidFill>
                  <a:srgbClr val="FF0000"/>
                </a:solidFill>
              </a:rPr>
              <a:t>shared data</a:t>
            </a:r>
            <a:r>
              <a:rPr lang="zh-CN" altLang="en-US" sz="2000" i="1" smtClean="0"/>
              <a:t>（共同特点是共享数据）</a:t>
            </a:r>
            <a:endParaRPr lang="zh-CN" altLang="en-US" i="1" smtClean="0"/>
          </a:p>
          <a:p>
            <a:r>
              <a:rPr lang="en-US" altLang="zh-CN" smtClean="0"/>
              <a:t>Style addresses mechanisms for:</a:t>
            </a:r>
          </a:p>
          <a:p>
            <a:pPr lvl="1"/>
            <a:r>
              <a:rPr lang="en-US" altLang="zh-CN" smtClean="0"/>
              <a:t>collecting, manipulating and preserving large bodies of data</a:t>
            </a:r>
            <a:br>
              <a:rPr lang="en-US" altLang="zh-CN" smtClean="0"/>
            </a:br>
            <a:r>
              <a:rPr lang="zh-CN" altLang="en-US" sz="2000" i="1" smtClean="0"/>
              <a:t>（收集、操作、保存大量的数据）</a:t>
            </a:r>
            <a:endParaRPr lang="zh-CN" altLang="en-US" i="1" smtClean="0"/>
          </a:p>
          <a:p>
            <a:r>
              <a:rPr lang="en-US" altLang="zh-CN" smtClean="0"/>
              <a:t>Databases are a natural example, but not the only one</a:t>
            </a:r>
            <a:endParaRPr lang="zh-CN" altLang="en-US" sz="2800" smtClean="0"/>
          </a:p>
          <a:p>
            <a:pPr lvl="1"/>
            <a:r>
              <a:rPr lang="en-US" altLang="zh-CN" smtClean="0"/>
              <a:t>we’ll see others in this lecture</a:t>
            </a:r>
            <a:endParaRPr lang="zh-CN" altLang="en-US" smtClean="0"/>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Shared Information Systems</a:t>
            </a:r>
            <a:endParaRPr lang="zh-CN" altLang="en-US" sz="3200" smtClean="0"/>
          </a:p>
        </p:txBody>
      </p:sp>
      <p:sp>
        <p:nvSpPr>
          <p:cNvPr id="860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High level view</a:t>
            </a:r>
          </a:p>
          <a:p>
            <a:pPr lvl="1"/>
            <a:r>
              <a:rPr lang="en-US" altLang="zh-CN" smtClean="0"/>
              <a:t>what are the apparent features of this style?</a:t>
            </a:r>
            <a:endParaRPr lang="zh-CN" altLang="en-US" smtClean="0"/>
          </a:p>
          <a:p>
            <a:pPr lvl="1"/>
            <a:r>
              <a:rPr lang="en-US" altLang="zh-CN" smtClean="0"/>
              <a:t>what are some issues regarding this style?</a:t>
            </a:r>
            <a:endParaRPr lang="zh-CN" altLang="en-US" smtClean="0"/>
          </a:p>
        </p:txBody>
      </p:sp>
      <p:pic>
        <p:nvPicPr>
          <p:cNvPr id="86020"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5863" y="2947988"/>
            <a:ext cx="69151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Shared Information Systems</a:t>
            </a:r>
            <a:endParaRPr lang="zh-CN" altLang="en-US" sz="3200" smtClean="0"/>
          </a:p>
        </p:txBody>
      </p:sp>
      <p:sp>
        <p:nvSpPr>
          <p:cNvPr id="8704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Advantages</a:t>
            </a:r>
          </a:p>
          <a:p>
            <a:pPr lvl="1"/>
            <a:r>
              <a:rPr lang="en-US" altLang="zh-CN" smtClean="0"/>
              <a:t>easy to add consumers and producers of data</a:t>
            </a:r>
            <a:r>
              <a:rPr lang="zh-CN" altLang="en-US" sz="2000" i="1" smtClean="0"/>
              <a:t>（很容易增加数据的生产者和消费者）</a:t>
            </a:r>
            <a:endParaRPr lang="zh-CN" altLang="en-US" sz="2400" i="1" smtClean="0"/>
          </a:p>
          <a:p>
            <a:pPr lvl="2"/>
            <a:r>
              <a:rPr lang="en-US" altLang="zh-CN" smtClean="0"/>
              <a:t>How about modifier?</a:t>
            </a:r>
          </a:p>
          <a:p>
            <a:r>
              <a:rPr lang="en-US" altLang="zh-CN" smtClean="0"/>
              <a:t>Issues</a:t>
            </a:r>
          </a:p>
          <a:p>
            <a:pPr lvl="1"/>
            <a:r>
              <a:rPr lang="en-US" altLang="zh-CN" smtClean="0"/>
              <a:t>synchronization</a:t>
            </a:r>
            <a:r>
              <a:rPr lang="zh-CN" altLang="en-US" sz="2000" i="1" smtClean="0"/>
              <a:t>（同步）</a:t>
            </a:r>
            <a:endParaRPr lang="zh-CN" altLang="en-US" i="1" smtClean="0"/>
          </a:p>
          <a:p>
            <a:pPr lvl="1"/>
            <a:r>
              <a:rPr lang="en-US" altLang="zh-CN" smtClean="0"/>
              <a:t>configuration and schema management</a:t>
            </a:r>
            <a:r>
              <a:rPr lang="zh-CN" altLang="en-US" sz="2000" i="1" smtClean="0"/>
              <a:t>（配置和管理）</a:t>
            </a:r>
            <a:endParaRPr lang="zh-CN" altLang="en-US" i="1" smtClean="0"/>
          </a:p>
          <a:p>
            <a:pPr lvl="1"/>
            <a:r>
              <a:rPr lang="en-US" altLang="zh-CN" smtClean="0"/>
              <a:t>atomicity</a:t>
            </a:r>
            <a:r>
              <a:rPr lang="zh-CN" altLang="en-US" sz="2000" i="1" smtClean="0"/>
              <a:t>（原子性）</a:t>
            </a:r>
            <a:endParaRPr lang="zh-CN" altLang="en-US" i="1" smtClean="0"/>
          </a:p>
          <a:p>
            <a:pPr lvl="1"/>
            <a:r>
              <a:rPr lang="en-US" altLang="zh-CN" smtClean="0"/>
              <a:t>consistency</a:t>
            </a:r>
            <a:r>
              <a:rPr lang="zh-CN" altLang="en-US" sz="2000" i="1" smtClean="0"/>
              <a:t>（一致性）</a:t>
            </a:r>
            <a:endParaRPr lang="zh-CN" altLang="en-US" i="1" smtClean="0"/>
          </a:p>
          <a:p>
            <a:pPr lvl="1"/>
            <a:r>
              <a:rPr lang="en-US" altLang="zh-CN" smtClean="0"/>
              <a:t>persistence</a:t>
            </a:r>
            <a:r>
              <a:rPr lang="zh-CN" altLang="en-US" sz="2000" i="1" smtClean="0"/>
              <a:t>（持久性）</a:t>
            </a:r>
            <a:endParaRPr lang="zh-CN" altLang="en-US" i="1" smtClean="0"/>
          </a:p>
          <a:p>
            <a:pPr lvl="1"/>
            <a:r>
              <a:rPr lang="en-US" altLang="zh-CN" smtClean="0"/>
              <a:t>performance</a:t>
            </a:r>
            <a:r>
              <a:rPr lang="zh-CN" altLang="en-US" sz="2000" i="1" smtClean="0"/>
              <a:t>（性能）</a:t>
            </a:r>
            <a:endParaRPr lang="zh-CN" altLang="en-US" i="1" smtClean="0"/>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Shared Information Systems</a:t>
            </a:r>
            <a:endParaRPr lang="zh-CN" altLang="en-US" sz="3200" smtClean="0"/>
          </a:p>
        </p:txBody>
      </p:sp>
      <p:sp>
        <p:nvSpPr>
          <p:cNvPr id="88067" name="内容占位符 2"/>
          <p:cNvSpPr>
            <a:spLocks noGrp="1"/>
          </p:cNvSpPr>
          <p:nvPr>
            <p:ph idx="1"/>
          </p:nvPr>
        </p:nvSpPr>
        <p:spPr bwMode="auto">
          <a:xfrm>
            <a:off x="457200" y="1484313"/>
            <a:ext cx="8229600" cy="4926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spcBef>
                <a:spcPct val="0"/>
              </a:spcBef>
            </a:pPr>
            <a:r>
              <a:rPr lang="en-US" altLang="zh-CN" smtClean="0"/>
              <a:t>Earliest repositories appear in batch sequential systems</a:t>
            </a:r>
            <a:r>
              <a:rPr lang="zh-CN" altLang="en-US" sz="2000" i="1" smtClean="0"/>
              <a:t>（批处理系统）</a:t>
            </a:r>
            <a:endParaRPr lang="zh-CN" altLang="en-US" sz="2200" i="1" smtClean="0"/>
          </a:p>
          <a:p>
            <a:pPr lvl="1" eaLnBrk="1">
              <a:spcBef>
                <a:spcPct val="0"/>
              </a:spcBef>
            </a:pPr>
            <a:r>
              <a:rPr lang="en-US" altLang="zh-CN" smtClean="0"/>
              <a:t>mainframes, drums</a:t>
            </a:r>
            <a:r>
              <a:rPr lang="zh-CN" altLang="en-US" sz="1800" i="1" smtClean="0"/>
              <a:t>（磁鼓）</a:t>
            </a:r>
            <a:r>
              <a:rPr lang="en-US" altLang="zh-CN" smtClean="0"/>
              <a:t>, magnetic tapes, disc drives</a:t>
            </a:r>
          </a:p>
          <a:p>
            <a:pPr lvl="1" eaLnBrk="1">
              <a:spcBef>
                <a:spcPct val="0"/>
              </a:spcBef>
            </a:pPr>
            <a:r>
              <a:rPr lang="en-US" altLang="zh-CN" smtClean="0"/>
              <a:t>resources manually managed</a:t>
            </a:r>
            <a:endParaRPr lang="zh-CN" altLang="en-US" smtClean="0"/>
          </a:p>
          <a:p>
            <a:pPr eaLnBrk="1">
              <a:spcBef>
                <a:spcPct val="0"/>
              </a:spcBef>
            </a:pPr>
            <a:r>
              <a:rPr lang="en-US" altLang="zh-CN" smtClean="0"/>
              <a:t>Pressure for on-line access to data</a:t>
            </a:r>
            <a:endParaRPr lang="zh-CN" altLang="en-US" sz="2800" smtClean="0"/>
          </a:p>
          <a:p>
            <a:pPr lvl="1" eaLnBrk="1">
              <a:spcBef>
                <a:spcPct val="0"/>
              </a:spcBef>
            </a:pPr>
            <a:r>
              <a:rPr lang="en-US" altLang="zh-CN" smtClean="0"/>
              <a:t>requirement to make access to data easy and instant</a:t>
            </a:r>
          </a:p>
          <a:p>
            <a:pPr lvl="1" eaLnBrk="1">
              <a:spcBef>
                <a:spcPct val="0"/>
              </a:spcBef>
            </a:pPr>
            <a:r>
              <a:rPr lang="en-US" altLang="zh-CN" smtClean="0"/>
              <a:t>help to drive the shift from batch-sequential to interactive processing </a:t>
            </a:r>
            <a:endParaRPr lang="zh-CN" altLang="en-US" smtClean="0"/>
          </a:p>
          <a:p>
            <a:pPr eaLnBrk="1">
              <a:spcBef>
                <a:spcPct val="0"/>
              </a:spcBef>
            </a:pPr>
            <a:r>
              <a:rPr lang="en-US" altLang="zh-CN" smtClean="0"/>
              <a:t>Today</a:t>
            </a:r>
          </a:p>
          <a:p>
            <a:pPr lvl="1" eaLnBrk="1">
              <a:spcBef>
                <a:spcPct val="0"/>
              </a:spcBef>
            </a:pPr>
            <a:r>
              <a:rPr lang="en-US" altLang="zh-CN" smtClean="0"/>
              <a:t>shared information systems appear everywhere from the smallest business, to the most advanced scientific applications</a:t>
            </a:r>
            <a:endParaRPr lang="zh-CN" altLang="en-US" smtClean="0"/>
          </a:p>
          <a:p>
            <a:pPr lvl="1" eaLnBrk="1">
              <a:spcBef>
                <a:spcPct val="0"/>
              </a:spcBef>
            </a:pPr>
            <a:r>
              <a:rPr lang="en-US" altLang="zh-CN" smtClean="0"/>
              <a:t>many applications provide access mechanisms to shared data</a:t>
            </a:r>
            <a:endParaRPr lang="zh-CN" altLang="en-US" smtClean="0"/>
          </a:p>
          <a:p>
            <a:pPr lvl="1" eaLnBrk="1">
              <a:spcBef>
                <a:spcPct val="0"/>
              </a:spcBef>
            </a:pPr>
            <a:r>
              <a:rPr lang="en-US" altLang="zh-CN" smtClean="0"/>
              <a:t>the Web has become a giant distributed repository</a:t>
            </a:r>
            <a:endParaRPr lang="zh-CN" altLang="en-US" smtClean="0"/>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Evolution of Shared Information Systems</a:t>
            </a:r>
            <a:endParaRPr lang="zh-CN" altLang="en-US" sz="3200" smtClean="0"/>
          </a:p>
        </p:txBody>
      </p:sp>
      <p:sp>
        <p:nvSpPr>
          <p:cNvPr id="8909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Batch Sequential Systems</a:t>
            </a:r>
          </a:p>
          <a:p>
            <a:pPr lvl="1"/>
            <a:r>
              <a:rPr lang="en-US" altLang="zh-CN" sz="2000" smtClean="0"/>
              <a:t>flat file access (I/O)</a:t>
            </a:r>
          </a:p>
        </p:txBody>
      </p:sp>
      <p:pic>
        <p:nvPicPr>
          <p:cNvPr id="89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514600"/>
            <a:ext cx="7343775"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Evolution of Shared Information Systems</a:t>
            </a:r>
            <a:endParaRPr lang="zh-CN" altLang="en-US" sz="3200" smtClean="0"/>
          </a:p>
        </p:txBody>
      </p:sp>
      <p:sp>
        <p:nvSpPr>
          <p:cNvPr id="901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300"/>
              </a:spcBef>
            </a:pPr>
            <a:r>
              <a:rPr lang="en-US" altLang="zh-CN" smtClean="0"/>
              <a:t>Datapool</a:t>
            </a:r>
            <a:r>
              <a:rPr lang="zh-CN" altLang="en-US" sz="2000" i="1" smtClean="0"/>
              <a:t>（数据池）</a:t>
            </a:r>
            <a:r>
              <a:rPr lang="en-US" altLang="zh-CN" smtClean="0"/>
              <a:t> (Shared Memory) Example:</a:t>
            </a:r>
          </a:p>
          <a:p>
            <a:pPr lvl="1">
              <a:spcBef>
                <a:spcPts val="300"/>
              </a:spcBef>
            </a:pPr>
            <a:r>
              <a:rPr lang="en-US" altLang="zh-CN" sz="2000" smtClean="0"/>
              <a:t>Enabled by availability of RAM and languages to permit the sharing of common data (E.g., FORTRAN COMMON BLOCK)</a:t>
            </a:r>
          </a:p>
          <a:p>
            <a:pPr lvl="1">
              <a:spcBef>
                <a:spcPts val="300"/>
              </a:spcBef>
            </a:pPr>
            <a:r>
              <a:rPr lang="en-US" altLang="zh-CN" sz="2000" smtClean="0"/>
              <a:t>Processes are not necessarily sequential</a:t>
            </a:r>
          </a:p>
          <a:p>
            <a:pPr lvl="1">
              <a:spcBef>
                <a:spcPts val="300"/>
              </a:spcBef>
            </a:pPr>
            <a:r>
              <a:rPr lang="en-US" altLang="zh-CN" sz="2000" smtClean="0"/>
              <a:t>Gets messy without implementation rules - what are the issues?</a:t>
            </a:r>
          </a:p>
        </p:txBody>
      </p:sp>
      <p:pic>
        <p:nvPicPr>
          <p:cNvPr id="90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357563"/>
            <a:ext cx="76327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989138"/>
            <a:ext cx="79629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1139" name="Rectangle 2"/>
          <p:cNvSpPr>
            <a:spLocks noChangeArrowheads="1"/>
          </p:cNvSpPr>
          <p:nvPr/>
        </p:nvSpPr>
        <p:spPr bwMode="auto">
          <a:xfrm>
            <a:off x="3276600" y="260350"/>
            <a:ext cx="55435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200" b="1">
                <a:solidFill>
                  <a:srgbClr val="C00000"/>
                </a:solidFill>
                <a:latin typeface="微软雅黑" pitchFamily="34" charset="-122"/>
                <a:ea typeface="微软雅黑" pitchFamily="34" charset="-122"/>
              </a:rPr>
              <a:t>Repository Architecture</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Unified Schemas for Integrating Database</a:t>
            </a:r>
            <a:endParaRPr lang="zh-CN" altLang="en-US" sz="3200" smtClean="0"/>
          </a:p>
        </p:txBody>
      </p:sp>
      <p:sp>
        <p:nvSpPr>
          <p:cNvPr id="92163" name="内容占位符 2"/>
          <p:cNvSpPr>
            <a:spLocks noGrp="1"/>
          </p:cNvSpPr>
          <p:nvPr>
            <p:ph idx="1"/>
          </p:nvPr>
        </p:nvSpPr>
        <p:spPr bwMode="auto">
          <a:xfrm>
            <a:off x="457200" y="1600200"/>
            <a:ext cx="3106738"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Abstraction:</a:t>
            </a:r>
          </a:p>
          <a:p>
            <a:pPr lvl="1"/>
            <a:r>
              <a:rPr lang="en-US" altLang="zh-CN" smtClean="0"/>
              <a:t>multiplex the databases; put filters on the query/update to match diverse views</a:t>
            </a:r>
          </a:p>
          <a:p>
            <a:r>
              <a:rPr lang="zh-CN" altLang="en-US" smtClean="0"/>
              <a:t>复合多个数据库；在查询</a:t>
            </a:r>
            <a:r>
              <a:rPr lang="en-US" altLang="zh-CN" smtClean="0"/>
              <a:t>/</a:t>
            </a:r>
            <a:r>
              <a:rPr lang="zh-CN" altLang="en-US" smtClean="0"/>
              <a:t>更新操作中增加过滤器来匹配不同的视图</a:t>
            </a:r>
          </a:p>
        </p:txBody>
      </p:sp>
      <p:pic>
        <p:nvPicPr>
          <p:cNvPr id="92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413" y="1484313"/>
            <a:ext cx="5410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Object-Oriented Architecture</a:t>
            </a:r>
            <a:endParaRPr lang="zh-CN" altLang="en-US" sz="3200"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347936"/>
            <a:ext cx="78009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6303924"/>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671513" y="1654175"/>
            <a:ext cx="7799387" cy="4416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Rectangle 2"/>
          <p:cNvSpPr>
            <a:spLocks noChangeArrowheads="1"/>
          </p:cNvSpPr>
          <p:nvPr/>
        </p:nvSpPr>
        <p:spPr bwMode="auto">
          <a:xfrm>
            <a:off x="3276600" y="260350"/>
            <a:ext cx="55435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600" b="1">
                <a:solidFill>
                  <a:srgbClr val="C00000"/>
                </a:solidFill>
                <a:latin typeface="微软雅黑" pitchFamily="34" charset="-122"/>
                <a:ea typeface="微软雅黑" pitchFamily="34" charset="-122"/>
              </a:rPr>
              <a:t>Multi-Databases</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smtClean="0"/>
              <a:t>Evolving Database Architecture</a:t>
            </a:r>
            <a:endParaRPr lang="zh-CN" altLang="en-US" sz="3200" dirty="0" smtClean="0"/>
          </a:p>
        </p:txBody>
      </p:sp>
      <p:sp>
        <p:nvSpPr>
          <p:cNvPr id="942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Batch processing: </a:t>
            </a:r>
          </a:p>
          <a:p>
            <a:pPr lvl="1"/>
            <a:r>
              <a:rPr lang="en-US" altLang="zh-CN" sz="2000" dirty="0" smtClean="0"/>
              <a:t>Standalone programs </a:t>
            </a:r>
            <a:r>
              <a:rPr lang="zh-CN" altLang="en-US" sz="2000" i="1" dirty="0" smtClean="0"/>
              <a:t>（独立的程序）</a:t>
            </a:r>
          </a:p>
          <a:p>
            <a:pPr lvl="1"/>
            <a:r>
              <a:rPr lang="en-US" altLang="zh-CN" sz="2000" dirty="0" smtClean="0"/>
              <a:t>results were passed from one to another on </a:t>
            </a:r>
            <a:r>
              <a:rPr lang="en-US" altLang="zh-CN" sz="2000" dirty="0" err="1" smtClean="0"/>
              <a:t>mag</a:t>
            </a:r>
            <a:r>
              <a:rPr lang="en-US" altLang="zh-CN" sz="2000" dirty="0" smtClean="0"/>
              <a:t>-tape </a:t>
            </a:r>
            <a:r>
              <a:rPr lang="zh-CN" altLang="en-US" sz="2000" i="1" dirty="0" smtClean="0"/>
              <a:t>（结果通过磁带从一个程序传到另一个程序）</a:t>
            </a:r>
          </a:p>
          <a:p>
            <a:pPr lvl="1"/>
            <a:r>
              <a:rPr lang="en-US" altLang="zh-CN" sz="2000" dirty="0" smtClean="0"/>
              <a:t>batch sequential model </a:t>
            </a:r>
            <a:r>
              <a:rPr lang="zh-CN" altLang="en-US" sz="2000" i="1" dirty="0" smtClean="0"/>
              <a:t>（批处理风格）</a:t>
            </a:r>
          </a:p>
          <a:p>
            <a:r>
              <a:rPr lang="en-US" altLang="zh-CN" dirty="0" smtClean="0"/>
              <a:t>Interactive processing: </a:t>
            </a:r>
          </a:p>
          <a:p>
            <a:pPr lvl="1"/>
            <a:r>
              <a:rPr lang="en-US" altLang="zh-CN" sz="2000" dirty="0" smtClean="0"/>
              <a:t>concurrent operation and faster updates preclude batching, so updates are out of synch with reports. </a:t>
            </a:r>
            <a:r>
              <a:rPr lang="zh-CN" altLang="en-US" sz="2000" i="1" dirty="0" smtClean="0"/>
              <a:t>（并行操作、更快的更新速度，但是使更新和报告难以保持同步。）</a:t>
            </a:r>
          </a:p>
          <a:p>
            <a:pPr lvl="1"/>
            <a:r>
              <a:rPr lang="en-US" altLang="zh-CN" sz="2000" dirty="0" smtClean="0"/>
              <a:t>Repository model with external control </a:t>
            </a:r>
            <a:r>
              <a:rPr lang="zh-CN" altLang="en-US" sz="2000" i="1" dirty="0" smtClean="0"/>
              <a:t>（仓库风格）</a:t>
            </a: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smtClean="0"/>
              <a:t>Computer-Aided Software Engineering</a:t>
            </a:r>
            <a:endParaRPr lang="zh-CN" altLang="en-US" sz="3200" dirty="0" smtClean="0"/>
          </a:p>
        </p:txBody>
      </p:sp>
      <p:sp>
        <p:nvSpPr>
          <p:cNvPr id="9523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r>
              <a:rPr lang="en-US" altLang="zh-CN" dirty="0" smtClean="0"/>
              <a:t>Initially just translation from source to object code: compiler, library, linker, make</a:t>
            </a:r>
            <a:r>
              <a:rPr lang="zh-CN" altLang="en-US" sz="2200" i="1" dirty="0" smtClean="0"/>
              <a:t>（起初，就是做从源代码到目标代码的转换）</a:t>
            </a:r>
            <a:endParaRPr lang="zh-CN" altLang="en-US" dirty="0" smtClean="0"/>
          </a:p>
          <a:p>
            <a:pPr eaLnBrk="1"/>
            <a:r>
              <a:rPr lang="en-US" altLang="zh-CN" dirty="0" smtClean="0"/>
              <a:t>Grew to include design record, documentation, analysis, configuration control, </a:t>
            </a:r>
            <a:r>
              <a:rPr lang="en-US" altLang="zh-CN" dirty="0" err="1" smtClean="0"/>
              <a:t>incrementality</a:t>
            </a:r>
            <a:r>
              <a:rPr lang="zh-CN" altLang="en-US" sz="2200" i="1" dirty="0" smtClean="0"/>
              <a:t>（开始包含分析、设计、调试、测试、文档、配置管理、增量编译等功能）</a:t>
            </a:r>
            <a:endParaRPr lang="zh-CN" altLang="en-US" dirty="0" smtClean="0"/>
          </a:p>
          <a:p>
            <a:pPr eaLnBrk="1"/>
            <a:r>
              <a:rPr lang="en-US" altLang="zh-CN" dirty="0" smtClean="0"/>
              <a:t>Integration demanded for 20 years, but not here yet.</a:t>
            </a:r>
            <a:endParaRPr lang="zh-CN" altLang="en-US" dirty="0" smtClean="0"/>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CASE vs DBMS</a:t>
            </a:r>
            <a:endParaRPr lang="zh-CN" altLang="en-US" smtClean="0"/>
          </a:p>
        </p:txBody>
      </p:sp>
      <p:sp>
        <p:nvSpPr>
          <p:cNvPr id="9625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As compared to databases, CASE has:</a:t>
            </a:r>
          </a:p>
          <a:p>
            <a:pPr lvl="1"/>
            <a:r>
              <a:rPr lang="en-US" altLang="zh-CN" smtClean="0"/>
              <a:t>more types of data</a:t>
            </a:r>
            <a:r>
              <a:rPr lang="zh-CN" altLang="en-US" sz="2000" i="1" smtClean="0"/>
              <a:t>（更多的数据类型）</a:t>
            </a:r>
            <a:endParaRPr lang="zh-CN" altLang="en-US" sz="2400" i="1" smtClean="0"/>
          </a:p>
          <a:p>
            <a:pPr lvl="1"/>
            <a:r>
              <a:rPr lang="en-US" altLang="zh-CN" smtClean="0"/>
              <a:t>fewer instances of each type</a:t>
            </a:r>
            <a:r>
              <a:rPr lang="zh-CN" altLang="en-US" sz="2000" i="1" smtClean="0"/>
              <a:t>（更少的数据类型实例）</a:t>
            </a:r>
            <a:endParaRPr lang="zh-CN" altLang="en-US" sz="2400" i="1" smtClean="0"/>
          </a:p>
          <a:p>
            <a:pPr lvl="1"/>
            <a:r>
              <a:rPr lang="en-US" altLang="zh-CN" smtClean="0"/>
              <a:t>slower query rates</a:t>
            </a:r>
            <a:r>
              <a:rPr lang="zh-CN" altLang="en-US" sz="2000" i="1" smtClean="0"/>
              <a:t>（更慢的查询频率）</a:t>
            </a:r>
            <a:endParaRPr lang="zh-CN" altLang="en-US" sz="2400" i="1" smtClean="0"/>
          </a:p>
          <a:p>
            <a:pPr lvl="1"/>
            <a:r>
              <a:rPr lang="en-US" altLang="zh-CN" smtClean="0"/>
              <a:t>larger, more complex, less discrete information</a:t>
            </a:r>
            <a:r>
              <a:rPr lang="zh-CN" altLang="en-US" sz="2000" i="1" smtClean="0"/>
              <a:t>（更大，更复杂，更集中的信息）</a:t>
            </a:r>
            <a:endParaRPr lang="zh-CN" altLang="en-US" sz="2400" i="1" smtClean="0"/>
          </a:p>
          <a:p>
            <a:pPr lvl="1"/>
            <a:r>
              <a:rPr lang="en-US" altLang="zh-CN" smtClean="0"/>
              <a:t>but not shorter lifetime</a:t>
            </a:r>
            <a:r>
              <a:rPr lang="zh-CN" altLang="en-US" sz="2000" i="1" smtClean="0"/>
              <a:t>（生命周期没有更短）</a:t>
            </a:r>
            <a:endParaRPr lang="zh-CN" altLang="en-US" sz="2400" i="1" smtClean="0"/>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855663" y="2781300"/>
            <a:ext cx="7431087" cy="952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2"/>
          <p:cNvSpPr>
            <a:spLocks noChangeArrowheads="1"/>
          </p:cNvSpPr>
          <p:nvPr/>
        </p:nvSpPr>
        <p:spPr bwMode="auto">
          <a:xfrm>
            <a:off x="3276600" y="260350"/>
            <a:ext cx="55435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600" b="1">
                <a:solidFill>
                  <a:srgbClr val="C00000"/>
                </a:solidFill>
                <a:latin typeface="微软雅黑" pitchFamily="34" charset="-122"/>
                <a:ea typeface="微软雅黑" pitchFamily="34" charset="-122"/>
              </a:rPr>
              <a:t>Traditional Compiler</a:t>
            </a: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862013" y="2132013"/>
            <a:ext cx="7418387" cy="3460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Rectangle 2"/>
          <p:cNvSpPr>
            <a:spLocks noChangeArrowheads="1"/>
          </p:cNvSpPr>
          <p:nvPr/>
        </p:nvSpPr>
        <p:spPr bwMode="auto">
          <a:xfrm>
            <a:off x="3276600" y="260350"/>
            <a:ext cx="56165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200" b="1">
                <a:solidFill>
                  <a:srgbClr val="C00000"/>
                </a:solidFill>
                <a:latin typeface="微软雅黑" pitchFamily="34" charset="-122"/>
                <a:ea typeface="微软雅黑" pitchFamily="34" charset="-122"/>
              </a:rPr>
              <a:t>Example: Modern Canonical Compiler</a:t>
            </a: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116013" y="1609725"/>
            <a:ext cx="6911975" cy="4505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Rectangle 2"/>
          <p:cNvSpPr>
            <a:spLocks noChangeArrowheads="1"/>
          </p:cNvSpPr>
          <p:nvPr/>
        </p:nvSpPr>
        <p:spPr bwMode="auto">
          <a:xfrm>
            <a:off x="3276600" y="260350"/>
            <a:ext cx="55435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600" b="1">
                <a:solidFill>
                  <a:srgbClr val="C00000"/>
                </a:solidFill>
                <a:latin typeface="微软雅黑" pitchFamily="34" charset="-122"/>
                <a:ea typeface="微软雅黑" pitchFamily="34" charset="-122"/>
              </a:rPr>
              <a:t>Canonical Compiler</a:t>
            </a: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927100" y="1889125"/>
            <a:ext cx="7288213" cy="3946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Rectangle 2"/>
          <p:cNvSpPr>
            <a:spLocks noChangeArrowheads="1"/>
          </p:cNvSpPr>
          <p:nvPr/>
        </p:nvSpPr>
        <p:spPr bwMode="auto">
          <a:xfrm>
            <a:off x="3276600" y="260350"/>
            <a:ext cx="55435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200" b="1">
                <a:solidFill>
                  <a:srgbClr val="C00000"/>
                </a:solidFill>
                <a:latin typeface="微软雅黑" pitchFamily="34" charset="-122"/>
                <a:ea typeface="微软雅黑" pitchFamily="34" charset="-122"/>
              </a:rPr>
              <a:t>Software Tools with Shared Representation</a:t>
            </a: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Evolution of CASE Environments</a:t>
            </a:r>
            <a:endParaRPr lang="zh-CN" altLang="en-US" smtClean="0"/>
          </a:p>
        </p:txBody>
      </p:sp>
      <p:sp>
        <p:nvSpPr>
          <p:cNvPr id="10137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Evolution is much like databases:</a:t>
            </a:r>
          </a:p>
          <a:p>
            <a:pPr lvl="1"/>
            <a:r>
              <a:rPr lang="en-US" altLang="zh-CN" smtClean="0"/>
              <a:t>Interaction: batch --&gt; interactive</a:t>
            </a:r>
            <a:r>
              <a:rPr lang="zh-CN" altLang="en-US" sz="2000" i="1" smtClean="0"/>
              <a:t>（交互：批处理</a:t>
            </a:r>
            <a:r>
              <a:rPr lang="zh-CN" altLang="en-US" sz="2000" i="1" smtClean="0">
                <a:sym typeface="Wingdings" pitchFamily="2" charset="2"/>
              </a:rPr>
              <a:t>交互式）</a:t>
            </a:r>
            <a:endParaRPr lang="zh-CN" altLang="en-US" i="1" smtClean="0"/>
          </a:p>
          <a:p>
            <a:pPr lvl="1"/>
            <a:r>
              <a:rPr lang="en-US" altLang="zh-CN" smtClean="0"/>
              <a:t>Granularity: complete processing --&gt;incremental</a:t>
            </a:r>
            <a:r>
              <a:rPr lang="zh-CN" altLang="en-US" sz="2000" i="1" smtClean="0"/>
              <a:t>（</a:t>
            </a:r>
            <a:r>
              <a:rPr lang="zh-CN" altLang="en-US" sz="2000" i="1" smtClean="0">
                <a:sym typeface="Wingdings" pitchFamily="2" charset="2"/>
              </a:rPr>
              <a:t>粒度：完全处理增量）</a:t>
            </a:r>
            <a:endParaRPr lang="zh-CN" altLang="en-US" i="1" smtClean="0"/>
          </a:p>
          <a:p>
            <a:pPr lvl="1"/>
            <a:r>
              <a:rPr lang="en-US" altLang="zh-CN" smtClean="0"/>
              <a:t>Coverage: compilation --&gt; full life cycle</a:t>
            </a:r>
            <a:r>
              <a:rPr lang="zh-CN" altLang="en-US" sz="2000" i="1" smtClean="0"/>
              <a:t>（</a:t>
            </a:r>
            <a:r>
              <a:rPr lang="zh-CN" altLang="en-US" sz="2000" i="1" smtClean="0">
                <a:sym typeface="Wingdings" pitchFamily="2" charset="2"/>
              </a:rPr>
              <a:t>覆盖：编译全生命周期）</a:t>
            </a:r>
            <a:endParaRPr lang="zh-CN" altLang="en-US" i="1" smtClean="0"/>
          </a:p>
          <a:p>
            <a:pPr lvl="1"/>
            <a:r>
              <a:rPr lang="en-US" altLang="zh-CN" smtClean="0"/>
              <a:t>Like databases, started with batch sequential style</a:t>
            </a:r>
            <a:r>
              <a:rPr lang="zh-CN" altLang="en-US" sz="2000" i="1" smtClean="0"/>
              <a:t>（</a:t>
            </a:r>
            <a:r>
              <a:rPr lang="zh-CN" altLang="en-US" sz="2000" i="1" smtClean="0">
                <a:sym typeface="Wingdings" pitchFamily="2" charset="2"/>
              </a:rPr>
              <a:t>从批处理风格开始）</a:t>
            </a:r>
            <a:endParaRPr lang="zh-CN" altLang="en-US" i="1" smtClean="0"/>
          </a:p>
          <a:p>
            <a:pPr lvl="1"/>
            <a:r>
              <a:rPr lang="en-US" altLang="zh-CN" smtClean="0"/>
              <a:t>Integration needs led to repositories with rigid control, then to open systems in layers</a:t>
            </a:r>
            <a:r>
              <a:rPr lang="zh-CN" altLang="en-US" sz="2000" i="1" smtClean="0"/>
              <a:t>（对集成性的要求，促成了仓库风格被应用，让系统开始分层）</a:t>
            </a:r>
            <a:endParaRPr lang="zh-CN" altLang="en-US" i="1" smtClean="0"/>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Repository</a:t>
            </a:r>
            <a:endParaRPr lang="zh-CN" altLang="en-US" dirty="0" smtClean="0"/>
          </a:p>
        </p:txBody>
      </p:sp>
      <p:sp>
        <p:nvSpPr>
          <p:cNvPr id="10240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Problem: This pattern is suitable for applications in which the </a:t>
            </a:r>
            <a:r>
              <a:rPr lang="en-US" altLang="zh-CN" smtClean="0">
                <a:solidFill>
                  <a:srgbClr val="FF0000"/>
                </a:solidFill>
              </a:rPr>
              <a:t>central issue is establishing, augmenting, and maintaining a complex central body of information</a:t>
            </a:r>
            <a:r>
              <a:rPr lang="en-US" altLang="zh-CN" smtClean="0"/>
              <a:t>. Typically the information must be manipulated in a wide variety of ways. Often long-term persistence may also be required. Different variants support radically different control strategies.</a:t>
            </a:r>
          </a:p>
          <a:p>
            <a:r>
              <a:rPr lang="en-US" altLang="zh-CN" smtClean="0"/>
              <a:t>Context: Repositories often require considerable support, either an augmented runtime system (such as a database) or a framework or generator to process the data definitions.</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ChangeArrowheads="1"/>
          </p:cNvSpPr>
          <p:nvPr/>
        </p:nvSpPr>
        <p:spPr bwMode="auto">
          <a:xfrm>
            <a:off x="3276600" y="260350"/>
            <a:ext cx="54721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200" b="1" dirty="0" smtClean="0">
                <a:solidFill>
                  <a:srgbClr val="C00000"/>
                </a:solidFill>
                <a:latin typeface="微软雅黑" pitchFamily="34" charset="-122"/>
                <a:ea typeface="微软雅黑" pitchFamily="34" charset="-122"/>
              </a:rPr>
              <a:t>Variant 1: Client/Server</a:t>
            </a:r>
            <a:endParaRPr lang="en-US" altLang="zh-CN" sz="3200" b="1" dirty="0">
              <a:solidFill>
                <a:srgbClr val="C00000"/>
              </a:solidFill>
              <a:latin typeface="微软雅黑" pitchFamily="34" charset="-122"/>
              <a:ea typeface="微软雅黑" pitchFamily="34" charset="-122"/>
            </a:endParaRP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15" y="1340768"/>
            <a:ext cx="785812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512705"/>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Repository</a:t>
            </a:r>
            <a:endParaRPr lang="zh-CN" altLang="en-US" smtClean="0"/>
          </a:p>
        </p:txBody>
      </p:sp>
      <p:sp>
        <p:nvSpPr>
          <p:cNvPr id="10342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Solution:</a:t>
            </a:r>
          </a:p>
          <a:p>
            <a:pPr lvl="1"/>
            <a:r>
              <a:rPr lang="en-US" altLang="zh-CN" i="1" smtClean="0"/>
              <a:t>System model: </a:t>
            </a:r>
            <a:r>
              <a:rPr lang="en-US" altLang="zh-CN" smtClean="0"/>
              <a:t>centralized data, usually richly structured</a:t>
            </a:r>
          </a:p>
          <a:p>
            <a:pPr lvl="1"/>
            <a:r>
              <a:rPr lang="en-US" altLang="zh-CN" i="1" smtClean="0"/>
              <a:t>Components: </a:t>
            </a:r>
            <a:r>
              <a:rPr lang="en-US" altLang="zh-CN" smtClean="0"/>
              <a:t>one memory, many purely computational processes</a:t>
            </a:r>
          </a:p>
          <a:p>
            <a:pPr lvl="1"/>
            <a:r>
              <a:rPr lang="en-US" altLang="zh-CN" i="1" smtClean="0"/>
              <a:t>Connectors: </a:t>
            </a:r>
            <a:r>
              <a:rPr lang="en-US" altLang="zh-CN" smtClean="0"/>
              <a:t>computational units interact with memory by direct data access or procedure call</a:t>
            </a:r>
          </a:p>
          <a:p>
            <a:pPr lvl="1"/>
            <a:r>
              <a:rPr lang="en-US" altLang="zh-CN" i="1" smtClean="0"/>
              <a:t>Control structure: </a:t>
            </a:r>
            <a:r>
              <a:rPr lang="en-US" altLang="zh-CN" smtClean="0"/>
              <a:t>varies with type of repository; may be external (depends on input data stream, as for databases), predetermined	(as for compilers), or internal (depends on the state of computation, as for blackboards)</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smtClean="0"/>
              <a:t>Varieties of Repositories</a:t>
            </a:r>
            <a:endParaRPr lang="zh-CN" altLang="en-US" sz="3200" dirty="0" smtClean="0"/>
          </a:p>
        </p:txBody>
      </p:sp>
      <p:sp>
        <p:nvSpPr>
          <p:cNvPr id="10445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Discriminate on control strategy</a:t>
            </a:r>
            <a:r>
              <a:rPr lang="zh-CN" altLang="en-US" sz="2000" i="1" smtClean="0"/>
              <a:t>（在控制策略上的区别）</a:t>
            </a:r>
            <a:endParaRPr lang="zh-CN" altLang="en-US" i="1" smtClean="0"/>
          </a:p>
          <a:p>
            <a:pPr lvl="1"/>
            <a:r>
              <a:rPr lang="en-US" altLang="zh-CN" smtClean="0"/>
              <a:t>Predetermined by designer </a:t>
            </a:r>
            <a:r>
              <a:rPr lang="zh-CN" altLang="en-US" sz="2000" i="1" smtClean="0"/>
              <a:t>（设计者预先定义好）</a:t>
            </a:r>
            <a:endParaRPr lang="zh-CN" altLang="en-US" i="1" smtClean="0"/>
          </a:p>
          <a:p>
            <a:pPr lvl="2"/>
            <a:r>
              <a:rPr lang="en-US" altLang="zh-CN" smtClean="0"/>
              <a:t>Compilers</a:t>
            </a:r>
          </a:p>
          <a:p>
            <a:pPr lvl="1"/>
            <a:r>
              <a:rPr lang="en-US" altLang="zh-CN" smtClean="0"/>
              <a:t>Driven by types of information in input stream</a:t>
            </a:r>
            <a:r>
              <a:rPr lang="zh-CN" altLang="en-US" sz="2000" i="1" smtClean="0"/>
              <a:t>（输入流的信息类型决定）</a:t>
            </a:r>
            <a:endParaRPr lang="zh-CN" altLang="en-US" i="1" smtClean="0"/>
          </a:p>
          <a:p>
            <a:pPr lvl="2"/>
            <a:r>
              <a:rPr lang="en-US" altLang="zh-CN" smtClean="0"/>
              <a:t>Database transaction system</a:t>
            </a:r>
          </a:p>
          <a:p>
            <a:pPr lvl="1"/>
            <a:r>
              <a:rPr lang="en-US" altLang="zh-CN" smtClean="0"/>
              <a:t>Driven by availability of new information from other parts of the system </a:t>
            </a:r>
            <a:r>
              <a:rPr lang="zh-CN" altLang="en-US" sz="2000" i="1" smtClean="0"/>
              <a:t>（系统其他部分的新信息决定）</a:t>
            </a:r>
            <a:endParaRPr lang="zh-CN" altLang="en-US" i="1" smtClean="0"/>
          </a:p>
          <a:p>
            <a:pPr lvl="2"/>
            <a:r>
              <a:rPr lang="en-US" altLang="zh-CN" smtClean="0"/>
              <a:t>Scratchboard</a:t>
            </a:r>
            <a:r>
              <a:rPr lang="en-US" altLang="zh-CN" sz="1800" smtClean="0"/>
              <a:t> </a:t>
            </a:r>
            <a:r>
              <a:rPr lang="zh-CN" altLang="en-US" sz="1800" i="1" smtClean="0"/>
              <a:t>（刮板）</a:t>
            </a:r>
          </a:p>
          <a:p>
            <a:pPr lvl="1"/>
            <a:r>
              <a:rPr lang="en-US" altLang="zh-CN" smtClean="0"/>
              <a:t>Opportunistic: driven by state of computation</a:t>
            </a:r>
            <a:r>
              <a:rPr lang="zh-CN" altLang="en-US" sz="2000" i="1" smtClean="0"/>
              <a:t>（机会主义：计算的状态决定）</a:t>
            </a:r>
            <a:endParaRPr lang="zh-CN" altLang="en-US" i="1" smtClean="0"/>
          </a:p>
          <a:p>
            <a:pPr lvl="2"/>
            <a:r>
              <a:rPr lang="en-US" altLang="zh-CN" smtClean="0"/>
              <a:t>Blackboard</a:t>
            </a: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Variant: Model-View-Controller</a:t>
            </a:r>
            <a:endParaRPr lang="zh-CN" alt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512912"/>
            <a:ext cx="7848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770944"/>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Variant: Model-View-Controller</a:t>
            </a:r>
            <a:endParaRPr lang="zh-CN" altLang="en-US" sz="32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66" y="1253827"/>
            <a:ext cx="763905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487699"/>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Variant: Model-View-Controller</a:t>
            </a:r>
            <a:endParaRPr lang="zh-CN" altLang="en-US" sz="3200"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230585"/>
            <a:ext cx="7639050"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7543189"/>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Data Centered/Shared Data </a:t>
            </a:r>
            <a:endParaRPr lang="zh-CN" altLang="en-US" sz="32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68183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矩形 3"/>
          <p:cNvSpPr/>
          <p:nvPr/>
        </p:nvSpPr>
        <p:spPr>
          <a:xfrm>
            <a:off x="5357818" y="4143380"/>
            <a:ext cx="2714644" cy="857256"/>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531813" y="1781175"/>
            <a:ext cx="8078787" cy="416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Rectangle 2"/>
          <p:cNvSpPr>
            <a:spLocks noChangeArrowheads="1"/>
          </p:cNvSpPr>
          <p:nvPr/>
        </p:nvSpPr>
        <p:spPr bwMode="auto">
          <a:xfrm>
            <a:off x="3276600" y="260350"/>
            <a:ext cx="55435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600" b="1" dirty="0">
                <a:solidFill>
                  <a:srgbClr val="C00000"/>
                </a:solidFill>
                <a:latin typeface="微软雅黑" pitchFamily="34" charset="-122"/>
                <a:ea typeface="微软雅黑" pitchFamily="34" charset="-122"/>
              </a:rPr>
              <a:t>Blackboard Style</a:t>
            </a: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Blackboard Style</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一个典型的黑板型数据共享系统包括以下三个部分：</a:t>
            </a:r>
            <a:endParaRPr lang="en-US" altLang="zh-CN" dirty="0" smtClean="0"/>
          </a:p>
          <a:p>
            <a:pPr lvl="1"/>
            <a:r>
              <a:rPr lang="zh-CN" altLang="en-US" dirty="0" smtClean="0"/>
              <a:t>知识源：知识源中包含独立的、与应用程序相关的知识，知识源之间不直接进行通讯，它们之间的交互只通过黑板来完成。</a:t>
            </a:r>
            <a:endParaRPr lang="en-US" altLang="zh-CN" dirty="0" smtClean="0"/>
          </a:p>
          <a:p>
            <a:pPr lvl="1"/>
            <a:r>
              <a:rPr lang="zh-CN" altLang="en-US" dirty="0" smtClean="0"/>
              <a:t>黑板数据结构：黑板数据是按照与应用程序相关的层次来组织的解决问题的数据，知识源通过不断地改变黑板数据来解决问题。</a:t>
            </a:r>
            <a:endParaRPr lang="en-US" altLang="zh-CN" dirty="0" smtClean="0"/>
          </a:p>
          <a:p>
            <a:pPr lvl="1"/>
            <a:r>
              <a:rPr lang="zh-CN" altLang="en-US" dirty="0" smtClean="0"/>
              <a:t>控制：控制完全由黑板的状态驱动，黑板状态的改变决定使用的特定知识。</a:t>
            </a:r>
          </a:p>
          <a:p>
            <a:pPr marL="457200" indent="-457200">
              <a:defRPr/>
            </a:pPr>
            <a:r>
              <a:rPr lang="zh-CN" altLang="en-US" dirty="0" smtClean="0"/>
              <a:t>黑板模式对于无确定性求解策略的问题比较有用，在专家系统中，这种模式应用的比较广泛。 </a:t>
            </a:r>
          </a:p>
          <a:p>
            <a:endParaRPr lang="zh-CN" altLang="en-US" dirty="0"/>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Blackboard Model</a:t>
            </a:r>
            <a:endParaRPr lang="zh-CN" altLang="en-US" smtClean="0"/>
          </a:p>
        </p:txBody>
      </p:sp>
      <p:sp>
        <p:nvSpPr>
          <p:cNvPr id="10752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Historical examples:</a:t>
            </a:r>
          </a:p>
          <a:p>
            <a:pPr lvl="1"/>
            <a:r>
              <a:rPr lang="en-US" altLang="zh-CN" sz="2000" dirty="0" smtClean="0"/>
              <a:t>Hearsay I, Hearsay II, HASP/SAIP, CRYSALIS, ATOME</a:t>
            </a:r>
          </a:p>
          <a:p>
            <a:pPr lvl="1"/>
            <a:r>
              <a:rPr lang="en-US" altLang="zh-CN" sz="2000" dirty="0" smtClean="0"/>
              <a:t>Originally most were from signal processing, problem solving (planning, logistics, diagnostics) </a:t>
            </a:r>
            <a:r>
              <a:rPr lang="zh-CN" altLang="en-US" sz="2000" dirty="0" smtClean="0"/>
              <a:t>（信号处理、专家系统、模式识别领域经常采用）</a:t>
            </a: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57200" y="1871663"/>
            <a:ext cx="8229600" cy="39830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Rectangle 2"/>
          <p:cNvSpPr>
            <a:spLocks noChangeArrowheads="1"/>
          </p:cNvSpPr>
          <p:nvPr/>
        </p:nvSpPr>
        <p:spPr bwMode="auto">
          <a:xfrm>
            <a:off x="3276600" y="260350"/>
            <a:ext cx="55435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600" b="1">
                <a:solidFill>
                  <a:srgbClr val="C00000"/>
                </a:solidFill>
                <a:latin typeface="微软雅黑" pitchFamily="34" charset="-122"/>
                <a:ea typeface="微软雅黑" pitchFamily="34" charset="-122"/>
              </a:rPr>
              <a:t>Blackboard Model</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058988"/>
            <a:ext cx="6610350"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77827" name="Rectangle 2"/>
          <p:cNvSpPr>
            <a:spLocks noChangeArrowheads="1"/>
          </p:cNvSpPr>
          <p:nvPr/>
        </p:nvSpPr>
        <p:spPr bwMode="auto">
          <a:xfrm>
            <a:off x="3276600" y="260350"/>
            <a:ext cx="53990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zh-CN" altLang="en-US" sz="3600" b="1">
                <a:solidFill>
                  <a:srgbClr val="C00000"/>
                </a:solidFill>
                <a:latin typeface="微软雅黑" pitchFamily="34" charset="-122"/>
                <a:ea typeface="微软雅黑" pitchFamily="34" charset="-122"/>
              </a:rPr>
              <a:t>两层</a:t>
            </a:r>
            <a:r>
              <a:rPr lang="en-US" altLang="zh-CN" sz="3600" b="1">
                <a:solidFill>
                  <a:srgbClr val="C00000"/>
                </a:solidFill>
                <a:latin typeface="微软雅黑" pitchFamily="34" charset="-122"/>
                <a:ea typeface="微软雅黑" pitchFamily="34" charset="-122"/>
              </a:rPr>
              <a:t>Client/Server</a:t>
            </a:r>
          </a:p>
        </p:txBody>
      </p:sp>
    </p:spTree>
    <p:extLst>
      <p:ext uri="{BB962C8B-B14F-4D97-AF65-F5344CB8AC3E}">
        <p14:creationId xmlns:p14="http://schemas.microsoft.com/office/powerpoint/2010/main" val="2202700027"/>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57200" y="1857375"/>
            <a:ext cx="8229600" cy="401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Rectangle 2"/>
          <p:cNvSpPr>
            <a:spLocks noChangeArrowheads="1"/>
          </p:cNvSpPr>
          <p:nvPr/>
        </p:nvSpPr>
        <p:spPr bwMode="auto">
          <a:xfrm>
            <a:off x="3276600" y="260350"/>
            <a:ext cx="56165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200" b="1">
                <a:solidFill>
                  <a:srgbClr val="C00000"/>
                </a:solidFill>
                <a:latin typeface="微软雅黑" pitchFamily="34" charset="-122"/>
                <a:ea typeface="微软雅黑" pitchFamily="34" charset="-122"/>
              </a:rPr>
              <a:t>Blackboard Architecture</a:t>
            </a: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Knowledge Sources</a:t>
            </a:r>
            <a:endParaRPr lang="zh-CN" altLang="en-US" smtClean="0"/>
          </a:p>
        </p:txBody>
      </p:sp>
      <p:sp>
        <p:nvSpPr>
          <p:cNvPr id="110595" name="内容占位符 2"/>
          <p:cNvSpPr>
            <a:spLocks noGrp="1"/>
          </p:cNvSpPr>
          <p:nvPr>
            <p:ph idx="1"/>
          </p:nvPr>
        </p:nvSpPr>
        <p:spPr bwMode="auto">
          <a:xfrm>
            <a:off x="457200" y="1600200"/>
            <a:ext cx="8229600" cy="478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spcBef>
                <a:spcPct val="0"/>
              </a:spcBef>
            </a:pPr>
            <a:r>
              <a:rPr lang="en-US" altLang="zh-CN" smtClean="0"/>
              <a:t>Objective:</a:t>
            </a:r>
          </a:p>
          <a:p>
            <a:pPr lvl="1" eaLnBrk="1">
              <a:spcBef>
                <a:spcPct val="0"/>
              </a:spcBef>
            </a:pPr>
            <a:r>
              <a:rPr lang="en-US" altLang="zh-CN" smtClean="0"/>
              <a:t>contribute knowledge that leads to solution</a:t>
            </a:r>
            <a:r>
              <a:rPr lang="zh-CN" altLang="en-US" sz="2000" i="1" smtClean="0"/>
              <a:t>（提供解决问题的知识）</a:t>
            </a:r>
          </a:p>
          <a:p>
            <a:pPr eaLnBrk="1">
              <a:spcBef>
                <a:spcPct val="0"/>
              </a:spcBef>
            </a:pPr>
            <a:r>
              <a:rPr lang="en-US" altLang="zh-CN" smtClean="0"/>
              <a:t>Representation:</a:t>
            </a:r>
          </a:p>
          <a:p>
            <a:pPr lvl="1" eaLnBrk="1">
              <a:spcBef>
                <a:spcPct val="0"/>
              </a:spcBef>
            </a:pPr>
            <a:r>
              <a:rPr lang="en-US" altLang="zh-CN" smtClean="0"/>
              <a:t>procedures, sets of rules, logic assertions</a:t>
            </a:r>
            <a:r>
              <a:rPr lang="zh-CN" altLang="en-US" sz="2000" i="1" smtClean="0"/>
              <a:t>（过程、规则、逻辑断言）</a:t>
            </a:r>
          </a:p>
          <a:p>
            <a:pPr eaLnBrk="1">
              <a:spcBef>
                <a:spcPct val="0"/>
              </a:spcBef>
            </a:pPr>
            <a:r>
              <a:rPr lang="en-US" altLang="zh-CN" smtClean="0"/>
              <a:t>Action:</a:t>
            </a:r>
          </a:p>
          <a:p>
            <a:pPr lvl="1" eaLnBrk="1">
              <a:spcBef>
                <a:spcPct val="0"/>
              </a:spcBef>
            </a:pPr>
            <a:r>
              <a:rPr lang="en-US" altLang="zh-CN" smtClean="0"/>
              <a:t>modify only the blackboard (or control data -- magic)</a:t>
            </a:r>
            <a:r>
              <a:rPr lang="zh-CN" altLang="en-US" sz="2000" i="1" smtClean="0"/>
              <a:t>（只修改黑板）</a:t>
            </a:r>
          </a:p>
          <a:p>
            <a:pPr eaLnBrk="1">
              <a:spcBef>
                <a:spcPct val="0"/>
              </a:spcBef>
            </a:pPr>
            <a:r>
              <a:rPr lang="en-US" altLang="zh-CN" smtClean="0"/>
              <a:t>Responsibility:</a:t>
            </a:r>
          </a:p>
          <a:p>
            <a:pPr lvl="1" eaLnBrk="1">
              <a:spcBef>
                <a:spcPct val="0"/>
              </a:spcBef>
            </a:pPr>
            <a:r>
              <a:rPr lang="en-US" altLang="zh-CN" smtClean="0"/>
              <a:t>know when it’s possible to help</a:t>
            </a:r>
            <a:r>
              <a:rPr lang="zh-CN" altLang="en-US" sz="2000" i="1" smtClean="0"/>
              <a:t>（知道何时能发挥作用）</a:t>
            </a:r>
          </a:p>
          <a:p>
            <a:pPr eaLnBrk="1">
              <a:spcBef>
                <a:spcPct val="0"/>
              </a:spcBef>
            </a:pPr>
            <a:r>
              <a:rPr lang="en-US" altLang="zh-CN" smtClean="0"/>
              <a:t>Selection:</a:t>
            </a:r>
          </a:p>
          <a:p>
            <a:pPr lvl="1" eaLnBrk="1">
              <a:spcBef>
                <a:spcPct val="0"/>
              </a:spcBef>
            </a:pPr>
            <a:r>
              <a:rPr lang="en-US" altLang="zh-CN" smtClean="0"/>
              <a:t>loosely-coupled subtasks, or areas of specialization</a:t>
            </a:r>
            <a:r>
              <a:rPr lang="zh-CN" altLang="en-US" sz="2000" i="1" smtClean="0"/>
              <a:t>（低耦合的子任务，或者有特别的能力）</a:t>
            </a: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Blackboard Data Structure</a:t>
            </a:r>
            <a:endParaRPr lang="zh-CN" altLang="en-US" smtClean="0"/>
          </a:p>
        </p:txBody>
      </p:sp>
      <p:sp>
        <p:nvSpPr>
          <p:cNvPr id="1116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Objective:</a:t>
            </a:r>
          </a:p>
          <a:p>
            <a:pPr lvl="1"/>
            <a:r>
              <a:rPr lang="en-US" altLang="zh-CN" smtClean="0"/>
              <a:t>hold data for use by knowledge sources</a:t>
            </a:r>
            <a:r>
              <a:rPr lang="zh-CN" altLang="en-US" sz="2000" i="1" smtClean="0"/>
              <a:t>（保存知识源要使用的数据）</a:t>
            </a:r>
          </a:p>
          <a:p>
            <a:r>
              <a:rPr lang="en-US" altLang="zh-CN" smtClean="0"/>
              <a:t>Representation:</a:t>
            </a:r>
          </a:p>
          <a:p>
            <a:pPr lvl="1"/>
            <a:r>
              <a:rPr lang="en-US" altLang="zh-CN" smtClean="0"/>
              <a:t>stores objects from solution space, including</a:t>
            </a:r>
            <a:r>
              <a:rPr lang="zh-CN" altLang="en-US" sz="2000" i="1" smtClean="0"/>
              <a:t>（保存来自解空间的数据，包括）</a:t>
            </a:r>
          </a:p>
          <a:p>
            <a:pPr lvl="2"/>
            <a:r>
              <a:rPr lang="en-US" altLang="zh-CN" sz="1800" smtClean="0"/>
              <a:t>input data, partial solutions, alternatives, final solutions, control data</a:t>
            </a:r>
          </a:p>
          <a:p>
            <a:pPr lvl="2"/>
            <a:r>
              <a:rPr lang="en-US" altLang="zh-CN" sz="1800" smtClean="0"/>
              <a:t>objects and properties define the terms of the discourse</a:t>
            </a:r>
          </a:p>
          <a:p>
            <a:pPr lvl="2"/>
            <a:r>
              <a:rPr lang="en-US" altLang="zh-CN" sz="1800" smtClean="0"/>
              <a:t>relationships are denoted by named links (“next-to”, “part-of”)</a:t>
            </a:r>
          </a:p>
          <a:p>
            <a:r>
              <a:rPr lang="en-US" altLang="zh-CN" smtClean="0"/>
              <a:t>Organization:</a:t>
            </a:r>
          </a:p>
          <a:p>
            <a:pPr lvl="1"/>
            <a:r>
              <a:rPr lang="en-US" altLang="zh-CN" sz="2000" smtClean="0"/>
              <a:t>hierarchical, possibly multiple hierarchies; links between objects on same or different levels</a:t>
            </a:r>
            <a:r>
              <a:rPr lang="zh-CN" altLang="en-US" sz="2000" i="1" smtClean="0"/>
              <a:t>（分层；链接同层或不同层的对象）</a:t>
            </a: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Control</a:t>
            </a:r>
            <a:endParaRPr lang="zh-CN" altLang="en-US" smtClean="0"/>
          </a:p>
        </p:txBody>
      </p:sp>
      <p:sp>
        <p:nvSpPr>
          <p:cNvPr id="11264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Objective:</a:t>
            </a:r>
          </a:p>
          <a:p>
            <a:pPr lvl="1"/>
            <a:r>
              <a:rPr lang="en-US" altLang="zh-CN" smtClean="0"/>
              <a:t>make knowledge sources respond opportunistically</a:t>
            </a:r>
            <a:r>
              <a:rPr lang="zh-CN" altLang="en-US" sz="2000" i="1" smtClean="0"/>
              <a:t>（让知识源响应偶然事件）</a:t>
            </a:r>
          </a:p>
          <a:p>
            <a:r>
              <a:rPr lang="en-US" altLang="zh-CN" smtClean="0"/>
              <a:t>Representation:</a:t>
            </a:r>
          </a:p>
          <a:p>
            <a:pPr lvl="1"/>
            <a:r>
              <a:rPr lang="en-US" altLang="zh-CN" smtClean="0"/>
              <a:t>keeps various sorts of information about which knowledge sources could operate and picks a sequence that allows the solution process to proceed a step at a time</a:t>
            </a:r>
            <a:r>
              <a:rPr lang="zh-CN" altLang="en-US" sz="2000" i="1" smtClean="0"/>
              <a:t>（了解各个知识源的能力，决策解决问题的步骤）</a:t>
            </a:r>
            <a:endParaRPr lang="zh-CN" altLang="en-US" sz="2400" i="1" smtClean="0"/>
          </a:p>
          <a:p>
            <a:r>
              <a:rPr lang="en-US" altLang="zh-CN" smtClean="0"/>
              <a:t>Remark:</a:t>
            </a:r>
          </a:p>
          <a:p>
            <a:pPr lvl="1"/>
            <a:r>
              <a:rPr lang="en-US" altLang="zh-CN" smtClean="0"/>
              <a:t>the control mechanisms are thoroughly ad hoc</a:t>
            </a:r>
            <a:r>
              <a:rPr lang="zh-CN" altLang="en-US" sz="2000" i="1" smtClean="0"/>
              <a:t>（控制机制是彻底的与时俱进）</a:t>
            </a:r>
            <a:endParaRPr lang="zh-CN" altLang="en-US" sz="2400" i="1" smtClean="0"/>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Blackboard Problem Characteristics</a:t>
            </a:r>
            <a:endParaRPr lang="zh-CN" altLang="en-US" sz="3200" smtClean="0"/>
          </a:p>
        </p:txBody>
      </p:sp>
      <p:sp>
        <p:nvSpPr>
          <p:cNvPr id="113667" name="内容占位符 2"/>
          <p:cNvSpPr>
            <a:spLocks noGrp="1"/>
          </p:cNvSpPr>
          <p:nvPr>
            <p:ph idx="1"/>
          </p:nvPr>
        </p:nvSpPr>
        <p:spPr bwMode="auto">
          <a:xfrm>
            <a:off x="457200" y="1484313"/>
            <a:ext cx="8229600" cy="4926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en-US" altLang="zh-CN" dirty="0" smtClean="0"/>
              <a:t>no direct algorithmic solution</a:t>
            </a:r>
            <a:r>
              <a:rPr lang="zh-CN" altLang="en-US" sz="2000" i="1" dirty="0" smtClean="0"/>
              <a:t>（没有直接的算法可解）</a:t>
            </a:r>
            <a:endParaRPr lang="zh-CN" altLang="en-US" i="1" dirty="0" smtClean="0"/>
          </a:p>
          <a:p>
            <a:pPr lvl="1">
              <a:spcBef>
                <a:spcPct val="0"/>
              </a:spcBef>
            </a:pPr>
            <a:r>
              <a:rPr lang="en-US" altLang="zh-CN" dirty="0" smtClean="0"/>
              <a:t>multiple approaches to solving the problem</a:t>
            </a:r>
            <a:r>
              <a:rPr lang="zh-CN" altLang="en-US" sz="1800" i="1" dirty="0" smtClean="0"/>
              <a:t>（多种方法都可能解决问题）</a:t>
            </a:r>
            <a:endParaRPr lang="zh-CN" altLang="en-US" sz="2000" i="1" dirty="0" smtClean="0"/>
          </a:p>
          <a:p>
            <a:pPr lvl="1">
              <a:spcBef>
                <a:spcPct val="0"/>
              </a:spcBef>
            </a:pPr>
            <a:r>
              <a:rPr lang="en-US" altLang="zh-CN" dirty="0" smtClean="0"/>
              <a:t>various domain expertise required to solve the problem</a:t>
            </a:r>
            <a:r>
              <a:rPr lang="zh-CN" altLang="en-US" sz="1800" i="1" dirty="0" smtClean="0"/>
              <a:t>（需要多个领域的专门知识协作解决）</a:t>
            </a:r>
            <a:endParaRPr lang="zh-CN" altLang="en-US" sz="2000" i="1" dirty="0" smtClean="0"/>
          </a:p>
          <a:p>
            <a:pPr>
              <a:spcBef>
                <a:spcPct val="0"/>
              </a:spcBef>
            </a:pPr>
            <a:r>
              <a:rPr lang="en-US" altLang="zh-CN" dirty="0" smtClean="0"/>
              <a:t>uncertainty</a:t>
            </a:r>
          </a:p>
          <a:p>
            <a:pPr lvl="1">
              <a:spcBef>
                <a:spcPct val="0"/>
              </a:spcBef>
            </a:pPr>
            <a:r>
              <a:rPr lang="en-US" altLang="zh-CN" dirty="0" smtClean="0"/>
              <a:t>error and variability in data and solution</a:t>
            </a:r>
            <a:r>
              <a:rPr lang="zh-CN" altLang="en-US" sz="1800" i="1" dirty="0" smtClean="0"/>
              <a:t>（数据和解决方法可能错误或变化）</a:t>
            </a:r>
            <a:endParaRPr lang="zh-CN" altLang="en-US" sz="2000" i="1" dirty="0" smtClean="0"/>
          </a:p>
          <a:p>
            <a:pPr lvl="1">
              <a:spcBef>
                <a:spcPct val="0"/>
              </a:spcBef>
            </a:pPr>
            <a:r>
              <a:rPr lang="en-US" altLang="zh-CN" dirty="0" smtClean="0"/>
              <a:t>moderate to low “signal-to-noise-ratio” in data</a:t>
            </a:r>
            <a:r>
              <a:rPr lang="zh-CN" altLang="en-US" sz="1800" i="1" dirty="0" smtClean="0"/>
              <a:t>（数据中信噪比的变化）</a:t>
            </a:r>
            <a:endParaRPr lang="zh-CN" altLang="en-US" sz="2000" i="1" dirty="0" smtClean="0"/>
          </a:p>
          <a:p>
            <a:pPr lvl="1">
              <a:spcBef>
                <a:spcPct val="0"/>
              </a:spcBef>
            </a:pPr>
            <a:r>
              <a:rPr lang="en-US" altLang="zh-CN" dirty="0" smtClean="0"/>
              <a:t>Uncertainty interferes with algorithmic solutions</a:t>
            </a:r>
            <a:r>
              <a:rPr lang="zh-CN" altLang="en-US" sz="1800" i="1" dirty="0" smtClean="0"/>
              <a:t>（算法接口的变化）</a:t>
            </a:r>
            <a:endParaRPr lang="zh-CN" altLang="en-US" sz="2000" i="1" dirty="0" smtClean="0"/>
          </a:p>
          <a:p>
            <a:pPr>
              <a:spcBef>
                <a:spcPct val="0"/>
              </a:spcBef>
            </a:pPr>
            <a:r>
              <a:rPr lang="en-US" altLang="zh-CN" dirty="0" smtClean="0"/>
              <a:t>Best-effort” or approximation is good enough</a:t>
            </a:r>
          </a:p>
          <a:p>
            <a:pPr lvl="1">
              <a:spcBef>
                <a:spcPct val="0"/>
              </a:spcBef>
            </a:pPr>
            <a:r>
              <a:rPr lang="en-US" altLang="zh-CN" dirty="0" smtClean="0"/>
              <a:t>no single discrete answer to problem, or “right” answer may vary</a:t>
            </a:r>
            <a:r>
              <a:rPr lang="zh-CN" altLang="en-US" sz="1800" i="1" dirty="0" smtClean="0"/>
              <a:t>（问题没有唯一的解答，或者“正确”答案会变化）</a:t>
            </a:r>
            <a:endParaRPr lang="zh-CN" altLang="en-US" sz="2000" i="1" dirty="0" smtClean="0"/>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zh-CN" altLang="en-US" dirty="0" smtClean="0"/>
              <a:t>专家系统</a:t>
            </a:r>
            <a:endParaRPr lang="en-US" altLang="zh-CN" dirty="0" smtClean="0"/>
          </a:p>
          <a:p>
            <a:pPr lvl="1"/>
            <a:r>
              <a:rPr lang="zh-CN" altLang="en-US" dirty="0" smtClean="0"/>
              <a:t>专家系统实质就是一组程序。</a:t>
            </a:r>
          </a:p>
          <a:p>
            <a:pPr lvl="1"/>
            <a:r>
              <a:rPr lang="zh-CN" altLang="en-US" dirty="0" smtClean="0"/>
              <a:t>从功能上：可定义为“一个在某领域具有专家水平解题能力的程序系统”，能像领域专家一样工作，运用专家积累的工作经验与专门知识，在很短时间内对问题得出高水平的解答。</a:t>
            </a:r>
          </a:p>
          <a:p>
            <a:pPr lvl="1"/>
            <a:r>
              <a:rPr lang="zh-CN" altLang="en-US" dirty="0" smtClean="0"/>
              <a:t>从结构上讲：可定义为“由一个专门领域的知识库，以及一个能获取和运用知识的机构构成的解题程序系统”。 </a:t>
            </a: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zh-CN" altLang="en-US" dirty="0" smtClean="0"/>
              <a:t>专家系统的一般结构</a:t>
            </a:r>
            <a:endParaRPr lang="zh-CN" altLang="en-US" dirty="0"/>
          </a:p>
        </p:txBody>
      </p:sp>
      <p:sp>
        <p:nvSpPr>
          <p:cNvPr id="4" name="矩形 3"/>
          <p:cNvSpPr/>
          <p:nvPr/>
        </p:nvSpPr>
        <p:spPr bwMode="auto">
          <a:xfrm>
            <a:off x="857250" y="3571875"/>
            <a:ext cx="7929563" cy="2286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a:lstStyle/>
          <a:p>
            <a:pPr algn="r">
              <a:defRPr/>
            </a:pPr>
            <a:endParaRPr lang="zh-CN" altLang="en-US" dirty="0"/>
          </a:p>
        </p:txBody>
      </p:sp>
      <p:graphicFrame>
        <p:nvGraphicFramePr>
          <p:cNvPr id="5" name="Object 9"/>
          <p:cNvGraphicFramePr>
            <a:graphicFrameLocks noChangeAspect="1"/>
          </p:cNvGraphicFramePr>
          <p:nvPr/>
        </p:nvGraphicFramePr>
        <p:xfrm>
          <a:off x="1214438" y="2286000"/>
          <a:ext cx="7011987" cy="3357563"/>
        </p:xfrm>
        <a:graphic>
          <a:graphicData uri="http://schemas.openxmlformats.org/presentationml/2006/ole">
            <mc:AlternateContent xmlns:mc="http://schemas.openxmlformats.org/markup-compatibility/2006">
              <mc:Choice xmlns:v="urn:schemas-microsoft-com:vml" Requires="v">
                <p:oleObj spid="_x0000_s26634" name="Visio" r:id="rId3" imgW="5254752" imgH="2698623" progId="Visio.Drawing.11">
                  <p:embed/>
                </p:oleObj>
              </mc:Choice>
              <mc:Fallback>
                <p:oleObj name="Visio" r:id="rId3" imgW="5254752" imgH="2698623"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286000"/>
                        <a:ext cx="7011987" cy="335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黑板风格的优点</a:t>
            </a:r>
            <a:endParaRPr lang="zh-CN" altLang="en-US" dirty="0"/>
          </a:p>
        </p:txBody>
      </p:sp>
      <p:sp>
        <p:nvSpPr>
          <p:cNvPr id="3" name="内容占位符 2"/>
          <p:cNvSpPr>
            <a:spLocks noGrp="1"/>
          </p:cNvSpPr>
          <p:nvPr>
            <p:ph idx="1"/>
          </p:nvPr>
        </p:nvSpPr>
        <p:spPr/>
        <p:txBody>
          <a:bodyPr/>
          <a:lstStyle/>
          <a:p>
            <a:pPr eaLnBrk="1"/>
            <a:r>
              <a:rPr lang="zh-CN" altLang="en-US" sz="2000" dirty="0" smtClean="0">
                <a:latin typeface="Arial" charset="0"/>
              </a:rPr>
              <a:t>解决问题的多方法性：</a:t>
            </a:r>
            <a:endParaRPr lang="en-US" altLang="zh-CN" sz="2000" dirty="0" smtClean="0">
              <a:latin typeface="Arial" charset="0"/>
            </a:endParaRPr>
          </a:p>
          <a:p>
            <a:pPr lvl="1" eaLnBrk="1"/>
            <a:r>
              <a:rPr lang="zh-CN" altLang="en-US" sz="1800" dirty="0" smtClean="0"/>
              <a:t>对于一个专家系统，针对于要解决的问题，如果在其领域中没有独立的方法存在，而且对解空间的完全搜索也是不可行的，在黑板模式中可以用多种不同的算法来进行试验，并且也允许用不同的控制方法。</a:t>
            </a:r>
          </a:p>
          <a:p>
            <a:pPr eaLnBrk="1"/>
            <a:r>
              <a:rPr lang="zh-CN" altLang="en-US" sz="2000" dirty="0" smtClean="0">
                <a:latin typeface="Arial" charset="0"/>
              </a:rPr>
              <a:t>具有可更改性和可维护性：</a:t>
            </a:r>
            <a:endParaRPr lang="en-US" altLang="zh-CN" sz="2000" dirty="0" smtClean="0">
              <a:latin typeface="Arial" charset="0"/>
            </a:endParaRPr>
          </a:p>
          <a:p>
            <a:pPr lvl="1" eaLnBrk="1"/>
            <a:r>
              <a:rPr lang="zh-CN" altLang="en-US" sz="1800" dirty="0" smtClean="0"/>
              <a:t>因为在黑板模式中每个知识源是独立的，彼此之间的通信通过黑板来完成，所以这使整个系统更具有可更改性和可维护性。</a:t>
            </a:r>
            <a:endParaRPr lang="en-US" altLang="zh-CN" sz="1800" dirty="0" smtClean="0"/>
          </a:p>
          <a:p>
            <a:r>
              <a:rPr lang="zh-CN" altLang="en-US" sz="2000" dirty="0" smtClean="0">
                <a:latin typeface="Arial" charset="0"/>
              </a:rPr>
              <a:t>有可重用的知识源：</a:t>
            </a:r>
            <a:endParaRPr lang="en-US" altLang="zh-CN" sz="2000" dirty="0" smtClean="0">
              <a:latin typeface="Arial" charset="0"/>
            </a:endParaRPr>
          </a:p>
          <a:p>
            <a:pPr lvl="1"/>
            <a:r>
              <a:rPr lang="zh-CN" altLang="en-US" sz="1800" dirty="0" smtClean="0"/>
              <a:t>由于每个知识源在黑板系统中都是独立的，如果知识源和所基于的黑板系统有理解相同的协议和数据，我们就可以重用知识源。</a:t>
            </a:r>
          </a:p>
          <a:p>
            <a:r>
              <a:rPr lang="zh-CN" altLang="en-US" sz="2000" dirty="0" smtClean="0">
                <a:latin typeface="Arial" charset="0"/>
              </a:rPr>
              <a:t>支持容错性和健壮性：</a:t>
            </a:r>
            <a:endParaRPr lang="en-US" altLang="zh-CN" sz="2000" dirty="0" smtClean="0">
              <a:latin typeface="Arial" charset="0"/>
            </a:endParaRPr>
          </a:p>
          <a:p>
            <a:pPr lvl="1"/>
            <a:r>
              <a:rPr lang="zh-CN" altLang="en-US" sz="1800" dirty="0" smtClean="0"/>
              <a:t>在黑板模式中所有的结果都是假设的，并且只有那些被数据和其它假设强烈支持的才能够生存。这对于噪声数据和不确定的结论有很强的容错性。</a:t>
            </a: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黑板风格的不足</a:t>
            </a:r>
            <a:endParaRPr lang="zh-CN" altLang="en-US" dirty="0"/>
          </a:p>
        </p:txBody>
      </p:sp>
      <p:sp>
        <p:nvSpPr>
          <p:cNvPr id="3" name="内容占位符 2"/>
          <p:cNvSpPr>
            <a:spLocks noGrp="1"/>
          </p:cNvSpPr>
          <p:nvPr>
            <p:ph idx="1"/>
          </p:nvPr>
        </p:nvSpPr>
        <p:spPr/>
        <p:txBody>
          <a:bodyPr/>
          <a:lstStyle/>
          <a:p>
            <a:pPr eaLnBrk="1">
              <a:lnSpc>
                <a:spcPct val="105000"/>
              </a:lnSpc>
              <a:spcBef>
                <a:spcPts val="0"/>
              </a:spcBef>
            </a:pPr>
            <a:r>
              <a:rPr lang="zh-CN" altLang="en-US" sz="2000" dirty="0" smtClean="0">
                <a:latin typeface="Arial" charset="0"/>
              </a:rPr>
              <a:t>测试困难：</a:t>
            </a:r>
            <a:endParaRPr lang="en-US" altLang="zh-CN" sz="2000" dirty="0" smtClean="0">
              <a:latin typeface="Arial" charset="0"/>
            </a:endParaRPr>
          </a:p>
          <a:p>
            <a:pPr lvl="1" eaLnBrk="1">
              <a:lnSpc>
                <a:spcPct val="105000"/>
              </a:lnSpc>
              <a:spcBef>
                <a:spcPts val="0"/>
              </a:spcBef>
            </a:pPr>
            <a:r>
              <a:rPr lang="zh-CN" altLang="en-US" sz="1800" dirty="0" smtClean="0"/>
              <a:t>由于黑板模式的系统有中央数据构件来描述系统的体现系统的状态，所以系统的执行没有确定的顺序，其结果的可再现性比较差，难于测试。</a:t>
            </a:r>
          </a:p>
          <a:p>
            <a:pPr eaLnBrk="1">
              <a:lnSpc>
                <a:spcPct val="105000"/>
              </a:lnSpc>
              <a:spcBef>
                <a:spcPts val="0"/>
              </a:spcBef>
            </a:pPr>
            <a:r>
              <a:rPr lang="zh-CN" altLang="en-US" sz="2000" dirty="0" smtClean="0">
                <a:latin typeface="Arial" charset="0"/>
              </a:rPr>
              <a:t>不能保证有好的求解方案：</a:t>
            </a:r>
            <a:endParaRPr lang="en-US" altLang="zh-CN" dirty="0" smtClean="0">
              <a:latin typeface="Arial" charset="0"/>
            </a:endParaRPr>
          </a:p>
          <a:p>
            <a:pPr lvl="1" eaLnBrk="1">
              <a:lnSpc>
                <a:spcPct val="105000"/>
              </a:lnSpc>
              <a:spcBef>
                <a:spcPts val="0"/>
              </a:spcBef>
            </a:pPr>
            <a:r>
              <a:rPr lang="zh-CN" altLang="en-US" sz="1800" dirty="0" smtClean="0"/>
              <a:t>一个黑板模式的系统所提供给我们的往往是所解决问题的一个百分比，而不是最佳的解决方案。</a:t>
            </a:r>
          </a:p>
          <a:p>
            <a:pPr eaLnBrk="1">
              <a:lnSpc>
                <a:spcPct val="105000"/>
              </a:lnSpc>
              <a:spcBef>
                <a:spcPts val="0"/>
              </a:spcBef>
            </a:pPr>
            <a:r>
              <a:rPr lang="zh-CN" altLang="en-US" sz="2000" dirty="0" smtClean="0">
                <a:latin typeface="Arial" charset="0"/>
              </a:rPr>
              <a:t>效率低：</a:t>
            </a:r>
            <a:endParaRPr lang="en-US" altLang="zh-CN" sz="2000" dirty="0" smtClean="0">
              <a:latin typeface="Arial" charset="0"/>
            </a:endParaRPr>
          </a:p>
          <a:p>
            <a:pPr lvl="1" eaLnBrk="1">
              <a:lnSpc>
                <a:spcPct val="105000"/>
              </a:lnSpc>
              <a:spcBef>
                <a:spcPts val="0"/>
              </a:spcBef>
            </a:pPr>
            <a:r>
              <a:rPr lang="zh-CN" altLang="en-US" sz="1800" dirty="0" smtClean="0"/>
              <a:t>黑板模式的系统在拒绝错误假设的时候要承受多余的计算开销，所以导致效率比较低。</a:t>
            </a:r>
          </a:p>
          <a:p>
            <a:pPr eaLnBrk="1">
              <a:lnSpc>
                <a:spcPct val="105000"/>
              </a:lnSpc>
              <a:spcBef>
                <a:spcPts val="0"/>
              </a:spcBef>
            </a:pPr>
            <a:r>
              <a:rPr lang="zh-CN" altLang="en-US" sz="2000" dirty="0" smtClean="0">
                <a:latin typeface="Arial" charset="0"/>
              </a:rPr>
              <a:t>开发成本高：</a:t>
            </a:r>
            <a:endParaRPr lang="en-US" altLang="zh-CN" sz="2000" dirty="0" smtClean="0">
              <a:latin typeface="Arial" charset="0"/>
            </a:endParaRPr>
          </a:p>
          <a:p>
            <a:pPr lvl="1" eaLnBrk="1">
              <a:lnSpc>
                <a:spcPct val="105000"/>
              </a:lnSpc>
              <a:spcBef>
                <a:spcPts val="0"/>
              </a:spcBef>
            </a:pPr>
            <a:r>
              <a:rPr lang="zh-CN" altLang="en-US" sz="1800" dirty="0" smtClean="0"/>
              <a:t>绝大部分黑板模式的系统需要用几年的时间来进化，所以开发成本较高。</a:t>
            </a:r>
          </a:p>
          <a:p>
            <a:pPr eaLnBrk="1">
              <a:lnSpc>
                <a:spcPct val="105000"/>
              </a:lnSpc>
              <a:spcBef>
                <a:spcPts val="0"/>
              </a:spcBef>
            </a:pPr>
            <a:r>
              <a:rPr lang="zh-CN" altLang="en-US" sz="2000" dirty="0" smtClean="0">
                <a:latin typeface="Arial" charset="0"/>
              </a:rPr>
              <a:t>缺少对并行机的支持：</a:t>
            </a:r>
            <a:endParaRPr lang="en-US" altLang="zh-CN" dirty="0" smtClean="0">
              <a:latin typeface="Arial" charset="0"/>
            </a:endParaRPr>
          </a:p>
          <a:p>
            <a:pPr lvl="1" eaLnBrk="1">
              <a:lnSpc>
                <a:spcPct val="105000"/>
              </a:lnSpc>
              <a:spcBef>
                <a:spcPts val="0"/>
              </a:spcBef>
            </a:pPr>
            <a:r>
              <a:rPr lang="zh-CN" altLang="en-US" sz="1800" dirty="0" smtClean="0"/>
              <a:t>黑板模式要求黑板上的中心数据同步并发访问，所以缺少对不并行机的支持。</a:t>
            </a:r>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Next Class</a:t>
            </a:r>
            <a:endParaRPr lang="zh-CN" altLang="en-US" dirty="0"/>
          </a:p>
        </p:txBody>
      </p:sp>
      <p:sp>
        <p:nvSpPr>
          <p:cNvPr id="3" name="内容占位符 2"/>
          <p:cNvSpPr>
            <a:spLocks noGrp="1"/>
          </p:cNvSpPr>
          <p:nvPr>
            <p:ph idx="1"/>
          </p:nvPr>
        </p:nvSpPr>
        <p:spPr/>
        <p:txBody>
          <a:bodyPr/>
          <a:lstStyle/>
          <a:p>
            <a:r>
              <a:rPr lang="en-US" altLang="zh-CN" dirty="0" smtClean="0"/>
              <a:t>Architecture Styles</a:t>
            </a:r>
          </a:p>
          <a:p>
            <a:pPr lvl="1"/>
            <a:r>
              <a:rPr lang="en-US" altLang="zh-CN" dirty="0" smtClean="0"/>
              <a:t>Virtual Machine</a:t>
            </a:r>
          </a:p>
          <a:p>
            <a:pPr lvl="1"/>
            <a:r>
              <a:rPr lang="en-US" altLang="zh-CN" dirty="0" smtClean="0"/>
              <a:t>Independent Component</a:t>
            </a:r>
            <a:endParaRPr lang="zh-CN" altLang="en-US" dirty="0"/>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两层</a:t>
            </a:r>
            <a:r>
              <a:rPr lang="en-US" altLang="zh-CN" smtClean="0"/>
              <a:t>Client/Server</a:t>
            </a:r>
            <a:endParaRPr lang="zh-CN" altLang="en-US" smtClean="0"/>
          </a:p>
        </p:txBody>
      </p:sp>
      <p:sp>
        <p:nvSpPr>
          <p:cNvPr id="78851" name="内容占位符 2"/>
          <p:cNvSpPr>
            <a:spLocks noGrp="1"/>
          </p:cNvSpPr>
          <p:nvPr>
            <p:ph idx="1"/>
          </p:nvPr>
        </p:nvSpPr>
        <p:spPr bwMode="auto">
          <a:xfrm>
            <a:off x="457200" y="1600200"/>
            <a:ext cx="8229600" cy="4708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200"/>
              </a:spcBef>
            </a:pPr>
            <a:r>
              <a:rPr lang="en-US" altLang="zh-CN" smtClean="0"/>
              <a:t>C/S</a:t>
            </a:r>
            <a:r>
              <a:rPr lang="zh-CN" altLang="en-US" smtClean="0"/>
              <a:t>软件体系结构是基于资源不对等，且为实现共享而提出的，</a:t>
            </a:r>
            <a:r>
              <a:rPr lang="en-US" altLang="zh-CN" smtClean="0"/>
              <a:t>20</a:t>
            </a:r>
            <a:r>
              <a:rPr lang="zh-CN" altLang="en-US" smtClean="0"/>
              <a:t>世纪</a:t>
            </a:r>
            <a:r>
              <a:rPr lang="en-US" altLang="zh-CN" smtClean="0"/>
              <a:t>90</a:t>
            </a:r>
            <a:r>
              <a:rPr lang="zh-CN" altLang="en-US" smtClean="0"/>
              <a:t>年代成熟起来</a:t>
            </a:r>
          </a:p>
          <a:p>
            <a:pPr>
              <a:spcBef>
                <a:spcPts val="200"/>
              </a:spcBef>
            </a:pPr>
            <a:r>
              <a:rPr lang="en-US" altLang="zh-CN" smtClean="0"/>
              <a:t>C/S</a:t>
            </a:r>
            <a:r>
              <a:rPr lang="zh-CN" altLang="en-US" smtClean="0"/>
              <a:t>体系结构有三个主要组成部分：数据库服务器、客户应用程序和网络</a:t>
            </a:r>
          </a:p>
          <a:p>
            <a:pPr>
              <a:spcBef>
                <a:spcPts val="200"/>
              </a:spcBef>
            </a:pPr>
            <a:r>
              <a:rPr lang="zh-CN" altLang="en-US" smtClean="0"/>
              <a:t>服务器（后台）负责数据管理，客户机（前台）完成与用户的交互任务。“胖客户机，瘦服务器”</a:t>
            </a:r>
          </a:p>
          <a:p>
            <a:pPr>
              <a:spcBef>
                <a:spcPts val="200"/>
              </a:spcBef>
            </a:pPr>
            <a:r>
              <a:rPr lang="zh-CN" altLang="en-US" smtClean="0"/>
              <a:t>缺点：</a:t>
            </a:r>
            <a:endParaRPr lang="zh-CN" altLang="en-US" sz="2800" smtClean="0"/>
          </a:p>
          <a:p>
            <a:pPr lvl="1">
              <a:spcBef>
                <a:spcPts val="200"/>
              </a:spcBef>
            </a:pPr>
            <a:r>
              <a:rPr lang="zh-CN" altLang="en-US" sz="2000" smtClean="0"/>
              <a:t>对客户端软硬件配置要求较高，客户端臃肿</a:t>
            </a:r>
          </a:p>
          <a:p>
            <a:pPr lvl="1">
              <a:spcBef>
                <a:spcPts val="200"/>
              </a:spcBef>
            </a:pPr>
            <a:r>
              <a:rPr lang="zh-CN" altLang="en-US" sz="2000" smtClean="0"/>
              <a:t>客户端程序设计复杂</a:t>
            </a:r>
          </a:p>
          <a:p>
            <a:pPr lvl="1">
              <a:spcBef>
                <a:spcPts val="200"/>
              </a:spcBef>
            </a:pPr>
            <a:r>
              <a:rPr lang="zh-CN" altLang="en-US" sz="2000" smtClean="0"/>
              <a:t>数据安全性不好。</a:t>
            </a:r>
            <a:r>
              <a:rPr lang="zh-CN" altLang="en-US" sz="2000" smtClean="0">
                <a:solidFill>
                  <a:srgbClr val="FF0000"/>
                </a:solidFill>
              </a:rPr>
              <a:t>客户端程序可以直接访问数据库服务器</a:t>
            </a:r>
            <a:r>
              <a:rPr lang="zh-CN" altLang="en-US" sz="2000" smtClean="0"/>
              <a:t>。</a:t>
            </a:r>
          </a:p>
          <a:p>
            <a:pPr lvl="1">
              <a:spcBef>
                <a:spcPts val="200"/>
              </a:spcBef>
            </a:pPr>
            <a:r>
              <a:rPr lang="zh-CN" altLang="en-US" sz="2000" smtClean="0"/>
              <a:t>信息内容和形式单一</a:t>
            </a:r>
          </a:p>
          <a:p>
            <a:pPr lvl="1">
              <a:spcBef>
                <a:spcPts val="200"/>
              </a:spcBef>
            </a:pPr>
            <a:r>
              <a:rPr lang="zh-CN" altLang="en-US" sz="2000" smtClean="0"/>
              <a:t>用户界面风格不一，使用繁杂，不利用推广使用</a:t>
            </a:r>
          </a:p>
          <a:p>
            <a:pPr lvl="1">
              <a:spcBef>
                <a:spcPts val="200"/>
              </a:spcBef>
            </a:pPr>
            <a:r>
              <a:rPr lang="zh-CN" altLang="en-US" sz="2000" smtClean="0"/>
              <a:t>软件维护与升级困难。每个客户机上的软件都需要维护</a:t>
            </a:r>
          </a:p>
        </p:txBody>
      </p:sp>
    </p:spTree>
    <p:extLst>
      <p:ext uri="{BB962C8B-B14F-4D97-AF65-F5344CB8AC3E}">
        <p14:creationId xmlns:p14="http://schemas.microsoft.com/office/powerpoint/2010/main" val="2106092773"/>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smtClean="0"/>
              <a:t>三层</a:t>
            </a:r>
            <a:r>
              <a:rPr lang="en-US" altLang="zh-CN" sz="3200" smtClean="0"/>
              <a:t>Client/Server→ Application-Server</a:t>
            </a:r>
            <a:endParaRPr lang="zh-CN" altLang="en-US" sz="3200" smtClean="0"/>
          </a:p>
        </p:txBody>
      </p:sp>
      <p:sp>
        <p:nvSpPr>
          <p:cNvPr id="7987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与二层</a:t>
            </a:r>
            <a:r>
              <a:rPr lang="en-US" altLang="zh-CN" smtClean="0"/>
              <a:t>C/S</a:t>
            </a:r>
            <a:r>
              <a:rPr lang="zh-CN" altLang="en-US" smtClean="0"/>
              <a:t>结构相比，增加了一个</a:t>
            </a:r>
            <a:r>
              <a:rPr lang="zh-CN" altLang="en-US" smtClean="0">
                <a:solidFill>
                  <a:srgbClr val="FF0000"/>
                </a:solidFill>
              </a:rPr>
              <a:t>应用服务器</a:t>
            </a:r>
            <a:r>
              <a:rPr lang="zh-CN" altLang="en-US" smtClean="0"/>
              <a:t>。</a:t>
            </a:r>
          </a:p>
          <a:p>
            <a:r>
              <a:rPr lang="zh-CN" altLang="en-US" smtClean="0"/>
              <a:t>整个</a:t>
            </a:r>
            <a:r>
              <a:rPr lang="zh-CN" altLang="en-US" smtClean="0">
                <a:solidFill>
                  <a:srgbClr val="FF0000"/>
                </a:solidFill>
              </a:rPr>
              <a:t>应用逻辑</a:t>
            </a:r>
            <a:r>
              <a:rPr lang="zh-CN" altLang="en-US" smtClean="0"/>
              <a:t>驻留在应用服务器上，只有表示层存在于客户机上 </a:t>
            </a:r>
            <a:r>
              <a:rPr lang="en-US" altLang="zh-CN" smtClean="0"/>
              <a:t>——</a:t>
            </a:r>
            <a:r>
              <a:rPr lang="zh-CN" altLang="en-US" smtClean="0"/>
              <a:t>“瘦客户机”。</a:t>
            </a:r>
          </a:p>
          <a:p>
            <a:r>
              <a:rPr lang="zh-CN" altLang="en-US" smtClean="0"/>
              <a:t>应用功能分为表示层、功能层、数据层三层</a:t>
            </a:r>
          </a:p>
          <a:p>
            <a:pPr lvl="1"/>
            <a:r>
              <a:rPr lang="zh-CN" altLang="en-US" smtClean="0"/>
              <a:t>表示层是应用的用户接口部分。通常使用图形用户界面</a:t>
            </a:r>
          </a:p>
          <a:p>
            <a:pPr lvl="1"/>
            <a:r>
              <a:rPr lang="zh-CN" altLang="en-US" smtClean="0"/>
              <a:t>功能层是应用的主体，实现具体的业务处理逻辑</a:t>
            </a:r>
          </a:p>
          <a:p>
            <a:pPr lvl="1"/>
            <a:r>
              <a:rPr lang="zh-CN" altLang="en-US" smtClean="0"/>
              <a:t>数据层是数据库管理系统。</a:t>
            </a:r>
          </a:p>
          <a:p>
            <a:pPr lvl="1"/>
            <a:r>
              <a:rPr lang="zh-CN" altLang="en-US" smtClean="0"/>
              <a:t>以上三层逻辑上独立。</a:t>
            </a:r>
          </a:p>
          <a:p>
            <a:pPr lvl="1"/>
            <a:r>
              <a:rPr lang="zh-CN" altLang="en-US" smtClean="0"/>
              <a:t>通常只有表示层配置在客户机中</a:t>
            </a:r>
          </a:p>
        </p:txBody>
      </p:sp>
    </p:spTree>
    <p:extLst>
      <p:ext uri="{BB962C8B-B14F-4D97-AF65-F5344CB8AC3E}">
        <p14:creationId xmlns:p14="http://schemas.microsoft.com/office/powerpoint/2010/main" val="2066640745"/>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002" y="2206352"/>
            <a:ext cx="62293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80900" name="Rectangle 6"/>
          <p:cNvSpPr>
            <a:spLocks noChangeArrowheads="1"/>
          </p:cNvSpPr>
          <p:nvPr/>
        </p:nvSpPr>
        <p:spPr bwMode="auto">
          <a:xfrm>
            <a:off x="4367213" y="3246438"/>
            <a:ext cx="409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a:t>
            </a:r>
          </a:p>
        </p:txBody>
      </p:sp>
      <p:sp>
        <p:nvSpPr>
          <p:cNvPr id="80901" name="Rectangle 2"/>
          <p:cNvSpPr>
            <a:spLocks noChangeArrowheads="1"/>
          </p:cNvSpPr>
          <p:nvPr/>
        </p:nvSpPr>
        <p:spPr bwMode="auto">
          <a:xfrm>
            <a:off x="3276600" y="260350"/>
            <a:ext cx="55435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2800" b="1">
                <a:solidFill>
                  <a:srgbClr val="C00000"/>
                </a:solidFill>
                <a:latin typeface="微软雅黑" pitchFamily="34" charset="-122"/>
                <a:ea typeface="微软雅黑" pitchFamily="34" charset="-122"/>
              </a:rPr>
              <a:t>Client-Application-Server…</a:t>
            </a:r>
          </a:p>
        </p:txBody>
      </p:sp>
    </p:spTree>
    <p:extLst>
      <p:ext uri="{BB962C8B-B14F-4D97-AF65-F5344CB8AC3E}">
        <p14:creationId xmlns:p14="http://schemas.microsoft.com/office/powerpoint/2010/main" val="3572113420"/>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Variant 1: </a:t>
            </a:r>
            <a:r>
              <a:rPr lang="en-US" altLang="zh-CN" sz="3200" dirty="0" smtClean="0"/>
              <a:t>Object Broker</a:t>
            </a:r>
            <a:r>
              <a:rPr lang="en-US" altLang="zh-CN" dirty="0"/>
              <a:t/>
            </a:r>
            <a:br>
              <a:rPr lang="en-US" altLang="zh-CN" dirty="0"/>
            </a:br>
            <a:endParaRPr lang="zh-CN" alt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218778"/>
            <a:ext cx="7915275"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150368"/>
      </p:ext>
    </p:extLst>
  </p:cSld>
  <p:clrMapOvr>
    <a:masterClrMapping/>
  </p:clrMapOvr>
  <p:transition>
    <p:random/>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5119</TotalTime>
  <Words>2631</Words>
  <Application>Microsoft Office PowerPoint</Application>
  <PresentationFormat>全屏显示(4:3)</PresentationFormat>
  <Paragraphs>281</Paragraphs>
  <Slides>59</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1" baseType="lpstr">
      <vt:lpstr>Office 主题</vt:lpstr>
      <vt:lpstr>Visio</vt:lpstr>
      <vt:lpstr>2. Software Architecture Style （软件体系结构风格）</vt:lpstr>
      <vt:lpstr>Call/Return </vt:lpstr>
      <vt:lpstr>Object-Oriented Architecture</vt:lpstr>
      <vt:lpstr>PowerPoint 演示文稿</vt:lpstr>
      <vt:lpstr>PowerPoint 演示文稿</vt:lpstr>
      <vt:lpstr>两层Client/Server</vt:lpstr>
      <vt:lpstr>三层Client/Server→ Application-Server</vt:lpstr>
      <vt:lpstr>PowerPoint 演示文稿</vt:lpstr>
      <vt:lpstr>Variant 1: Object Broker </vt:lpstr>
      <vt:lpstr>Layered System</vt:lpstr>
      <vt:lpstr>PowerPoint 演示文稿</vt:lpstr>
      <vt:lpstr>Layered Architectural Pattern</vt:lpstr>
      <vt:lpstr>Layered Architectural Pattern</vt:lpstr>
      <vt:lpstr>层次风格特点</vt:lpstr>
      <vt:lpstr>Example</vt:lpstr>
      <vt:lpstr>Example</vt:lpstr>
      <vt:lpstr>Example</vt:lpstr>
      <vt:lpstr>Open vs. Closed Layered Architecture</vt:lpstr>
      <vt:lpstr>How many layers?</vt:lpstr>
      <vt:lpstr>Data Centered/Shared Data </vt:lpstr>
      <vt:lpstr>Repository</vt:lpstr>
      <vt:lpstr>Shared Information Systems</vt:lpstr>
      <vt:lpstr>Shared Information Systems</vt:lpstr>
      <vt:lpstr>Shared Information Systems</vt:lpstr>
      <vt:lpstr>Shared Information Systems</vt:lpstr>
      <vt:lpstr>Evolution of Shared Information Systems</vt:lpstr>
      <vt:lpstr>Evolution of Shared Information Systems</vt:lpstr>
      <vt:lpstr>PowerPoint 演示文稿</vt:lpstr>
      <vt:lpstr>Unified Schemas for Integrating Database</vt:lpstr>
      <vt:lpstr>PowerPoint 演示文稿</vt:lpstr>
      <vt:lpstr>Evolving Database Architecture</vt:lpstr>
      <vt:lpstr>Computer-Aided Software Engineering</vt:lpstr>
      <vt:lpstr>CASE vs DBMS</vt:lpstr>
      <vt:lpstr>PowerPoint 演示文稿</vt:lpstr>
      <vt:lpstr>PowerPoint 演示文稿</vt:lpstr>
      <vt:lpstr>PowerPoint 演示文稿</vt:lpstr>
      <vt:lpstr>PowerPoint 演示文稿</vt:lpstr>
      <vt:lpstr>Evolution of CASE Environments</vt:lpstr>
      <vt:lpstr>Repository</vt:lpstr>
      <vt:lpstr>Repository</vt:lpstr>
      <vt:lpstr>Varieties of Repositories</vt:lpstr>
      <vt:lpstr>Variant: Model-View-Controller</vt:lpstr>
      <vt:lpstr>Variant: Model-View-Controller</vt:lpstr>
      <vt:lpstr>Variant: Model-View-Controller</vt:lpstr>
      <vt:lpstr>Data Centered/Shared Data </vt:lpstr>
      <vt:lpstr>PowerPoint 演示文稿</vt:lpstr>
      <vt:lpstr>Blackboard Style </vt:lpstr>
      <vt:lpstr>Blackboard Model</vt:lpstr>
      <vt:lpstr>PowerPoint 演示文稿</vt:lpstr>
      <vt:lpstr>PowerPoint 演示文稿</vt:lpstr>
      <vt:lpstr>Knowledge Sources</vt:lpstr>
      <vt:lpstr>Blackboard Data Structure</vt:lpstr>
      <vt:lpstr>Control</vt:lpstr>
      <vt:lpstr>Blackboard Problem Characteristics</vt:lpstr>
      <vt:lpstr>Example</vt:lpstr>
      <vt:lpstr>Example</vt:lpstr>
      <vt:lpstr>黑板风格的优点</vt:lpstr>
      <vt:lpstr>黑板风格的不足</vt:lpstr>
      <vt:lpstr>Next 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ChuHua</dc:creator>
  <cp:lastModifiedBy>AutoBVT</cp:lastModifiedBy>
  <cp:revision>571</cp:revision>
  <dcterms:modified xsi:type="dcterms:W3CDTF">2018-03-26T03:07:12Z</dcterms:modified>
</cp:coreProperties>
</file>